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147483628" r:id="rId3"/>
    <p:sldId id="257" r:id="rId4"/>
    <p:sldId id="2027" r:id="rId5"/>
    <p:sldId id="260" r:id="rId6"/>
    <p:sldId id="2026" r:id="rId7"/>
    <p:sldId id="2038" r:id="rId8"/>
    <p:sldId id="2039" r:id="rId9"/>
    <p:sldId id="1676" r:id="rId10"/>
    <p:sldId id="2028" r:id="rId11"/>
    <p:sldId id="2032" r:id="rId12"/>
    <p:sldId id="2147483624" r:id="rId13"/>
    <p:sldId id="2030" r:id="rId14"/>
    <p:sldId id="2033" r:id="rId15"/>
    <p:sldId id="2031" r:id="rId16"/>
    <p:sldId id="2034" r:id="rId17"/>
    <p:sldId id="2147483625" r:id="rId18"/>
    <p:sldId id="1704" r:id="rId19"/>
    <p:sldId id="2147483626" r:id="rId20"/>
    <p:sldId id="2036" r:id="rId21"/>
    <p:sldId id="2037" r:id="rId22"/>
    <p:sldId id="2147483440" r:id="rId23"/>
    <p:sldId id="283" r:id="rId24"/>
    <p:sldId id="2147483442" r:id="rId25"/>
    <p:sldId id="2147483445" r:id="rId26"/>
    <p:sldId id="2147483623" r:id="rId27"/>
    <p:sldId id="2147483629" r:id="rId28"/>
    <p:sldId id="2147483632" r:id="rId29"/>
    <p:sldId id="2147483631" r:id="rId30"/>
    <p:sldId id="261" r:id="rId31"/>
    <p:sldId id="2147483636" r:id="rId32"/>
    <p:sldId id="2147483633" r:id="rId33"/>
    <p:sldId id="297" r:id="rId34"/>
    <p:sldId id="2147483627" r:id="rId35"/>
    <p:sldId id="2147483637" r:id="rId36"/>
    <p:sldId id="2147483638" r:id="rId37"/>
    <p:sldId id="2147483639" r:id="rId38"/>
    <p:sldId id="2147483640" r:id="rId39"/>
    <p:sldId id="2147483443" r:id="rId40"/>
    <p:sldId id="2147483641" r:id="rId41"/>
    <p:sldId id="25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02" autoAdjust="0"/>
    <p:restoredTop sz="86283"/>
  </p:normalViewPr>
  <p:slideViewPr>
    <p:cSldViewPr snapToGrid="0">
      <p:cViewPr varScale="1">
        <p:scale>
          <a:sx n="95" d="100"/>
          <a:sy n="95" d="100"/>
        </p:scale>
        <p:origin x="632"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B54D55-B7C5-6B4A-AE37-24E3A618D862}"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s-MX"/>
        </a:p>
      </dgm:t>
    </dgm:pt>
    <dgm:pt modelId="{BC6860BF-2B5C-5441-B385-2C540CFFF060}">
      <dgm:prSet phldrT="[Texto]"/>
      <dgm:spPr/>
      <dgm:t>
        <a:bodyPr/>
        <a:lstStyle/>
        <a:p>
          <a:r>
            <a:rPr lang="es-MX" dirty="0"/>
            <a:t>Impacto clínico de la obesidad</a:t>
          </a:r>
        </a:p>
      </dgm:t>
    </dgm:pt>
    <dgm:pt modelId="{7DBD6DD4-14E8-8846-ADD5-3AEADF9C20D5}" type="parTrans" cxnId="{08FF95A5-096D-624D-BF96-596B767C6C25}">
      <dgm:prSet/>
      <dgm:spPr/>
      <dgm:t>
        <a:bodyPr/>
        <a:lstStyle/>
        <a:p>
          <a:endParaRPr lang="es-MX"/>
        </a:p>
      </dgm:t>
    </dgm:pt>
    <dgm:pt modelId="{6D108708-F27D-2E49-847E-1339E0A3753E}" type="sibTrans" cxnId="{08FF95A5-096D-624D-BF96-596B767C6C25}">
      <dgm:prSet/>
      <dgm:spPr/>
      <dgm:t>
        <a:bodyPr/>
        <a:lstStyle/>
        <a:p>
          <a:endParaRPr lang="es-MX"/>
        </a:p>
      </dgm:t>
    </dgm:pt>
    <dgm:pt modelId="{5C94CCBB-6C8F-A54E-A280-990FE6BEC160}">
      <dgm:prSet phldrT="[Texto]"/>
      <dgm:spPr/>
      <dgm:t>
        <a:bodyPr/>
        <a:lstStyle/>
        <a:p>
          <a:r>
            <a:rPr lang="es-MX" dirty="0"/>
            <a:t>Obesidad como enfermedad</a:t>
          </a:r>
        </a:p>
      </dgm:t>
    </dgm:pt>
    <dgm:pt modelId="{DD346F4A-C28A-6F4D-9870-FD3D7B0D8932}" type="parTrans" cxnId="{8C463466-DA55-E243-8924-28DDDED41233}">
      <dgm:prSet/>
      <dgm:spPr/>
      <dgm:t>
        <a:bodyPr/>
        <a:lstStyle/>
        <a:p>
          <a:endParaRPr lang="es-MX"/>
        </a:p>
      </dgm:t>
    </dgm:pt>
    <dgm:pt modelId="{B4EEF67D-44CC-B84C-9C3E-81C6FFB34FB9}" type="sibTrans" cxnId="{8C463466-DA55-E243-8924-28DDDED41233}">
      <dgm:prSet/>
      <dgm:spPr/>
      <dgm:t>
        <a:bodyPr/>
        <a:lstStyle/>
        <a:p>
          <a:endParaRPr lang="es-MX"/>
        </a:p>
      </dgm:t>
    </dgm:pt>
    <dgm:pt modelId="{9C67BEBC-370B-3243-B4BB-B0C153244711}">
      <dgm:prSet phldrT="[Texto]"/>
      <dgm:spPr/>
      <dgm:t>
        <a:bodyPr/>
        <a:lstStyle/>
        <a:p>
          <a:r>
            <a:rPr lang="es-MX" dirty="0"/>
            <a:t>Tejido adiposo VS cerebro</a:t>
          </a:r>
        </a:p>
      </dgm:t>
    </dgm:pt>
    <dgm:pt modelId="{EE0C6035-A98A-694D-BF0A-58168B3987A4}" type="parTrans" cxnId="{6D4E40BF-388A-4446-8B7B-552BA63DB983}">
      <dgm:prSet/>
      <dgm:spPr/>
      <dgm:t>
        <a:bodyPr/>
        <a:lstStyle/>
        <a:p>
          <a:endParaRPr lang="es-MX"/>
        </a:p>
      </dgm:t>
    </dgm:pt>
    <dgm:pt modelId="{EBD1008C-C7C1-FB4F-BAF2-2B262B03A349}" type="sibTrans" cxnId="{6D4E40BF-388A-4446-8B7B-552BA63DB983}">
      <dgm:prSet/>
      <dgm:spPr/>
      <dgm:t>
        <a:bodyPr/>
        <a:lstStyle/>
        <a:p>
          <a:endParaRPr lang="es-MX"/>
        </a:p>
      </dgm:t>
    </dgm:pt>
    <dgm:pt modelId="{88A7BEB3-FDFC-8E4C-9FC2-E61306ED32CC}">
      <dgm:prSet/>
      <dgm:spPr/>
      <dgm:t>
        <a:bodyPr/>
        <a:lstStyle/>
        <a:p>
          <a:r>
            <a:rPr lang="es-MX" dirty="0"/>
            <a:t>Fisiología del hambre</a:t>
          </a:r>
        </a:p>
      </dgm:t>
    </dgm:pt>
    <dgm:pt modelId="{13F3CDCA-7EDF-234A-8FFE-AB1FE78C722E}" type="parTrans" cxnId="{F1DDD7A0-6024-1C47-9A45-647F66685FA1}">
      <dgm:prSet/>
      <dgm:spPr/>
      <dgm:t>
        <a:bodyPr/>
        <a:lstStyle/>
        <a:p>
          <a:endParaRPr lang="es-MX"/>
        </a:p>
      </dgm:t>
    </dgm:pt>
    <dgm:pt modelId="{D512F5E8-F114-614E-934E-B7475A02F1F6}" type="sibTrans" cxnId="{F1DDD7A0-6024-1C47-9A45-647F66685FA1}">
      <dgm:prSet/>
      <dgm:spPr/>
      <dgm:t>
        <a:bodyPr/>
        <a:lstStyle/>
        <a:p>
          <a:endParaRPr lang="es-MX"/>
        </a:p>
      </dgm:t>
    </dgm:pt>
    <dgm:pt modelId="{3626C91C-9171-ED4F-B9BF-1A7BAD580A30}">
      <dgm:prSet/>
      <dgm:spPr/>
      <dgm:t>
        <a:bodyPr/>
        <a:lstStyle/>
        <a:p>
          <a:r>
            <a:rPr lang="es-MX" dirty="0"/>
            <a:t>Complicaciones asociadas</a:t>
          </a:r>
        </a:p>
      </dgm:t>
    </dgm:pt>
    <dgm:pt modelId="{048660D3-C66C-BD43-A7C6-9796216F761E}" type="parTrans" cxnId="{B270E966-EB91-504C-B290-95F2E6DA9B4B}">
      <dgm:prSet/>
      <dgm:spPr/>
      <dgm:t>
        <a:bodyPr/>
        <a:lstStyle/>
        <a:p>
          <a:endParaRPr lang="es-MX"/>
        </a:p>
      </dgm:t>
    </dgm:pt>
    <dgm:pt modelId="{4BFEB177-DDC6-6B45-8D66-5399A8174187}" type="sibTrans" cxnId="{B270E966-EB91-504C-B290-95F2E6DA9B4B}">
      <dgm:prSet/>
      <dgm:spPr/>
      <dgm:t>
        <a:bodyPr/>
        <a:lstStyle/>
        <a:p>
          <a:endParaRPr lang="es-MX"/>
        </a:p>
      </dgm:t>
    </dgm:pt>
    <dgm:pt modelId="{D7450AC4-3FD7-8245-ABEA-7D52B44AB818}">
      <dgm:prSet/>
      <dgm:spPr/>
      <dgm:t>
        <a:bodyPr/>
        <a:lstStyle/>
        <a:p>
          <a:r>
            <a:rPr lang="es-MX" dirty="0"/>
            <a:t>Más allá del IMC</a:t>
          </a:r>
        </a:p>
      </dgm:t>
    </dgm:pt>
    <dgm:pt modelId="{EA788FF1-919E-F345-B68E-4E84025C799C}" type="parTrans" cxnId="{7AE40E17-0DEE-804E-B03E-2BC655BA98D1}">
      <dgm:prSet/>
      <dgm:spPr/>
      <dgm:t>
        <a:bodyPr/>
        <a:lstStyle/>
        <a:p>
          <a:endParaRPr lang="es-MX"/>
        </a:p>
      </dgm:t>
    </dgm:pt>
    <dgm:pt modelId="{1398DA77-A904-284D-A19B-FB7210879B2A}" type="sibTrans" cxnId="{7AE40E17-0DEE-804E-B03E-2BC655BA98D1}">
      <dgm:prSet/>
      <dgm:spPr/>
      <dgm:t>
        <a:bodyPr/>
        <a:lstStyle/>
        <a:p>
          <a:endParaRPr lang="es-MX"/>
        </a:p>
      </dgm:t>
    </dgm:pt>
    <dgm:pt modelId="{04A9FF93-146B-1346-A651-4D614B064706}">
      <dgm:prSet/>
      <dgm:spPr/>
      <dgm:t>
        <a:bodyPr/>
        <a:lstStyle/>
        <a:p>
          <a:r>
            <a:rPr lang="es-MX" dirty="0"/>
            <a:t>Tratamiento interdisciplinario</a:t>
          </a:r>
        </a:p>
      </dgm:t>
    </dgm:pt>
    <dgm:pt modelId="{D2DB0CFB-C285-8F49-A0E7-C9EA786944B3}" type="parTrans" cxnId="{4DF50844-F3CF-D447-B230-B9C245301967}">
      <dgm:prSet/>
      <dgm:spPr/>
      <dgm:t>
        <a:bodyPr/>
        <a:lstStyle/>
        <a:p>
          <a:endParaRPr lang="es-MX"/>
        </a:p>
      </dgm:t>
    </dgm:pt>
    <dgm:pt modelId="{C2121E00-DDA0-1844-9F6C-1F8FD788CDA4}" type="sibTrans" cxnId="{4DF50844-F3CF-D447-B230-B9C245301967}">
      <dgm:prSet/>
      <dgm:spPr/>
      <dgm:t>
        <a:bodyPr/>
        <a:lstStyle/>
        <a:p>
          <a:endParaRPr lang="es-MX"/>
        </a:p>
      </dgm:t>
    </dgm:pt>
    <dgm:pt modelId="{4F173352-9023-A149-9E3A-F9A8A2618FC0}" type="pres">
      <dgm:prSet presAssocID="{C6B54D55-B7C5-6B4A-AE37-24E3A618D862}" presName="Name0" presStyleCnt="0">
        <dgm:presLayoutVars>
          <dgm:chMax val="7"/>
          <dgm:chPref val="7"/>
          <dgm:dir/>
        </dgm:presLayoutVars>
      </dgm:prSet>
      <dgm:spPr/>
    </dgm:pt>
    <dgm:pt modelId="{89F6AE03-5A7B-0B4C-AF67-2C94926425C0}" type="pres">
      <dgm:prSet presAssocID="{C6B54D55-B7C5-6B4A-AE37-24E3A618D862}" presName="Name1" presStyleCnt="0"/>
      <dgm:spPr/>
    </dgm:pt>
    <dgm:pt modelId="{10D5E1B4-A272-EF47-92E6-FDF973036233}" type="pres">
      <dgm:prSet presAssocID="{C6B54D55-B7C5-6B4A-AE37-24E3A618D862}" presName="cycle" presStyleCnt="0"/>
      <dgm:spPr/>
    </dgm:pt>
    <dgm:pt modelId="{288D6B0D-2AA2-5C40-AF59-BB2CFD0E689A}" type="pres">
      <dgm:prSet presAssocID="{C6B54D55-B7C5-6B4A-AE37-24E3A618D862}" presName="srcNode" presStyleLbl="node1" presStyleIdx="0" presStyleCnt="7"/>
      <dgm:spPr/>
    </dgm:pt>
    <dgm:pt modelId="{C9EFD883-03F8-A043-9849-4D2374176891}" type="pres">
      <dgm:prSet presAssocID="{C6B54D55-B7C5-6B4A-AE37-24E3A618D862}" presName="conn" presStyleLbl="parChTrans1D2" presStyleIdx="0" presStyleCnt="1"/>
      <dgm:spPr/>
    </dgm:pt>
    <dgm:pt modelId="{7CA72115-A136-174E-9357-383FB8D0072B}" type="pres">
      <dgm:prSet presAssocID="{C6B54D55-B7C5-6B4A-AE37-24E3A618D862}" presName="extraNode" presStyleLbl="node1" presStyleIdx="0" presStyleCnt="7"/>
      <dgm:spPr/>
    </dgm:pt>
    <dgm:pt modelId="{A4696F7E-D0B7-744C-ABA4-9CCE3AE2C139}" type="pres">
      <dgm:prSet presAssocID="{C6B54D55-B7C5-6B4A-AE37-24E3A618D862}" presName="dstNode" presStyleLbl="node1" presStyleIdx="0" presStyleCnt="7"/>
      <dgm:spPr/>
    </dgm:pt>
    <dgm:pt modelId="{F366FA47-AD8B-6F44-A7FD-A0E7ACFC4A31}" type="pres">
      <dgm:prSet presAssocID="{BC6860BF-2B5C-5441-B385-2C540CFFF060}" presName="text_1" presStyleLbl="node1" presStyleIdx="0" presStyleCnt="7">
        <dgm:presLayoutVars>
          <dgm:bulletEnabled val="1"/>
        </dgm:presLayoutVars>
      </dgm:prSet>
      <dgm:spPr/>
    </dgm:pt>
    <dgm:pt modelId="{200EA664-3B33-E744-B668-EFFEE31787AA}" type="pres">
      <dgm:prSet presAssocID="{BC6860BF-2B5C-5441-B385-2C540CFFF060}" presName="accent_1" presStyleCnt="0"/>
      <dgm:spPr/>
    </dgm:pt>
    <dgm:pt modelId="{278AB193-DE1B-754F-9CB9-B8BA8BC3A251}" type="pres">
      <dgm:prSet presAssocID="{BC6860BF-2B5C-5441-B385-2C540CFFF060}" presName="accentRepeatNode" presStyleLbl="solidFgAcc1" presStyleIdx="0" presStyleCnt="7"/>
      <dgm:spPr/>
    </dgm:pt>
    <dgm:pt modelId="{37FC513A-9E64-ED46-83AE-89619C5A9482}" type="pres">
      <dgm:prSet presAssocID="{5C94CCBB-6C8F-A54E-A280-990FE6BEC160}" presName="text_2" presStyleLbl="node1" presStyleIdx="1" presStyleCnt="7">
        <dgm:presLayoutVars>
          <dgm:bulletEnabled val="1"/>
        </dgm:presLayoutVars>
      </dgm:prSet>
      <dgm:spPr/>
    </dgm:pt>
    <dgm:pt modelId="{FC9652BE-4BDB-6742-88E8-4B10D69C6918}" type="pres">
      <dgm:prSet presAssocID="{5C94CCBB-6C8F-A54E-A280-990FE6BEC160}" presName="accent_2" presStyleCnt="0"/>
      <dgm:spPr/>
    </dgm:pt>
    <dgm:pt modelId="{E624BB3B-7542-424E-94A0-0010511E4A29}" type="pres">
      <dgm:prSet presAssocID="{5C94CCBB-6C8F-A54E-A280-990FE6BEC160}" presName="accentRepeatNode" presStyleLbl="solidFgAcc1" presStyleIdx="1" presStyleCnt="7"/>
      <dgm:spPr/>
    </dgm:pt>
    <dgm:pt modelId="{E6056895-C684-1143-AC97-21DAEDFD1FDF}" type="pres">
      <dgm:prSet presAssocID="{9C67BEBC-370B-3243-B4BB-B0C153244711}" presName="text_3" presStyleLbl="node1" presStyleIdx="2" presStyleCnt="7">
        <dgm:presLayoutVars>
          <dgm:bulletEnabled val="1"/>
        </dgm:presLayoutVars>
      </dgm:prSet>
      <dgm:spPr/>
    </dgm:pt>
    <dgm:pt modelId="{9A403B40-8A36-8C49-92BA-0ADCA3AE6D6E}" type="pres">
      <dgm:prSet presAssocID="{9C67BEBC-370B-3243-B4BB-B0C153244711}" presName="accent_3" presStyleCnt="0"/>
      <dgm:spPr/>
    </dgm:pt>
    <dgm:pt modelId="{A3E7D72E-8606-304F-BD84-A4D2E2E2D5AE}" type="pres">
      <dgm:prSet presAssocID="{9C67BEBC-370B-3243-B4BB-B0C153244711}" presName="accentRepeatNode" presStyleLbl="solidFgAcc1" presStyleIdx="2" presStyleCnt="7"/>
      <dgm:spPr/>
    </dgm:pt>
    <dgm:pt modelId="{18D29AD2-929A-1246-BCF2-5A722751C86D}" type="pres">
      <dgm:prSet presAssocID="{88A7BEB3-FDFC-8E4C-9FC2-E61306ED32CC}" presName="text_4" presStyleLbl="node1" presStyleIdx="3" presStyleCnt="7">
        <dgm:presLayoutVars>
          <dgm:bulletEnabled val="1"/>
        </dgm:presLayoutVars>
      </dgm:prSet>
      <dgm:spPr/>
    </dgm:pt>
    <dgm:pt modelId="{99E291D4-295F-A549-9F78-15E296327939}" type="pres">
      <dgm:prSet presAssocID="{88A7BEB3-FDFC-8E4C-9FC2-E61306ED32CC}" presName="accent_4" presStyleCnt="0"/>
      <dgm:spPr/>
    </dgm:pt>
    <dgm:pt modelId="{F738FEF4-D3E7-AA46-B971-6E091A1B87B4}" type="pres">
      <dgm:prSet presAssocID="{88A7BEB3-FDFC-8E4C-9FC2-E61306ED32CC}" presName="accentRepeatNode" presStyleLbl="solidFgAcc1" presStyleIdx="3" presStyleCnt="7"/>
      <dgm:spPr/>
    </dgm:pt>
    <dgm:pt modelId="{B0FB82EB-D0F9-4D4F-B6A9-E0B4B0585853}" type="pres">
      <dgm:prSet presAssocID="{3626C91C-9171-ED4F-B9BF-1A7BAD580A30}" presName="text_5" presStyleLbl="node1" presStyleIdx="4" presStyleCnt="7">
        <dgm:presLayoutVars>
          <dgm:bulletEnabled val="1"/>
        </dgm:presLayoutVars>
      </dgm:prSet>
      <dgm:spPr/>
    </dgm:pt>
    <dgm:pt modelId="{92D4ABFD-7258-2B40-81C9-041F91D29CFA}" type="pres">
      <dgm:prSet presAssocID="{3626C91C-9171-ED4F-B9BF-1A7BAD580A30}" presName="accent_5" presStyleCnt="0"/>
      <dgm:spPr/>
    </dgm:pt>
    <dgm:pt modelId="{42969619-27D1-C943-8AF2-5F1B5B0D475A}" type="pres">
      <dgm:prSet presAssocID="{3626C91C-9171-ED4F-B9BF-1A7BAD580A30}" presName="accentRepeatNode" presStyleLbl="solidFgAcc1" presStyleIdx="4" presStyleCnt="7"/>
      <dgm:spPr/>
    </dgm:pt>
    <dgm:pt modelId="{292074C7-898A-E649-A459-77B5A4D0F160}" type="pres">
      <dgm:prSet presAssocID="{D7450AC4-3FD7-8245-ABEA-7D52B44AB818}" presName="text_6" presStyleLbl="node1" presStyleIdx="5" presStyleCnt="7">
        <dgm:presLayoutVars>
          <dgm:bulletEnabled val="1"/>
        </dgm:presLayoutVars>
      </dgm:prSet>
      <dgm:spPr/>
    </dgm:pt>
    <dgm:pt modelId="{6323B8AD-9FC5-7A49-A317-C344BE0BF784}" type="pres">
      <dgm:prSet presAssocID="{D7450AC4-3FD7-8245-ABEA-7D52B44AB818}" presName="accent_6" presStyleCnt="0"/>
      <dgm:spPr/>
    </dgm:pt>
    <dgm:pt modelId="{9805AE03-F487-0348-8B94-240483B82DF9}" type="pres">
      <dgm:prSet presAssocID="{D7450AC4-3FD7-8245-ABEA-7D52B44AB818}" presName="accentRepeatNode" presStyleLbl="solidFgAcc1" presStyleIdx="5" presStyleCnt="7"/>
      <dgm:spPr/>
    </dgm:pt>
    <dgm:pt modelId="{4BDD0E19-E2A1-BE49-91C6-14C67573D49A}" type="pres">
      <dgm:prSet presAssocID="{04A9FF93-146B-1346-A651-4D614B064706}" presName="text_7" presStyleLbl="node1" presStyleIdx="6" presStyleCnt="7">
        <dgm:presLayoutVars>
          <dgm:bulletEnabled val="1"/>
        </dgm:presLayoutVars>
      </dgm:prSet>
      <dgm:spPr/>
    </dgm:pt>
    <dgm:pt modelId="{B058003E-8BC1-1D48-B7E1-E21C5AA35DA8}" type="pres">
      <dgm:prSet presAssocID="{04A9FF93-146B-1346-A651-4D614B064706}" presName="accent_7" presStyleCnt="0"/>
      <dgm:spPr/>
    </dgm:pt>
    <dgm:pt modelId="{17C7E9A6-C67C-B34F-9655-CF8DD0AC6166}" type="pres">
      <dgm:prSet presAssocID="{04A9FF93-146B-1346-A651-4D614B064706}" presName="accentRepeatNode" presStyleLbl="solidFgAcc1" presStyleIdx="6" presStyleCnt="7"/>
      <dgm:spPr/>
    </dgm:pt>
  </dgm:ptLst>
  <dgm:cxnLst>
    <dgm:cxn modelId="{AEEC3403-8EB5-7444-A6D6-0C80955D55F4}" type="presOf" srcId="{3626C91C-9171-ED4F-B9BF-1A7BAD580A30}" destId="{B0FB82EB-D0F9-4D4F-B6A9-E0B4B0585853}" srcOrd="0" destOrd="0" presId="urn:microsoft.com/office/officeart/2008/layout/VerticalCurvedList"/>
    <dgm:cxn modelId="{16A0F609-821F-384F-A631-357E19A0AFD7}" type="presOf" srcId="{6D108708-F27D-2E49-847E-1339E0A3753E}" destId="{C9EFD883-03F8-A043-9849-4D2374176891}" srcOrd="0" destOrd="0" presId="urn:microsoft.com/office/officeart/2008/layout/VerticalCurvedList"/>
    <dgm:cxn modelId="{7AE40E17-0DEE-804E-B03E-2BC655BA98D1}" srcId="{C6B54D55-B7C5-6B4A-AE37-24E3A618D862}" destId="{D7450AC4-3FD7-8245-ABEA-7D52B44AB818}" srcOrd="5" destOrd="0" parTransId="{EA788FF1-919E-F345-B68E-4E84025C799C}" sibTransId="{1398DA77-A904-284D-A19B-FB7210879B2A}"/>
    <dgm:cxn modelId="{48F4C83B-AA36-464B-922A-FD92EBCDFC12}" type="presOf" srcId="{88A7BEB3-FDFC-8E4C-9FC2-E61306ED32CC}" destId="{18D29AD2-929A-1246-BCF2-5A722751C86D}" srcOrd="0" destOrd="0" presId="urn:microsoft.com/office/officeart/2008/layout/VerticalCurvedList"/>
    <dgm:cxn modelId="{4DF50844-F3CF-D447-B230-B9C245301967}" srcId="{C6B54D55-B7C5-6B4A-AE37-24E3A618D862}" destId="{04A9FF93-146B-1346-A651-4D614B064706}" srcOrd="6" destOrd="0" parTransId="{D2DB0CFB-C285-8F49-A0E7-C9EA786944B3}" sibTransId="{C2121E00-DDA0-1844-9F6C-1F8FD788CDA4}"/>
    <dgm:cxn modelId="{194E3352-5BE3-6D46-9937-86E799CFA0DE}" type="presOf" srcId="{04A9FF93-146B-1346-A651-4D614B064706}" destId="{4BDD0E19-E2A1-BE49-91C6-14C67573D49A}" srcOrd="0" destOrd="0" presId="urn:microsoft.com/office/officeart/2008/layout/VerticalCurvedList"/>
    <dgm:cxn modelId="{3D1BD761-E61A-6F4B-A6BB-F9DBF246F47C}" type="presOf" srcId="{9C67BEBC-370B-3243-B4BB-B0C153244711}" destId="{E6056895-C684-1143-AC97-21DAEDFD1FDF}" srcOrd="0" destOrd="0" presId="urn:microsoft.com/office/officeart/2008/layout/VerticalCurvedList"/>
    <dgm:cxn modelId="{8C463466-DA55-E243-8924-28DDDED41233}" srcId="{C6B54D55-B7C5-6B4A-AE37-24E3A618D862}" destId="{5C94CCBB-6C8F-A54E-A280-990FE6BEC160}" srcOrd="1" destOrd="0" parTransId="{DD346F4A-C28A-6F4D-9870-FD3D7B0D8932}" sibTransId="{B4EEF67D-44CC-B84C-9C3E-81C6FFB34FB9}"/>
    <dgm:cxn modelId="{B270E966-EB91-504C-B290-95F2E6DA9B4B}" srcId="{C6B54D55-B7C5-6B4A-AE37-24E3A618D862}" destId="{3626C91C-9171-ED4F-B9BF-1A7BAD580A30}" srcOrd="4" destOrd="0" parTransId="{048660D3-C66C-BD43-A7C6-9796216F761E}" sibTransId="{4BFEB177-DDC6-6B45-8D66-5399A8174187}"/>
    <dgm:cxn modelId="{8B716681-564F-3544-90A3-85AD895EFFE6}" type="presOf" srcId="{D7450AC4-3FD7-8245-ABEA-7D52B44AB818}" destId="{292074C7-898A-E649-A459-77B5A4D0F160}" srcOrd="0" destOrd="0" presId="urn:microsoft.com/office/officeart/2008/layout/VerticalCurvedList"/>
    <dgm:cxn modelId="{7513809B-011F-D04F-9EE5-5576104E51F0}" type="presOf" srcId="{BC6860BF-2B5C-5441-B385-2C540CFFF060}" destId="{F366FA47-AD8B-6F44-A7FD-A0E7ACFC4A31}" srcOrd="0" destOrd="0" presId="urn:microsoft.com/office/officeart/2008/layout/VerticalCurvedList"/>
    <dgm:cxn modelId="{F1DDD7A0-6024-1C47-9A45-647F66685FA1}" srcId="{C6B54D55-B7C5-6B4A-AE37-24E3A618D862}" destId="{88A7BEB3-FDFC-8E4C-9FC2-E61306ED32CC}" srcOrd="3" destOrd="0" parTransId="{13F3CDCA-7EDF-234A-8FFE-AB1FE78C722E}" sibTransId="{D512F5E8-F114-614E-934E-B7475A02F1F6}"/>
    <dgm:cxn modelId="{08FF95A5-096D-624D-BF96-596B767C6C25}" srcId="{C6B54D55-B7C5-6B4A-AE37-24E3A618D862}" destId="{BC6860BF-2B5C-5441-B385-2C540CFFF060}" srcOrd="0" destOrd="0" parTransId="{7DBD6DD4-14E8-8846-ADD5-3AEADF9C20D5}" sibTransId="{6D108708-F27D-2E49-847E-1339E0A3753E}"/>
    <dgm:cxn modelId="{6D4E40BF-388A-4446-8B7B-552BA63DB983}" srcId="{C6B54D55-B7C5-6B4A-AE37-24E3A618D862}" destId="{9C67BEBC-370B-3243-B4BB-B0C153244711}" srcOrd="2" destOrd="0" parTransId="{EE0C6035-A98A-694D-BF0A-58168B3987A4}" sibTransId="{EBD1008C-C7C1-FB4F-BAF2-2B262B03A349}"/>
    <dgm:cxn modelId="{75D0FAEE-1127-7742-9001-4E5CF06D12B6}" type="presOf" srcId="{C6B54D55-B7C5-6B4A-AE37-24E3A618D862}" destId="{4F173352-9023-A149-9E3A-F9A8A2618FC0}" srcOrd="0" destOrd="0" presId="urn:microsoft.com/office/officeart/2008/layout/VerticalCurvedList"/>
    <dgm:cxn modelId="{1D3B6EFE-4BA2-4C48-8F02-CB4B157AFE03}" type="presOf" srcId="{5C94CCBB-6C8F-A54E-A280-990FE6BEC160}" destId="{37FC513A-9E64-ED46-83AE-89619C5A9482}" srcOrd="0" destOrd="0" presId="urn:microsoft.com/office/officeart/2008/layout/VerticalCurvedList"/>
    <dgm:cxn modelId="{134066A2-29EB-3A4A-B266-4D80CF40BC04}" type="presParOf" srcId="{4F173352-9023-A149-9E3A-F9A8A2618FC0}" destId="{89F6AE03-5A7B-0B4C-AF67-2C94926425C0}" srcOrd="0" destOrd="0" presId="urn:microsoft.com/office/officeart/2008/layout/VerticalCurvedList"/>
    <dgm:cxn modelId="{46236DE2-76B1-9741-ABE9-CE87EAF38E75}" type="presParOf" srcId="{89F6AE03-5A7B-0B4C-AF67-2C94926425C0}" destId="{10D5E1B4-A272-EF47-92E6-FDF973036233}" srcOrd="0" destOrd="0" presId="urn:microsoft.com/office/officeart/2008/layout/VerticalCurvedList"/>
    <dgm:cxn modelId="{18184BCC-88A3-564E-9F3F-FA22CFA49789}" type="presParOf" srcId="{10D5E1B4-A272-EF47-92E6-FDF973036233}" destId="{288D6B0D-2AA2-5C40-AF59-BB2CFD0E689A}" srcOrd="0" destOrd="0" presId="urn:microsoft.com/office/officeart/2008/layout/VerticalCurvedList"/>
    <dgm:cxn modelId="{9DF7AE93-BBD4-3E48-BB2A-D2BD71E1355B}" type="presParOf" srcId="{10D5E1B4-A272-EF47-92E6-FDF973036233}" destId="{C9EFD883-03F8-A043-9849-4D2374176891}" srcOrd="1" destOrd="0" presId="urn:microsoft.com/office/officeart/2008/layout/VerticalCurvedList"/>
    <dgm:cxn modelId="{DF61CE5B-7E58-D442-8BC0-FC33725F208A}" type="presParOf" srcId="{10D5E1B4-A272-EF47-92E6-FDF973036233}" destId="{7CA72115-A136-174E-9357-383FB8D0072B}" srcOrd="2" destOrd="0" presId="urn:microsoft.com/office/officeart/2008/layout/VerticalCurvedList"/>
    <dgm:cxn modelId="{47FE154C-8F88-EB45-B653-C529342CFFC7}" type="presParOf" srcId="{10D5E1B4-A272-EF47-92E6-FDF973036233}" destId="{A4696F7E-D0B7-744C-ABA4-9CCE3AE2C139}" srcOrd="3" destOrd="0" presId="urn:microsoft.com/office/officeart/2008/layout/VerticalCurvedList"/>
    <dgm:cxn modelId="{6238F7E0-735B-CC4B-B031-30A8E41021E2}" type="presParOf" srcId="{89F6AE03-5A7B-0B4C-AF67-2C94926425C0}" destId="{F366FA47-AD8B-6F44-A7FD-A0E7ACFC4A31}" srcOrd="1" destOrd="0" presId="urn:microsoft.com/office/officeart/2008/layout/VerticalCurvedList"/>
    <dgm:cxn modelId="{E0A2EDAD-415C-B440-865C-FA85899A015A}" type="presParOf" srcId="{89F6AE03-5A7B-0B4C-AF67-2C94926425C0}" destId="{200EA664-3B33-E744-B668-EFFEE31787AA}" srcOrd="2" destOrd="0" presId="urn:microsoft.com/office/officeart/2008/layout/VerticalCurvedList"/>
    <dgm:cxn modelId="{15A64BA8-6440-8442-8AA0-C71A1D675527}" type="presParOf" srcId="{200EA664-3B33-E744-B668-EFFEE31787AA}" destId="{278AB193-DE1B-754F-9CB9-B8BA8BC3A251}" srcOrd="0" destOrd="0" presId="urn:microsoft.com/office/officeart/2008/layout/VerticalCurvedList"/>
    <dgm:cxn modelId="{813E63FD-7910-CB40-8D2D-D21F6DEDC75D}" type="presParOf" srcId="{89F6AE03-5A7B-0B4C-AF67-2C94926425C0}" destId="{37FC513A-9E64-ED46-83AE-89619C5A9482}" srcOrd="3" destOrd="0" presId="urn:microsoft.com/office/officeart/2008/layout/VerticalCurvedList"/>
    <dgm:cxn modelId="{32748EA8-5AA2-654B-9850-EAF341EB0FBF}" type="presParOf" srcId="{89F6AE03-5A7B-0B4C-AF67-2C94926425C0}" destId="{FC9652BE-4BDB-6742-88E8-4B10D69C6918}" srcOrd="4" destOrd="0" presId="urn:microsoft.com/office/officeart/2008/layout/VerticalCurvedList"/>
    <dgm:cxn modelId="{6D359EB9-84EF-7445-A109-4AD96868E631}" type="presParOf" srcId="{FC9652BE-4BDB-6742-88E8-4B10D69C6918}" destId="{E624BB3B-7542-424E-94A0-0010511E4A29}" srcOrd="0" destOrd="0" presId="urn:microsoft.com/office/officeart/2008/layout/VerticalCurvedList"/>
    <dgm:cxn modelId="{1564CEAE-FF1B-7243-AD56-A4B2DAC724BD}" type="presParOf" srcId="{89F6AE03-5A7B-0B4C-AF67-2C94926425C0}" destId="{E6056895-C684-1143-AC97-21DAEDFD1FDF}" srcOrd="5" destOrd="0" presId="urn:microsoft.com/office/officeart/2008/layout/VerticalCurvedList"/>
    <dgm:cxn modelId="{3B351C6A-09E1-D641-9B98-750A5C911AD2}" type="presParOf" srcId="{89F6AE03-5A7B-0B4C-AF67-2C94926425C0}" destId="{9A403B40-8A36-8C49-92BA-0ADCA3AE6D6E}" srcOrd="6" destOrd="0" presId="urn:microsoft.com/office/officeart/2008/layout/VerticalCurvedList"/>
    <dgm:cxn modelId="{3BDBFE5B-1FF6-FE4E-92B9-A351C1EE6E4F}" type="presParOf" srcId="{9A403B40-8A36-8C49-92BA-0ADCA3AE6D6E}" destId="{A3E7D72E-8606-304F-BD84-A4D2E2E2D5AE}" srcOrd="0" destOrd="0" presId="urn:microsoft.com/office/officeart/2008/layout/VerticalCurvedList"/>
    <dgm:cxn modelId="{44397905-6CE9-564E-82D5-7E0F78AEAE7B}" type="presParOf" srcId="{89F6AE03-5A7B-0B4C-AF67-2C94926425C0}" destId="{18D29AD2-929A-1246-BCF2-5A722751C86D}" srcOrd="7" destOrd="0" presId="urn:microsoft.com/office/officeart/2008/layout/VerticalCurvedList"/>
    <dgm:cxn modelId="{51E47837-D5B9-4440-AEEE-B20249916407}" type="presParOf" srcId="{89F6AE03-5A7B-0B4C-AF67-2C94926425C0}" destId="{99E291D4-295F-A549-9F78-15E296327939}" srcOrd="8" destOrd="0" presId="urn:microsoft.com/office/officeart/2008/layout/VerticalCurvedList"/>
    <dgm:cxn modelId="{E049E8BC-EBA2-2A44-AB6A-5D5D3A4832EE}" type="presParOf" srcId="{99E291D4-295F-A549-9F78-15E296327939}" destId="{F738FEF4-D3E7-AA46-B971-6E091A1B87B4}" srcOrd="0" destOrd="0" presId="urn:microsoft.com/office/officeart/2008/layout/VerticalCurvedList"/>
    <dgm:cxn modelId="{656810BB-4E71-D742-A0A4-245A2BE7DFDD}" type="presParOf" srcId="{89F6AE03-5A7B-0B4C-AF67-2C94926425C0}" destId="{B0FB82EB-D0F9-4D4F-B6A9-E0B4B0585853}" srcOrd="9" destOrd="0" presId="urn:microsoft.com/office/officeart/2008/layout/VerticalCurvedList"/>
    <dgm:cxn modelId="{A3F32691-56BA-0E4C-8882-A7CE914C6E5B}" type="presParOf" srcId="{89F6AE03-5A7B-0B4C-AF67-2C94926425C0}" destId="{92D4ABFD-7258-2B40-81C9-041F91D29CFA}" srcOrd="10" destOrd="0" presId="urn:microsoft.com/office/officeart/2008/layout/VerticalCurvedList"/>
    <dgm:cxn modelId="{1314DBC6-F583-094A-A77F-6385916F342B}" type="presParOf" srcId="{92D4ABFD-7258-2B40-81C9-041F91D29CFA}" destId="{42969619-27D1-C943-8AF2-5F1B5B0D475A}" srcOrd="0" destOrd="0" presId="urn:microsoft.com/office/officeart/2008/layout/VerticalCurvedList"/>
    <dgm:cxn modelId="{F94F7FD1-8683-8B43-9FEB-B981727C9B60}" type="presParOf" srcId="{89F6AE03-5A7B-0B4C-AF67-2C94926425C0}" destId="{292074C7-898A-E649-A459-77B5A4D0F160}" srcOrd="11" destOrd="0" presId="urn:microsoft.com/office/officeart/2008/layout/VerticalCurvedList"/>
    <dgm:cxn modelId="{82F13AA1-07C0-7E4C-8DC9-9F6B9FFA66C6}" type="presParOf" srcId="{89F6AE03-5A7B-0B4C-AF67-2C94926425C0}" destId="{6323B8AD-9FC5-7A49-A317-C344BE0BF784}" srcOrd="12" destOrd="0" presId="urn:microsoft.com/office/officeart/2008/layout/VerticalCurvedList"/>
    <dgm:cxn modelId="{0C6303B6-FFAD-6248-BF44-CCDEC1EB1113}" type="presParOf" srcId="{6323B8AD-9FC5-7A49-A317-C344BE0BF784}" destId="{9805AE03-F487-0348-8B94-240483B82DF9}" srcOrd="0" destOrd="0" presId="urn:microsoft.com/office/officeart/2008/layout/VerticalCurvedList"/>
    <dgm:cxn modelId="{F0A86125-2FA7-E84B-AD34-ED952F960653}" type="presParOf" srcId="{89F6AE03-5A7B-0B4C-AF67-2C94926425C0}" destId="{4BDD0E19-E2A1-BE49-91C6-14C67573D49A}" srcOrd="13" destOrd="0" presId="urn:microsoft.com/office/officeart/2008/layout/VerticalCurvedList"/>
    <dgm:cxn modelId="{B3217BD5-6710-AA43-BEE2-B1B2F83F0B1B}" type="presParOf" srcId="{89F6AE03-5A7B-0B4C-AF67-2C94926425C0}" destId="{B058003E-8BC1-1D48-B7E1-E21C5AA35DA8}" srcOrd="14" destOrd="0" presId="urn:microsoft.com/office/officeart/2008/layout/VerticalCurvedList"/>
    <dgm:cxn modelId="{6141B8DD-C452-3442-BCD7-B7A07514E7CA}" type="presParOf" srcId="{B058003E-8BC1-1D48-B7E1-E21C5AA35DA8}" destId="{17C7E9A6-C67C-B34F-9655-CF8DD0AC616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3A2115-4EBE-D948-89EE-B759DE40BA1B}" type="doc">
      <dgm:prSet loTypeId="urn:microsoft.com/office/officeart/2005/8/layout/vList5" loCatId="" qsTypeId="urn:microsoft.com/office/officeart/2005/8/quickstyle/simple1" qsCatId="simple" csTypeId="urn:microsoft.com/office/officeart/2005/8/colors/colorful1" csCatId="colorful" phldr="1"/>
      <dgm:spPr/>
      <dgm:t>
        <a:bodyPr/>
        <a:lstStyle/>
        <a:p>
          <a:endParaRPr lang="es-MX"/>
        </a:p>
      </dgm:t>
    </dgm:pt>
    <dgm:pt modelId="{4F9E6F1F-77C2-8846-9AA1-72BB68C1EBE1}">
      <dgm:prSet phldrT="[Texto]"/>
      <dgm:spPr/>
      <dgm:t>
        <a:bodyPr/>
        <a:lstStyle/>
        <a:p>
          <a:r>
            <a:rPr lang="es-MX" dirty="0"/>
            <a:t>Fisiológicos</a:t>
          </a:r>
        </a:p>
      </dgm:t>
    </dgm:pt>
    <dgm:pt modelId="{9B4FBDB1-CB92-4D4B-9214-A53D18359F98}" type="parTrans" cxnId="{5299BC12-8E34-6F4D-B5D1-5E8C987B75B9}">
      <dgm:prSet/>
      <dgm:spPr/>
      <dgm:t>
        <a:bodyPr/>
        <a:lstStyle/>
        <a:p>
          <a:endParaRPr lang="es-MX"/>
        </a:p>
      </dgm:t>
    </dgm:pt>
    <dgm:pt modelId="{9D2E63E0-C383-F544-B7CB-99E061A8EB30}" type="sibTrans" cxnId="{5299BC12-8E34-6F4D-B5D1-5E8C987B75B9}">
      <dgm:prSet/>
      <dgm:spPr/>
      <dgm:t>
        <a:bodyPr/>
        <a:lstStyle/>
        <a:p>
          <a:endParaRPr lang="es-MX"/>
        </a:p>
      </dgm:t>
    </dgm:pt>
    <dgm:pt modelId="{1BF6D19E-9E6E-B54A-BF11-1D81453DCE1C}">
      <dgm:prSet phldrT="[Texto]" custT="1"/>
      <dgm:spPr/>
      <dgm:t>
        <a:bodyPr/>
        <a:lstStyle/>
        <a:p>
          <a:pPr>
            <a:buClr>
              <a:srgbClr val="EB3C96"/>
            </a:buClr>
            <a:buSzTx/>
            <a:buFont typeface="Wingdings" pitchFamily="2" charset="2"/>
            <a:buChar char="ü"/>
          </a:pPr>
          <a:r>
            <a:rPr kumimoji="0" lang="es-MX" sz="1100" b="0" i="0" u="none" strike="noStrike" cap="none" spc="0" normalizeH="0" baseline="0" noProof="0">
              <a:ln/>
              <a:effectLst/>
              <a:uLnTx/>
              <a:uFillTx/>
              <a:latin typeface="Calibri" panose="020F0502020204030204"/>
              <a:ea typeface="+mn-ea"/>
              <a:cs typeface="+mn-cs"/>
            </a:rPr>
            <a:t>Concentraciones alteradas de hormonas y péptidos gastrointestinales</a:t>
          </a:r>
          <a:endParaRPr lang="es-MX" sz="1100" dirty="0"/>
        </a:p>
      </dgm:t>
    </dgm:pt>
    <dgm:pt modelId="{E9AA92B7-5F9F-D741-B190-BCDB2D9F85A7}" type="parTrans" cxnId="{4227E5A8-198F-274E-9122-D4171E66766F}">
      <dgm:prSet/>
      <dgm:spPr/>
      <dgm:t>
        <a:bodyPr/>
        <a:lstStyle/>
        <a:p>
          <a:endParaRPr lang="es-MX"/>
        </a:p>
      </dgm:t>
    </dgm:pt>
    <dgm:pt modelId="{971269E5-C118-8847-954C-F641F6EE1FCF}" type="sibTrans" cxnId="{4227E5A8-198F-274E-9122-D4171E66766F}">
      <dgm:prSet/>
      <dgm:spPr/>
      <dgm:t>
        <a:bodyPr/>
        <a:lstStyle/>
        <a:p>
          <a:endParaRPr lang="es-MX"/>
        </a:p>
      </dgm:t>
    </dgm:pt>
    <dgm:pt modelId="{21855CE1-9DF0-294B-B5A8-EE41F859DBBF}">
      <dgm:prSet phldrT="[Texto]"/>
      <dgm:spPr/>
      <dgm:t>
        <a:bodyPr/>
        <a:lstStyle/>
        <a:p>
          <a:r>
            <a:rPr lang="es-MX" dirty="0"/>
            <a:t>Conductuales</a:t>
          </a:r>
        </a:p>
      </dgm:t>
    </dgm:pt>
    <dgm:pt modelId="{8C98C7DF-0182-5B45-92D7-DCD2BA73E653}" type="parTrans" cxnId="{D6141F80-2F6E-6040-BA05-7D270A3362EE}">
      <dgm:prSet/>
      <dgm:spPr/>
      <dgm:t>
        <a:bodyPr/>
        <a:lstStyle/>
        <a:p>
          <a:endParaRPr lang="es-MX"/>
        </a:p>
      </dgm:t>
    </dgm:pt>
    <dgm:pt modelId="{C812F92A-6D1F-1041-82A0-EFFDFB534EFC}" type="sibTrans" cxnId="{D6141F80-2F6E-6040-BA05-7D270A3362EE}">
      <dgm:prSet/>
      <dgm:spPr/>
      <dgm:t>
        <a:bodyPr/>
        <a:lstStyle/>
        <a:p>
          <a:endParaRPr lang="es-MX"/>
        </a:p>
      </dgm:t>
    </dgm:pt>
    <dgm:pt modelId="{50BF09B6-9823-694B-909B-C27C99BD909A}">
      <dgm:prSet phldrT="[Texto]" custT="1"/>
      <dgm:spPr/>
      <dgm:t>
        <a:bodyPr/>
        <a:lstStyle/>
        <a:p>
          <a:pPr>
            <a:buClr>
              <a:srgbClr val="EB3C96"/>
            </a:buClr>
            <a:buSzTx/>
            <a:buFont typeface="Wingdings" pitchFamily="2" charset="2"/>
            <a:buChar char="ü"/>
          </a:pPr>
          <a:r>
            <a:rPr kumimoji="0" lang="es-MX" sz="1050" b="0" i="0" u="none" strike="noStrike" cap="none" spc="0" normalizeH="0" baseline="0" noProof="0" dirty="0">
              <a:ln/>
              <a:effectLst/>
              <a:uLnTx/>
              <a:uFillTx/>
              <a:latin typeface="Calibri" panose="020F0502020204030204"/>
              <a:ea typeface="+mn-ea"/>
              <a:cs typeface="+mn-cs"/>
            </a:rPr>
            <a:t>Dieta</a:t>
          </a:r>
          <a:endParaRPr lang="es-MX" sz="1050" dirty="0"/>
        </a:p>
      </dgm:t>
    </dgm:pt>
    <dgm:pt modelId="{811FDBB3-4C96-E840-BFEA-CBFB6267C400}" type="parTrans" cxnId="{82F49A38-50B2-254E-A7D4-313CA9F0C7B1}">
      <dgm:prSet/>
      <dgm:spPr/>
      <dgm:t>
        <a:bodyPr/>
        <a:lstStyle/>
        <a:p>
          <a:endParaRPr lang="es-MX"/>
        </a:p>
      </dgm:t>
    </dgm:pt>
    <dgm:pt modelId="{F383E38F-FC96-AD45-AD33-F674D7E0CFCE}" type="sibTrans" cxnId="{82F49A38-50B2-254E-A7D4-313CA9F0C7B1}">
      <dgm:prSet/>
      <dgm:spPr/>
      <dgm:t>
        <a:bodyPr/>
        <a:lstStyle/>
        <a:p>
          <a:endParaRPr lang="es-MX"/>
        </a:p>
      </dgm:t>
    </dgm:pt>
    <dgm:pt modelId="{3D787403-7ADE-C947-B668-28CFA791781E}">
      <dgm:prSet phldrT="[Texto]"/>
      <dgm:spPr/>
      <dgm:t>
        <a:bodyPr/>
        <a:lstStyle/>
        <a:p>
          <a:r>
            <a:rPr lang="es-MX" dirty="0"/>
            <a:t>Ambientales</a:t>
          </a:r>
        </a:p>
      </dgm:t>
    </dgm:pt>
    <dgm:pt modelId="{5D6F6454-9AFA-2546-AD5A-7A7B85289EE2}" type="parTrans" cxnId="{9D308D4A-9DEC-4A46-98E7-C4EE9E2C6B78}">
      <dgm:prSet/>
      <dgm:spPr/>
      <dgm:t>
        <a:bodyPr/>
        <a:lstStyle/>
        <a:p>
          <a:endParaRPr lang="es-MX"/>
        </a:p>
      </dgm:t>
    </dgm:pt>
    <dgm:pt modelId="{F167C77E-ED33-AF4C-8AF7-E39810221E27}" type="sibTrans" cxnId="{9D308D4A-9DEC-4A46-98E7-C4EE9E2C6B78}">
      <dgm:prSet/>
      <dgm:spPr/>
      <dgm:t>
        <a:bodyPr/>
        <a:lstStyle/>
        <a:p>
          <a:endParaRPr lang="es-MX"/>
        </a:p>
      </dgm:t>
    </dgm:pt>
    <dgm:pt modelId="{239408E0-01FC-D94E-943D-735BA1F8A808}">
      <dgm:prSet phldrT="[Texto]" custT="1"/>
      <dgm:spPr/>
      <dgm:t>
        <a:bodyPr/>
        <a:lstStyle/>
        <a:p>
          <a:pPr>
            <a:buClr>
              <a:srgbClr val="EB3C96"/>
            </a:buClr>
            <a:buSzTx/>
            <a:buFont typeface="Wingdings" pitchFamily="2" charset="2"/>
            <a:buChar char="ü"/>
          </a:pPr>
          <a:r>
            <a:rPr kumimoji="0" lang="es-MX" sz="900" b="0" i="0" u="none" strike="noStrike" cap="none" spc="0" normalizeH="0" baseline="0" noProof="0" dirty="0">
              <a:ln/>
              <a:effectLst/>
              <a:uLnTx/>
              <a:uFillTx/>
              <a:latin typeface="Calibri" panose="020F0502020204030204"/>
              <a:ea typeface="+mn-ea"/>
              <a:cs typeface="+mn-cs"/>
            </a:rPr>
            <a:t>Estado socioeconómico</a:t>
          </a:r>
          <a:endParaRPr lang="es-MX" sz="900" dirty="0"/>
        </a:p>
      </dgm:t>
    </dgm:pt>
    <dgm:pt modelId="{877DD796-8BF4-0C41-8648-B5620E441B25}" type="parTrans" cxnId="{2E154680-F306-C842-93EE-BAA6209667A5}">
      <dgm:prSet/>
      <dgm:spPr/>
      <dgm:t>
        <a:bodyPr/>
        <a:lstStyle/>
        <a:p>
          <a:endParaRPr lang="es-MX"/>
        </a:p>
      </dgm:t>
    </dgm:pt>
    <dgm:pt modelId="{7CB3E1C8-E959-D34D-A68C-862B939A11D1}" type="sibTrans" cxnId="{2E154680-F306-C842-93EE-BAA6209667A5}">
      <dgm:prSet/>
      <dgm:spPr/>
      <dgm:t>
        <a:bodyPr/>
        <a:lstStyle/>
        <a:p>
          <a:endParaRPr lang="es-MX"/>
        </a:p>
      </dgm:t>
    </dgm:pt>
    <dgm:pt modelId="{16F5026E-DB60-5345-B469-79EDE6E4D9E4}">
      <dgm:prSet phldrT="[Texto]"/>
      <dgm:spPr/>
      <dgm:t>
        <a:bodyPr/>
        <a:lstStyle/>
        <a:p>
          <a:r>
            <a:rPr lang="es-MX" dirty="0"/>
            <a:t>Genéticos</a:t>
          </a:r>
        </a:p>
      </dgm:t>
    </dgm:pt>
    <dgm:pt modelId="{4982F63E-291E-DF40-AC70-9E89E7162065}" type="parTrans" cxnId="{B167BB4C-533C-0D43-AB01-98C9229E8136}">
      <dgm:prSet/>
      <dgm:spPr/>
      <dgm:t>
        <a:bodyPr/>
        <a:lstStyle/>
        <a:p>
          <a:endParaRPr lang="es-MX"/>
        </a:p>
      </dgm:t>
    </dgm:pt>
    <dgm:pt modelId="{81C896C9-D27F-324C-885F-1C16197F786C}" type="sibTrans" cxnId="{B167BB4C-533C-0D43-AB01-98C9229E8136}">
      <dgm:prSet/>
      <dgm:spPr/>
      <dgm:t>
        <a:bodyPr/>
        <a:lstStyle/>
        <a:p>
          <a:endParaRPr lang="es-MX"/>
        </a:p>
      </dgm:t>
    </dgm:pt>
    <dgm:pt modelId="{521415A1-A934-E546-A303-FAAAE5885D0E}">
      <dgm:prSet phldrT="[Texto]" custT="1"/>
      <dgm:spPr/>
      <dgm:t>
        <a:bodyPr/>
        <a:lstStyle/>
        <a:p>
          <a:pPr>
            <a:buClr>
              <a:srgbClr val="EB3C96"/>
            </a:buClr>
            <a:buSzTx/>
            <a:buFont typeface="Wingdings" pitchFamily="2" charset="2"/>
            <a:buChar char="ü"/>
          </a:pPr>
          <a:r>
            <a:rPr kumimoji="0" lang="es-MX" sz="1200" b="0" i="0" u="none" strike="noStrike" cap="none" spc="0" normalizeH="0" baseline="0" noProof="0" dirty="0">
              <a:ln/>
              <a:effectLst/>
              <a:uLnTx/>
              <a:uFillTx/>
              <a:latin typeface="Calibri" panose="020F0502020204030204"/>
              <a:ea typeface="+mn-ea"/>
              <a:cs typeface="+mn-cs"/>
            </a:rPr>
            <a:t>Epigenéticas</a:t>
          </a:r>
          <a:endParaRPr lang="es-MX" sz="1200" dirty="0"/>
        </a:p>
      </dgm:t>
    </dgm:pt>
    <dgm:pt modelId="{5538F76D-401C-B441-B520-579DEF5A590E}" type="parTrans" cxnId="{D4428422-CC6F-7349-831E-60842FBB9693}">
      <dgm:prSet/>
      <dgm:spPr/>
      <dgm:t>
        <a:bodyPr/>
        <a:lstStyle/>
        <a:p>
          <a:endParaRPr lang="es-MX"/>
        </a:p>
      </dgm:t>
    </dgm:pt>
    <dgm:pt modelId="{DE0AFA30-0981-A747-A82C-14C95C5324B9}" type="sibTrans" cxnId="{D4428422-CC6F-7349-831E-60842FBB9693}">
      <dgm:prSet/>
      <dgm:spPr/>
      <dgm:t>
        <a:bodyPr/>
        <a:lstStyle/>
        <a:p>
          <a:endParaRPr lang="es-MX"/>
        </a:p>
      </dgm:t>
    </dgm:pt>
    <dgm:pt modelId="{B7BB5CC2-B66C-9948-97D1-7C9BE567817B}">
      <dgm:prSet custT="1"/>
      <dgm:spPr/>
      <dgm:t>
        <a:bodyPr/>
        <a:lstStyle/>
        <a:p>
          <a:pPr>
            <a:buFont typeface="Wingdings" pitchFamily="2" charset="2"/>
            <a:buChar char="ü"/>
          </a:pPr>
          <a:r>
            <a:rPr kumimoji="0" lang="es-MX" sz="1100" b="0" i="0" u="none" strike="noStrike" cap="none" spc="0" normalizeH="0" baseline="0" noProof="0">
              <a:ln/>
              <a:effectLst/>
              <a:uLnTx/>
              <a:uFillTx/>
              <a:latin typeface="Calibri" panose="020F0502020204030204"/>
              <a:ea typeface="+mn-ea"/>
              <a:cs typeface="+mn-cs"/>
            </a:rPr>
            <a:t>Alteración de las vías del sistema homeostático y de recompensa</a:t>
          </a:r>
          <a:endParaRPr kumimoji="0" lang="es-MX" sz="1100" b="0" i="0" u="none" strike="noStrike" cap="none" spc="0" normalizeH="0" baseline="0" noProof="0" dirty="0">
            <a:ln/>
            <a:effectLst/>
            <a:uLnTx/>
            <a:uFillTx/>
            <a:latin typeface="Calibri" panose="020F0502020204030204"/>
            <a:ea typeface="+mn-ea"/>
            <a:cs typeface="+mn-cs"/>
          </a:endParaRPr>
        </a:p>
      </dgm:t>
    </dgm:pt>
    <dgm:pt modelId="{804B82C2-AFF5-474E-8ABB-5913F913BE96}" type="parTrans" cxnId="{76BD39F6-92BD-3242-A658-89B48E00B5D2}">
      <dgm:prSet/>
      <dgm:spPr/>
      <dgm:t>
        <a:bodyPr/>
        <a:lstStyle/>
        <a:p>
          <a:endParaRPr lang="es-MX"/>
        </a:p>
      </dgm:t>
    </dgm:pt>
    <dgm:pt modelId="{C53802B9-6BA2-7C45-8853-227B8409BDD5}" type="sibTrans" cxnId="{76BD39F6-92BD-3242-A658-89B48E00B5D2}">
      <dgm:prSet/>
      <dgm:spPr/>
      <dgm:t>
        <a:bodyPr/>
        <a:lstStyle/>
        <a:p>
          <a:endParaRPr lang="es-MX"/>
        </a:p>
      </dgm:t>
    </dgm:pt>
    <dgm:pt modelId="{B50BF924-D7FD-904C-B5CC-EC20FC694A15}">
      <dgm:prSet custT="1"/>
      <dgm:spPr/>
      <dgm:t>
        <a:bodyPr/>
        <a:lstStyle/>
        <a:p>
          <a:pPr>
            <a:buFont typeface="Wingdings" pitchFamily="2" charset="2"/>
            <a:buChar char="ü"/>
          </a:pPr>
          <a:r>
            <a:rPr kumimoji="0" lang="es-MX" sz="1100" b="0" i="0" u="none" strike="noStrike" cap="none" spc="0" normalizeH="0" baseline="0" noProof="0">
              <a:ln/>
              <a:effectLst/>
              <a:uLnTx/>
              <a:uFillTx/>
              <a:latin typeface="Calibri" panose="020F0502020204030204"/>
              <a:ea typeface="+mn-ea"/>
              <a:cs typeface="+mn-cs"/>
            </a:rPr>
            <a:t>Medicamentos que producen ganancia de peso </a:t>
          </a:r>
          <a:endParaRPr kumimoji="0" lang="es-MX" sz="1100" b="0" i="0" u="none" strike="noStrike" cap="none" spc="0" normalizeH="0" baseline="0" noProof="0" dirty="0">
            <a:ln/>
            <a:effectLst/>
            <a:uLnTx/>
            <a:uFillTx/>
            <a:latin typeface="Calibri" panose="020F0502020204030204"/>
            <a:ea typeface="+mn-ea"/>
            <a:cs typeface="+mn-cs"/>
          </a:endParaRPr>
        </a:p>
      </dgm:t>
    </dgm:pt>
    <dgm:pt modelId="{3421C3FA-10ED-1746-B315-7BE38E01FB3A}" type="parTrans" cxnId="{C869A802-A680-D54B-BFEE-EE4CDB427168}">
      <dgm:prSet/>
      <dgm:spPr/>
      <dgm:t>
        <a:bodyPr/>
        <a:lstStyle/>
        <a:p>
          <a:endParaRPr lang="es-MX"/>
        </a:p>
      </dgm:t>
    </dgm:pt>
    <dgm:pt modelId="{03158CB2-D380-2240-93EC-A04B5A642808}" type="sibTrans" cxnId="{C869A802-A680-D54B-BFEE-EE4CDB427168}">
      <dgm:prSet/>
      <dgm:spPr/>
      <dgm:t>
        <a:bodyPr/>
        <a:lstStyle/>
        <a:p>
          <a:endParaRPr lang="es-MX"/>
        </a:p>
      </dgm:t>
    </dgm:pt>
    <dgm:pt modelId="{45040752-6863-D74E-8744-A85525AB16B3}">
      <dgm:prSet custT="1"/>
      <dgm:spPr/>
      <dgm:t>
        <a:bodyPr/>
        <a:lstStyle/>
        <a:p>
          <a:pPr>
            <a:buFont typeface="Wingdings" pitchFamily="2" charset="2"/>
            <a:buChar char="ü"/>
          </a:pPr>
          <a:r>
            <a:rPr kumimoji="0" lang="es-MX" sz="1100" b="0" i="0" u="none" strike="noStrike" cap="none" spc="0" normalizeH="0" baseline="0" noProof="0">
              <a:ln/>
              <a:effectLst/>
              <a:uLnTx/>
              <a:uFillTx/>
              <a:latin typeface="Calibri" panose="020F0502020204030204"/>
              <a:ea typeface="+mn-ea"/>
              <a:cs typeface="+mn-cs"/>
            </a:rPr>
            <a:t>Condiciones de salud</a:t>
          </a:r>
          <a:endParaRPr kumimoji="0" lang="es-MX" sz="1100" b="0" i="0" u="none" strike="noStrike" cap="none" spc="0" normalizeH="0" baseline="0" noProof="0" dirty="0">
            <a:ln/>
            <a:effectLst/>
            <a:uLnTx/>
            <a:uFillTx/>
            <a:latin typeface="Calibri" panose="020F0502020204030204"/>
            <a:ea typeface="+mn-ea"/>
            <a:cs typeface="+mn-cs"/>
          </a:endParaRPr>
        </a:p>
      </dgm:t>
    </dgm:pt>
    <dgm:pt modelId="{29D43AD0-067A-094A-80AA-92C2CC8C874A}" type="parTrans" cxnId="{92C87CB8-544B-C745-B1D7-DFB1D8307665}">
      <dgm:prSet/>
      <dgm:spPr/>
      <dgm:t>
        <a:bodyPr/>
        <a:lstStyle/>
        <a:p>
          <a:endParaRPr lang="es-MX"/>
        </a:p>
      </dgm:t>
    </dgm:pt>
    <dgm:pt modelId="{7C5DCFC5-A253-A44A-B382-8514D660729D}" type="sibTrans" cxnId="{92C87CB8-544B-C745-B1D7-DFB1D8307665}">
      <dgm:prSet/>
      <dgm:spPr/>
      <dgm:t>
        <a:bodyPr/>
        <a:lstStyle/>
        <a:p>
          <a:endParaRPr lang="es-MX"/>
        </a:p>
      </dgm:t>
    </dgm:pt>
    <dgm:pt modelId="{46E57E55-D70A-EF4B-962C-979955EE9F29}">
      <dgm:prSet custT="1"/>
      <dgm:spPr/>
      <dgm:t>
        <a:bodyPr/>
        <a:lstStyle/>
        <a:p>
          <a:pPr>
            <a:buFont typeface="Wingdings" pitchFamily="2" charset="2"/>
            <a:buChar char="ü"/>
          </a:pPr>
          <a:r>
            <a:rPr kumimoji="0" lang="es-MX" sz="1050" b="0" i="0" u="none" strike="noStrike" cap="none" spc="0" normalizeH="0" baseline="0" noProof="0" dirty="0">
              <a:ln/>
              <a:effectLst/>
              <a:uLnTx/>
              <a:uFillTx/>
              <a:latin typeface="Calibri" panose="020F0502020204030204"/>
              <a:ea typeface="+mn-ea"/>
              <a:cs typeface="+mn-cs"/>
            </a:rPr>
            <a:t>Sedentarismo</a:t>
          </a:r>
        </a:p>
      </dgm:t>
    </dgm:pt>
    <dgm:pt modelId="{9065C670-2E91-8F4D-A7E0-058BCC01A328}" type="parTrans" cxnId="{0D27623C-C57A-984D-AC1F-247F7056965A}">
      <dgm:prSet/>
      <dgm:spPr/>
      <dgm:t>
        <a:bodyPr/>
        <a:lstStyle/>
        <a:p>
          <a:endParaRPr lang="es-MX"/>
        </a:p>
      </dgm:t>
    </dgm:pt>
    <dgm:pt modelId="{A3CD3121-4106-0441-BF07-4D3CE3C0CC97}" type="sibTrans" cxnId="{0D27623C-C57A-984D-AC1F-247F7056965A}">
      <dgm:prSet/>
      <dgm:spPr/>
      <dgm:t>
        <a:bodyPr/>
        <a:lstStyle/>
        <a:p>
          <a:endParaRPr lang="es-MX"/>
        </a:p>
      </dgm:t>
    </dgm:pt>
    <dgm:pt modelId="{0CA19290-2F2B-5D41-8370-5D8565A60161}">
      <dgm:prSet custT="1"/>
      <dgm:spPr/>
      <dgm:t>
        <a:bodyPr/>
        <a:lstStyle/>
        <a:p>
          <a:pPr>
            <a:buFont typeface="Wingdings" pitchFamily="2" charset="2"/>
            <a:buChar char="ü"/>
          </a:pPr>
          <a:r>
            <a:rPr kumimoji="0" lang="es-MX" sz="1050" b="0" i="0" u="none" strike="noStrike" cap="none" spc="0" normalizeH="0" baseline="0" noProof="0" dirty="0">
              <a:ln/>
              <a:effectLst/>
              <a:uLnTx/>
              <a:uFillTx/>
              <a:latin typeface="Calibri" panose="020F0502020204030204"/>
              <a:ea typeface="+mn-ea"/>
              <a:cs typeface="+mn-cs"/>
            </a:rPr>
            <a:t>Factores emocionales</a:t>
          </a:r>
        </a:p>
      </dgm:t>
    </dgm:pt>
    <dgm:pt modelId="{38E7B2F2-288A-2D4F-90AB-829B92983A3D}" type="parTrans" cxnId="{324ADDEA-6D67-7E46-B3C4-5167AF8FA2A4}">
      <dgm:prSet/>
      <dgm:spPr/>
      <dgm:t>
        <a:bodyPr/>
        <a:lstStyle/>
        <a:p>
          <a:endParaRPr lang="es-MX"/>
        </a:p>
      </dgm:t>
    </dgm:pt>
    <dgm:pt modelId="{229FEEB6-4C2E-9344-9A77-492850EB39A5}" type="sibTrans" cxnId="{324ADDEA-6D67-7E46-B3C4-5167AF8FA2A4}">
      <dgm:prSet/>
      <dgm:spPr/>
      <dgm:t>
        <a:bodyPr/>
        <a:lstStyle/>
        <a:p>
          <a:endParaRPr lang="es-MX"/>
        </a:p>
      </dgm:t>
    </dgm:pt>
    <dgm:pt modelId="{F72AA2C3-0783-FD4F-B8F1-430844261F88}">
      <dgm:prSet custT="1"/>
      <dgm:spPr/>
      <dgm:t>
        <a:bodyPr/>
        <a:lstStyle/>
        <a:p>
          <a:pPr>
            <a:buFont typeface="Wingdings" pitchFamily="2" charset="2"/>
            <a:buChar char="ü"/>
          </a:pPr>
          <a:r>
            <a:rPr kumimoji="0" lang="es-MX" sz="1050" b="0" i="0" u="none" strike="noStrike" cap="none" spc="0" normalizeH="0" baseline="0" noProof="0" dirty="0">
              <a:ln/>
              <a:effectLst/>
              <a:uLnTx/>
              <a:uFillTx/>
              <a:latin typeface="Calibri" panose="020F0502020204030204"/>
              <a:ea typeface="+mn-ea"/>
              <a:cs typeface="+mn-cs"/>
            </a:rPr>
            <a:t>Falta de sueño </a:t>
          </a:r>
        </a:p>
      </dgm:t>
    </dgm:pt>
    <dgm:pt modelId="{360C9BF0-CAB0-494D-93E5-30ADD860FFE3}" type="parTrans" cxnId="{57430CFE-7BFA-A645-8CC4-2F986529B518}">
      <dgm:prSet/>
      <dgm:spPr/>
      <dgm:t>
        <a:bodyPr/>
        <a:lstStyle/>
        <a:p>
          <a:endParaRPr lang="es-MX"/>
        </a:p>
      </dgm:t>
    </dgm:pt>
    <dgm:pt modelId="{010A8EF1-8B48-DB46-8B5E-CEBC4F8E5F81}" type="sibTrans" cxnId="{57430CFE-7BFA-A645-8CC4-2F986529B518}">
      <dgm:prSet/>
      <dgm:spPr/>
      <dgm:t>
        <a:bodyPr/>
        <a:lstStyle/>
        <a:p>
          <a:endParaRPr lang="es-MX"/>
        </a:p>
      </dgm:t>
    </dgm:pt>
    <dgm:pt modelId="{1C6B73EB-659C-DD46-B021-E14993E85B5C}">
      <dgm:prSet custT="1"/>
      <dgm:spPr/>
      <dgm:t>
        <a:bodyPr/>
        <a:lstStyle/>
        <a:p>
          <a:pPr>
            <a:buFont typeface="Wingdings" pitchFamily="2" charset="2"/>
            <a:buChar char="ü"/>
          </a:pPr>
          <a:r>
            <a:rPr kumimoji="0" lang="es-MX" sz="1050" b="0" i="0" u="none" strike="noStrike" cap="none" spc="0" normalizeH="0" baseline="0" noProof="0" dirty="0">
              <a:ln/>
              <a:effectLst/>
              <a:uLnTx/>
              <a:uFillTx/>
              <a:latin typeface="Calibri" panose="020F0502020204030204"/>
              <a:ea typeface="+mn-ea"/>
              <a:cs typeface="+mn-cs"/>
            </a:rPr>
            <a:t>Suspensión de tabaco</a:t>
          </a:r>
        </a:p>
      </dgm:t>
    </dgm:pt>
    <dgm:pt modelId="{BD8B4694-E1AD-B448-AAE2-22917091A46D}" type="parTrans" cxnId="{36DED3A5-113C-FC4B-9C63-607B3ED26499}">
      <dgm:prSet/>
      <dgm:spPr/>
      <dgm:t>
        <a:bodyPr/>
        <a:lstStyle/>
        <a:p>
          <a:endParaRPr lang="es-MX"/>
        </a:p>
      </dgm:t>
    </dgm:pt>
    <dgm:pt modelId="{480F591A-C3C1-6840-B821-3CAC687004BF}" type="sibTrans" cxnId="{36DED3A5-113C-FC4B-9C63-607B3ED26499}">
      <dgm:prSet/>
      <dgm:spPr/>
      <dgm:t>
        <a:bodyPr/>
        <a:lstStyle/>
        <a:p>
          <a:endParaRPr lang="es-MX"/>
        </a:p>
      </dgm:t>
    </dgm:pt>
    <dgm:pt modelId="{A827D20D-AACA-3E4C-8D65-C416E4046B56}">
      <dgm:prSet custT="1"/>
      <dgm:spPr/>
      <dgm:t>
        <a:bodyPr/>
        <a:lstStyle/>
        <a:p>
          <a:pPr>
            <a:buFont typeface="Wingdings" pitchFamily="2" charset="2"/>
            <a:buChar char="ü"/>
          </a:pPr>
          <a:r>
            <a:rPr kumimoji="0" lang="es-MX" sz="1200" b="0" i="0" u="none" strike="noStrike" cap="none" spc="0" normalizeH="0" baseline="0" noProof="0" dirty="0">
              <a:ln/>
              <a:effectLst/>
              <a:uLnTx/>
              <a:uFillTx/>
              <a:latin typeface="Calibri" panose="020F0502020204030204"/>
              <a:ea typeface="+mn-ea"/>
              <a:cs typeface="+mn-cs"/>
            </a:rPr>
            <a:t>Mutaciones</a:t>
          </a:r>
        </a:p>
      </dgm:t>
    </dgm:pt>
    <dgm:pt modelId="{DD019206-CFFD-1C4F-B044-79414982E796}" type="parTrans" cxnId="{3FC946C4-16E6-4549-9776-75544D11D568}">
      <dgm:prSet/>
      <dgm:spPr/>
      <dgm:t>
        <a:bodyPr/>
        <a:lstStyle/>
        <a:p>
          <a:endParaRPr lang="es-MX"/>
        </a:p>
      </dgm:t>
    </dgm:pt>
    <dgm:pt modelId="{08E4A866-162E-7C4D-895A-6EC515A54987}" type="sibTrans" cxnId="{3FC946C4-16E6-4549-9776-75544D11D568}">
      <dgm:prSet/>
      <dgm:spPr/>
      <dgm:t>
        <a:bodyPr/>
        <a:lstStyle/>
        <a:p>
          <a:endParaRPr lang="es-MX"/>
        </a:p>
      </dgm:t>
    </dgm:pt>
    <dgm:pt modelId="{7B3AED50-689F-9C4B-82B1-444EC3D22D63}">
      <dgm:prSet custT="1"/>
      <dgm:spPr/>
      <dgm:t>
        <a:bodyPr/>
        <a:lstStyle/>
        <a:p>
          <a:pPr>
            <a:buFont typeface="Wingdings" pitchFamily="2" charset="2"/>
            <a:buChar char="ü"/>
          </a:pPr>
          <a:r>
            <a:rPr kumimoji="0" lang="es-MX" sz="1200" b="0" i="0" u="none" strike="noStrike" cap="none" spc="0" normalizeH="0" baseline="0" noProof="0" dirty="0">
              <a:ln/>
              <a:effectLst/>
              <a:uLnTx/>
              <a:uFillTx/>
              <a:latin typeface="Calibri" panose="020F0502020204030204"/>
              <a:ea typeface="+mn-ea"/>
              <a:cs typeface="+mn-cs"/>
            </a:rPr>
            <a:t>Polimorfismo de un solo nucleótido</a:t>
          </a:r>
        </a:p>
      </dgm:t>
    </dgm:pt>
    <dgm:pt modelId="{708A42B8-8317-494E-BF51-3EBF4B575B9B}" type="parTrans" cxnId="{ECFCC164-58F8-1A48-A894-DCF610CB1817}">
      <dgm:prSet/>
      <dgm:spPr/>
      <dgm:t>
        <a:bodyPr/>
        <a:lstStyle/>
        <a:p>
          <a:endParaRPr lang="es-MX"/>
        </a:p>
      </dgm:t>
    </dgm:pt>
    <dgm:pt modelId="{12992237-5BFD-8B40-B100-BE3A28C70BEE}" type="sibTrans" cxnId="{ECFCC164-58F8-1A48-A894-DCF610CB1817}">
      <dgm:prSet/>
      <dgm:spPr/>
      <dgm:t>
        <a:bodyPr/>
        <a:lstStyle/>
        <a:p>
          <a:endParaRPr lang="es-MX"/>
        </a:p>
      </dgm:t>
    </dgm:pt>
    <dgm:pt modelId="{C27B29FA-A088-864A-897F-F1F25D8C042F}">
      <dgm:prSet custT="1"/>
      <dgm:spPr/>
      <dgm:t>
        <a:bodyPr/>
        <a:lstStyle/>
        <a:p>
          <a:pPr>
            <a:buFont typeface="Wingdings" pitchFamily="2" charset="2"/>
            <a:buChar char="ü"/>
          </a:pPr>
          <a:r>
            <a:rPr kumimoji="0" lang="es-MX" sz="900" b="0" i="0" u="none" strike="noStrike" cap="none" spc="0" normalizeH="0" baseline="0" noProof="0" dirty="0">
              <a:ln/>
              <a:effectLst/>
              <a:uLnTx/>
              <a:uFillTx/>
              <a:latin typeface="Calibri" panose="020F0502020204030204"/>
              <a:ea typeface="+mn-ea"/>
              <a:cs typeface="+mn-cs"/>
            </a:rPr>
            <a:t>Acceso a/disponibilidad de alimentos</a:t>
          </a:r>
        </a:p>
      </dgm:t>
    </dgm:pt>
    <dgm:pt modelId="{B227955E-2CDC-8641-8AEE-BCDA48FA099A}" type="parTrans" cxnId="{88A39CD3-B0E6-B849-9FBD-9784C6917728}">
      <dgm:prSet/>
      <dgm:spPr/>
      <dgm:t>
        <a:bodyPr/>
        <a:lstStyle/>
        <a:p>
          <a:endParaRPr lang="es-MX"/>
        </a:p>
      </dgm:t>
    </dgm:pt>
    <dgm:pt modelId="{0A6AB983-C262-FC43-9835-EA92C13A3F49}" type="sibTrans" cxnId="{88A39CD3-B0E6-B849-9FBD-9784C6917728}">
      <dgm:prSet/>
      <dgm:spPr/>
      <dgm:t>
        <a:bodyPr/>
        <a:lstStyle/>
        <a:p>
          <a:endParaRPr lang="es-MX"/>
        </a:p>
      </dgm:t>
    </dgm:pt>
    <dgm:pt modelId="{254B01E3-1F2E-AD49-928E-372FA8404F59}">
      <dgm:prSet custT="1"/>
      <dgm:spPr/>
      <dgm:t>
        <a:bodyPr/>
        <a:lstStyle/>
        <a:p>
          <a:pPr>
            <a:buFont typeface="Wingdings" pitchFamily="2" charset="2"/>
            <a:buChar char="ü"/>
          </a:pPr>
          <a:r>
            <a:rPr kumimoji="0" lang="es-MX" sz="900" b="0" i="0" u="none" strike="noStrike" cap="none" spc="0" normalizeH="0" baseline="0" noProof="0">
              <a:ln/>
              <a:effectLst/>
              <a:uLnTx/>
              <a:uFillTx/>
              <a:latin typeface="Calibri" panose="020F0502020204030204"/>
              <a:ea typeface="+mn-ea"/>
              <a:cs typeface="+mn-cs"/>
            </a:rPr>
            <a:t>Urbanización/entorno físico</a:t>
          </a:r>
          <a:endParaRPr kumimoji="0" lang="es-MX" sz="900" b="0" i="0" u="none" strike="noStrike" cap="none" spc="0" normalizeH="0" baseline="0" noProof="0" dirty="0">
            <a:ln/>
            <a:effectLst/>
            <a:uLnTx/>
            <a:uFillTx/>
            <a:latin typeface="Calibri" panose="020F0502020204030204"/>
            <a:ea typeface="+mn-ea"/>
            <a:cs typeface="+mn-cs"/>
          </a:endParaRPr>
        </a:p>
      </dgm:t>
    </dgm:pt>
    <dgm:pt modelId="{5ABC6FEA-D0E2-E641-B8CB-06CE9398BFBA}" type="parTrans" cxnId="{94B73026-161B-6E4F-A1CB-E550EBCD2014}">
      <dgm:prSet/>
      <dgm:spPr/>
      <dgm:t>
        <a:bodyPr/>
        <a:lstStyle/>
        <a:p>
          <a:endParaRPr lang="es-MX"/>
        </a:p>
      </dgm:t>
    </dgm:pt>
    <dgm:pt modelId="{5B7C84C9-7AE9-474D-A1CB-7C4AFEF31160}" type="sibTrans" cxnId="{94B73026-161B-6E4F-A1CB-E550EBCD2014}">
      <dgm:prSet/>
      <dgm:spPr/>
      <dgm:t>
        <a:bodyPr/>
        <a:lstStyle/>
        <a:p>
          <a:endParaRPr lang="es-MX"/>
        </a:p>
      </dgm:t>
    </dgm:pt>
    <dgm:pt modelId="{4FF96E71-031D-694C-84D7-017393195574}">
      <dgm:prSet custT="1"/>
      <dgm:spPr/>
      <dgm:t>
        <a:bodyPr/>
        <a:lstStyle/>
        <a:p>
          <a:pPr>
            <a:buFont typeface="Wingdings" pitchFamily="2" charset="2"/>
            <a:buChar char="ü"/>
          </a:pPr>
          <a:r>
            <a:rPr kumimoji="0" lang="es-MX" sz="900" b="0" i="0" u="none" strike="noStrike" cap="none" spc="0" normalizeH="0" baseline="0" noProof="0" dirty="0">
              <a:ln/>
              <a:effectLst/>
              <a:uLnTx/>
              <a:uFillTx/>
              <a:latin typeface="Calibri" panose="020F0502020204030204"/>
              <a:ea typeface="+mn-ea"/>
              <a:cs typeface="+mn-cs"/>
            </a:rPr>
            <a:t>Cultura</a:t>
          </a:r>
        </a:p>
      </dgm:t>
    </dgm:pt>
    <dgm:pt modelId="{B94E1819-2E1E-5C4D-81ED-B7E5F0C85D19}" type="parTrans" cxnId="{872C6F48-171C-0A4C-821C-7E031B14A7A0}">
      <dgm:prSet/>
      <dgm:spPr/>
      <dgm:t>
        <a:bodyPr/>
        <a:lstStyle/>
        <a:p>
          <a:endParaRPr lang="es-MX"/>
        </a:p>
      </dgm:t>
    </dgm:pt>
    <dgm:pt modelId="{65B53301-8D31-5B46-BCFF-8FB5F56AE13A}" type="sibTrans" cxnId="{872C6F48-171C-0A4C-821C-7E031B14A7A0}">
      <dgm:prSet/>
      <dgm:spPr/>
      <dgm:t>
        <a:bodyPr/>
        <a:lstStyle/>
        <a:p>
          <a:endParaRPr lang="es-MX"/>
        </a:p>
      </dgm:t>
    </dgm:pt>
    <dgm:pt modelId="{B3783D20-31D5-5E4B-B67F-06C2BA1AF124}">
      <dgm:prSet custT="1"/>
      <dgm:spPr/>
      <dgm:t>
        <a:bodyPr/>
        <a:lstStyle/>
        <a:p>
          <a:pPr>
            <a:buFont typeface="Wingdings" pitchFamily="2" charset="2"/>
            <a:buChar char="ü"/>
          </a:pPr>
          <a:r>
            <a:rPr kumimoji="0" lang="es-MX" sz="900" b="0" i="0" u="none" strike="noStrike" cap="none" spc="0" normalizeH="0" baseline="0" noProof="0" dirty="0">
              <a:ln/>
              <a:effectLst/>
              <a:uLnTx/>
              <a:uFillTx/>
              <a:latin typeface="Calibri" panose="020F0502020204030204"/>
              <a:ea typeface="+mn-ea"/>
              <a:cs typeface="+mn-cs"/>
            </a:rPr>
            <a:t>Actitudes socioculturales</a:t>
          </a:r>
        </a:p>
      </dgm:t>
    </dgm:pt>
    <dgm:pt modelId="{2BB0A9D3-7B2B-2C42-BFB7-D93F5FBF22E3}" type="parTrans" cxnId="{49FAA98F-9398-AC4B-99B8-08BD968CC6E5}">
      <dgm:prSet/>
      <dgm:spPr/>
      <dgm:t>
        <a:bodyPr/>
        <a:lstStyle/>
        <a:p>
          <a:endParaRPr lang="es-MX"/>
        </a:p>
      </dgm:t>
    </dgm:pt>
    <dgm:pt modelId="{51212315-ADB8-2745-877D-DF94B051BB2B}" type="sibTrans" cxnId="{49FAA98F-9398-AC4B-99B8-08BD968CC6E5}">
      <dgm:prSet/>
      <dgm:spPr/>
      <dgm:t>
        <a:bodyPr/>
        <a:lstStyle/>
        <a:p>
          <a:endParaRPr lang="es-MX"/>
        </a:p>
      </dgm:t>
    </dgm:pt>
    <dgm:pt modelId="{02F81FC0-DF5F-C647-9E48-083B9B5B3575}">
      <dgm:prSet custT="1"/>
      <dgm:spPr/>
      <dgm:t>
        <a:bodyPr/>
        <a:lstStyle/>
        <a:p>
          <a:pPr>
            <a:buFont typeface="Wingdings" pitchFamily="2" charset="2"/>
            <a:buChar char="ü"/>
          </a:pPr>
          <a:r>
            <a:rPr kumimoji="0" lang="es-MX" sz="900" b="0" i="0" u="none" strike="noStrike" cap="none" spc="0" normalizeH="0" baseline="0" noProof="0" dirty="0">
              <a:ln/>
              <a:effectLst/>
              <a:uLnTx/>
              <a:uFillTx/>
              <a:latin typeface="Calibri" panose="020F0502020204030204"/>
              <a:ea typeface="+mn-ea"/>
              <a:cs typeface="+mn-cs"/>
            </a:rPr>
            <a:t>Disruptores endocrinos</a:t>
          </a:r>
        </a:p>
      </dgm:t>
    </dgm:pt>
    <dgm:pt modelId="{E18E4BB2-D896-C442-84F9-633FA5F48F32}" type="parTrans" cxnId="{618286DB-1358-C143-81CB-343458DBE937}">
      <dgm:prSet/>
      <dgm:spPr/>
      <dgm:t>
        <a:bodyPr/>
        <a:lstStyle/>
        <a:p>
          <a:endParaRPr lang="es-MX"/>
        </a:p>
      </dgm:t>
    </dgm:pt>
    <dgm:pt modelId="{12963335-A408-D047-B96F-E713BB0915DB}" type="sibTrans" cxnId="{618286DB-1358-C143-81CB-343458DBE937}">
      <dgm:prSet/>
      <dgm:spPr/>
      <dgm:t>
        <a:bodyPr/>
        <a:lstStyle/>
        <a:p>
          <a:endParaRPr lang="es-MX"/>
        </a:p>
      </dgm:t>
    </dgm:pt>
    <dgm:pt modelId="{D1A95B66-1319-AC45-9FEB-DBDFDF4A4DC7}" type="pres">
      <dgm:prSet presAssocID="{483A2115-4EBE-D948-89EE-B759DE40BA1B}" presName="Name0" presStyleCnt="0">
        <dgm:presLayoutVars>
          <dgm:dir/>
          <dgm:animLvl val="lvl"/>
          <dgm:resizeHandles val="exact"/>
        </dgm:presLayoutVars>
      </dgm:prSet>
      <dgm:spPr/>
    </dgm:pt>
    <dgm:pt modelId="{4F75F947-18F0-2B4D-95C7-89700688FFA4}" type="pres">
      <dgm:prSet presAssocID="{4F9E6F1F-77C2-8846-9AA1-72BB68C1EBE1}" presName="linNode" presStyleCnt="0"/>
      <dgm:spPr/>
    </dgm:pt>
    <dgm:pt modelId="{B810C4CE-D2DB-A546-B18C-715CA52FA740}" type="pres">
      <dgm:prSet presAssocID="{4F9E6F1F-77C2-8846-9AA1-72BB68C1EBE1}" presName="parentText" presStyleLbl="node1" presStyleIdx="0" presStyleCnt="4">
        <dgm:presLayoutVars>
          <dgm:chMax val="1"/>
          <dgm:bulletEnabled val="1"/>
        </dgm:presLayoutVars>
      </dgm:prSet>
      <dgm:spPr/>
    </dgm:pt>
    <dgm:pt modelId="{AA6AA229-88B1-BC4B-B0A0-E4F71EC86ED1}" type="pres">
      <dgm:prSet presAssocID="{4F9E6F1F-77C2-8846-9AA1-72BB68C1EBE1}" presName="descendantText" presStyleLbl="alignAccFollowNode1" presStyleIdx="0" presStyleCnt="4">
        <dgm:presLayoutVars>
          <dgm:bulletEnabled val="1"/>
        </dgm:presLayoutVars>
      </dgm:prSet>
      <dgm:spPr/>
    </dgm:pt>
    <dgm:pt modelId="{F1F75B41-578B-3942-8192-7645AB14EB81}" type="pres">
      <dgm:prSet presAssocID="{9D2E63E0-C383-F544-B7CB-99E061A8EB30}" presName="sp" presStyleCnt="0"/>
      <dgm:spPr/>
    </dgm:pt>
    <dgm:pt modelId="{B4079038-59AC-4643-87AF-3CA48EF7ABC6}" type="pres">
      <dgm:prSet presAssocID="{21855CE1-9DF0-294B-B5A8-EE41F859DBBF}" presName="linNode" presStyleCnt="0"/>
      <dgm:spPr/>
    </dgm:pt>
    <dgm:pt modelId="{D3997278-C651-BC47-A1C5-4AEA3F9E130A}" type="pres">
      <dgm:prSet presAssocID="{21855CE1-9DF0-294B-B5A8-EE41F859DBBF}" presName="parentText" presStyleLbl="node1" presStyleIdx="1" presStyleCnt="4">
        <dgm:presLayoutVars>
          <dgm:chMax val="1"/>
          <dgm:bulletEnabled val="1"/>
        </dgm:presLayoutVars>
      </dgm:prSet>
      <dgm:spPr/>
    </dgm:pt>
    <dgm:pt modelId="{B528AEF4-AB36-D74C-B8B8-13A9554CF1EB}" type="pres">
      <dgm:prSet presAssocID="{21855CE1-9DF0-294B-B5A8-EE41F859DBBF}" presName="descendantText" presStyleLbl="alignAccFollowNode1" presStyleIdx="1" presStyleCnt="4">
        <dgm:presLayoutVars>
          <dgm:bulletEnabled val="1"/>
        </dgm:presLayoutVars>
      </dgm:prSet>
      <dgm:spPr/>
    </dgm:pt>
    <dgm:pt modelId="{3426803E-D272-3F47-9A6C-AF9FBA243956}" type="pres">
      <dgm:prSet presAssocID="{C812F92A-6D1F-1041-82A0-EFFDFB534EFC}" presName="sp" presStyleCnt="0"/>
      <dgm:spPr/>
    </dgm:pt>
    <dgm:pt modelId="{2D709982-4638-4642-9FD6-223923A08F2A}" type="pres">
      <dgm:prSet presAssocID="{3D787403-7ADE-C947-B668-28CFA791781E}" presName="linNode" presStyleCnt="0"/>
      <dgm:spPr/>
    </dgm:pt>
    <dgm:pt modelId="{E46B5607-0DCE-904D-ADEC-C74BE0BFFD94}" type="pres">
      <dgm:prSet presAssocID="{3D787403-7ADE-C947-B668-28CFA791781E}" presName="parentText" presStyleLbl="node1" presStyleIdx="2" presStyleCnt="4">
        <dgm:presLayoutVars>
          <dgm:chMax val="1"/>
          <dgm:bulletEnabled val="1"/>
        </dgm:presLayoutVars>
      </dgm:prSet>
      <dgm:spPr/>
    </dgm:pt>
    <dgm:pt modelId="{E5D05E9E-A0E4-B74E-9F26-5F7228A47E7B}" type="pres">
      <dgm:prSet presAssocID="{3D787403-7ADE-C947-B668-28CFA791781E}" presName="descendantText" presStyleLbl="alignAccFollowNode1" presStyleIdx="2" presStyleCnt="4">
        <dgm:presLayoutVars>
          <dgm:bulletEnabled val="1"/>
        </dgm:presLayoutVars>
      </dgm:prSet>
      <dgm:spPr/>
    </dgm:pt>
    <dgm:pt modelId="{4A7E1163-FA35-4A40-91D6-DA85DF5A9C97}" type="pres">
      <dgm:prSet presAssocID="{F167C77E-ED33-AF4C-8AF7-E39810221E27}" presName="sp" presStyleCnt="0"/>
      <dgm:spPr/>
    </dgm:pt>
    <dgm:pt modelId="{B9D83601-0FED-3E49-A69C-AE2DF31DF938}" type="pres">
      <dgm:prSet presAssocID="{16F5026E-DB60-5345-B469-79EDE6E4D9E4}" presName="linNode" presStyleCnt="0"/>
      <dgm:spPr/>
    </dgm:pt>
    <dgm:pt modelId="{EA9B48C8-FFED-FA4E-964A-78A8642237B5}" type="pres">
      <dgm:prSet presAssocID="{16F5026E-DB60-5345-B469-79EDE6E4D9E4}" presName="parentText" presStyleLbl="node1" presStyleIdx="3" presStyleCnt="4">
        <dgm:presLayoutVars>
          <dgm:chMax val="1"/>
          <dgm:bulletEnabled val="1"/>
        </dgm:presLayoutVars>
      </dgm:prSet>
      <dgm:spPr/>
    </dgm:pt>
    <dgm:pt modelId="{D3673333-C540-CE45-A985-100E5FC89CA5}" type="pres">
      <dgm:prSet presAssocID="{16F5026E-DB60-5345-B469-79EDE6E4D9E4}" presName="descendantText" presStyleLbl="alignAccFollowNode1" presStyleIdx="3" presStyleCnt="4">
        <dgm:presLayoutVars>
          <dgm:bulletEnabled val="1"/>
        </dgm:presLayoutVars>
      </dgm:prSet>
      <dgm:spPr/>
    </dgm:pt>
  </dgm:ptLst>
  <dgm:cxnLst>
    <dgm:cxn modelId="{69444E02-E5E2-3F43-B511-1EBB89E432D5}" type="presOf" srcId="{C27B29FA-A088-864A-897F-F1F25D8C042F}" destId="{E5D05E9E-A0E4-B74E-9F26-5F7228A47E7B}" srcOrd="0" destOrd="1" presId="urn:microsoft.com/office/officeart/2005/8/layout/vList5"/>
    <dgm:cxn modelId="{C869A802-A680-D54B-BFEE-EE4CDB427168}" srcId="{4F9E6F1F-77C2-8846-9AA1-72BB68C1EBE1}" destId="{B50BF924-D7FD-904C-B5CC-EC20FC694A15}" srcOrd="2" destOrd="0" parTransId="{3421C3FA-10ED-1746-B315-7BE38E01FB3A}" sibTransId="{03158CB2-D380-2240-93EC-A04B5A642808}"/>
    <dgm:cxn modelId="{67414108-98FF-D443-984D-1FC360A678CF}" type="presOf" srcId="{50BF09B6-9823-694B-909B-C27C99BD909A}" destId="{B528AEF4-AB36-D74C-B8B8-13A9554CF1EB}" srcOrd="0" destOrd="0" presId="urn:microsoft.com/office/officeart/2005/8/layout/vList5"/>
    <dgm:cxn modelId="{F9730A10-E8FD-5E43-A2C4-8718E4FEAA7B}" type="presOf" srcId="{B3783D20-31D5-5E4B-B67F-06C2BA1AF124}" destId="{E5D05E9E-A0E4-B74E-9F26-5F7228A47E7B}" srcOrd="0" destOrd="4" presId="urn:microsoft.com/office/officeart/2005/8/layout/vList5"/>
    <dgm:cxn modelId="{5299BC12-8E34-6F4D-B5D1-5E8C987B75B9}" srcId="{483A2115-4EBE-D948-89EE-B759DE40BA1B}" destId="{4F9E6F1F-77C2-8846-9AA1-72BB68C1EBE1}" srcOrd="0" destOrd="0" parTransId="{9B4FBDB1-CB92-4D4B-9214-A53D18359F98}" sibTransId="{9D2E63E0-C383-F544-B7CB-99E061A8EB30}"/>
    <dgm:cxn modelId="{6E28C01E-CA7E-0D4D-BB01-BB6F3750D053}" type="presOf" srcId="{0CA19290-2F2B-5D41-8370-5D8565A60161}" destId="{B528AEF4-AB36-D74C-B8B8-13A9554CF1EB}" srcOrd="0" destOrd="2" presId="urn:microsoft.com/office/officeart/2005/8/layout/vList5"/>
    <dgm:cxn modelId="{D4428422-CC6F-7349-831E-60842FBB9693}" srcId="{16F5026E-DB60-5345-B469-79EDE6E4D9E4}" destId="{521415A1-A934-E546-A303-FAAAE5885D0E}" srcOrd="0" destOrd="0" parTransId="{5538F76D-401C-B441-B520-579DEF5A590E}" sibTransId="{DE0AFA30-0981-A747-A82C-14C95C5324B9}"/>
    <dgm:cxn modelId="{94B73026-161B-6E4F-A1CB-E550EBCD2014}" srcId="{3D787403-7ADE-C947-B668-28CFA791781E}" destId="{254B01E3-1F2E-AD49-928E-372FA8404F59}" srcOrd="2" destOrd="0" parTransId="{5ABC6FEA-D0E2-E641-B8CB-06CE9398BFBA}" sibTransId="{5B7C84C9-7AE9-474D-A1CB-7C4AFEF31160}"/>
    <dgm:cxn modelId="{82F49A38-50B2-254E-A7D4-313CA9F0C7B1}" srcId="{21855CE1-9DF0-294B-B5A8-EE41F859DBBF}" destId="{50BF09B6-9823-694B-909B-C27C99BD909A}" srcOrd="0" destOrd="0" parTransId="{811FDBB3-4C96-E840-BFEA-CBFB6267C400}" sibTransId="{F383E38F-FC96-AD45-AD33-F674D7E0CFCE}"/>
    <dgm:cxn modelId="{0D27623C-C57A-984D-AC1F-247F7056965A}" srcId="{21855CE1-9DF0-294B-B5A8-EE41F859DBBF}" destId="{46E57E55-D70A-EF4B-962C-979955EE9F29}" srcOrd="1" destOrd="0" parTransId="{9065C670-2E91-8F4D-A7E0-058BCC01A328}" sibTransId="{A3CD3121-4106-0441-BF07-4D3CE3C0CC97}"/>
    <dgm:cxn modelId="{3E6EB13F-632F-BA47-8AD2-EEC1274E7359}" type="presOf" srcId="{A827D20D-AACA-3E4C-8D65-C416E4046B56}" destId="{D3673333-C540-CE45-A985-100E5FC89CA5}" srcOrd="0" destOrd="1" presId="urn:microsoft.com/office/officeart/2005/8/layout/vList5"/>
    <dgm:cxn modelId="{884A9C42-27B7-1A4A-8BE6-BEE8C4A95E68}" type="presOf" srcId="{46E57E55-D70A-EF4B-962C-979955EE9F29}" destId="{B528AEF4-AB36-D74C-B8B8-13A9554CF1EB}" srcOrd="0" destOrd="1" presId="urn:microsoft.com/office/officeart/2005/8/layout/vList5"/>
    <dgm:cxn modelId="{AE40BA46-7CE2-FC4E-9CCF-516457743702}" type="presOf" srcId="{45040752-6863-D74E-8744-A85525AB16B3}" destId="{AA6AA229-88B1-BC4B-B0A0-E4F71EC86ED1}" srcOrd="0" destOrd="3" presId="urn:microsoft.com/office/officeart/2005/8/layout/vList5"/>
    <dgm:cxn modelId="{872C6F48-171C-0A4C-821C-7E031B14A7A0}" srcId="{3D787403-7ADE-C947-B668-28CFA791781E}" destId="{4FF96E71-031D-694C-84D7-017393195574}" srcOrd="3" destOrd="0" parTransId="{B94E1819-2E1E-5C4D-81ED-B7E5F0C85D19}" sibTransId="{65B53301-8D31-5B46-BCFF-8FB5F56AE13A}"/>
    <dgm:cxn modelId="{9D308D4A-9DEC-4A46-98E7-C4EE9E2C6B78}" srcId="{483A2115-4EBE-D948-89EE-B759DE40BA1B}" destId="{3D787403-7ADE-C947-B668-28CFA791781E}" srcOrd="2" destOrd="0" parTransId="{5D6F6454-9AFA-2546-AD5A-7A7B85289EE2}" sibTransId="{F167C77E-ED33-AF4C-8AF7-E39810221E27}"/>
    <dgm:cxn modelId="{B167BB4C-533C-0D43-AB01-98C9229E8136}" srcId="{483A2115-4EBE-D948-89EE-B759DE40BA1B}" destId="{16F5026E-DB60-5345-B469-79EDE6E4D9E4}" srcOrd="3" destOrd="0" parTransId="{4982F63E-291E-DF40-AC70-9E89E7162065}" sibTransId="{81C896C9-D27F-324C-885F-1C16197F786C}"/>
    <dgm:cxn modelId="{7A4B4F50-BFB7-B043-B6AE-93BB79C64D7B}" type="presOf" srcId="{F72AA2C3-0783-FD4F-B8F1-430844261F88}" destId="{B528AEF4-AB36-D74C-B8B8-13A9554CF1EB}" srcOrd="0" destOrd="3" presId="urn:microsoft.com/office/officeart/2005/8/layout/vList5"/>
    <dgm:cxn modelId="{506C8850-6653-1947-9005-0615368089D1}" type="presOf" srcId="{3D787403-7ADE-C947-B668-28CFA791781E}" destId="{E46B5607-0DCE-904D-ADEC-C74BE0BFFD94}" srcOrd="0" destOrd="0" presId="urn:microsoft.com/office/officeart/2005/8/layout/vList5"/>
    <dgm:cxn modelId="{22EA6356-F259-B24C-8D10-5C1886742E28}" type="presOf" srcId="{1BF6D19E-9E6E-B54A-BF11-1D81453DCE1C}" destId="{AA6AA229-88B1-BC4B-B0A0-E4F71EC86ED1}" srcOrd="0" destOrd="0" presId="urn:microsoft.com/office/officeart/2005/8/layout/vList5"/>
    <dgm:cxn modelId="{27DE4F61-2E90-3348-9C09-FF3FABC2B380}" type="presOf" srcId="{483A2115-4EBE-D948-89EE-B759DE40BA1B}" destId="{D1A95B66-1319-AC45-9FEB-DBDFDF4A4DC7}" srcOrd="0" destOrd="0" presId="urn:microsoft.com/office/officeart/2005/8/layout/vList5"/>
    <dgm:cxn modelId="{ECFCC164-58F8-1A48-A894-DCF610CB1817}" srcId="{16F5026E-DB60-5345-B469-79EDE6E4D9E4}" destId="{7B3AED50-689F-9C4B-82B1-444EC3D22D63}" srcOrd="2" destOrd="0" parTransId="{708A42B8-8317-494E-BF51-3EBF4B575B9B}" sibTransId="{12992237-5BFD-8B40-B100-BE3A28C70BEE}"/>
    <dgm:cxn modelId="{6D306E6D-5E95-994A-AF80-42EA6FEEF14B}" type="presOf" srcId="{02F81FC0-DF5F-C647-9E48-083B9B5B3575}" destId="{E5D05E9E-A0E4-B74E-9F26-5F7228A47E7B}" srcOrd="0" destOrd="5" presId="urn:microsoft.com/office/officeart/2005/8/layout/vList5"/>
    <dgm:cxn modelId="{1250DE7A-2231-0E4F-89FB-FE686106C3C8}" type="presOf" srcId="{254B01E3-1F2E-AD49-928E-372FA8404F59}" destId="{E5D05E9E-A0E4-B74E-9F26-5F7228A47E7B}" srcOrd="0" destOrd="2" presId="urn:microsoft.com/office/officeart/2005/8/layout/vList5"/>
    <dgm:cxn modelId="{D6141F80-2F6E-6040-BA05-7D270A3362EE}" srcId="{483A2115-4EBE-D948-89EE-B759DE40BA1B}" destId="{21855CE1-9DF0-294B-B5A8-EE41F859DBBF}" srcOrd="1" destOrd="0" parTransId="{8C98C7DF-0182-5B45-92D7-DCD2BA73E653}" sibTransId="{C812F92A-6D1F-1041-82A0-EFFDFB534EFC}"/>
    <dgm:cxn modelId="{2E154680-F306-C842-93EE-BAA6209667A5}" srcId="{3D787403-7ADE-C947-B668-28CFA791781E}" destId="{239408E0-01FC-D94E-943D-735BA1F8A808}" srcOrd="0" destOrd="0" parTransId="{877DD796-8BF4-0C41-8648-B5620E441B25}" sibTransId="{7CB3E1C8-E959-D34D-A68C-862B939A11D1}"/>
    <dgm:cxn modelId="{1F05368C-A8C4-334A-B90E-A4359228CBA0}" type="presOf" srcId="{21855CE1-9DF0-294B-B5A8-EE41F859DBBF}" destId="{D3997278-C651-BC47-A1C5-4AEA3F9E130A}" srcOrd="0" destOrd="0" presId="urn:microsoft.com/office/officeart/2005/8/layout/vList5"/>
    <dgm:cxn modelId="{A4D6C58C-EE65-BE42-AAA8-820314F0365D}" type="presOf" srcId="{521415A1-A934-E546-A303-FAAAE5885D0E}" destId="{D3673333-C540-CE45-A985-100E5FC89CA5}" srcOrd="0" destOrd="0" presId="urn:microsoft.com/office/officeart/2005/8/layout/vList5"/>
    <dgm:cxn modelId="{49FAA98F-9398-AC4B-99B8-08BD968CC6E5}" srcId="{3D787403-7ADE-C947-B668-28CFA791781E}" destId="{B3783D20-31D5-5E4B-B67F-06C2BA1AF124}" srcOrd="4" destOrd="0" parTransId="{2BB0A9D3-7B2B-2C42-BFB7-D93F5FBF22E3}" sibTransId="{51212315-ADB8-2745-877D-DF94B051BB2B}"/>
    <dgm:cxn modelId="{E066CB91-C431-2748-B033-372E35D2A897}" type="presOf" srcId="{4FF96E71-031D-694C-84D7-017393195574}" destId="{E5D05E9E-A0E4-B74E-9F26-5F7228A47E7B}" srcOrd="0" destOrd="3" presId="urn:microsoft.com/office/officeart/2005/8/layout/vList5"/>
    <dgm:cxn modelId="{7E667196-ED98-A44D-A803-C2B584BFE06A}" type="presOf" srcId="{16F5026E-DB60-5345-B469-79EDE6E4D9E4}" destId="{EA9B48C8-FFED-FA4E-964A-78A8642237B5}" srcOrd="0" destOrd="0" presId="urn:microsoft.com/office/officeart/2005/8/layout/vList5"/>
    <dgm:cxn modelId="{36297397-0A80-EB4A-AE0E-4E80E2800CCD}" type="presOf" srcId="{4F9E6F1F-77C2-8846-9AA1-72BB68C1EBE1}" destId="{B810C4CE-D2DB-A546-B18C-715CA52FA740}" srcOrd="0" destOrd="0" presId="urn:microsoft.com/office/officeart/2005/8/layout/vList5"/>
    <dgm:cxn modelId="{36DED3A5-113C-FC4B-9C63-607B3ED26499}" srcId="{21855CE1-9DF0-294B-B5A8-EE41F859DBBF}" destId="{1C6B73EB-659C-DD46-B021-E14993E85B5C}" srcOrd="4" destOrd="0" parTransId="{BD8B4694-E1AD-B448-AAE2-22917091A46D}" sibTransId="{480F591A-C3C1-6840-B821-3CAC687004BF}"/>
    <dgm:cxn modelId="{4227E5A8-198F-274E-9122-D4171E66766F}" srcId="{4F9E6F1F-77C2-8846-9AA1-72BB68C1EBE1}" destId="{1BF6D19E-9E6E-B54A-BF11-1D81453DCE1C}" srcOrd="0" destOrd="0" parTransId="{E9AA92B7-5F9F-D741-B190-BCDB2D9F85A7}" sibTransId="{971269E5-C118-8847-954C-F641F6EE1FCF}"/>
    <dgm:cxn modelId="{615F17AE-769E-C34E-AF18-CB3E64DA56DA}" type="presOf" srcId="{B7BB5CC2-B66C-9948-97D1-7C9BE567817B}" destId="{AA6AA229-88B1-BC4B-B0A0-E4F71EC86ED1}" srcOrd="0" destOrd="1" presId="urn:microsoft.com/office/officeart/2005/8/layout/vList5"/>
    <dgm:cxn modelId="{248A3FB2-5CD5-7942-A3A6-8C1901AB886D}" type="presOf" srcId="{7B3AED50-689F-9C4B-82B1-444EC3D22D63}" destId="{D3673333-C540-CE45-A985-100E5FC89CA5}" srcOrd="0" destOrd="2" presId="urn:microsoft.com/office/officeart/2005/8/layout/vList5"/>
    <dgm:cxn modelId="{92C87CB8-544B-C745-B1D7-DFB1D8307665}" srcId="{4F9E6F1F-77C2-8846-9AA1-72BB68C1EBE1}" destId="{45040752-6863-D74E-8744-A85525AB16B3}" srcOrd="3" destOrd="0" parTransId="{29D43AD0-067A-094A-80AA-92C2CC8C874A}" sibTransId="{7C5DCFC5-A253-A44A-B382-8514D660729D}"/>
    <dgm:cxn modelId="{3FC946C4-16E6-4549-9776-75544D11D568}" srcId="{16F5026E-DB60-5345-B469-79EDE6E4D9E4}" destId="{A827D20D-AACA-3E4C-8D65-C416E4046B56}" srcOrd="1" destOrd="0" parTransId="{DD019206-CFFD-1C4F-B044-79414982E796}" sibTransId="{08E4A866-162E-7C4D-895A-6EC515A54987}"/>
    <dgm:cxn modelId="{6E79D5C7-6911-344D-B0E4-6C60A7E47816}" type="presOf" srcId="{239408E0-01FC-D94E-943D-735BA1F8A808}" destId="{E5D05E9E-A0E4-B74E-9F26-5F7228A47E7B}" srcOrd="0" destOrd="0" presId="urn:microsoft.com/office/officeart/2005/8/layout/vList5"/>
    <dgm:cxn modelId="{C59711CF-8DCD-7F49-97EC-8520A0F6FEC6}" type="presOf" srcId="{1C6B73EB-659C-DD46-B021-E14993E85B5C}" destId="{B528AEF4-AB36-D74C-B8B8-13A9554CF1EB}" srcOrd="0" destOrd="4" presId="urn:microsoft.com/office/officeart/2005/8/layout/vList5"/>
    <dgm:cxn modelId="{88A39CD3-B0E6-B849-9FBD-9784C6917728}" srcId="{3D787403-7ADE-C947-B668-28CFA791781E}" destId="{C27B29FA-A088-864A-897F-F1F25D8C042F}" srcOrd="1" destOrd="0" parTransId="{B227955E-2CDC-8641-8AEE-BCDA48FA099A}" sibTransId="{0A6AB983-C262-FC43-9835-EA92C13A3F49}"/>
    <dgm:cxn modelId="{618286DB-1358-C143-81CB-343458DBE937}" srcId="{3D787403-7ADE-C947-B668-28CFA791781E}" destId="{02F81FC0-DF5F-C647-9E48-083B9B5B3575}" srcOrd="5" destOrd="0" parTransId="{E18E4BB2-D896-C442-84F9-633FA5F48F32}" sibTransId="{12963335-A408-D047-B96F-E713BB0915DB}"/>
    <dgm:cxn modelId="{D8350AE7-5051-B047-8B21-81040C483E23}" type="presOf" srcId="{B50BF924-D7FD-904C-B5CC-EC20FC694A15}" destId="{AA6AA229-88B1-BC4B-B0A0-E4F71EC86ED1}" srcOrd="0" destOrd="2" presId="urn:microsoft.com/office/officeart/2005/8/layout/vList5"/>
    <dgm:cxn modelId="{324ADDEA-6D67-7E46-B3C4-5167AF8FA2A4}" srcId="{21855CE1-9DF0-294B-B5A8-EE41F859DBBF}" destId="{0CA19290-2F2B-5D41-8370-5D8565A60161}" srcOrd="2" destOrd="0" parTransId="{38E7B2F2-288A-2D4F-90AB-829B92983A3D}" sibTransId="{229FEEB6-4C2E-9344-9A77-492850EB39A5}"/>
    <dgm:cxn modelId="{76BD39F6-92BD-3242-A658-89B48E00B5D2}" srcId="{4F9E6F1F-77C2-8846-9AA1-72BB68C1EBE1}" destId="{B7BB5CC2-B66C-9948-97D1-7C9BE567817B}" srcOrd="1" destOrd="0" parTransId="{804B82C2-AFF5-474E-8ABB-5913F913BE96}" sibTransId="{C53802B9-6BA2-7C45-8853-227B8409BDD5}"/>
    <dgm:cxn modelId="{57430CFE-7BFA-A645-8CC4-2F986529B518}" srcId="{21855CE1-9DF0-294B-B5A8-EE41F859DBBF}" destId="{F72AA2C3-0783-FD4F-B8F1-430844261F88}" srcOrd="3" destOrd="0" parTransId="{360C9BF0-CAB0-494D-93E5-30ADD860FFE3}" sibTransId="{010A8EF1-8B48-DB46-8B5E-CEBC4F8E5F81}"/>
    <dgm:cxn modelId="{629C3948-D79E-1A4E-A119-88476854355F}" type="presParOf" srcId="{D1A95B66-1319-AC45-9FEB-DBDFDF4A4DC7}" destId="{4F75F947-18F0-2B4D-95C7-89700688FFA4}" srcOrd="0" destOrd="0" presId="urn:microsoft.com/office/officeart/2005/8/layout/vList5"/>
    <dgm:cxn modelId="{15F9F3D2-F84D-8D4D-80A7-300A4952FAAD}" type="presParOf" srcId="{4F75F947-18F0-2B4D-95C7-89700688FFA4}" destId="{B810C4CE-D2DB-A546-B18C-715CA52FA740}" srcOrd="0" destOrd="0" presId="urn:microsoft.com/office/officeart/2005/8/layout/vList5"/>
    <dgm:cxn modelId="{CD3FF8BE-E8EF-D149-B752-13CB143E4A0C}" type="presParOf" srcId="{4F75F947-18F0-2B4D-95C7-89700688FFA4}" destId="{AA6AA229-88B1-BC4B-B0A0-E4F71EC86ED1}" srcOrd="1" destOrd="0" presId="urn:microsoft.com/office/officeart/2005/8/layout/vList5"/>
    <dgm:cxn modelId="{DE92ED49-40EC-D041-B089-997122BBF200}" type="presParOf" srcId="{D1A95B66-1319-AC45-9FEB-DBDFDF4A4DC7}" destId="{F1F75B41-578B-3942-8192-7645AB14EB81}" srcOrd="1" destOrd="0" presId="urn:microsoft.com/office/officeart/2005/8/layout/vList5"/>
    <dgm:cxn modelId="{1F12DF8A-1F02-D04B-A88E-C77456F4C0B5}" type="presParOf" srcId="{D1A95B66-1319-AC45-9FEB-DBDFDF4A4DC7}" destId="{B4079038-59AC-4643-87AF-3CA48EF7ABC6}" srcOrd="2" destOrd="0" presId="urn:microsoft.com/office/officeart/2005/8/layout/vList5"/>
    <dgm:cxn modelId="{CA0D8269-9190-504E-B11D-30E2F292F5CC}" type="presParOf" srcId="{B4079038-59AC-4643-87AF-3CA48EF7ABC6}" destId="{D3997278-C651-BC47-A1C5-4AEA3F9E130A}" srcOrd="0" destOrd="0" presId="urn:microsoft.com/office/officeart/2005/8/layout/vList5"/>
    <dgm:cxn modelId="{EF608593-12F9-AB4D-AB91-2C09CEBD0484}" type="presParOf" srcId="{B4079038-59AC-4643-87AF-3CA48EF7ABC6}" destId="{B528AEF4-AB36-D74C-B8B8-13A9554CF1EB}" srcOrd="1" destOrd="0" presId="urn:microsoft.com/office/officeart/2005/8/layout/vList5"/>
    <dgm:cxn modelId="{B872DDEC-907B-6842-B03E-1C207C37370B}" type="presParOf" srcId="{D1A95B66-1319-AC45-9FEB-DBDFDF4A4DC7}" destId="{3426803E-D272-3F47-9A6C-AF9FBA243956}" srcOrd="3" destOrd="0" presId="urn:microsoft.com/office/officeart/2005/8/layout/vList5"/>
    <dgm:cxn modelId="{32F3A043-C8A8-184C-9705-F41C1D10F889}" type="presParOf" srcId="{D1A95B66-1319-AC45-9FEB-DBDFDF4A4DC7}" destId="{2D709982-4638-4642-9FD6-223923A08F2A}" srcOrd="4" destOrd="0" presId="urn:microsoft.com/office/officeart/2005/8/layout/vList5"/>
    <dgm:cxn modelId="{FF4B5D8C-5210-4C41-A2C5-02E48DC80786}" type="presParOf" srcId="{2D709982-4638-4642-9FD6-223923A08F2A}" destId="{E46B5607-0DCE-904D-ADEC-C74BE0BFFD94}" srcOrd="0" destOrd="0" presId="urn:microsoft.com/office/officeart/2005/8/layout/vList5"/>
    <dgm:cxn modelId="{7E6FF1FE-BDDC-CA4B-B94C-26355CBB69A6}" type="presParOf" srcId="{2D709982-4638-4642-9FD6-223923A08F2A}" destId="{E5D05E9E-A0E4-B74E-9F26-5F7228A47E7B}" srcOrd="1" destOrd="0" presId="urn:microsoft.com/office/officeart/2005/8/layout/vList5"/>
    <dgm:cxn modelId="{49AA3257-B701-C54C-85C0-D00BFCB29CB0}" type="presParOf" srcId="{D1A95B66-1319-AC45-9FEB-DBDFDF4A4DC7}" destId="{4A7E1163-FA35-4A40-91D6-DA85DF5A9C97}" srcOrd="5" destOrd="0" presId="urn:microsoft.com/office/officeart/2005/8/layout/vList5"/>
    <dgm:cxn modelId="{12D1007F-87FE-4E44-BCD1-DE38FA78B0D7}" type="presParOf" srcId="{D1A95B66-1319-AC45-9FEB-DBDFDF4A4DC7}" destId="{B9D83601-0FED-3E49-A69C-AE2DF31DF938}" srcOrd="6" destOrd="0" presId="urn:microsoft.com/office/officeart/2005/8/layout/vList5"/>
    <dgm:cxn modelId="{C52938C6-54BE-F44F-B217-021756F57FBD}" type="presParOf" srcId="{B9D83601-0FED-3E49-A69C-AE2DF31DF938}" destId="{EA9B48C8-FFED-FA4E-964A-78A8642237B5}" srcOrd="0" destOrd="0" presId="urn:microsoft.com/office/officeart/2005/8/layout/vList5"/>
    <dgm:cxn modelId="{87DBCE6A-9A57-294C-96C3-5370F83F2F84}" type="presParOf" srcId="{B9D83601-0FED-3E49-A69C-AE2DF31DF938}" destId="{D3673333-C540-CE45-A985-100E5FC89CA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E29356-6DF7-4C3B-8E40-8FEAFD09F3BE}" type="doc">
      <dgm:prSet loTypeId="urn:microsoft.com/office/officeart/2005/8/layout/orgChart1" loCatId="hierarchy" qsTypeId="urn:microsoft.com/office/officeart/2005/8/quickstyle/3d1" qsCatId="3D" csTypeId="urn:microsoft.com/office/officeart/2005/8/colors/accent1_2" csCatId="accent1"/>
      <dgm:spPr/>
      <dgm:t>
        <a:bodyPr/>
        <a:lstStyle/>
        <a:p>
          <a:endParaRPr lang="es-419"/>
        </a:p>
      </dgm:t>
    </dgm:pt>
    <dgm:pt modelId="{C013865F-1207-497F-87C0-9FC21BFAAA33}">
      <dgm:prSet/>
      <dgm:spPr/>
      <dgm:t>
        <a:bodyPr/>
        <a:lstStyle/>
        <a:p>
          <a:r>
            <a:rPr lang="es-MX"/>
            <a:t>Varianza transmisible.</a:t>
          </a:r>
          <a:endParaRPr lang="es-419"/>
        </a:p>
      </dgm:t>
    </dgm:pt>
    <dgm:pt modelId="{93CD602E-B796-4212-B5BD-57D911A637B2}" type="parTrans" cxnId="{A8988AB3-8DB5-4385-947D-A3BA2964E509}">
      <dgm:prSet/>
      <dgm:spPr/>
      <dgm:t>
        <a:bodyPr/>
        <a:lstStyle/>
        <a:p>
          <a:endParaRPr lang="es-419"/>
        </a:p>
      </dgm:t>
    </dgm:pt>
    <dgm:pt modelId="{A13BD083-9C73-4150-AD81-153DDF0A2E68}" type="sibTrans" cxnId="{A8988AB3-8DB5-4385-947D-A3BA2964E509}">
      <dgm:prSet/>
      <dgm:spPr/>
      <dgm:t>
        <a:bodyPr/>
        <a:lstStyle/>
        <a:p>
          <a:endParaRPr lang="es-419"/>
        </a:p>
      </dgm:t>
    </dgm:pt>
    <dgm:pt modelId="{FD53E786-F15B-432C-8EFD-127BC60AB74B}">
      <dgm:prSet/>
      <dgm:spPr/>
      <dgm:t>
        <a:bodyPr/>
        <a:lstStyle/>
        <a:p>
          <a:r>
            <a:rPr lang="es-MX"/>
            <a:t>25% factor genético.</a:t>
          </a:r>
          <a:endParaRPr lang="es-419"/>
        </a:p>
      </dgm:t>
    </dgm:pt>
    <dgm:pt modelId="{9BEE7E4C-5C75-4529-A4DD-246A764B2ED2}" type="parTrans" cxnId="{B1EF21A5-CA2C-41D3-9D32-7A3BBAA2C709}">
      <dgm:prSet/>
      <dgm:spPr/>
      <dgm:t>
        <a:bodyPr/>
        <a:lstStyle/>
        <a:p>
          <a:endParaRPr lang="es-419"/>
        </a:p>
      </dgm:t>
    </dgm:pt>
    <dgm:pt modelId="{D8766942-F6D4-4020-9CF1-4C8A6F63D7C5}" type="sibTrans" cxnId="{B1EF21A5-CA2C-41D3-9D32-7A3BBAA2C709}">
      <dgm:prSet/>
      <dgm:spPr/>
      <dgm:t>
        <a:bodyPr/>
        <a:lstStyle/>
        <a:p>
          <a:endParaRPr lang="es-419"/>
        </a:p>
      </dgm:t>
    </dgm:pt>
    <dgm:pt modelId="{301F6177-FFFD-4192-9DEC-93DC8C61EC7A}">
      <dgm:prSet/>
      <dgm:spPr/>
      <dgm:t>
        <a:bodyPr/>
        <a:lstStyle/>
        <a:p>
          <a:r>
            <a:rPr lang="es-MX"/>
            <a:t>30% transmisión cultural.</a:t>
          </a:r>
          <a:endParaRPr lang="es-419"/>
        </a:p>
      </dgm:t>
    </dgm:pt>
    <dgm:pt modelId="{5F9427A2-4139-4560-BCDA-58599DD1786D}" type="parTrans" cxnId="{9C161080-3F9D-4D94-A066-35443F2F3A81}">
      <dgm:prSet/>
      <dgm:spPr/>
      <dgm:t>
        <a:bodyPr/>
        <a:lstStyle/>
        <a:p>
          <a:endParaRPr lang="es-419"/>
        </a:p>
      </dgm:t>
    </dgm:pt>
    <dgm:pt modelId="{BACD16BA-10CB-4CD9-ACF3-2D1214C9D6BB}" type="sibTrans" cxnId="{9C161080-3F9D-4D94-A066-35443F2F3A81}">
      <dgm:prSet/>
      <dgm:spPr/>
      <dgm:t>
        <a:bodyPr/>
        <a:lstStyle/>
        <a:p>
          <a:endParaRPr lang="es-419"/>
        </a:p>
      </dgm:t>
    </dgm:pt>
    <dgm:pt modelId="{7FE76586-0577-4048-BFE5-0846D01F1F32}">
      <dgm:prSet/>
      <dgm:spPr/>
      <dgm:t>
        <a:bodyPr/>
        <a:lstStyle/>
        <a:p>
          <a:r>
            <a:rPr lang="es-MX"/>
            <a:t>45% otros factores ambientales no transmisibles.</a:t>
          </a:r>
          <a:endParaRPr lang="es-419"/>
        </a:p>
      </dgm:t>
    </dgm:pt>
    <dgm:pt modelId="{6FD67FFC-99E8-4C04-83C6-312E17CFB9F2}" type="parTrans" cxnId="{E328882F-C43D-4043-B16B-1C61DA041921}">
      <dgm:prSet/>
      <dgm:spPr/>
      <dgm:t>
        <a:bodyPr/>
        <a:lstStyle/>
        <a:p>
          <a:endParaRPr lang="es-419"/>
        </a:p>
      </dgm:t>
    </dgm:pt>
    <dgm:pt modelId="{D0AC39CC-E13D-4169-B418-56E09A3CA47E}" type="sibTrans" cxnId="{E328882F-C43D-4043-B16B-1C61DA041921}">
      <dgm:prSet/>
      <dgm:spPr/>
      <dgm:t>
        <a:bodyPr/>
        <a:lstStyle/>
        <a:p>
          <a:endParaRPr lang="es-419"/>
        </a:p>
      </dgm:t>
    </dgm:pt>
    <dgm:pt modelId="{611A4E58-C12E-4959-877E-265A3D63508B}" type="pres">
      <dgm:prSet presAssocID="{28E29356-6DF7-4C3B-8E40-8FEAFD09F3BE}" presName="hierChild1" presStyleCnt="0">
        <dgm:presLayoutVars>
          <dgm:orgChart val="1"/>
          <dgm:chPref val="1"/>
          <dgm:dir/>
          <dgm:animOne val="branch"/>
          <dgm:animLvl val="lvl"/>
          <dgm:resizeHandles/>
        </dgm:presLayoutVars>
      </dgm:prSet>
      <dgm:spPr/>
    </dgm:pt>
    <dgm:pt modelId="{73957678-E14F-422B-9F6C-3039947B203A}" type="pres">
      <dgm:prSet presAssocID="{C013865F-1207-497F-87C0-9FC21BFAAA33}" presName="hierRoot1" presStyleCnt="0">
        <dgm:presLayoutVars>
          <dgm:hierBranch val="init"/>
        </dgm:presLayoutVars>
      </dgm:prSet>
      <dgm:spPr/>
    </dgm:pt>
    <dgm:pt modelId="{96ECFF58-EB05-4365-A912-72F7624117FE}" type="pres">
      <dgm:prSet presAssocID="{C013865F-1207-497F-87C0-9FC21BFAAA33}" presName="rootComposite1" presStyleCnt="0"/>
      <dgm:spPr/>
    </dgm:pt>
    <dgm:pt modelId="{D17E8648-88B2-4FA4-97F7-6E2A12BFFE2E}" type="pres">
      <dgm:prSet presAssocID="{C013865F-1207-497F-87C0-9FC21BFAAA33}" presName="rootText1" presStyleLbl="node0" presStyleIdx="0" presStyleCnt="1">
        <dgm:presLayoutVars>
          <dgm:chPref val="3"/>
        </dgm:presLayoutVars>
      </dgm:prSet>
      <dgm:spPr/>
    </dgm:pt>
    <dgm:pt modelId="{FAD49B27-0E38-4385-BDD5-C9C17E82DB05}" type="pres">
      <dgm:prSet presAssocID="{C013865F-1207-497F-87C0-9FC21BFAAA33}" presName="rootConnector1" presStyleLbl="node1" presStyleIdx="0" presStyleCnt="0"/>
      <dgm:spPr/>
    </dgm:pt>
    <dgm:pt modelId="{6ACA662B-4626-41C1-BF28-4A98823F7DA9}" type="pres">
      <dgm:prSet presAssocID="{C013865F-1207-497F-87C0-9FC21BFAAA33}" presName="hierChild2" presStyleCnt="0"/>
      <dgm:spPr/>
    </dgm:pt>
    <dgm:pt modelId="{514BE906-597E-453A-96CE-324766FFB8B2}" type="pres">
      <dgm:prSet presAssocID="{9BEE7E4C-5C75-4529-A4DD-246A764B2ED2}" presName="Name37" presStyleLbl="parChTrans1D2" presStyleIdx="0" presStyleCnt="3"/>
      <dgm:spPr/>
    </dgm:pt>
    <dgm:pt modelId="{E78CA890-2ACD-45AC-9176-4D66B3795A2B}" type="pres">
      <dgm:prSet presAssocID="{FD53E786-F15B-432C-8EFD-127BC60AB74B}" presName="hierRoot2" presStyleCnt="0">
        <dgm:presLayoutVars>
          <dgm:hierBranch val="init"/>
        </dgm:presLayoutVars>
      </dgm:prSet>
      <dgm:spPr/>
    </dgm:pt>
    <dgm:pt modelId="{3199B30F-5489-40C5-BE77-C304160F9DBE}" type="pres">
      <dgm:prSet presAssocID="{FD53E786-F15B-432C-8EFD-127BC60AB74B}" presName="rootComposite" presStyleCnt="0"/>
      <dgm:spPr/>
    </dgm:pt>
    <dgm:pt modelId="{EBC2DA65-0366-42A2-BB6F-76D25919AD98}" type="pres">
      <dgm:prSet presAssocID="{FD53E786-F15B-432C-8EFD-127BC60AB74B}" presName="rootText" presStyleLbl="node2" presStyleIdx="0" presStyleCnt="3">
        <dgm:presLayoutVars>
          <dgm:chPref val="3"/>
        </dgm:presLayoutVars>
      </dgm:prSet>
      <dgm:spPr/>
    </dgm:pt>
    <dgm:pt modelId="{9D808FA0-9385-447C-A467-58CCA7C93106}" type="pres">
      <dgm:prSet presAssocID="{FD53E786-F15B-432C-8EFD-127BC60AB74B}" presName="rootConnector" presStyleLbl="node2" presStyleIdx="0" presStyleCnt="3"/>
      <dgm:spPr/>
    </dgm:pt>
    <dgm:pt modelId="{98DE84CB-4FEB-499F-A6D9-6A15CCCD0444}" type="pres">
      <dgm:prSet presAssocID="{FD53E786-F15B-432C-8EFD-127BC60AB74B}" presName="hierChild4" presStyleCnt="0"/>
      <dgm:spPr/>
    </dgm:pt>
    <dgm:pt modelId="{FF4D6258-7CEE-4897-845B-A5B0E096AA8F}" type="pres">
      <dgm:prSet presAssocID="{FD53E786-F15B-432C-8EFD-127BC60AB74B}" presName="hierChild5" presStyleCnt="0"/>
      <dgm:spPr/>
    </dgm:pt>
    <dgm:pt modelId="{99EBBE8E-8DAE-4CB9-852C-C8254AFD6253}" type="pres">
      <dgm:prSet presAssocID="{5F9427A2-4139-4560-BCDA-58599DD1786D}" presName="Name37" presStyleLbl="parChTrans1D2" presStyleIdx="1" presStyleCnt="3"/>
      <dgm:spPr/>
    </dgm:pt>
    <dgm:pt modelId="{4D2FCD1E-F314-42C8-A7F3-A52E4DFE8028}" type="pres">
      <dgm:prSet presAssocID="{301F6177-FFFD-4192-9DEC-93DC8C61EC7A}" presName="hierRoot2" presStyleCnt="0">
        <dgm:presLayoutVars>
          <dgm:hierBranch val="init"/>
        </dgm:presLayoutVars>
      </dgm:prSet>
      <dgm:spPr/>
    </dgm:pt>
    <dgm:pt modelId="{A5E6E5A6-1AD4-4E0B-BFC4-EE7E2B909396}" type="pres">
      <dgm:prSet presAssocID="{301F6177-FFFD-4192-9DEC-93DC8C61EC7A}" presName="rootComposite" presStyleCnt="0"/>
      <dgm:spPr/>
    </dgm:pt>
    <dgm:pt modelId="{142BEF7A-D823-42F6-8879-96543E879F30}" type="pres">
      <dgm:prSet presAssocID="{301F6177-FFFD-4192-9DEC-93DC8C61EC7A}" presName="rootText" presStyleLbl="node2" presStyleIdx="1" presStyleCnt="3">
        <dgm:presLayoutVars>
          <dgm:chPref val="3"/>
        </dgm:presLayoutVars>
      </dgm:prSet>
      <dgm:spPr/>
    </dgm:pt>
    <dgm:pt modelId="{9F70E740-6F29-4E4A-B0B1-F0CC8830E291}" type="pres">
      <dgm:prSet presAssocID="{301F6177-FFFD-4192-9DEC-93DC8C61EC7A}" presName="rootConnector" presStyleLbl="node2" presStyleIdx="1" presStyleCnt="3"/>
      <dgm:spPr/>
    </dgm:pt>
    <dgm:pt modelId="{7B19FBFF-F250-4485-8F34-84D5F4CFE2C8}" type="pres">
      <dgm:prSet presAssocID="{301F6177-FFFD-4192-9DEC-93DC8C61EC7A}" presName="hierChild4" presStyleCnt="0"/>
      <dgm:spPr/>
    </dgm:pt>
    <dgm:pt modelId="{2E3F8034-5D8A-4CA8-955C-C3E08F9F4ED5}" type="pres">
      <dgm:prSet presAssocID="{301F6177-FFFD-4192-9DEC-93DC8C61EC7A}" presName="hierChild5" presStyleCnt="0"/>
      <dgm:spPr/>
    </dgm:pt>
    <dgm:pt modelId="{A1FC3511-BBF5-4214-B974-2D7CEF36DB3D}" type="pres">
      <dgm:prSet presAssocID="{6FD67FFC-99E8-4C04-83C6-312E17CFB9F2}" presName="Name37" presStyleLbl="parChTrans1D2" presStyleIdx="2" presStyleCnt="3"/>
      <dgm:spPr/>
    </dgm:pt>
    <dgm:pt modelId="{0342031B-05C6-41CA-90F6-05C466A97EC0}" type="pres">
      <dgm:prSet presAssocID="{7FE76586-0577-4048-BFE5-0846D01F1F32}" presName="hierRoot2" presStyleCnt="0">
        <dgm:presLayoutVars>
          <dgm:hierBranch val="init"/>
        </dgm:presLayoutVars>
      </dgm:prSet>
      <dgm:spPr/>
    </dgm:pt>
    <dgm:pt modelId="{BDD8AAC0-60C7-44BA-A62B-84C9447265A4}" type="pres">
      <dgm:prSet presAssocID="{7FE76586-0577-4048-BFE5-0846D01F1F32}" presName="rootComposite" presStyleCnt="0"/>
      <dgm:spPr/>
    </dgm:pt>
    <dgm:pt modelId="{32CA8E7C-8ABD-4C7B-BA6A-D68991E3BD65}" type="pres">
      <dgm:prSet presAssocID="{7FE76586-0577-4048-BFE5-0846D01F1F32}" presName="rootText" presStyleLbl="node2" presStyleIdx="2" presStyleCnt="3">
        <dgm:presLayoutVars>
          <dgm:chPref val="3"/>
        </dgm:presLayoutVars>
      </dgm:prSet>
      <dgm:spPr/>
    </dgm:pt>
    <dgm:pt modelId="{E2B51E3C-9E29-49EF-BBFC-993DB6F6239F}" type="pres">
      <dgm:prSet presAssocID="{7FE76586-0577-4048-BFE5-0846D01F1F32}" presName="rootConnector" presStyleLbl="node2" presStyleIdx="2" presStyleCnt="3"/>
      <dgm:spPr/>
    </dgm:pt>
    <dgm:pt modelId="{18A9C397-9D8C-46A5-9D0D-B4890669E048}" type="pres">
      <dgm:prSet presAssocID="{7FE76586-0577-4048-BFE5-0846D01F1F32}" presName="hierChild4" presStyleCnt="0"/>
      <dgm:spPr/>
    </dgm:pt>
    <dgm:pt modelId="{9A0E0AAB-239A-4F6E-ACDB-F14D15A40EFD}" type="pres">
      <dgm:prSet presAssocID="{7FE76586-0577-4048-BFE5-0846D01F1F32}" presName="hierChild5" presStyleCnt="0"/>
      <dgm:spPr/>
    </dgm:pt>
    <dgm:pt modelId="{C3856134-1DC2-43CB-B7F5-A26CCC29A838}" type="pres">
      <dgm:prSet presAssocID="{C013865F-1207-497F-87C0-9FC21BFAAA33}" presName="hierChild3" presStyleCnt="0"/>
      <dgm:spPr/>
    </dgm:pt>
  </dgm:ptLst>
  <dgm:cxnLst>
    <dgm:cxn modelId="{E328882F-C43D-4043-B16B-1C61DA041921}" srcId="{C013865F-1207-497F-87C0-9FC21BFAAA33}" destId="{7FE76586-0577-4048-BFE5-0846D01F1F32}" srcOrd="2" destOrd="0" parTransId="{6FD67FFC-99E8-4C04-83C6-312E17CFB9F2}" sibTransId="{D0AC39CC-E13D-4169-B418-56E09A3CA47E}"/>
    <dgm:cxn modelId="{6F82B138-4AB2-4B71-9ACB-BAA5C3F50D41}" type="presOf" srcId="{28E29356-6DF7-4C3B-8E40-8FEAFD09F3BE}" destId="{611A4E58-C12E-4959-877E-265A3D63508B}" srcOrd="0" destOrd="0" presId="urn:microsoft.com/office/officeart/2005/8/layout/orgChart1"/>
    <dgm:cxn modelId="{501F2040-8F53-44DE-94BA-38679170542F}" type="presOf" srcId="{301F6177-FFFD-4192-9DEC-93DC8C61EC7A}" destId="{142BEF7A-D823-42F6-8879-96543E879F30}" srcOrd="0" destOrd="0" presId="urn:microsoft.com/office/officeart/2005/8/layout/orgChart1"/>
    <dgm:cxn modelId="{B7392C47-6022-4CF2-A039-473D1CBE09A3}" type="presOf" srcId="{7FE76586-0577-4048-BFE5-0846D01F1F32}" destId="{32CA8E7C-8ABD-4C7B-BA6A-D68991E3BD65}" srcOrd="0" destOrd="0" presId="urn:microsoft.com/office/officeart/2005/8/layout/orgChart1"/>
    <dgm:cxn modelId="{6185BB72-A3A0-4458-AE52-8BB4B02BA8EA}" type="presOf" srcId="{6FD67FFC-99E8-4C04-83C6-312E17CFB9F2}" destId="{A1FC3511-BBF5-4214-B974-2D7CEF36DB3D}" srcOrd="0" destOrd="0" presId="urn:microsoft.com/office/officeart/2005/8/layout/orgChart1"/>
    <dgm:cxn modelId="{9C161080-3F9D-4D94-A066-35443F2F3A81}" srcId="{C013865F-1207-497F-87C0-9FC21BFAAA33}" destId="{301F6177-FFFD-4192-9DEC-93DC8C61EC7A}" srcOrd="1" destOrd="0" parTransId="{5F9427A2-4139-4560-BCDA-58599DD1786D}" sibTransId="{BACD16BA-10CB-4CD9-ACF3-2D1214C9D6BB}"/>
    <dgm:cxn modelId="{D931098D-1637-4EFE-AC26-8ED7D8CCCBDB}" type="presOf" srcId="{FD53E786-F15B-432C-8EFD-127BC60AB74B}" destId="{EBC2DA65-0366-42A2-BB6F-76D25919AD98}" srcOrd="0" destOrd="0" presId="urn:microsoft.com/office/officeart/2005/8/layout/orgChart1"/>
    <dgm:cxn modelId="{B1EF21A5-CA2C-41D3-9D32-7A3BBAA2C709}" srcId="{C013865F-1207-497F-87C0-9FC21BFAAA33}" destId="{FD53E786-F15B-432C-8EFD-127BC60AB74B}" srcOrd="0" destOrd="0" parTransId="{9BEE7E4C-5C75-4529-A4DD-246A764B2ED2}" sibTransId="{D8766942-F6D4-4020-9CF1-4C8A6F63D7C5}"/>
    <dgm:cxn modelId="{A8988AB3-8DB5-4385-947D-A3BA2964E509}" srcId="{28E29356-6DF7-4C3B-8E40-8FEAFD09F3BE}" destId="{C013865F-1207-497F-87C0-9FC21BFAAA33}" srcOrd="0" destOrd="0" parTransId="{93CD602E-B796-4212-B5BD-57D911A637B2}" sibTransId="{A13BD083-9C73-4150-AD81-153DDF0A2E68}"/>
    <dgm:cxn modelId="{FC5717C1-7DE3-43A7-9016-2B815B3D54E1}" type="presOf" srcId="{C013865F-1207-497F-87C0-9FC21BFAAA33}" destId="{FAD49B27-0E38-4385-BDD5-C9C17E82DB05}" srcOrd="1" destOrd="0" presId="urn:microsoft.com/office/officeart/2005/8/layout/orgChart1"/>
    <dgm:cxn modelId="{12C177C1-E37C-4809-A2B1-C2599CF32E3B}" type="presOf" srcId="{5F9427A2-4139-4560-BCDA-58599DD1786D}" destId="{99EBBE8E-8DAE-4CB9-852C-C8254AFD6253}" srcOrd="0" destOrd="0" presId="urn:microsoft.com/office/officeart/2005/8/layout/orgChart1"/>
    <dgm:cxn modelId="{396456C5-3647-496F-98F3-D5C34E500EFB}" type="presOf" srcId="{7FE76586-0577-4048-BFE5-0846D01F1F32}" destId="{E2B51E3C-9E29-49EF-BBFC-993DB6F6239F}" srcOrd="1" destOrd="0" presId="urn:microsoft.com/office/officeart/2005/8/layout/orgChart1"/>
    <dgm:cxn modelId="{F60890DE-A607-47CE-8A3E-E1C249D07BFF}" type="presOf" srcId="{FD53E786-F15B-432C-8EFD-127BC60AB74B}" destId="{9D808FA0-9385-447C-A467-58CCA7C93106}" srcOrd="1" destOrd="0" presId="urn:microsoft.com/office/officeart/2005/8/layout/orgChart1"/>
    <dgm:cxn modelId="{520E6BEE-1095-4381-B465-345134A6898C}" type="presOf" srcId="{C013865F-1207-497F-87C0-9FC21BFAAA33}" destId="{D17E8648-88B2-4FA4-97F7-6E2A12BFFE2E}" srcOrd="0" destOrd="0" presId="urn:microsoft.com/office/officeart/2005/8/layout/orgChart1"/>
    <dgm:cxn modelId="{38F717F7-DFCD-4398-8DE1-DD3AEEC1A3CE}" type="presOf" srcId="{9BEE7E4C-5C75-4529-A4DD-246A764B2ED2}" destId="{514BE906-597E-453A-96CE-324766FFB8B2}" srcOrd="0" destOrd="0" presId="urn:microsoft.com/office/officeart/2005/8/layout/orgChart1"/>
    <dgm:cxn modelId="{F7CC3EFC-F923-420D-AF45-77F53D4EA3F2}" type="presOf" srcId="{301F6177-FFFD-4192-9DEC-93DC8C61EC7A}" destId="{9F70E740-6F29-4E4A-B0B1-F0CC8830E291}" srcOrd="1" destOrd="0" presId="urn:microsoft.com/office/officeart/2005/8/layout/orgChart1"/>
    <dgm:cxn modelId="{A6CB5A65-4B21-45FA-AD98-B23663BA00C4}" type="presParOf" srcId="{611A4E58-C12E-4959-877E-265A3D63508B}" destId="{73957678-E14F-422B-9F6C-3039947B203A}" srcOrd="0" destOrd="0" presId="urn:microsoft.com/office/officeart/2005/8/layout/orgChart1"/>
    <dgm:cxn modelId="{F63EAFB4-0D4E-41BB-AFC3-AD753FF543CC}" type="presParOf" srcId="{73957678-E14F-422B-9F6C-3039947B203A}" destId="{96ECFF58-EB05-4365-A912-72F7624117FE}" srcOrd="0" destOrd="0" presId="urn:microsoft.com/office/officeart/2005/8/layout/orgChart1"/>
    <dgm:cxn modelId="{DF59DB6A-C68A-469F-81D9-91B290F58C63}" type="presParOf" srcId="{96ECFF58-EB05-4365-A912-72F7624117FE}" destId="{D17E8648-88B2-4FA4-97F7-6E2A12BFFE2E}" srcOrd="0" destOrd="0" presId="urn:microsoft.com/office/officeart/2005/8/layout/orgChart1"/>
    <dgm:cxn modelId="{3376594D-B839-4752-BAE4-8E2C2758B18C}" type="presParOf" srcId="{96ECFF58-EB05-4365-A912-72F7624117FE}" destId="{FAD49B27-0E38-4385-BDD5-C9C17E82DB05}" srcOrd="1" destOrd="0" presId="urn:microsoft.com/office/officeart/2005/8/layout/orgChart1"/>
    <dgm:cxn modelId="{44CC0AE0-67E5-453C-9851-8032801935E5}" type="presParOf" srcId="{73957678-E14F-422B-9F6C-3039947B203A}" destId="{6ACA662B-4626-41C1-BF28-4A98823F7DA9}" srcOrd="1" destOrd="0" presId="urn:microsoft.com/office/officeart/2005/8/layout/orgChart1"/>
    <dgm:cxn modelId="{8CB5CDC9-3267-4C1E-BE91-11DF26C3505E}" type="presParOf" srcId="{6ACA662B-4626-41C1-BF28-4A98823F7DA9}" destId="{514BE906-597E-453A-96CE-324766FFB8B2}" srcOrd="0" destOrd="0" presId="urn:microsoft.com/office/officeart/2005/8/layout/orgChart1"/>
    <dgm:cxn modelId="{45DC355B-A533-4BEC-8E59-14A4B34C95E2}" type="presParOf" srcId="{6ACA662B-4626-41C1-BF28-4A98823F7DA9}" destId="{E78CA890-2ACD-45AC-9176-4D66B3795A2B}" srcOrd="1" destOrd="0" presId="urn:microsoft.com/office/officeart/2005/8/layout/orgChart1"/>
    <dgm:cxn modelId="{E709272F-A325-4023-9AAD-382BEA5DA636}" type="presParOf" srcId="{E78CA890-2ACD-45AC-9176-4D66B3795A2B}" destId="{3199B30F-5489-40C5-BE77-C304160F9DBE}" srcOrd="0" destOrd="0" presId="urn:microsoft.com/office/officeart/2005/8/layout/orgChart1"/>
    <dgm:cxn modelId="{4D79C5FD-FF8E-4843-A08C-FF3FD020A953}" type="presParOf" srcId="{3199B30F-5489-40C5-BE77-C304160F9DBE}" destId="{EBC2DA65-0366-42A2-BB6F-76D25919AD98}" srcOrd="0" destOrd="0" presId="urn:microsoft.com/office/officeart/2005/8/layout/orgChart1"/>
    <dgm:cxn modelId="{BFE0500B-05BD-477C-8C66-B1298FBFA3B4}" type="presParOf" srcId="{3199B30F-5489-40C5-BE77-C304160F9DBE}" destId="{9D808FA0-9385-447C-A467-58CCA7C93106}" srcOrd="1" destOrd="0" presId="urn:microsoft.com/office/officeart/2005/8/layout/orgChart1"/>
    <dgm:cxn modelId="{2181D646-064A-4B6C-8F7D-99324D107193}" type="presParOf" srcId="{E78CA890-2ACD-45AC-9176-4D66B3795A2B}" destId="{98DE84CB-4FEB-499F-A6D9-6A15CCCD0444}" srcOrd="1" destOrd="0" presId="urn:microsoft.com/office/officeart/2005/8/layout/orgChart1"/>
    <dgm:cxn modelId="{1BF4FC25-AA0C-4052-858E-192AFE69CB87}" type="presParOf" srcId="{E78CA890-2ACD-45AC-9176-4D66B3795A2B}" destId="{FF4D6258-7CEE-4897-845B-A5B0E096AA8F}" srcOrd="2" destOrd="0" presId="urn:microsoft.com/office/officeart/2005/8/layout/orgChart1"/>
    <dgm:cxn modelId="{7F5C6FC4-D66B-4B2A-8AC2-94D35A1F468E}" type="presParOf" srcId="{6ACA662B-4626-41C1-BF28-4A98823F7DA9}" destId="{99EBBE8E-8DAE-4CB9-852C-C8254AFD6253}" srcOrd="2" destOrd="0" presId="urn:microsoft.com/office/officeart/2005/8/layout/orgChart1"/>
    <dgm:cxn modelId="{D86AF085-718F-48D5-A442-08D345758597}" type="presParOf" srcId="{6ACA662B-4626-41C1-BF28-4A98823F7DA9}" destId="{4D2FCD1E-F314-42C8-A7F3-A52E4DFE8028}" srcOrd="3" destOrd="0" presId="urn:microsoft.com/office/officeart/2005/8/layout/orgChart1"/>
    <dgm:cxn modelId="{05076DD3-7F9E-4E7A-8CDB-A0A12F5A2ED9}" type="presParOf" srcId="{4D2FCD1E-F314-42C8-A7F3-A52E4DFE8028}" destId="{A5E6E5A6-1AD4-4E0B-BFC4-EE7E2B909396}" srcOrd="0" destOrd="0" presId="urn:microsoft.com/office/officeart/2005/8/layout/orgChart1"/>
    <dgm:cxn modelId="{ECD6BA0A-7C64-4A5B-A0E3-C2DB2B44D9B6}" type="presParOf" srcId="{A5E6E5A6-1AD4-4E0B-BFC4-EE7E2B909396}" destId="{142BEF7A-D823-42F6-8879-96543E879F30}" srcOrd="0" destOrd="0" presId="urn:microsoft.com/office/officeart/2005/8/layout/orgChart1"/>
    <dgm:cxn modelId="{472C5B58-788B-4264-BCB5-973C95FCA559}" type="presParOf" srcId="{A5E6E5A6-1AD4-4E0B-BFC4-EE7E2B909396}" destId="{9F70E740-6F29-4E4A-B0B1-F0CC8830E291}" srcOrd="1" destOrd="0" presId="urn:microsoft.com/office/officeart/2005/8/layout/orgChart1"/>
    <dgm:cxn modelId="{C190A8E0-DE83-4481-B944-4F644B0AB18E}" type="presParOf" srcId="{4D2FCD1E-F314-42C8-A7F3-A52E4DFE8028}" destId="{7B19FBFF-F250-4485-8F34-84D5F4CFE2C8}" srcOrd="1" destOrd="0" presId="urn:microsoft.com/office/officeart/2005/8/layout/orgChart1"/>
    <dgm:cxn modelId="{3887AA2C-0331-400C-8309-179C2F598B11}" type="presParOf" srcId="{4D2FCD1E-F314-42C8-A7F3-A52E4DFE8028}" destId="{2E3F8034-5D8A-4CA8-955C-C3E08F9F4ED5}" srcOrd="2" destOrd="0" presId="urn:microsoft.com/office/officeart/2005/8/layout/orgChart1"/>
    <dgm:cxn modelId="{C6BAA251-6B06-4E2C-9947-7419D3AF09B2}" type="presParOf" srcId="{6ACA662B-4626-41C1-BF28-4A98823F7DA9}" destId="{A1FC3511-BBF5-4214-B974-2D7CEF36DB3D}" srcOrd="4" destOrd="0" presId="urn:microsoft.com/office/officeart/2005/8/layout/orgChart1"/>
    <dgm:cxn modelId="{0C217ACD-F956-4B9A-9A25-3A2C81D1379C}" type="presParOf" srcId="{6ACA662B-4626-41C1-BF28-4A98823F7DA9}" destId="{0342031B-05C6-41CA-90F6-05C466A97EC0}" srcOrd="5" destOrd="0" presId="urn:microsoft.com/office/officeart/2005/8/layout/orgChart1"/>
    <dgm:cxn modelId="{BCEA74C0-3A65-448D-BA6F-3B673B6415F7}" type="presParOf" srcId="{0342031B-05C6-41CA-90F6-05C466A97EC0}" destId="{BDD8AAC0-60C7-44BA-A62B-84C9447265A4}" srcOrd="0" destOrd="0" presId="urn:microsoft.com/office/officeart/2005/8/layout/orgChart1"/>
    <dgm:cxn modelId="{17FE63C1-D2FF-42E1-B3D6-82FB212EF526}" type="presParOf" srcId="{BDD8AAC0-60C7-44BA-A62B-84C9447265A4}" destId="{32CA8E7C-8ABD-4C7B-BA6A-D68991E3BD65}" srcOrd="0" destOrd="0" presId="urn:microsoft.com/office/officeart/2005/8/layout/orgChart1"/>
    <dgm:cxn modelId="{4C45D354-8052-41A6-BCFF-62814F3822DA}" type="presParOf" srcId="{BDD8AAC0-60C7-44BA-A62B-84C9447265A4}" destId="{E2B51E3C-9E29-49EF-BBFC-993DB6F6239F}" srcOrd="1" destOrd="0" presId="urn:microsoft.com/office/officeart/2005/8/layout/orgChart1"/>
    <dgm:cxn modelId="{3F676641-B857-4E57-BA51-1D0398156EE1}" type="presParOf" srcId="{0342031B-05C6-41CA-90F6-05C466A97EC0}" destId="{18A9C397-9D8C-46A5-9D0D-B4890669E048}" srcOrd="1" destOrd="0" presId="urn:microsoft.com/office/officeart/2005/8/layout/orgChart1"/>
    <dgm:cxn modelId="{98C331FF-CB89-460A-9069-AC83DE3E1723}" type="presParOf" srcId="{0342031B-05C6-41CA-90F6-05C466A97EC0}" destId="{9A0E0AAB-239A-4F6E-ACDB-F14D15A40EFD}" srcOrd="2" destOrd="0" presId="urn:microsoft.com/office/officeart/2005/8/layout/orgChart1"/>
    <dgm:cxn modelId="{31536BD6-0EA4-4AD3-919D-73AC44ED44D3}" type="presParOf" srcId="{73957678-E14F-422B-9F6C-3039947B203A}" destId="{C3856134-1DC2-43CB-B7F5-A26CCC29A83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2FCE62-A165-4BD7-9857-DAE1247614DF}"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11CD4369-D80A-4F4D-B001-AB9650B46A41}">
      <dgm:prSet phldrT="[Text]" custT="1"/>
      <dgm:spPr/>
      <dgm:t>
        <a:bodyPr/>
        <a:lstStyle/>
        <a:p>
          <a:r>
            <a:rPr lang="en-US" sz="1600" b="1" dirty="0" err="1">
              <a:effectLst/>
            </a:rPr>
            <a:t>Sobrevivir</a:t>
          </a:r>
          <a:endParaRPr lang="en-US" sz="1600" b="1" dirty="0">
            <a:effectLst/>
          </a:endParaRPr>
        </a:p>
      </dgm:t>
    </dgm:pt>
    <dgm:pt modelId="{1821A8DD-6AAE-4436-BA40-17862B48858B}" type="parTrans" cxnId="{E7ACDD9A-DD8D-40BA-92E1-DC606DCDCFD4}">
      <dgm:prSet/>
      <dgm:spPr/>
      <dgm:t>
        <a:bodyPr/>
        <a:lstStyle/>
        <a:p>
          <a:endParaRPr lang="en-US" sz="1600" b="1">
            <a:effectLst/>
          </a:endParaRPr>
        </a:p>
      </dgm:t>
    </dgm:pt>
    <dgm:pt modelId="{F461464D-6332-4684-9B78-4DEA86582AF8}" type="sibTrans" cxnId="{E7ACDD9A-DD8D-40BA-92E1-DC606DCDCFD4}">
      <dgm:prSet/>
      <dgm:spPr/>
      <dgm:t>
        <a:bodyPr/>
        <a:lstStyle/>
        <a:p>
          <a:endParaRPr lang="en-US" sz="1600" b="1">
            <a:effectLst/>
          </a:endParaRPr>
        </a:p>
      </dgm:t>
    </dgm:pt>
    <dgm:pt modelId="{E5C3573B-5BA9-4CC9-8845-FF8DFBD641B2}">
      <dgm:prSet custT="1"/>
      <dgm:spPr/>
      <dgm:t>
        <a:bodyPr/>
        <a:lstStyle/>
        <a:p>
          <a:r>
            <a:rPr lang="es-MX" sz="1600" b="1" noProof="0" dirty="0">
              <a:effectLst/>
            </a:rPr>
            <a:t>Hambre y saciedad</a:t>
          </a:r>
          <a:endParaRPr lang="es-MX" sz="1600" b="1" baseline="30000" noProof="0" dirty="0">
            <a:effectLst/>
          </a:endParaRPr>
        </a:p>
      </dgm:t>
    </dgm:pt>
    <dgm:pt modelId="{C27B6F51-AABC-4B94-AEB2-66793ED7080F}" type="parTrans" cxnId="{30AC9C84-BC15-4DB0-ABE3-216B1DB1230B}">
      <dgm:prSet/>
      <dgm:spPr/>
      <dgm:t>
        <a:bodyPr/>
        <a:lstStyle/>
        <a:p>
          <a:endParaRPr lang="en-US" sz="1600" b="1">
            <a:effectLst/>
          </a:endParaRPr>
        </a:p>
      </dgm:t>
    </dgm:pt>
    <dgm:pt modelId="{45AFFF6C-4505-4735-A33B-D18CC7B63968}" type="sibTrans" cxnId="{30AC9C84-BC15-4DB0-ABE3-216B1DB1230B}">
      <dgm:prSet/>
      <dgm:spPr/>
      <dgm:t>
        <a:bodyPr/>
        <a:lstStyle/>
        <a:p>
          <a:endParaRPr lang="en-US" sz="1600" b="1">
            <a:effectLst/>
          </a:endParaRPr>
        </a:p>
      </dgm:t>
    </dgm:pt>
    <dgm:pt modelId="{95E48A87-0351-4A5B-AE7F-17A449B526B9}">
      <dgm:prSet custT="1"/>
      <dgm:spPr/>
      <dgm:t>
        <a:bodyPr/>
        <a:lstStyle/>
        <a:p>
          <a:r>
            <a:rPr lang="es-MX" sz="1600" b="1" noProof="0" dirty="0">
              <a:effectLst/>
            </a:rPr>
            <a:t>Recompensa del alimento</a:t>
          </a:r>
          <a:endParaRPr lang="es-MX" sz="1600" b="1" baseline="30000" noProof="0" dirty="0">
            <a:effectLst/>
          </a:endParaRPr>
        </a:p>
      </dgm:t>
    </dgm:pt>
    <dgm:pt modelId="{DA482F9D-A1EB-4D0B-A5CF-60F49542958E}" type="parTrans" cxnId="{555CD709-54DC-4E57-AB53-0A6225330615}">
      <dgm:prSet/>
      <dgm:spPr/>
      <dgm:t>
        <a:bodyPr/>
        <a:lstStyle/>
        <a:p>
          <a:endParaRPr lang="en-US" sz="1600" b="1">
            <a:effectLst/>
          </a:endParaRPr>
        </a:p>
      </dgm:t>
    </dgm:pt>
    <dgm:pt modelId="{703A247F-ED73-4406-8578-13ECF5EFF086}" type="sibTrans" cxnId="{555CD709-54DC-4E57-AB53-0A6225330615}">
      <dgm:prSet/>
      <dgm:spPr/>
      <dgm:t>
        <a:bodyPr/>
        <a:lstStyle/>
        <a:p>
          <a:endParaRPr lang="en-US" sz="1600" b="1">
            <a:effectLst/>
          </a:endParaRPr>
        </a:p>
      </dgm:t>
    </dgm:pt>
    <dgm:pt modelId="{07DDB964-3551-46CE-AB93-B785596E28A8}">
      <dgm:prSet custT="1"/>
      <dgm:spPr/>
      <dgm:t>
        <a:bodyPr/>
        <a:lstStyle/>
        <a:p>
          <a:r>
            <a:rPr lang="en-US" sz="1600" b="1" dirty="0">
              <a:effectLst/>
            </a:rPr>
            <a:t>Homeostasis </a:t>
          </a:r>
          <a:r>
            <a:rPr lang="en-US" sz="1600" b="1" dirty="0" err="1">
              <a:effectLst/>
            </a:rPr>
            <a:t>energética</a:t>
          </a:r>
          <a:endParaRPr lang="en-US" sz="1600" b="1" baseline="30000" dirty="0">
            <a:effectLst/>
          </a:endParaRPr>
        </a:p>
      </dgm:t>
    </dgm:pt>
    <dgm:pt modelId="{60B6F014-18C5-4EF2-BA24-8742A28F8001}" type="parTrans" cxnId="{ACBB4124-B545-407C-833C-61FBED19B86D}">
      <dgm:prSet/>
      <dgm:spPr/>
      <dgm:t>
        <a:bodyPr/>
        <a:lstStyle/>
        <a:p>
          <a:endParaRPr lang="en-US" sz="1600" b="1">
            <a:effectLst/>
          </a:endParaRPr>
        </a:p>
      </dgm:t>
    </dgm:pt>
    <dgm:pt modelId="{09D33CC2-1EE7-4FA5-913F-215F7B4CA052}" type="sibTrans" cxnId="{ACBB4124-B545-407C-833C-61FBED19B86D}">
      <dgm:prSet/>
      <dgm:spPr/>
      <dgm:t>
        <a:bodyPr/>
        <a:lstStyle/>
        <a:p>
          <a:endParaRPr lang="en-US" sz="1600" b="1">
            <a:effectLst/>
          </a:endParaRPr>
        </a:p>
      </dgm:t>
    </dgm:pt>
    <dgm:pt modelId="{CEC92DD6-3D81-4261-9DAE-E673C35BF903}">
      <dgm:prSet custT="1"/>
      <dgm:spPr/>
      <dgm:t>
        <a:bodyPr/>
        <a:lstStyle/>
        <a:p>
          <a:r>
            <a:rPr lang="es-MX" sz="1600" b="1" noProof="0" dirty="0">
              <a:effectLst/>
            </a:rPr>
            <a:t>Señales sensoriales</a:t>
          </a:r>
          <a:endParaRPr lang="es-MX" sz="1600" b="1" baseline="30000" noProof="0" dirty="0">
            <a:effectLst/>
          </a:endParaRPr>
        </a:p>
      </dgm:t>
    </dgm:pt>
    <dgm:pt modelId="{46789935-28FA-4F2A-9D4D-A54C59C01867}" type="parTrans" cxnId="{D485464C-9633-40AB-BF2C-B16DBA48B5FD}">
      <dgm:prSet/>
      <dgm:spPr/>
      <dgm:t>
        <a:bodyPr/>
        <a:lstStyle/>
        <a:p>
          <a:endParaRPr lang="en-US" sz="1600" b="1">
            <a:effectLst/>
          </a:endParaRPr>
        </a:p>
      </dgm:t>
    </dgm:pt>
    <dgm:pt modelId="{2293BC4A-47D8-492C-9F82-888078595BD1}" type="sibTrans" cxnId="{D485464C-9633-40AB-BF2C-B16DBA48B5FD}">
      <dgm:prSet/>
      <dgm:spPr/>
      <dgm:t>
        <a:bodyPr/>
        <a:lstStyle/>
        <a:p>
          <a:endParaRPr lang="en-US" sz="1600" b="1">
            <a:effectLst/>
          </a:endParaRPr>
        </a:p>
      </dgm:t>
    </dgm:pt>
    <dgm:pt modelId="{C9A016C4-C3D0-4DE3-9F68-D8B347FA0B8D}">
      <dgm:prSet custT="1"/>
      <dgm:spPr/>
      <dgm:t>
        <a:bodyPr/>
        <a:lstStyle/>
        <a:p>
          <a:r>
            <a:rPr lang="es-MX" sz="1600" b="1" noProof="0" dirty="0">
              <a:effectLst/>
            </a:rPr>
            <a:t>Emociones y estrés</a:t>
          </a:r>
          <a:endParaRPr lang="es-MX" sz="1600" b="1" baseline="30000" noProof="0" dirty="0">
            <a:effectLst/>
          </a:endParaRPr>
        </a:p>
      </dgm:t>
    </dgm:pt>
    <dgm:pt modelId="{5998621A-EAFA-4E93-B8D3-81CCB16E258D}" type="parTrans" cxnId="{101DBA9C-D5CA-44D1-99D5-4C174C8F3ACF}">
      <dgm:prSet/>
      <dgm:spPr/>
      <dgm:t>
        <a:bodyPr/>
        <a:lstStyle/>
        <a:p>
          <a:endParaRPr lang="en-US" sz="1600" b="1">
            <a:effectLst/>
          </a:endParaRPr>
        </a:p>
      </dgm:t>
    </dgm:pt>
    <dgm:pt modelId="{F691FA82-292C-494C-8F76-1EC632F47134}" type="sibTrans" cxnId="{101DBA9C-D5CA-44D1-99D5-4C174C8F3ACF}">
      <dgm:prSet/>
      <dgm:spPr/>
      <dgm:t>
        <a:bodyPr/>
        <a:lstStyle/>
        <a:p>
          <a:endParaRPr lang="en-US" sz="1600" b="1">
            <a:effectLst/>
          </a:endParaRPr>
        </a:p>
      </dgm:t>
    </dgm:pt>
    <dgm:pt modelId="{C13F0325-A597-4B94-A594-6EE1DB8AF632}" type="pres">
      <dgm:prSet presAssocID="{BB2FCE62-A165-4BD7-9857-DAE1247614DF}" presName="diagram" presStyleCnt="0">
        <dgm:presLayoutVars>
          <dgm:dir/>
          <dgm:resizeHandles val="exact"/>
        </dgm:presLayoutVars>
      </dgm:prSet>
      <dgm:spPr/>
    </dgm:pt>
    <dgm:pt modelId="{4F6F8857-C0E3-49BD-90CB-27ECD64B4BA7}" type="pres">
      <dgm:prSet presAssocID="{11CD4369-D80A-4F4D-B001-AB9650B46A41}" presName="node" presStyleLbl="node1" presStyleIdx="0" presStyleCnt="6" custScaleX="121000" custScaleY="68302">
        <dgm:presLayoutVars>
          <dgm:bulletEnabled val="1"/>
        </dgm:presLayoutVars>
      </dgm:prSet>
      <dgm:spPr>
        <a:prstGeom prst="roundRect">
          <a:avLst/>
        </a:prstGeom>
      </dgm:spPr>
    </dgm:pt>
    <dgm:pt modelId="{D1198ADB-4C23-49EF-8312-8145179EEF07}" type="pres">
      <dgm:prSet presAssocID="{F461464D-6332-4684-9B78-4DEA86582AF8}" presName="sibTrans" presStyleCnt="0"/>
      <dgm:spPr/>
    </dgm:pt>
    <dgm:pt modelId="{7AB431BB-2AB6-4117-873F-39C775AECC4B}" type="pres">
      <dgm:prSet presAssocID="{E5C3573B-5BA9-4CC9-8845-FF8DFBD641B2}" presName="node" presStyleLbl="node1" presStyleIdx="1" presStyleCnt="6" custScaleX="121000" custScaleY="68302">
        <dgm:presLayoutVars>
          <dgm:bulletEnabled val="1"/>
        </dgm:presLayoutVars>
      </dgm:prSet>
      <dgm:spPr>
        <a:prstGeom prst="roundRect">
          <a:avLst/>
        </a:prstGeom>
      </dgm:spPr>
    </dgm:pt>
    <dgm:pt modelId="{5604330C-01AE-4C37-A337-14C5FC136D6B}" type="pres">
      <dgm:prSet presAssocID="{45AFFF6C-4505-4735-A33B-D18CC7B63968}" presName="sibTrans" presStyleCnt="0"/>
      <dgm:spPr/>
    </dgm:pt>
    <dgm:pt modelId="{5EB5DB6B-361E-4282-8447-8ABAD551FA4C}" type="pres">
      <dgm:prSet presAssocID="{95E48A87-0351-4A5B-AE7F-17A449B526B9}" presName="node" presStyleLbl="node1" presStyleIdx="2" presStyleCnt="6" custScaleX="121000" custScaleY="68302">
        <dgm:presLayoutVars>
          <dgm:bulletEnabled val="1"/>
        </dgm:presLayoutVars>
      </dgm:prSet>
      <dgm:spPr>
        <a:prstGeom prst="roundRect">
          <a:avLst/>
        </a:prstGeom>
      </dgm:spPr>
    </dgm:pt>
    <dgm:pt modelId="{27EE5269-1EAB-4B1B-871E-FC77B72F5D70}" type="pres">
      <dgm:prSet presAssocID="{703A247F-ED73-4406-8578-13ECF5EFF086}" presName="sibTrans" presStyleCnt="0"/>
      <dgm:spPr/>
    </dgm:pt>
    <dgm:pt modelId="{EFF82930-1F82-45C3-BC82-F7C4EB7ACC9D}" type="pres">
      <dgm:prSet presAssocID="{07DDB964-3551-46CE-AB93-B785596E28A8}" presName="node" presStyleLbl="node1" presStyleIdx="3" presStyleCnt="6" custScaleX="121000" custScaleY="68302">
        <dgm:presLayoutVars>
          <dgm:bulletEnabled val="1"/>
        </dgm:presLayoutVars>
      </dgm:prSet>
      <dgm:spPr>
        <a:prstGeom prst="roundRect">
          <a:avLst/>
        </a:prstGeom>
      </dgm:spPr>
    </dgm:pt>
    <dgm:pt modelId="{D785AB56-1901-494C-A0A2-0231B552ABE7}" type="pres">
      <dgm:prSet presAssocID="{09D33CC2-1EE7-4FA5-913F-215F7B4CA052}" presName="sibTrans" presStyleCnt="0"/>
      <dgm:spPr/>
    </dgm:pt>
    <dgm:pt modelId="{FE66702D-9EBA-4F3E-BF33-D51E2E9373A3}" type="pres">
      <dgm:prSet presAssocID="{CEC92DD6-3D81-4261-9DAE-E673C35BF903}" presName="node" presStyleLbl="node1" presStyleIdx="4" presStyleCnt="6" custScaleX="121000" custScaleY="68302">
        <dgm:presLayoutVars>
          <dgm:bulletEnabled val="1"/>
        </dgm:presLayoutVars>
      </dgm:prSet>
      <dgm:spPr>
        <a:prstGeom prst="roundRect">
          <a:avLst/>
        </a:prstGeom>
      </dgm:spPr>
    </dgm:pt>
    <dgm:pt modelId="{C63932E7-C1AE-40F0-928D-DBC902A5A1B1}" type="pres">
      <dgm:prSet presAssocID="{2293BC4A-47D8-492C-9F82-888078595BD1}" presName="sibTrans" presStyleCnt="0"/>
      <dgm:spPr/>
    </dgm:pt>
    <dgm:pt modelId="{2089EBF5-58FD-41EA-9BE4-C87B33F224FD}" type="pres">
      <dgm:prSet presAssocID="{C9A016C4-C3D0-4DE3-9F68-D8B347FA0B8D}" presName="node" presStyleLbl="node1" presStyleIdx="5" presStyleCnt="6" custScaleX="121000" custScaleY="68302">
        <dgm:presLayoutVars>
          <dgm:bulletEnabled val="1"/>
        </dgm:presLayoutVars>
      </dgm:prSet>
      <dgm:spPr>
        <a:prstGeom prst="roundRect">
          <a:avLst/>
        </a:prstGeom>
      </dgm:spPr>
    </dgm:pt>
  </dgm:ptLst>
  <dgm:cxnLst>
    <dgm:cxn modelId="{555CD709-54DC-4E57-AB53-0A6225330615}" srcId="{BB2FCE62-A165-4BD7-9857-DAE1247614DF}" destId="{95E48A87-0351-4A5B-AE7F-17A449B526B9}" srcOrd="2" destOrd="0" parTransId="{DA482F9D-A1EB-4D0B-A5CF-60F49542958E}" sibTransId="{703A247F-ED73-4406-8578-13ECF5EFF086}"/>
    <dgm:cxn modelId="{ACBB4124-B545-407C-833C-61FBED19B86D}" srcId="{BB2FCE62-A165-4BD7-9857-DAE1247614DF}" destId="{07DDB964-3551-46CE-AB93-B785596E28A8}" srcOrd="3" destOrd="0" parTransId="{60B6F014-18C5-4EF2-BA24-8742A28F8001}" sibTransId="{09D33CC2-1EE7-4FA5-913F-215F7B4CA052}"/>
    <dgm:cxn modelId="{082B232C-8DC5-4AFB-9AEF-C297026A69A8}" type="presOf" srcId="{BB2FCE62-A165-4BD7-9857-DAE1247614DF}" destId="{C13F0325-A597-4B94-A594-6EE1DB8AF632}" srcOrd="0" destOrd="0" presId="urn:microsoft.com/office/officeart/2005/8/layout/default"/>
    <dgm:cxn modelId="{D485464C-9633-40AB-BF2C-B16DBA48B5FD}" srcId="{BB2FCE62-A165-4BD7-9857-DAE1247614DF}" destId="{CEC92DD6-3D81-4261-9DAE-E673C35BF903}" srcOrd="4" destOrd="0" parTransId="{46789935-28FA-4F2A-9D4D-A54C59C01867}" sibTransId="{2293BC4A-47D8-492C-9F82-888078595BD1}"/>
    <dgm:cxn modelId="{43A53764-6BB3-4F26-AA1D-4FF47C4A1074}" type="presOf" srcId="{C9A016C4-C3D0-4DE3-9F68-D8B347FA0B8D}" destId="{2089EBF5-58FD-41EA-9BE4-C87B33F224FD}" srcOrd="0" destOrd="0" presId="urn:microsoft.com/office/officeart/2005/8/layout/default"/>
    <dgm:cxn modelId="{30AC9C84-BC15-4DB0-ABE3-216B1DB1230B}" srcId="{BB2FCE62-A165-4BD7-9857-DAE1247614DF}" destId="{E5C3573B-5BA9-4CC9-8845-FF8DFBD641B2}" srcOrd="1" destOrd="0" parTransId="{C27B6F51-AABC-4B94-AEB2-66793ED7080F}" sibTransId="{45AFFF6C-4505-4735-A33B-D18CC7B63968}"/>
    <dgm:cxn modelId="{E7ACDD9A-DD8D-40BA-92E1-DC606DCDCFD4}" srcId="{BB2FCE62-A165-4BD7-9857-DAE1247614DF}" destId="{11CD4369-D80A-4F4D-B001-AB9650B46A41}" srcOrd="0" destOrd="0" parTransId="{1821A8DD-6AAE-4436-BA40-17862B48858B}" sibTransId="{F461464D-6332-4684-9B78-4DEA86582AF8}"/>
    <dgm:cxn modelId="{FF93A39B-6344-4769-B105-1D6AB272A207}" type="presOf" srcId="{11CD4369-D80A-4F4D-B001-AB9650B46A41}" destId="{4F6F8857-C0E3-49BD-90CB-27ECD64B4BA7}" srcOrd="0" destOrd="0" presId="urn:microsoft.com/office/officeart/2005/8/layout/default"/>
    <dgm:cxn modelId="{101DBA9C-D5CA-44D1-99D5-4C174C8F3ACF}" srcId="{BB2FCE62-A165-4BD7-9857-DAE1247614DF}" destId="{C9A016C4-C3D0-4DE3-9F68-D8B347FA0B8D}" srcOrd="5" destOrd="0" parTransId="{5998621A-EAFA-4E93-B8D3-81CCB16E258D}" sibTransId="{F691FA82-292C-494C-8F76-1EC632F47134}"/>
    <dgm:cxn modelId="{4FB942A4-7364-410E-857D-79F5A0F7FE84}" type="presOf" srcId="{07DDB964-3551-46CE-AB93-B785596E28A8}" destId="{EFF82930-1F82-45C3-BC82-F7C4EB7ACC9D}" srcOrd="0" destOrd="0" presId="urn:microsoft.com/office/officeart/2005/8/layout/default"/>
    <dgm:cxn modelId="{942CA1AE-A63B-4885-B311-A718866F6F2E}" type="presOf" srcId="{CEC92DD6-3D81-4261-9DAE-E673C35BF903}" destId="{FE66702D-9EBA-4F3E-BF33-D51E2E9373A3}" srcOrd="0" destOrd="0" presId="urn:microsoft.com/office/officeart/2005/8/layout/default"/>
    <dgm:cxn modelId="{4E385DB8-70A3-4D5A-8017-978AC02F0E3B}" type="presOf" srcId="{E5C3573B-5BA9-4CC9-8845-FF8DFBD641B2}" destId="{7AB431BB-2AB6-4117-873F-39C775AECC4B}" srcOrd="0" destOrd="0" presId="urn:microsoft.com/office/officeart/2005/8/layout/default"/>
    <dgm:cxn modelId="{3DDD3FC3-E21F-4162-AEAE-2D5E132D19AD}" type="presOf" srcId="{95E48A87-0351-4A5B-AE7F-17A449B526B9}" destId="{5EB5DB6B-361E-4282-8447-8ABAD551FA4C}" srcOrd="0" destOrd="0" presId="urn:microsoft.com/office/officeart/2005/8/layout/default"/>
    <dgm:cxn modelId="{8E2A37EA-BBC2-4301-B599-969B5E7D7880}" type="presParOf" srcId="{C13F0325-A597-4B94-A594-6EE1DB8AF632}" destId="{4F6F8857-C0E3-49BD-90CB-27ECD64B4BA7}" srcOrd="0" destOrd="0" presId="urn:microsoft.com/office/officeart/2005/8/layout/default"/>
    <dgm:cxn modelId="{96DF817B-21FA-414F-9F48-676D7D346AD2}" type="presParOf" srcId="{C13F0325-A597-4B94-A594-6EE1DB8AF632}" destId="{D1198ADB-4C23-49EF-8312-8145179EEF07}" srcOrd="1" destOrd="0" presId="urn:microsoft.com/office/officeart/2005/8/layout/default"/>
    <dgm:cxn modelId="{F8D751B2-73A9-4CD3-9BDA-C6B0D9A2CEBD}" type="presParOf" srcId="{C13F0325-A597-4B94-A594-6EE1DB8AF632}" destId="{7AB431BB-2AB6-4117-873F-39C775AECC4B}" srcOrd="2" destOrd="0" presId="urn:microsoft.com/office/officeart/2005/8/layout/default"/>
    <dgm:cxn modelId="{381E3E21-4CC5-444E-9B3C-E70B13713167}" type="presParOf" srcId="{C13F0325-A597-4B94-A594-6EE1DB8AF632}" destId="{5604330C-01AE-4C37-A337-14C5FC136D6B}" srcOrd="3" destOrd="0" presId="urn:microsoft.com/office/officeart/2005/8/layout/default"/>
    <dgm:cxn modelId="{0B869302-B8CF-4BB0-9FC5-B0D8B89A5017}" type="presParOf" srcId="{C13F0325-A597-4B94-A594-6EE1DB8AF632}" destId="{5EB5DB6B-361E-4282-8447-8ABAD551FA4C}" srcOrd="4" destOrd="0" presId="urn:microsoft.com/office/officeart/2005/8/layout/default"/>
    <dgm:cxn modelId="{015EA7F4-5E5B-42EB-A40E-4258F2C000FC}" type="presParOf" srcId="{C13F0325-A597-4B94-A594-6EE1DB8AF632}" destId="{27EE5269-1EAB-4B1B-871E-FC77B72F5D70}" srcOrd="5" destOrd="0" presId="urn:microsoft.com/office/officeart/2005/8/layout/default"/>
    <dgm:cxn modelId="{8CCDED6F-4D29-4162-A9A7-2FB6C05599AC}" type="presParOf" srcId="{C13F0325-A597-4B94-A594-6EE1DB8AF632}" destId="{EFF82930-1F82-45C3-BC82-F7C4EB7ACC9D}" srcOrd="6" destOrd="0" presId="urn:microsoft.com/office/officeart/2005/8/layout/default"/>
    <dgm:cxn modelId="{FAEF8BAE-0A12-485C-B148-12ABBE6326EF}" type="presParOf" srcId="{C13F0325-A597-4B94-A594-6EE1DB8AF632}" destId="{D785AB56-1901-494C-A0A2-0231B552ABE7}" srcOrd="7" destOrd="0" presId="urn:microsoft.com/office/officeart/2005/8/layout/default"/>
    <dgm:cxn modelId="{962F87F3-E0E8-4BE9-92AB-EFCDF87D5DB3}" type="presParOf" srcId="{C13F0325-A597-4B94-A594-6EE1DB8AF632}" destId="{FE66702D-9EBA-4F3E-BF33-D51E2E9373A3}" srcOrd="8" destOrd="0" presId="urn:microsoft.com/office/officeart/2005/8/layout/default"/>
    <dgm:cxn modelId="{B7F1BA92-E048-4FD4-A8E7-2E2495447E1E}" type="presParOf" srcId="{C13F0325-A597-4B94-A594-6EE1DB8AF632}" destId="{C63932E7-C1AE-40F0-928D-DBC902A5A1B1}" srcOrd="9" destOrd="0" presId="urn:microsoft.com/office/officeart/2005/8/layout/default"/>
    <dgm:cxn modelId="{E771B820-F632-4ADA-9212-493EAE02059B}" type="presParOf" srcId="{C13F0325-A597-4B94-A594-6EE1DB8AF632}" destId="{2089EBF5-58FD-41EA-9BE4-C87B33F224F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6E31F3-DAF9-4CE5-98A9-1FD3A15C48FE}"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GB"/>
        </a:p>
      </dgm:t>
    </dgm:pt>
    <dgm:pt modelId="{22D15081-074E-4112-922D-1A451DBF4175}">
      <dgm:prSet phldrT="[Text]" phldr="0"/>
      <dgm:spPr/>
      <dgm:t>
        <a:bodyPr/>
        <a:lstStyle/>
        <a:p>
          <a:r>
            <a:rPr lang="en-GB">
              <a:latin typeface="Arial"/>
            </a:rPr>
            <a:t>Saciación</a:t>
          </a:r>
          <a:endParaRPr lang="en-GB"/>
        </a:p>
      </dgm:t>
    </dgm:pt>
    <dgm:pt modelId="{C97EF122-CF73-488C-B128-DD2686B1AD39}" type="parTrans" cxnId="{42E249F7-F2DC-4EBA-A148-4BA6684E8242}">
      <dgm:prSet/>
      <dgm:spPr/>
      <dgm:t>
        <a:bodyPr/>
        <a:lstStyle/>
        <a:p>
          <a:endParaRPr lang="en-GB">
            <a:solidFill>
              <a:schemeClr val="bg2"/>
            </a:solidFill>
          </a:endParaRPr>
        </a:p>
      </dgm:t>
    </dgm:pt>
    <dgm:pt modelId="{5BE2DC43-6BC1-4717-BBD3-8B3CB51C75A7}" type="sibTrans" cxnId="{42E249F7-F2DC-4EBA-A148-4BA6684E8242}">
      <dgm:prSet/>
      <dgm:spPr/>
      <dgm:t>
        <a:bodyPr/>
        <a:lstStyle/>
        <a:p>
          <a:endParaRPr lang="en-GB">
            <a:solidFill>
              <a:schemeClr val="bg2"/>
            </a:solidFill>
          </a:endParaRPr>
        </a:p>
      </dgm:t>
    </dgm:pt>
    <dgm:pt modelId="{69BA1634-7B7A-4694-AD4C-3910CCEAD4B6}">
      <dgm:prSet phldrT="[Text]" phldr="0"/>
      <dgm:spPr/>
      <dgm:t>
        <a:bodyPr/>
        <a:lstStyle/>
        <a:p>
          <a:r>
            <a:rPr lang="en-GB">
              <a:latin typeface="Arial"/>
            </a:rPr>
            <a:t>Saciedad</a:t>
          </a:r>
          <a:endParaRPr lang="en-GB"/>
        </a:p>
      </dgm:t>
    </dgm:pt>
    <dgm:pt modelId="{EFF70F55-F1E1-4454-B20F-F7753EF9470A}" type="parTrans" cxnId="{FED020A9-076D-40C3-A2C4-4B2DDE8AB34F}">
      <dgm:prSet/>
      <dgm:spPr/>
      <dgm:t>
        <a:bodyPr/>
        <a:lstStyle/>
        <a:p>
          <a:endParaRPr lang="en-GB">
            <a:solidFill>
              <a:schemeClr val="bg2"/>
            </a:solidFill>
          </a:endParaRPr>
        </a:p>
      </dgm:t>
    </dgm:pt>
    <dgm:pt modelId="{65B28A7D-27BB-4ED5-B248-C4454483EE51}" type="sibTrans" cxnId="{FED020A9-076D-40C3-A2C4-4B2DDE8AB34F}">
      <dgm:prSet/>
      <dgm:spPr/>
      <dgm:t>
        <a:bodyPr/>
        <a:lstStyle/>
        <a:p>
          <a:endParaRPr lang="en-GB">
            <a:solidFill>
              <a:schemeClr val="bg2"/>
            </a:solidFill>
          </a:endParaRPr>
        </a:p>
      </dgm:t>
    </dgm:pt>
    <dgm:pt modelId="{10A61899-2316-4412-98E1-4860887A065D}">
      <dgm:prSet phldr="0"/>
      <dgm:spPr/>
      <dgm:t>
        <a:bodyPr/>
        <a:lstStyle/>
        <a:p>
          <a:pPr algn="l" rtl="0"/>
          <a:r>
            <a:rPr lang="es-MX">
              <a:latin typeface="Arial"/>
            </a:rPr>
            <a:t>Refleja la sensación de plenitud durante la ingesta de alimentos actuando como factor de terminación. </a:t>
          </a:r>
          <a:endParaRPr lang="en-US" dirty="0">
            <a:latin typeface="Arial"/>
          </a:endParaRPr>
        </a:p>
      </dgm:t>
    </dgm:pt>
    <dgm:pt modelId="{A39FE90A-CB7E-460C-AB0D-1109CCBA0565}" type="parTrans" cxnId="{EED888C3-A4BB-45F9-A63B-88644137B724}">
      <dgm:prSet/>
      <dgm:spPr/>
      <dgm:t>
        <a:bodyPr/>
        <a:lstStyle/>
        <a:p>
          <a:endParaRPr lang="es-MX">
            <a:solidFill>
              <a:schemeClr val="bg2"/>
            </a:solidFill>
          </a:endParaRPr>
        </a:p>
      </dgm:t>
    </dgm:pt>
    <dgm:pt modelId="{5C29F367-4B5B-4E15-9C70-AB7E5FA5BEBE}" type="sibTrans" cxnId="{EED888C3-A4BB-45F9-A63B-88644137B724}">
      <dgm:prSet/>
      <dgm:spPr/>
      <dgm:t>
        <a:bodyPr/>
        <a:lstStyle/>
        <a:p>
          <a:endParaRPr lang="es-MX">
            <a:solidFill>
              <a:schemeClr val="bg2"/>
            </a:solidFill>
          </a:endParaRPr>
        </a:p>
      </dgm:t>
    </dgm:pt>
    <dgm:pt modelId="{769BDE9D-0D9A-44F0-B2C7-2096EA4C92A0}">
      <dgm:prSet phldr="0"/>
      <dgm:spPr/>
      <dgm:t>
        <a:bodyPr/>
        <a:lstStyle/>
        <a:p>
          <a:pPr algn="l"/>
          <a:r>
            <a:rPr lang="es-MX">
              <a:latin typeface="Arial"/>
            </a:rPr>
            <a:t>Desaparición de la sensación de hambre durante la ingesta de alimentos.</a:t>
          </a:r>
          <a:endParaRPr lang="en-US" dirty="0">
            <a:latin typeface="Arial"/>
          </a:endParaRPr>
        </a:p>
      </dgm:t>
    </dgm:pt>
    <dgm:pt modelId="{A74CD5BB-8F42-46F8-ADD1-C8DCB0CEFF67}" type="parTrans" cxnId="{E5F0E7A4-26E9-48A0-A884-0EDDCA8DAA25}">
      <dgm:prSet/>
      <dgm:spPr/>
      <dgm:t>
        <a:bodyPr/>
        <a:lstStyle/>
        <a:p>
          <a:endParaRPr lang="es-MX">
            <a:solidFill>
              <a:schemeClr val="bg2"/>
            </a:solidFill>
          </a:endParaRPr>
        </a:p>
      </dgm:t>
    </dgm:pt>
    <dgm:pt modelId="{0645C596-1F8E-4953-9975-680234975166}" type="sibTrans" cxnId="{E5F0E7A4-26E9-48A0-A884-0EDDCA8DAA25}">
      <dgm:prSet/>
      <dgm:spPr/>
      <dgm:t>
        <a:bodyPr/>
        <a:lstStyle/>
        <a:p>
          <a:endParaRPr lang="es-MX">
            <a:solidFill>
              <a:schemeClr val="bg2"/>
            </a:solidFill>
          </a:endParaRPr>
        </a:p>
      </dgm:t>
    </dgm:pt>
    <dgm:pt modelId="{BA0C8A54-5D99-41EB-BEE9-EFE7BF19D5DF}">
      <dgm:prSet phldr="0"/>
      <dgm:spPr/>
      <dgm:t>
        <a:bodyPr/>
        <a:lstStyle/>
        <a:p>
          <a:pPr algn="l" rtl="0"/>
          <a:r>
            <a:rPr lang="es-MX">
              <a:latin typeface="Arial"/>
            </a:rPr>
            <a:t>Sensación de plenitud entre la ingesta de los alimentos. </a:t>
          </a:r>
          <a:endParaRPr lang="en-US" dirty="0">
            <a:latin typeface="Arial"/>
          </a:endParaRPr>
        </a:p>
      </dgm:t>
    </dgm:pt>
    <dgm:pt modelId="{067DDF4C-C7E4-486D-BB53-C20A07647235}" type="parTrans" cxnId="{55D37610-EA31-41A2-9502-0B7E5B67C2BF}">
      <dgm:prSet/>
      <dgm:spPr/>
      <dgm:t>
        <a:bodyPr/>
        <a:lstStyle/>
        <a:p>
          <a:endParaRPr lang="es-MX">
            <a:solidFill>
              <a:schemeClr val="bg2"/>
            </a:solidFill>
          </a:endParaRPr>
        </a:p>
      </dgm:t>
    </dgm:pt>
    <dgm:pt modelId="{F3973303-0088-4130-996D-1C504AFF4AC0}" type="sibTrans" cxnId="{55D37610-EA31-41A2-9502-0B7E5B67C2BF}">
      <dgm:prSet/>
      <dgm:spPr/>
      <dgm:t>
        <a:bodyPr/>
        <a:lstStyle/>
        <a:p>
          <a:endParaRPr lang="es-MX">
            <a:solidFill>
              <a:schemeClr val="bg2"/>
            </a:solidFill>
          </a:endParaRPr>
        </a:p>
      </dgm:t>
    </dgm:pt>
    <dgm:pt modelId="{9AB62AC5-AD1D-418D-A5AA-D922D174CE79}">
      <dgm:prSet phldr="0"/>
      <dgm:spPr/>
      <dgm:t>
        <a:bodyPr/>
        <a:lstStyle/>
        <a:p>
          <a:pPr algn="l"/>
          <a:r>
            <a:rPr lang="es-MX" dirty="0">
              <a:latin typeface="Arial"/>
            </a:rPr>
            <a:t>Desaparece gradualmente para la llegada del hambre.</a:t>
          </a:r>
          <a:endParaRPr lang="en-US" dirty="0">
            <a:latin typeface="Arial"/>
          </a:endParaRPr>
        </a:p>
      </dgm:t>
    </dgm:pt>
    <dgm:pt modelId="{07456FFC-3C8C-4A15-B67D-569D6803BE8A}" type="parTrans" cxnId="{0E70D66F-4BA0-44A1-A10A-627E22892740}">
      <dgm:prSet/>
      <dgm:spPr/>
      <dgm:t>
        <a:bodyPr/>
        <a:lstStyle/>
        <a:p>
          <a:endParaRPr lang="es-MX">
            <a:solidFill>
              <a:schemeClr val="bg2"/>
            </a:solidFill>
          </a:endParaRPr>
        </a:p>
      </dgm:t>
    </dgm:pt>
    <dgm:pt modelId="{8B7585D1-DD7C-411E-A715-06039D908322}" type="sibTrans" cxnId="{0E70D66F-4BA0-44A1-A10A-627E22892740}">
      <dgm:prSet/>
      <dgm:spPr/>
      <dgm:t>
        <a:bodyPr/>
        <a:lstStyle/>
        <a:p>
          <a:endParaRPr lang="es-MX">
            <a:solidFill>
              <a:schemeClr val="bg2"/>
            </a:solidFill>
          </a:endParaRPr>
        </a:p>
      </dgm:t>
    </dgm:pt>
    <dgm:pt modelId="{3EEEFA15-FB3B-491E-8F9A-4F12D4608B5F}" type="pres">
      <dgm:prSet presAssocID="{FE6E31F3-DAF9-4CE5-98A9-1FD3A15C48FE}" presName="linear" presStyleCnt="0">
        <dgm:presLayoutVars>
          <dgm:animLvl val="lvl"/>
          <dgm:resizeHandles val="exact"/>
        </dgm:presLayoutVars>
      </dgm:prSet>
      <dgm:spPr/>
    </dgm:pt>
    <dgm:pt modelId="{8A3304B9-182A-4EC5-A13E-34CE1C11AF12}" type="pres">
      <dgm:prSet presAssocID="{22D15081-074E-4112-922D-1A451DBF4175}" presName="parentText" presStyleLbl="node1" presStyleIdx="0" presStyleCnt="2">
        <dgm:presLayoutVars>
          <dgm:chMax val="0"/>
          <dgm:bulletEnabled val="1"/>
        </dgm:presLayoutVars>
      </dgm:prSet>
      <dgm:spPr/>
    </dgm:pt>
    <dgm:pt modelId="{42E73A50-6A8C-4A53-B3AB-64209F130910}" type="pres">
      <dgm:prSet presAssocID="{22D15081-074E-4112-922D-1A451DBF4175}" presName="childText" presStyleLbl="revTx" presStyleIdx="0" presStyleCnt="2">
        <dgm:presLayoutVars>
          <dgm:bulletEnabled val="1"/>
        </dgm:presLayoutVars>
      </dgm:prSet>
      <dgm:spPr/>
    </dgm:pt>
    <dgm:pt modelId="{788DD26D-F534-4644-9070-BE0EF7742131}" type="pres">
      <dgm:prSet presAssocID="{69BA1634-7B7A-4694-AD4C-3910CCEAD4B6}" presName="parentText" presStyleLbl="node1" presStyleIdx="1" presStyleCnt="2">
        <dgm:presLayoutVars>
          <dgm:chMax val="0"/>
          <dgm:bulletEnabled val="1"/>
        </dgm:presLayoutVars>
      </dgm:prSet>
      <dgm:spPr/>
    </dgm:pt>
    <dgm:pt modelId="{3E89E915-3C55-4528-A343-2185726CC682}" type="pres">
      <dgm:prSet presAssocID="{69BA1634-7B7A-4694-AD4C-3910CCEAD4B6}" presName="childText" presStyleLbl="revTx" presStyleIdx="1" presStyleCnt="2" custLinFactNeighborX="6237" custLinFactNeighborY="38561">
        <dgm:presLayoutVars>
          <dgm:bulletEnabled val="1"/>
        </dgm:presLayoutVars>
      </dgm:prSet>
      <dgm:spPr/>
    </dgm:pt>
  </dgm:ptLst>
  <dgm:cxnLst>
    <dgm:cxn modelId="{55D37610-EA31-41A2-9502-0B7E5B67C2BF}" srcId="{69BA1634-7B7A-4694-AD4C-3910CCEAD4B6}" destId="{BA0C8A54-5D99-41EB-BEE9-EFE7BF19D5DF}" srcOrd="0" destOrd="0" parTransId="{067DDF4C-C7E4-486D-BB53-C20A07647235}" sibTransId="{F3973303-0088-4130-996D-1C504AFF4AC0}"/>
    <dgm:cxn modelId="{F789D620-BA36-4384-BFA5-CC13B8DF3F28}" type="presOf" srcId="{9AB62AC5-AD1D-418D-A5AA-D922D174CE79}" destId="{3E89E915-3C55-4528-A343-2185726CC682}" srcOrd="0" destOrd="1" presId="urn:microsoft.com/office/officeart/2005/8/layout/vList2"/>
    <dgm:cxn modelId="{1EC33236-52F7-40EE-BD73-BB8D865BA22F}" type="presOf" srcId="{FE6E31F3-DAF9-4CE5-98A9-1FD3A15C48FE}" destId="{3EEEFA15-FB3B-491E-8F9A-4F12D4608B5F}" srcOrd="0" destOrd="0" presId="urn:microsoft.com/office/officeart/2005/8/layout/vList2"/>
    <dgm:cxn modelId="{0E70D66F-4BA0-44A1-A10A-627E22892740}" srcId="{69BA1634-7B7A-4694-AD4C-3910CCEAD4B6}" destId="{9AB62AC5-AD1D-418D-A5AA-D922D174CE79}" srcOrd="1" destOrd="0" parTransId="{07456FFC-3C8C-4A15-B67D-569D6803BE8A}" sibTransId="{8B7585D1-DD7C-411E-A715-06039D908322}"/>
    <dgm:cxn modelId="{D0F31681-BBC9-4026-AD5A-47602B46F0B4}" type="presOf" srcId="{69BA1634-7B7A-4694-AD4C-3910CCEAD4B6}" destId="{788DD26D-F534-4644-9070-BE0EF7742131}" srcOrd="0" destOrd="0" presId="urn:microsoft.com/office/officeart/2005/8/layout/vList2"/>
    <dgm:cxn modelId="{C616F899-C096-40F2-8818-83BA3DFC2610}" type="presOf" srcId="{22D15081-074E-4112-922D-1A451DBF4175}" destId="{8A3304B9-182A-4EC5-A13E-34CE1C11AF12}" srcOrd="0" destOrd="0" presId="urn:microsoft.com/office/officeart/2005/8/layout/vList2"/>
    <dgm:cxn modelId="{2FC296A0-E33B-4963-8C29-FEF095084F17}" type="presOf" srcId="{769BDE9D-0D9A-44F0-B2C7-2096EA4C92A0}" destId="{42E73A50-6A8C-4A53-B3AB-64209F130910}" srcOrd="0" destOrd="1" presId="urn:microsoft.com/office/officeart/2005/8/layout/vList2"/>
    <dgm:cxn modelId="{E5F0E7A4-26E9-48A0-A884-0EDDCA8DAA25}" srcId="{22D15081-074E-4112-922D-1A451DBF4175}" destId="{769BDE9D-0D9A-44F0-B2C7-2096EA4C92A0}" srcOrd="1" destOrd="0" parTransId="{A74CD5BB-8F42-46F8-ADD1-C8DCB0CEFF67}" sibTransId="{0645C596-1F8E-4953-9975-680234975166}"/>
    <dgm:cxn modelId="{FED020A9-076D-40C3-A2C4-4B2DDE8AB34F}" srcId="{FE6E31F3-DAF9-4CE5-98A9-1FD3A15C48FE}" destId="{69BA1634-7B7A-4694-AD4C-3910CCEAD4B6}" srcOrd="1" destOrd="0" parTransId="{EFF70F55-F1E1-4454-B20F-F7753EF9470A}" sibTransId="{65B28A7D-27BB-4ED5-B248-C4454483EE51}"/>
    <dgm:cxn modelId="{C1122FB6-C164-4B8D-A70E-AEAC2B241E59}" type="presOf" srcId="{BA0C8A54-5D99-41EB-BEE9-EFE7BF19D5DF}" destId="{3E89E915-3C55-4528-A343-2185726CC682}" srcOrd="0" destOrd="0" presId="urn:microsoft.com/office/officeart/2005/8/layout/vList2"/>
    <dgm:cxn modelId="{EED888C3-A4BB-45F9-A63B-88644137B724}" srcId="{22D15081-074E-4112-922D-1A451DBF4175}" destId="{10A61899-2316-4412-98E1-4860887A065D}" srcOrd="0" destOrd="0" parTransId="{A39FE90A-CB7E-460C-AB0D-1109CCBA0565}" sibTransId="{5C29F367-4B5B-4E15-9C70-AB7E5FA5BEBE}"/>
    <dgm:cxn modelId="{E2C98CDF-F17B-4E63-AA05-3F78B5D405F5}" type="presOf" srcId="{10A61899-2316-4412-98E1-4860887A065D}" destId="{42E73A50-6A8C-4A53-B3AB-64209F130910}" srcOrd="0" destOrd="0" presId="urn:microsoft.com/office/officeart/2005/8/layout/vList2"/>
    <dgm:cxn modelId="{42E249F7-F2DC-4EBA-A148-4BA6684E8242}" srcId="{FE6E31F3-DAF9-4CE5-98A9-1FD3A15C48FE}" destId="{22D15081-074E-4112-922D-1A451DBF4175}" srcOrd="0" destOrd="0" parTransId="{C97EF122-CF73-488C-B128-DD2686B1AD39}" sibTransId="{5BE2DC43-6BC1-4717-BBD3-8B3CB51C75A7}"/>
    <dgm:cxn modelId="{BA9FF04E-BC6C-451A-98FC-894CC6029E03}" type="presParOf" srcId="{3EEEFA15-FB3B-491E-8F9A-4F12D4608B5F}" destId="{8A3304B9-182A-4EC5-A13E-34CE1C11AF12}" srcOrd="0" destOrd="0" presId="urn:microsoft.com/office/officeart/2005/8/layout/vList2"/>
    <dgm:cxn modelId="{10BC982A-B82B-4861-A801-F3123FCF98BB}" type="presParOf" srcId="{3EEEFA15-FB3B-491E-8F9A-4F12D4608B5F}" destId="{42E73A50-6A8C-4A53-B3AB-64209F130910}" srcOrd="1" destOrd="0" presId="urn:microsoft.com/office/officeart/2005/8/layout/vList2"/>
    <dgm:cxn modelId="{85618A3A-71BE-404A-8CF5-99F20166CFE2}" type="presParOf" srcId="{3EEEFA15-FB3B-491E-8F9A-4F12D4608B5F}" destId="{788DD26D-F534-4644-9070-BE0EF7742131}" srcOrd="2" destOrd="0" presId="urn:microsoft.com/office/officeart/2005/8/layout/vList2"/>
    <dgm:cxn modelId="{BF9F3FB7-F232-4E51-8D27-4F1464ED22D0}" type="presParOf" srcId="{3EEEFA15-FB3B-491E-8F9A-4F12D4608B5F}" destId="{3E89E915-3C55-4528-A343-2185726CC682}"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C4358E-2E47-4DBF-972D-97ED523607EE}" type="doc">
      <dgm:prSet loTypeId="urn:microsoft.com/office/officeart/2005/8/layout/orgChart1" loCatId="hierarchy" qsTypeId="urn:microsoft.com/office/officeart/2005/8/quickstyle/3d2" qsCatId="3D" csTypeId="urn:microsoft.com/office/officeart/2005/8/colors/accent1_3" csCatId="accent1" phldr="1"/>
      <dgm:spPr/>
      <dgm:t>
        <a:bodyPr/>
        <a:lstStyle/>
        <a:p>
          <a:endParaRPr lang="es-MX"/>
        </a:p>
      </dgm:t>
    </dgm:pt>
    <dgm:pt modelId="{8D530F9E-F0AF-4561-AF18-69BD2AD66F6E}">
      <dgm:prSet phldrT="[Texto]" custT="1"/>
      <dgm:spPr/>
      <dgm:t>
        <a:bodyPr/>
        <a:lstStyle/>
        <a:p>
          <a:pPr>
            <a:lnSpc>
              <a:spcPct val="100000"/>
            </a:lnSpc>
          </a:pPr>
          <a:r>
            <a:rPr lang="es-MX" sz="1800" b="1">
              <a:effectLst/>
            </a:rPr>
            <a:t>Clasificación de sobrepeso y obesidad </a:t>
          </a:r>
          <a:br>
            <a:rPr lang="es-MX" sz="1800" b="1">
              <a:effectLst/>
            </a:rPr>
          </a:br>
          <a:r>
            <a:rPr lang="es-MX" sz="1800" b="1">
              <a:effectLst/>
            </a:rPr>
            <a:t>de acuerdo con el IMC (kg/m</a:t>
          </a:r>
          <a:r>
            <a:rPr lang="es-MX" sz="1800" b="1" baseline="30000">
              <a:effectLst/>
            </a:rPr>
            <a:t>2</a:t>
          </a:r>
          <a:r>
            <a:rPr lang="es-MX" sz="1800" b="1">
              <a:effectLst/>
            </a:rPr>
            <a:t>)</a:t>
          </a:r>
          <a:endParaRPr lang="es-MX" sz="1800" dirty="0">
            <a:effectLst/>
          </a:endParaRPr>
        </a:p>
      </dgm:t>
    </dgm:pt>
    <dgm:pt modelId="{CD54A61B-9C05-4A62-A24D-EA07E2B5CF8D}" type="parTrans" cxnId="{93002C8C-953B-4BA1-96D5-E40F3942AAE5}">
      <dgm:prSet/>
      <dgm:spPr/>
      <dgm:t>
        <a:bodyPr/>
        <a:lstStyle/>
        <a:p>
          <a:endParaRPr lang="es-MX"/>
        </a:p>
      </dgm:t>
    </dgm:pt>
    <dgm:pt modelId="{B5B58CB9-96BB-4018-BA25-2BA305A610E2}" type="sibTrans" cxnId="{93002C8C-953B-4BA1-96D5-E40F3942AAE5}">
      <dgm:prSet/>
      <dgm:spPr/>
      <dgm:t>
        <a:bodyPr/>
        <a:lstStyle/>
        <a:p>
          <a:endParaRPr lang="es-MX"/>
        </a:p>
      </dgm:t>
    </dgm:pt>
    <dgm:pt modelId="{7186B856-70CE-495F-B14B-AC7C16BC655D}">
      <dgm:prSet phldrT="[Texto]" custT="1"/>
      <dgm:spPr/>
      <dgm:t>
        <a:bodyPr/>
        <a:lstStyle/>
        <a:p>
          <a:r>
            <a:rPr lang="es-MX" sz="1400" b="1" dirty="0"/>
            <a:t>Peso normal 18.5-24.9</a:t>
          </a:r>
          <a:endParaRPr lang="es-MX" sz="1400" dirty="0"/>
        </a:p>
      </dgm:t>
    </dgm:pt>
    <dgm:pt modelId="{A44B43A9-F968-4943-817D-C78BA443D7D5}" type="parTrans" cxnId="{432F8CCD-949A-4B80-9092-A2161E68E9FA}">
      <dgm:prSet/>
      <dgm:spPr/>
      <dgm:t>
        <a:bodyPr/>
        <a:lstStyle/>
        <a:p>
          <a:endParaRPr lang="es-MX"/>
        </a:p>
      </dgm:t>
    </dgm:pt>
    <dgm:pt modelId="{8D811A98-1FF1-4583-B340-406096F97DBB}" type="sibTrans" cxnId="{432F8CCD-949A-4B80-9092-A2161E68E9FA}">
      <dgm:prSet/>
      <dgm:spPr/>
      <dgm:t>
        <a:bodyPr/>
        <a:lstStyle/>
        <a:p>
          <a:endParaRPr lang="es-MX"/>
        </a:p>
      </dgm:t>
    </dgm:pt>
    <dgm:pt modelId="{04AFA7E0-AB16-49A2-8EC7-B02BB999A9DA}">
      <dgm:prSet phldrT="[Texto]" custT="1"/>
      <dgm:spPr/>
      <dgm:t>
        <a:bodyPr/>
        <a:lstStyle/>
        <a:p>
          <a:r>
            <a:rPr lang="es-MX" sz="1400" b="1" dirty="0"/>
            <a:t>Sobrepeso </a:t>
          </a:r>
          <a:br>
            <a:rPr lang="es-MX" sz="1400" b="1" dirty="0"/>
          </a:br>
          <a:r>
            <a:rPr lang="es-MX" sz="1400" b="1" dirty="0"/>
            <a:t>25-29.9</a:t>
          </a:r>
          <a:endParaRPr lang="es-MX" sz="1400" dirty="0"/>
        </a:p>
      </dgm:t>
    </dgm:pt>
    <dgm:pt modelId="{38590C4B-2D1C-41FE-BC45-A02593E38CDE}" type="parTrans" cxnId="{249865D7-2C91-4118-B79F-55D6BA4F0D18}">
      <dgm:prSet/>
      <dgm:spPr/>
      <dgm:t>
        <a:bodyPr/>
        <a:lstStyle/>
        <a:p>
          <a:endParaRPr lang="es-MX"/>
        </a:p>
      </dgm:t>
    </dgm:pt>
    <dgm:pt modelId="{21627C15-7F75-4591-B359-5E7A45CFBE6A}" type="sibTrans" cxnId="{249865D7-2C91-4118-B79F-55D6BA4F0D18}">
      <dgm:prSet/>
      <dgm:spPr/>
      <dgm:t>
        <a:bodyPr/>
        <a:lstStyle/>
        <a:p>
          <a:endParaRPr lang="es-MX"/>
        </a:p>
      </dgm:t>
    </dgm:pt>
    <dgm:pt modelId="{E7F68402-7886-47F5-93D0-98D9F8D9F6AC}">
      <dgm:prSet phldrT="[Texto]" custT="1"/>
      <dgm:spPr/>
      <dgm:t>
        <a:bodyPr/>
        <a:lstStyle/>
        <a:p>
          <a:r>
            <a:rPr lang="es-MX" sz="1400" b="1"/>
            <a:t>Obesidad </a:t>
          </a:r>
          <a:br>
            <a:rPr lang="es-MX" sz="1400" b="1"/>
          </a:br>
          <a:r>
            <a:rPr lang="es-MX" sz="1400" b="1"/>
            <a:t>Clase I </a:t>
          </a:r>
          <a:br>
            <a:rPr lang="es-MX" sz="1400" b="1"/>
          </a:br>
          <a:r>
            <a:rPr lang="es-MX" sz="1400" b="1"/>
            <a:t>30-34.9</a:t>
          </a:r>
          <a:endParaRPr lang="es-MX" sz="1400" dirty="0"/>
        </a:p>
      </dgm:t>
    </dgm:pt>
    <dgm:pt modelId="{9FDB2930-4CCE-49DA-90F4-99181353F246}" type="parTrans" cxnId="{CFADBB81-ECB5-47C6-9F4F-05C3DDEBBFB4}">
      <dgm:prSet/>
      <dgm:spPr/>
      <dgm:t>
        <a:bodyPr/>
        <a:lstStyle/>
        <a:p>
          <a:endParaRPr lang="es-MX"/>
        </a:p>
      </dgm:t>
    </dgm:pt>
    <dgm:pt modelId="{A75FA5B2-7A15-4C4D-9C53-1630DA313369}" type="sibTrans" cxnId="{CFADBB81-ECB5-47C6-9F4F-05C3DDEBBFB4}">
      <dgm:prSet/>
      <dgm:spPr/>
      <dgm:t>
        <a:bodyPr/>
        <a:lstStyle/>
        <a:p>
          <a:endParaRPr lang="es-MX"/>
        </a:p>
      </dgm:t>
    </dgm:pt>
    <dgm:pt modelId="{E3B10348-D545-4215-8AC6-A47141AF5053}">
      <dgm:prSet phldrT="[Texto]" custT="1"/>
      <dgm:spPr/>
      <dgm:t>
        <a:bodyPr/>
        <a:lstStyle/>
        <a:p>
          <a:r>
            <a:rPr lang="es-MX" sz="1400" b="1"/>
            <a:t>Obesidad </a:t>
          </a:r>
          <a:br>
            <a:rPr lang="es-MX" sz="1400" b="1"/>
          </a:br>
          <a:r>
            <a:rPr lang="es-MX" sz="1400" b="1"/>
            <a:t>Clase II </a:t>
          </a:r>
          <a:br>
            <a:rPr lang="es-MX" sz="1400" b="1"/>
          </a:br>
          <a:r>
            <a:rPr lang="es-MX" sz="1400" b="1"/>
            <a:t>35-39.9</a:t>
          </a:r>
          <a:endParaRPr lang="es-MX" sz="1400" dirty="0"/>
        </a:p>
      </dgm:t>
    </dgm:pt>
    <dgm:pt modelId="{A6CAE933-DB78-4931-8402-91C57DE1771C}" type="parTrans" cxnId="{A915A640-87E7-4CE3-8BFB-394474E6461D}">
      <dgm:prSet/>
      <dgm:spPr/>
      <dgm:t>
        <a:bodyPr/>
        <a:lstStyle/>
        <a:p>
          <a:endParaRPr lang="es-MX"/>
        </a:p>
      </dgm:t>
    </dgm:pt>
    <dgm:pt modelId="{173FFC01-13EE-45DF-9E59-D28812875AD3}" type="sibTrans" cxnId="{A915A640-87E7-4CE3-8BFB-394474E6461D}">
      <dgm:prSet/>
      <dgm:spPr/>
      <dgm:t>
        <a:bodyPr/>
        <a:lstStyle/>
        <a:p>
          <a:endParaRPr lang="es-MX"/>
        </a:p>
      </dgm:t>
    </dgm:pt>
    <dgm:pt modelId="{6C70AE35-F53F-4EF8-806F-E455B3A8B411}">
      <dgm:prSet phldrT="[Texto]" custT="1"/>
      <dgm:spPr/>
      <dgm:t>
        <a:bodyPr/>
        <a:lstStyle/>
        <a:p>
          <a:r>
            <a:rPr lang="es-MX" sz="1400" b="1"/>
            <a:t>Obesidad </a:t>
          </a:r>
          <a:br>
            <a:rPr lang="es-MX" sz="1400" b="1"/>
          </a:br>
          <a:r>
            <a:rPr lang="es-MX" sz="1400" b="1"/>
            <a:t>Clase III  </a:t>
          </a:r>
          <a:br>
            <a:rPr lang="es-MX" sz="1400" b="1"/>
          </a:br>
          <a:r>
            <a:rPr lang="es-MX" sz="1400" b="1"/>
            <a:t>≥ 40</a:t>
          </a:r>
          <a:endParaRPr lang="es-MX" sz="1400" dirty="0"/>
        </a:p>
      </dgm:t>
    </dgm:pt>
    <dgm:pt modelId="{BA30B5D1-87A0-4D15-BF25-B26AA4D2B22F}" type="parTrans" cxnId="{377F0D9B-60FF-494A-8BEB-2C5BDE6E0193}">
      <dgm:prSet/>
      <dgm:spPr/>
      <dgm:t>
        <a:bodyPr/>
        <a:lstStyle/>
        <a:p>
          <a:endParaRPr lang="es-MX"/>
        </a:p>
      </dgm:t>
    </dgm:pt>
    <dgm:pt modelId="{98E61F2D-D48D-42D3-9C6A-B013353334BE}" type="sibTrans" cxnId="{377F0D9B-60FF-494A-8BEB-2C5BDE6E0193}">
      <dgm:prSet/>
      <dgm:spPr/>
      <dgm:t>
        <a:bodyPr/>
        <a:lstStyle/>
        <a:p>
          <a:endParaRPr lang="es-MX"/>
        </a:p>
      </dgm:t>
    </dgm:pt>
    <dgm:pt modelId="{9B5CF2FF-B323-4FF2-B3CB-4EAEACADFA81}" type="pres">
      <dgm:prSet presAssocID="{1EC4358E-2E47-4DBF-972D-97ED523607EE}" presName="hierChild1" presStyleCnt="0">
        <dgm:presLayoutVars>
          <dgm:orgChart val="1"/>
          <dgm:chPref val="1"/>
          <dgm:dir/>
          <dgm:animOne val="branch"/>
          <dgm:animLvl val="lvl"/>
          <dgm:resizeHandles/>
        </dgm:presLayoutVars>
      </dgm:prSet>
      <dgm:spPr/>
    </dgm:pt>
    <dgm:pt modelId="{4C6FD601-81C1-40D4-A212-97EEE59879D2}" type="pres">
      <dgm:prSet presAssocID="{8D530F9E-F0AF-4561-AF18-69BD2AD66F6E}" presName="hierRoot1" presStyleCnt="0">
        <dgm:presLayoutVars>
          <dgm:hierBranch val="init"/>
        </dgm:presLayoutVars>
      </dgm:prSet>
      <dgm:spPr/>
    </dgm:pt>
    <dgm:pt modelId="{D01F89FA-E28F-453F-B9EE-B4444C60CD04}" type="pres">
      <dgm:prSet presAssocID="{8D530F9E-F0AF-4561-AF18-69BD2AD66F6E}" presName="rootComposite1" presStyleCnt="0"/>
      <dgm:spPr/>
    </dgm:pt>
    <dgm:pt modelId="{E3FF453C-8132-406E-A499-AE2154B96B81}" type="pres">
      <dgm:prSet presAssocID="{8D530F9E-F0AF-4561-AF18-69BD2AD66F6E}" presName="rootText1" presStyleLbl="node0" presStyleIdx="0" presStyleCnt="1" custScaleX="417726" custScaleY="137715" custLinFactNeighborY="-58118">
        <dgm:presLayoutVars>
          <dgm:chPref val="3"/>
        </dgm:presLayoutVars>
      </dgm:prSet>
      <dgm:spPr>
        <a:prstGeom prst="roundRect">
          <a:avLst/>
        </a:prstGeom>
      </dgm:spPr>
    </dgm:pt>
    <dgm:pt modelId="{7495DED1-531C-4A5A-8A39-6E7F8CE61935}" type="pres">
      <dgm:prSet presAssocID="{8D530F9E-F0AF-4561-AF18-69BD2AD66F6E}" presName="rootConnector1" presStyleLbl="node1" presStyleIdx="0" presStyleCnt="0"/>
      <dgm:spPr/>
    </dgm:pt>
    <dgm:pt modelId="{9A633491-FE7A-4889-9F73-2F97D74063DD}" type="pres">
      <dgm:prSet presAssocID="{8D530F9E-F0AF-4561-AF18-69BD2AD66F6E}" presName="hierChild2" presStyleCnt="0"/>
      <dgm:spPr/>
    </dgm:pt>
    <dgm:pt modelId="{E6A9EDC3-1D9B-43E5-86A9-75D1B5EB540F}" type="pres">
      <dgm:prSet presAssocID="{A44B43A9-F968-4943-817D-C78BA443D7D5}" presName="Name37" presStyleLbl="parChTrans1D2" presStyleIdx="0" presStyleCnt="5"/>
      <dgm:spPr/>
    </dgm:pt>
    <dgm:pt modelId="{B508997A-AE08-4484-81DC-EA41E4495AE9}" type="pres">
      <dgm:prSet presAssocID="{7186B856-70CE-495F-B14B-AC7C16BC655D}" presName="hierRoot2" presStyleCnt="0">
        <dgm:presLayoutVars>
          <dgm:hierBranch val="init"/>
        </dgm:presLayoutVars>
      </dgm:prSet>
      <dgm:spPr/>
    </dgm:pt>
    <dgm:pt modelId="{5ECAD4C6-D5EB-4B27-9224-CF65F7B95A65}" type="pres">
      <dgm:prSet presAssocID="{7186B856-70CE-495F-B14B-AC7C16BC655D}" presName="rootComposite" presStyleCnt="0"/>
      <dgm:spPr/>
    </dgm:pt>
    <dgm:pt modelId="{0D3C58B1-1C91-47BA-8D79-D967DAE8E17C}" type="pres">
      <dgm:prSet presAssocID="{7186B856-70CE-495F-B14B-AC7C16BC655D}" presName="rootText" presStyleLbl="node2" presStyleIdx="0" presStyleCnt="5" custScaleX="133100" custScaleY="121000" custLinFactNeighborY="31218">
        <dgm:presLayoutVars>
          <dgm:chPref val="3"/>
        </dgm:presLayoutVars>
      </dgm:prSet>
      <dgm:spPr>
        <a:prstGeom prst="roundRect">
          <a:avLst/>
        </a:prstGeom>
      </dgm:spPr>
    </dgm:pt>
    <dgm:pt modelId="{D85E7111-5462-41C0-9E3F-A50F5A55726F}" type="pres">
      <dgm:prSet presAssocID="{7186B856-70CE-495F-B14B-AC7C16BC655D}" presName="rootConnector" presStyleLbl="node2" presStyleIdx="0" presStyleCnt="5"/>
      <dgm:spPr/>
    </dgm:pt>
    <dgm:pt modelId="{C3BB1305-D0E3-4F40-A5D9-536FA9D19249}" type="pres">
      <dgm:prSet presAssocID="{7186B856-70CE-495F-B14B-AC7C16BC655D}" presName="hierChild4" presStyleCnt="0"/>
      <dgm:spPr/>
    </dgm:pt>
    <dgm:pt modelId="{9299EBDA-265A-4207-9424-B26430F4A9CC}" type="pres">
      <dgm:prSet presAssocID="{7186B856-70CE-495F-B14B-AC7C16BC655D}" presName="hierChild5" presStyleCnt="0"/>
      <dgm:spPr/>
    </dgm:pt>
    <dgm:pt modelId="{9EB3175A-4397-42DB-870F-DCE1F5F86BDD}" type="pres">
      <dgm:prSet presAssocID="{38590C4B-2D1C-41FE-BC45-A02593E38CDE}" presName="Name37" presStyleLbl="parChTrans1D2" presStyleIdx="1" presStyleCnt="5"/>
      <dgm:spPr/>
    </dgm:pt>
    <dgm:pt modelId="{46E7BD8B-54F9-4EA4-9A5A-029B4D3710B3}" type="pres">
      <dgm:prSet presAssocID="{04AFA7E0-AB16-49A2-8EC7-B02BB999A9DA}" presName="hierRoot2" presStyleCnt="0">
        <dgm:presLayoutVars>
          <dgm:hierBranch val="init"/>
        </dgm:presLayoutVars>
      </dgm:prSet>
      <dgm:spPr/>
    </dgm:pt>
    <dgm:pt modelId="{9994515A-EA55-4D53-B562-DAF00F4F07E8}" type="pres">
      <dgm:prSet presAssocID="{04AFA7E0-AB16-49A2-8EC7-B02BB999A9DA}" presName="rootComposite" presStyleCnt="0"/>
      <dgm:spPr/>
    </dgm:pt>
    <dgm:pt modelId="{291605F6-8FAE-4DF5-93C9-F0C690BD3B82}" type="pres">
      <dgm:prSet presAssocID="{04AFA7E0-AB16-49A2-8EC7-B02BB999A9DA}" presName="rootText" presStyleLbl="node2" presStyleIdx="1" presStyleCnt="5" custScaleX="133100" custScaleY="121000" custLinFactNeighborY="31218">
        <dgm:presLayoutVars>
          <dgm:chPref val="3"/>
        </dgm:presLayoutVars>
      </dgm:prSet>
      <dgm:spPr>
        <a:prstGeom prst="roundRect">
          <a:avLst/>
        </a:prstGeom>
      </dgm:spPr>
    </dgm:pt>
    <dgm:pt modelId="{207E0268-CED6-4D9D-B581-49778DD5F8D4}" type="pres">
      <dgm:prSet presAssocID="{04AFA7E0-AB16-49A2-8EC7-B02BB999A9DA}" presName="rootConnector" presStyleLbl="node2" presStyleIdx="1" presStyleCnt="5"/>
      <dgm:spPr/>
    </dgm:pt>
    <dgm:pt modelId="{91F7A201-895C-4F58-A65B-BCD00B579CCD}" type="pres">
      <dgm:prSet presAssocID="{04AFA7E0-AB16-49A2-8EC7-B02BB999A9DA}" presName="hierChild4" presStyleCnt="0"/>
      <dgm:spPr/>
    </dgm:pt>
    <dgm:pt modelId="{AF1430B6-0ECB-4280-A51F-E51E9DA69A07}" type="pres">
      <dgm:prSet presAssocID="{04AFA7E0-AB16-49A2-8EC7-B02BB999A9DA}" presName="hierChild5" presStyleCnt="0"/>
      <dgm:spPr/>
    </dgm:pt>
    <dgm:pt modelId="{4453BE5E-E268-43CA-B63C-97A7DE63A393}" type="pres">
      <dgm:prSet presAssocID="{9FDB2930-4CCE-49DA-90F4-99181353F246}" presName="Name37" presStyleLbl="parChTrans1D2" presStyleIdx="2" presStyleCnt="5"/>
      <dgm:spPr/>
    </dgm:pt>
    <dgm:pt modelId="{DDBFE3B4-B892-42E9-ADFF-4264E5193AE5}" type="pres">
      <dgm:prSet presAssocID="{E7F68402-7886-47F5-93D0-98D9F8D9F6AC}" presName="hierRoot2" presStyleCnt="0">
        <dgm:presLayoutVars>
          <dgm:hierBranch val="init"/>
        </dgm:presLayoutVars>
      </dgm:prSet>
      <dgm:spPr/>
    </dgm:pt>
    <dgm:pt modelId="{62C23134-8E8C-4D30-AD42-6B2DB9691214}" type="pres">
      <dgm:prSet presAssocID="{E7F68402-7886-47F5-93D0-98D9F8D9F6AC}" presName="rootComposite" presStyleCnt="0"/>
      <dgm:spPr/>
    </dgm:pt>
    <dgm:pt modelId="{79CACE1F-C6A9-49B7-886A-B2CFBFE06177}" type="pres">
      <dgm:prSet presAssocID="{E7F68402-7886-47F5-93D0-98D9F8D9F6AC}" presName="rootText" presStyleLbl="node2" presStyleIdx="2" presStyleCnt="5" custScaleX="133100" custScaleY="121000" custLinFactNeighborY="31218">
        <dgm:presLayoutVars>
          <dgm:chPref val="3"/>
        </dgm:presLayoutVars>
      </dgm:prSet>
      <dgm:spPr>
        <a:prstGeom prst="roundRect">
          <a:avLst/>
        </a:prstGeom>
      </dgm:spPr>
    </dgm:pt>
    <dgm:pt modelId="{CFC18D43-88E0-4A43-B483-77675464796B}" type="pres">
      <dgm:prSet presAssocID="{E7F68402-7886-47F5-93D0-98D9F8D9F6AC}" presName="rootConnector" presStyleLbl="node2" presStyleIdx="2" presStyleCnt="5"/>
      <dgm:spPr/>
    </dgm:pt>
    <dgm:pt modelId="{DAF86572-1D6C-4B40-81B2-E39A1E357BAD}" type="pres">
      <dgm:prSet presAssocID="{E7F68402-7886-47F5-93D0-98D9F8D9F6AC}" presName="hierChild4" presStyleCnt="0"/>
      <dgm:spPr/>
    </dgm:pt>
    <dgm:pt modelId="{D43C4397-5DE3-4E25-A0AE-20ED0E11C6A7}" type="pres">
      <dgm:prSet presAssocID="{E7F68402-7886-47F5-93D0-98D9F8D9F6AC}" presName="hierChild5" presStyleCnt="0"/>
      <dgm:spPr/>
    </dgm:pt>
    <dgm:pt modelId="{2A753FD6-0679-4118-9F74-39FAD5A9A983}" type="pres">
      <dgm:prSet presAssocID="{A6CAE933-DB78-4931-8402-91C57DE1771C}" presName="Name37" presStyleLbl="parChTrans1D2" presStyleIdx="3" presStyleCnt="5"/>
      <dgm:spPr/>
    </dgm:pt>
    <dgm:pt modelId="{C97C6329-5140-49E5-A57F-6355D5E25263}" type="pres">
      <dgm:prSet presAssocID="{E3B10348-D545-4215-8AC6-A47141AF5053}" presName="hierRoot2" presStyleCnt="0">
        <dgm:presLayoutVars>
          <dgm:hierBranch val="init"/>
        </dgm:presLayoutVars>
      </dgm:prSet>
      <dgm:spPr/>
    </dgm:pt>
    <dgm:pt modelId="{495D50A7-F322-4BC3-B227-BD0EBD956C2D}" type="pres">
      <dgm:prSet presAssocID="{E3B10348-D545-4215-8AC6-A47141AF5053}" presName="rootComposite" presStyleCnt="0"/>
      <dgm:spPr/>
    </dgm:pt>
    <dgm:pt modelId="{31FE3338-893F-4A07-A5B2-526106993DA0}" type="pres">
      <dgm:prSet presAssocID="{E3B10348-D545-4215-8AC6-A47141AF5053}" presName="rootText" presStyleLbl="node2" presStyleIdx="3" presStyleCnt="5" custScaleX="133100" custScaleY="121000" custLinFactNeighborY="31218">
        <dgm:presLayoutVars>
          <dgm:chPref val="3"/>
        </dgm:presLayoutVars>
      </dgm:prSet>
      <dgm:spPr>
        <a:prstGeom prst="roundRect">
          <a:avLst/>
        </a:prstGeom>
      </dgm:spPr>
    </dgm:pt>
    <dgm:pt modelId="{999F9EB8-8200-4D5B-A5F1-60FFD71C3B2B}" type="pres">
      <dgm:prSet presAssocID="{E3B10348-D545-4215-8AC6-A47141AF5053}" presName="rootConnector" presStyleLbl="node2" presStyleIdx="3" presStyleCnt="5"/>
      <dgm:spPr/>
    </dgm:pt>
    <dgm:pt modelId="{0F3B46E9-B157-4D53-BF09-753CEA0CA3AC}" type="pres">
      <dgm:prSet presAssocID="{E3B10348-D545-4215-8AC6-A47141AF5053}" presName="hierChild4" presStyleCnt="0"/>
      <dgm:spPr/>
    </dgm:pt>
    <dgm:pt modelId="{8329680C-70D7-45B2-8F13-807E50F0EF4C}" type="pres">
      <dgm:prSet presAssocID="{E3B10348-D545-4215-8AC6-A47141AF5053}" presName="hierChild5" presStyleCnt="0"/>
      <dgm:spPr/>
    </dgm:pt>
    <dgm:pt modelId="{E1DBD0EF-8442-4AEC-9DA1-E0478BE8552F}" type="pres">
      <dgm:prSet presAssocID="{BA30B5D1-87A0-4D15-BF25-B26AA4D2B22F}" presName="Name37" presStyleLbl="parChTrans1D2" presStyleIdx="4" presStyleCnt="5"/>
      <dgm:spPr/>
    </dgm:pt>
    <dgm:pt modelId="{14AF3B32-11B8-449D-8BDE-87E4F6DCD57F}" type="pres">
      <dgm:prSet presAssocID="{6C70AE35-F53F-4EF8-806F-E455B3A8B411}" presName="hierRoot2" presStyleCnt="0">
        <dgm:presLayoutVars>
          <dgm:hierBranch val="init"/>
        </dgm:presLayoutVars>
      </dgm:prSet>
      <dgm:spPr/>
    </dgm:pt>
    <dgm:pt modelId="{C9AE79A6-D93E-448D-A779-4A8D2942E832}" type="pres">
      <dgm:prSet presAssocID="{6C70AE35-F53F-4EF8-806F-E455B3A8B411}" presName="rootComposite" presStyleCnt="0"/>
      <dgm:spPr/>
    </dgm:pt>
    <dgm:pt modelId="{0705A997-6AAE-4646-B6B3-A32AD12AB569}" type="pres">
      <dgm:prSet presAssocID="{6C70AE35-F53F-4EF8-806F-E455B3A8B411}" presName="rootText" presStyleLbl="node2" presStyleIdx="4" presStyleCnt="5" custScaleX="133100" custScaleY="121000" custLinFactNeighborY="31218">
        <dgm:presLayoutVars>
          <dgm:chPref val="3"/>
        </dgm:presLayoutVars>
      </dgm:prSet>
      <dgm:spPr>
        <a:prstGeom prst="roundRect">
          <a:avLst/>
        </a:prstGeom>
      </dgm:spPr>
    </dgm:pt>
    <dgm:pt modelId="{BC9D5478-34F9-40E8-ABE8-4EAAC71FED57}" type="pres">
      <dgm:prSet presAssocID="{6C70AE35-F53F-4EF8-806F-E455B3A8B411}" presName="rootConnector" presStyleLbl="node2" presStyleIdx="4" presStyleCnt="5"/>
      <dgm:spPr/>
    </dgm:pt>
    <dgm:pt modelId="{4238DC7F-248F-487C-AC1D-28250118F32F}" type="pres">
      <dgm:prSet presAssocID="{6C70AE35-F53F-4EF8-806F-E455B3A8B411}" presName="hierChild4" presStyleCnt="0"/>
      <dgm:spPr/>
    </dgm:pt>
    <dgm:pt modelId="{7FC554B5-CC60-4CCF-B92A-353977D14F9E}" type="pres">
      <dgm:prSet presAssocID="{6C70AE35-F53F-4EF8-806F-E455B3A8B411}" presName="hierChild5" presStyleCnt="0"/>
      <dgm:spPr/>
    </dgm:pt>
    <dgm:pt modelId="{10F4CB1C-0BC5-4B93-A913-7711F975765C}" type="pres">
      <dgm:prSet presAssocID="{8D530F9E-F0AF-4561-AF18-69BD2AD66F6E}" presName="hierChild3" presStyleCnt="0"/>
      <dgm:spPr/>
    </dgm:pt>
  </dgm:ptLst>
  <dgm:cxnLst>
    <dgm:cxn modelId="{A915A640-87E7-4CE3-8BFB-394474E6461D}" srcId="{8D530F9E-F0AF-4561-AF18-69BD2AD66F6E}" destId="{E3B10348-D545-4215-8AC6-A47141AF5053}" srcOrd="3" destOrd="0" parTransId="{A6CAE933-DB78-4931-8402-91C57DE1771C}" sibTransId="{173FFC01-13EE-45DF-9E59-D28812875AD3}"/>
    <dgm:cxn modelId="{E73CF248-ECD3-4CAB-B3F4-F269AFA11A52}" type="presOf" srcId="{6C70AE35-F53F-4EF8-806F-E455B3A8B411}" destId="{0705A997-6AAE-4646-B6B3-A32AD12AB569}" srcOrd="0" destOrd="0" presId="urn:microsoft.com/office/officeart/2005/8/layout/orgChart1"/>
    <dgm:cxn modelId="{FBBBC667-0134-440C-9BCC-C17B5AB37FFD}" type="presOf" srcId="{8D530F9E-F0AF-4561-AF18-69BD2AD66F6E}" destId="{E3FF453C-8132-406E-A499-AE2154B96B81}" srcOrd="0" destOrd="0" presId="urn:microsoft.com/office/officeart/2005/8/layout/orgChart1"/>
    <dgm:cxn modelId="{357DB469-6415-40C0-A213-FC394ECD6212}" type="presOf" srcId="{BA30B5D1-87A0-4D15-BF25-B26AA4D2B22F}" destId="{E1DBD0EF-8442-4AEC-9DA1-E0478BE8552F}" srcOrd="0" destOrd="0" presId="urn:microsoft.com/office/officeart/2005/8/layout/orgChart1"/>
    <dgm:cxn modelId="{6A14EC69-4AA1-4618-83B8-DF062B0E0E75}" type="presOf" srcId="{1EC4358E-2E47-4DBF-972D-97ED523607EE}" destId="{9B5CF2FF-B323-4FF2-B3CB-4EAEACADFA81}" srcOrd="0" destOrd="0" presId="urn:microsoft.com/office/officeart/2005/8/layout/orgChart1"/>
    <dgm:cxn modelId="{CFADBB81-ECB5-47C6-9F4F-05C3DDEBBFB4}" srcId="{8D530F9E-F0AF-4561-AF18-69BD2AD66F6E}" destId="{E7F68402-7886-47F5-93D0-98D9F8D9F6AC}" srcOrd="2" destOrd="0" parTransId="{9FDB2930-4CCE-49DA-90F4-99181353F246}" sibTransId="{A75FA5B2-7A15-4C4D-9C53-1630DA313369}"/>
    <dgm:cxn modelId="{28C94286-01B3-40B0-81A7-F4C6005F0B31}" type="presOf" srcId="{A44B43A9-F968-4943-817D-C78BA443D7D5}" destId="{E6A9EDC3-1D9B-43E5-86A9-75D1B5EB540F}" srcOrd="0" destOrd="0" presId="urn:microsoft.com/office/officeart/2005/8/layout/orgChart1"/>
    <dgm:cxn modelId="{93002C8C-953B-4BA1-96D5-E40F3942AAE5}" srcId="{1EC4358E-2E47-4DBF-972D-97ED523607EE}" destId="{8D530F9E-F0AF-4561-AF18-69BD2AD66F6E}" srcOrd="0" destOrd="0" parTransId="{CD54A61B-9C05-4A62-A24D-EA07E2B5CF8D}" sibTransId="{B5B58CB9-96BB-4018-BA25-2BA305A610E2}"/>
    <dgm:cxn modelId="{377F0D9B-60FF-494A-8BEB-2C5BDE6E0193}" srcId="{8D530F9E-F0AF-4561-AF18-69BD2AD66F6E}" destId="{6C70AE35-F53F-4EF8-806F-E455B3A8B411}" srcOrd="4" destOrd="0" parTransId="{BA30B5D1-87A0-4D15-BF25-B26AA4D2B22F}" sibTransId="{98E61F2D-D48D-42D3-9C6A-B013353334BE}"/>
    <dgm:cxn modelId="{6FF9CAA1-D4F7-4808-B2AF-24E098A97F74}" type="presOf" srcId="{E7F68402-7886-47F5-93D0-98D9F8D9F6AC}" destId="{CFC18D43-88E0-4A43-B483-77675464796B}" srcOrd="1" destOrd="0" presId="urn:microsoft.com/office/officeart/2005/8/layout/orgChart1"/>
    <dgm:cxn modelId="{CC05A2B3-0BDB-498E-B799-2DE5BFF3631A}" type="presOf" srcId="{6C70AE35-F53F-4EF8-806F-E455B3A8B411}" destId="{BC9D5478-34F9-40E8-ABE8-4EAAC71FED57}" srcOrd="1" destOrd="0" presId="urn:microsoft.com/office/officeart/2005/8/layout/orgChart1"/>
    <dgm:cxn modelId="{1A7E98CC-716F-4F1A-A03D-77142CEE5F0F}" type="presOf" srcId="{04AFA7E0-AB16-49A2-8EC7-B02BB999A9DA}" destId="{291605F6-8FAE-4DF5-93C9-F0C690BD3B82}" srcOrd="0" destOrd="0" presId="urn:microsoft.com/office/officeart/2005/8/layout/orgChart1"/>
    <dgm:cxn modelId="{432F8CCD-949A-4B80-9092-A2161E68E9FA}" srcId="{8D530F9E-F0AF-4561-AF18-69BD2AD66F6E}" destId="{7186B856-70CE-495F-B14B-AC7C16BC655D}" srcOrd="0" destOrd="0" parTransId="{A44B43A9-F968-4943-817D-C78BA443D7D5}" sibTransId="{8D811A98-1FF1-4583-B340-406096F97DBB}"/>
    <dgm:cxn modelId="{B41063D2-71A4-4D32-B109-0C1AE202DE35}" type="presOf" srcId="{9FDB2930-4CCE-49DA-90F4-99181353F246}" destId="{4453BE5E-E268-43CA-B63C-97A7DE63A393}" srcOrd="0" destOrd="0" presId="urn:microsoft.com/office/officeart/2005/8/layout/orgChart1"/>
    <dgm:cxn modelId="{FCE14DD3-F374-447B-AF4D-1542FB63A706}" type="presOf" srcId="{8D530F9E-F0AF-4561-AF18-69BD2AD66F6E}" destId="{7495DED1-531C-4A5A-8A39-6E7F8CE61935}" srcOrd="1" destOrd="0" presId="urn:microsoft.com/office/officeart/2005/8/layout/orgChart1"/>
    <dgm:cxn modelId="{510D4ED6-2A53-4249-A801-188835DD7193}" type="presOf" srcId="{E3B10348-D545-4215-8AC6-A47141AF5053}" destId="{999F9EB8-8200-4D5B-A5F1-60FFD71C3B2B}" srcOrd="1" destOrd="0" presId="urn:microsoft.com/office/officeart/2005/8/layout/orgChart1"/>
    <dgm:cxn modelId="{249865D7-2C91-4118-B79F-55D6BA4F0D18}" srcId="{8D530F9E-F0AF-4561-AF18-69BD2AD66F6E}" destId="{04AFA7E0-AB16-49A2-8EC7-B02BB999A9DA}" srcOrd="1" destOrd="0" parTransId="{38590C4B-2D1C-41FE-BC45-A02593E38CDE}" sibTransId="{21627C15-7F75-4591-B359-5E7A45CFBE6A}"/>
    <dgm:cxn modelId="{B2679BD8-C9A7-42DA-A7BC-FF83DB25E052}" type="presOf" srcId="{7186B856-70CE-495F-B14B-AC7C16BC655D}" destId="{D85E7111-5462-41C0-9E3F-A50F5A55726F}" srcOrd="1" destOrd="0" presId="urn:microsoft.com/office/officeart/2005/8/layout/orgChart1"/>
    <dgm:cxn modelId="{FFCAA8DE-DC17-463D-BBB1-091E460CFE35}" type="presOf" srcId="{04AFA7E0-AB16-49A2-8EC7-B02BB999A9DA}" destId="{207E0268-CED6-4D9D-B581-49778DD5F8D4}" srcOrd="1" destOrd="0" presId="urn:microsoft.com/office/officeart/2005/8/layout/orgChart1"/>
    <dgm:cxn modelId="{32F9F5E8-CEDD-41BB-8B53-8641F097CFD9}" type="presOf" srcId="{E3B10348-D545-4215-8AC6-A47141AF5053}" destId="{31FE3338-893F-4A07-A5B2-526106993DA0}" srcOrd="0" destOrd="0" presId="urn:microsoft.com/office/officeart/2005/8/layout/orgChart1"/>
    <dgm:cxn modelId="{ED650AF2-2FED-4EC3-B982-9BA2BAD7D67D}" type="presOf" srcId="{A6CAE933-DB78-4931-8402-91C57DE1771C}" destId="{2A753FD6-0679-4118-9F74-39FAD5A9A983}" srcOrd="0" destOrd="0" presId="urn:microsoft.com/office/officeart/2005/8/layout/orgChart1"/>
    <dgm:cxn modelId="{E96AC2F7-D606-4F2F-BE80-4083CB5D77AC}" type="presOf" srcId="{E7F68402-7886-47F5-93D0-98D9F8D9F6AC}" destId="{79CACE1F-C6A9-49B7-886A-B2CFBFE06177}" srcOrd="0" destOrd="0" presId="urn:microsoft.com/office/officeart/2005/8/layout/orgChart1"/>
    <dgm:cxn modelId="{B12D84FA-5827-4EBB-A4B4-1DFB30B51CEF}" type="presOf" srcId="{7186B856-70CE-495F-B14B-AC7C16BC655D}" destId="{0D3C58B1-1C91-47BA-8D79-D967DAE8E17C}" srcOrd="0" destOrd="0" presId="urn:microsoft.com/office/officeart/2005/8/layout/orgChart1"/>
    <dgm:cxn modelId="{54E6BEFC-1D1C-4DBE-9625-F758FE253A50}" type="presOf" srcId="{38590C4B-2D1C-41FE-BC45-A02593E38CDE}" destId="{9EB3175A-4397-42DB-870F-DCE1F5F86BDD}" srcOrd="0" destOrd="0" presId="urn:microsoft.com/office/officeart/2005/8/layout/orgChart1"/>
    <dgm:cxn modelId="{177D2696-B7B5-463C-8A7F-FED903B99616}" type="presParOf" srcId="{9B5CF2FF-B323-4FF2-B3CB-4EAEACADFA81}" destId="{4C6FD601-81C1-40D4-A212-97EEE59879D2}" srcOrd="0" destOrd="0" presId="urn:microsoft.com/office/officeart/2005/8/layout/orgChart1"/>
    <dgm:cxn modelId="{3A85B120-2A43-485D-B44C-089A6FC71571}" type="presParOf" srcId="{4C6FD601-81C1-40D4-A212-97EEE59879D2}" destId="{D01F89FA-E28F-453F-B9EE-B4444C60CD04}" srcOrd="0" destOrd="0" presId="urn:microsoft.com/office/officeart/2005/8/layout/orgChart1"/>
    <dgm:cxn modelId="{1FEE5E6B-93C8-43C8-BA50-3DC44958896D}" type="presParOf" srcId="{D01F89FA-E28F-453F-B9EE-B4444C60CD04}" destId="{E3FF453C-8132-406E-A499-AE2154B96B81}" srcOrd="0" destOrd="0" presId="urn:microsoft.com/office/officeart/2005/8/layout/orgChart1"/>
    <dgm:cxn modelId="{99FC90ED-FB6C-4C84-AEBF-998BFBE7B528}" type="presParOf" srcId="{D01F89FA-E28F-453F-B9EE-B4444C60CD04}" destId="{7495DED1-531C-4A5A-8A39-6E7F8CE61935}" srcOrd="1" destOrd="0" presId="urn:microsoft.com/office/officeart/2005/8/layout/orgChart1"/>
    <dgm:cxn modelId="{28922CA6-37F9-4208-A9DA-7AAF15999AD8}" type="presParOf" srcId="{4C6FD601-81C1-40D4-A212-97EEE59879D2}" destId="{9A633491-FE7A-4889-9F73-2F97D74063DD}" srcOrd="1" destOrd="0" presId="urn:microsoft.com/office/officeart/2005/8/layout/orgChart1"/>
    <dgm:cxn modelId="{95899C5B-FEE4-4199-9006-341A54527A9E}" type="presParOf" srcId="{9A633491-FE7A-4889-9F73-2F97D74063DD}" destId="{E6A9EDC3-1D9B-43E5-86A9-75D1B5EB540F}" srcOrd="0" destOrd="0" presId="urn:microsoft.com/office/officeart/2005/8/layout/orgChart1"/>
    <dgm:cxn modelId="{DF5A4EE0-FFEB-4FC6-8E01-B0ED42BC8466}" type="presParOf" srcId="{9A633491-FE7A-4889-9F73-2F97D74063DD}" destId="{B508997A-AE08-4484-81DC-EA41E4495AE9}" srcOrd="1" destOrd="0" presId="urn:microsoft.com/office/officeart/2005/8/layout/orgChart1"/>
    <dgm:cxn modelId="{F1727E43-8A5D-4F41-A497-78D892FE66F8}" type="presParOf" srcId="{B508997A-AE08-4484-81DC-EA41E4495AE9}" destId="{5ECAD4C6-D5EB-4B27-9224-CF65F7B95A65}" srcOrd="0" destOrd="0" presId="urn:microsoft.com/office/officeart/2005/8/layout/orgChart1"/>
    <dgm:cxn modelId="{5AE3EF7F-EA6B-45C3-9997-60DA3FED7F54}" type="presParOf" srcId="{5ECAD4C6-D5EB-4B27-9224-CF65F7B95A65}" destId="{0D3C58B1-1C91-47BA-8D79-D967DAE8E17C}" srcOrd="0" destOrd="0" presId="urn:microsoft.com/office/officeart/2005/8/layout/orgChart1"/>
    <dgm:cxn modelId="{CE1F4283-4B73-4769-B797-60C27D08B522}" type="presParOf" srcId="{5ECAD4C6-D5EB-4B27-9224-CF65F7B95A65}" destId="{D85E7111-5462-41C0-9E3F-A50F5A55726F}" srcOrd="1" destOrd="0" presId="urn:microsoft.com/office/officeart/2005/8/layout/orgChart1"/>
    <dgm:cxn modelId="{EE1754EC-89D6-4341-ADA4-7582B0BFD544}" type="presParOf" srcId="{B508997A-AE08-4484-81DC-EA41E4495AE9}" destId="{C3BB1305-D0E3-4F40-A5D9-536FA9D19249}" srcOrd="1" destOrd="0" presId="urn:microsoft.com/office/officeart/2005/8/layout/orgChart1"/>
    <dgm:cxn modelId="{4CC17430-A904-4592-8A34-1FEB90F9DB56}" type="presParOf" srcId="{B508997A-AE08-4484-81DC-EA41E4495AE9}" destId="{9299EBDA-265A-4207-9424-B26430F4A9CC}" srcOrd="2" destOrd="0" presId="urn:microsoft.com/office/officeart/2005/8/layout/orgChart1"/>
    <dgm:cxn modelId="{E38823C3-50B1-4256-AFA6-EF440EA5F61F}" type="presParOf" srcId="{9A633491-FE7A-4889-9F73-2F97D74063DD}" destId="{9EB3175A-4397-42DB-870F-DCE1F5F86BDD}" srcOrd="2" destOrd="0" presId="urn:microsoft.com/office/officeart/2005/8/layout/orgChart1"/>
    <dgm:cxn modelId="{5779772E-9E7B-48CE-8C93-90A9FDE21E58}" type="presParOf" srcId="{9A633491-FE7A-4889-9F73-2F97D74063DD}" destId="{46E7BD8B-54F9-4EA4-9A5A-029B4D3710B3}" srcOrd="3" destOrd="0" presId="urn:microsoft.com/office/officeart/2005/8/layout/orgChart1"/>
    <dgm:cxn modelId="{C80AF480-AB34-4C4D-93CA-FE1AE4A235BF}" type="presParOf" srcId="{46E7BD8B-54F9-4EA4-9A5A-029B4D3710B3}" destId="{9994515A-EA55-4D53-B562-DAF00F4F07E8}" srcOrd="0" destOrd="0" presId="urn:microsoft.com/office/officeart/2005/8/layout/orgChart1"/>
    <dgm:cxn modelId="{A2FE7CB0-AC56-4CC8-ABC1-F051EFE0B4DE}" type="presParOf" srcId="{9994515A-EA55-4D53-B562-DAF00F4F07E8}" destId="{291605F6-8FAE-4DF5-93C9-F0C690BD3B82}" srcOrd="0" destOrd="0" presId="urn:microsoft.com/office/officeart/2005/8/layout/orgChart1"/>
    <dgm:cxn modelId="{56542032-BA3C-48E4-8BD9-90A568079E6E}" type="presParOf" srcId="{9994515A-EA55-4D53-B562-DAF00F4F07E8}" destId="{207E0268-CED6-4D9D-B581-49778DD5F8D4}" srcOrd="1" destOrd="0" presId="urn:microsoft.com/office/officeart/2005/8/layout/orgChart1"/>
    <dgm:cxn modelId="{7A2CD1EB-C54E-4EC6-BDAE-FAB519DBC424}" type="presParOf" srcId="{46E7BD8B-54F9-4EA4-9A5A-029B4D3710B3}" destId="{91F7A201-895C-4F58-A65B-BCD00B579CCD}" srcOrd="1" destOrd="0" presId="urn:microsoft.com/office/officeart/2005/8/layout/orgChart1"/>
    <dgm:cxn modelId="{1FF056F2-0B53-4939-8E28-E8A7668DB52C}" type="presParOf" srcId="{46E7BD8B-54F9-4EA4-9A5A-029B4D3710B3}" destId="{AF1430B6-0ECB-4280-A51F-E51E9DA69A07}" srcOrd="2" destOrd="0" presId="urn:microsoft.com/office/officeart/2005/8/layout/orgChart1"/>
    <dgm:cxn modelId="{8CF85889-8225-45A6-AF70-9AD8F6C6514C}" type="presParOf" srcId="{9A633491-FE7A-4889-9F73-2F97D74063DD}" destId="{4453BE5E-E268-43CA-B63C-97A7DE63A393}" srcOrd="4" destOrd="0" presId="urn:microsoft.com/office/officeart/2005/8/layout/orgChart1"/>
    <dgm:cxn modelId="{EABCB377-D761-4506-A94D-772D05DADA26}" type="presParOf" srcId="{9A633491-FE7A-4889-9F73-2F97D74063DD}" destId="{DDBFE3B4-B892-42E9-ADFF-4264E5193AE5}" srcOrd="5" destOrd="0" presId="urn:microsoft.com/office/officeart/2005/8/layout/orgChart1"/>
    <dgm:cxn modelId="{7545AD03-0E84-4DFE-A946-27DB8BB9446F}" type="presParOf" srcId="{DDBFE3B4-B892-42E9-ADFF-4264E5193AE5}" destId="{62C23134-8E8C-4D30-AD42-6B2DB9691214}" srcOrd="0" destOrd="0" presId="urn:microsoft.com/office/officeart/2005/8/layout/orgChart1"/>
    <dgm:cxn modelId="{BA3B513C-BC2A-4DE9-B539-689DEBBB457A}" type="presParOf" srcId="{62C23134-8E8C-4D30-AD42-6B2DB9691214}" destId="{79CACE1F-C6A9-49B7-886A-B2CFBFE06177}" srcOrd="0" destOrd="0" presId="urn:microsoft.com/office/officeart/2005/8/layout/orgChart1"/>
    <dgm:cxn modelId="{E908FEA0-EF16-4E4B-A4CE-745A9D1278B7}" type="presParOf" srcId="{62C23134-8E8C-4D30-AD42-6B2DB9691214}" destId="{CFC18D43-88E0-4A43-B483-77675464796B}" srcOrd="1" destOrd="0" presId="urn:microsoft.com/office/officeart/2005/8/layout/orgChart1"/>
    <dgm:cxn modelId="{A5542606-DBDB-468D-AB81-DB0CBE8FC63E}" type="presParOf" srcId="{DDBFE3B4-B892-42E9-ADFF-4264E5193AE5}" destId="{DAF86572-1D6C-4B40-81B2-E39A1E357BAD}" srcOrd="1" destOrd="0" presId="urn:microsoft.com/office/officeart/2005/8/layout/orgChart1"/>
    <dgm:cxn modelId="{9671B1BC-2B2C-417F-8E00-3BDAB4F6C83C}" type="presParOf" srcId="{DDBFE3B4-B892-42E9-ADFF-4264E5193AE5}" destId="{D43C4397-5DE3-4E25-A0AE-20ED0E11C6A7}" srcOrd="2" destOrd="0" presId="urn:microsoft.com/office/officeart/2005/8/layout/orgChart1"/>
    <dgm:cxn modelId="{498B22AE-6041-4770-B63F-F2EEA774E718}" type="presParOf" srcId="{9A633491-FE7A-4889-9F73-2F97D74063DD}" destId="{2A753FD6-0679-4118-9F74-39FAD5A9A983}" srcOrd="6" destOrd="0" presId="urn:microsoft.com/office/officeart/2005/8/layout/orgChart1"/>
    <dgm:cxn modelId="{730AE446-B3E4-4DF0-9FDD-8443CBC966F4}" type="presParOf" srcId="{9A633491-FE7A-4889-9F73-2F97D74063DD}" destId="{C97C6329-5140-49E5-A57F-6355D5E25263}" srcOrd="7" destOrd="0" presId="urn:microsoft.com/office/officeart/2005/8/layout/orgChart1"/>
    <dgm:cxn modelId="{29825AAD-CC33-4FCD-8F4A-AFDC33787885}" type="presParOf" srcId="{C97C6329-5140-49E5-A57F-6355D5E25263}" destId="{495D50A7-F322-4BC3-B227-BD0EBD956C2D}" srcOrd="0" destOrd="0" presId="urn:microsoft.com/office/officeart/2005/8/layout/orgChart1"/>
    <dgm:cxn modelId="{63300608-72FE-4512-943C-3365C3880004}" type="presParOf" srcId="{495D50A7-F322-4BC3-B227-BD0EBD956C2D}" destId="{31FE3338-893F-4A07-A5B2-526106993DA0}" srcOrd="0" destOrd="0" presId="urn:microsoft.com/office/officeart/2005/8/layout/orgChart1"/>
    <dgm:cxn modelId="{BFA3143E-9F10-4347-AA5E-F770AF21680D}" type="presParOf" srcId="{495D50A7-F322-4BC3-B227-BD0EBD956C2D}" destId="{999F9EB8-8200-4D5B-A5F1-60FFD71C3B2B}" srcOrd="1" destOrd="0" presId="urn:microsoft.com/office/officeart/2005/8/layout/orgChart1"/>
    <dgm:cxn modelId="{AB8DFF8A-97B9-405D-B53A-F20EEAFB53CF}" type="presParOf" srcId="{C97C6329-5140-49E5-A57F-6355D5E25263}" destId="{0F3B46E9-B157-4D53-BF09-753CEA0CA3AC}" srcOrd="1" destOrd="0" presId="urn:microsoft.com/office/officeart/2005/8/layout/orgChart1"/>
    <dgm:cxn modelId="{071F71E5-1AA4-450B-AEE5-F5B71351FB05}" type="presParOf" srcId="{C97C6329-5140-49E5-A57F-6355D5E25263}" destId="{8329680C-70D7-45B2-8F13-807E50F0EF4C}" srcOrd="2" destOrd="0" presId="urn:microsoft.com/office/officeart/2005/8/layout/orgChart1"/>
    <dgm:cxn modelId="{EB405A9E-E2DC-4468-BA93-4513F70489F6}" type="presParOf" srcId="{9A633491-FE7A-4889-9F73-2F97D74063DD}" destId="{E1DBD0EF-8442-4AEC-9DA1-E0478BE8552F}" srcOrd="8" destOrd="0" presId="urn:microsoft.com/office/officeart/2005/8/layout/orgChart1"/>
    <dgm:cxn modelId="{D2FBCA1C-0FD5-4D48-8BC7-7946221D50D0}" type="presParOf" srcId="{9A633491-FE7A-4889-9F73-2F97D74063DD}" destId="{14AF3B32-11B8-449D-8BDE-87E4F6DCD57F}" srcOrd="9" destOrd="0" presId="urn:microsoft.com/office/officeart/2005/8/layout/orgChart1"/>
    <dgm:cxn modelId="{07DCEA47-656D-4A31-846A-A9D979116B81}" type="presParOf" srcId="{14AF3B32-11B8-449D-8BDE-87E4F6DCD57F}" destId="{C9AE79A6-D93E-448D-A779-4A8D2942E832}" srcOrd="0" destOrd="0" presId="urn:microsoft.com/office/officeart/2005/8/layout/orgChart1"/>
    <dgm:cxn modelId="{18902DCB-34DB-41B5-9A64-A94533818E8E}" type="presParOf" srcId="{C9AE79A6-D93E-448D-A779-4A8D2942E832}" destId="{0705A997-6AAE-4646-B6B3-A32AD12AB569}" srcOrd="0" destOrd="0" presId="urn:microsoft.com/office/officeart/2005/8/layout/orgChart1"/>
    <dgm:cxn modelId="{E865F23E-C9FC-4339-8D32-E4A87374224C}" type="presParOf" srcId="{C9AE79A6-D93E-448D-A779-4A8D2942E832}" destId="{BC9D5478-34F9-40E8-ABE8-4EAAC71FED57}" srcOrd="1" destOrd="0" presId="urn:microsoft.com/office/officeart/2005/8/layout/orgChart1"/>
    <dgm:cxn modelId="{CD23016C-06A0-4AD9-993E-E1863E2BA633}" type="presParOf" srcId="{14AF3B32-11B8-449D-8BDE-87E4F6DCD57F}" destId="{4238DC7F-248F-487C-AC1D-28250118F32F}" srcOrd="1" destOrd="0" presId="urn:microsoft.com/office/officeart/2005/8/layout/orgChart1"/>
    <dgm:cxn modelId="{FF42623A-E0FE-433E-A3CA-E0511F612EE2}" type="presParOf" srcId="{14AF3B32-11B8-449D-8BDE-87E4F6DCD57F}" destId="{7FC554B5-CC60-4CCF-B92A-353977D14F9E}" srcOrd="2" destOrd="0" presId="urn:microsoft.com/office/officeart/2005/8/layout/orgChart1"/>
    <dgm:cxn modelId="{1D3E0FDC-63C8-4A8F-B702-8BBED45B2F4F}" type="presParOf" srcId="{4C6FD601-81C1-40D4-A212-97EEE59879D2}" destId="{10F4CB1C-0BC5-4B93-A913-7711F975765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B25FA92-C498-974A-AC45-7BDC344F83CD}" type="doc">
      <dgm:prSet loTypeId="urn:microsoft.com/office/officeart/2005/8/layout/matrix1" loCatId="" qsTypeId="urn:microsoft.com/office/officeart/2005/8/quickstyle/simple4" qsCatId="simple" csTypeId="urn:microsoft.com/office/officeart/2005/8/colors/accent1_4" csCatId="accent1" phldr="1"/>
      <dgm:spPr/>
      <dgm:t>
        <a:bodyPr/>
        <a:lstStyle/>
        <a:p>
          <a:endParaRPr lang="es-MX"/>
        </a:p>
      </dgm:t>
    </dgm:pt>
    <dgm:pt modelId="{AA3871AA-2599-DE48-A238-89DA663069E5}">
      <dgm:prSet phldrT="[Texto]"/>
      <dgm:spPr/>
      <dgm:t>
        <a:bodyPr/>
        <a:lstStyle/>
        <a:p>
          <a:r>
            <a:rPr lang="es-MX" dirty="0"/>
            <a:t>Fenotipos </a:t>
          </a:r>
        </a:p>
      </dgm:t>
    </dgm:pt>
    <dgm:pt modelId="{6CF9D018-BD12-B645-A4A4-BEE18C115DA5}" type="parTrans" cxnId="{4DEA2479-A5A5-F045-9CDB-B0BA4D8E02D1}">
      <dgm:prSet/>
      <dgm:spPr/>
      <dgm:t>
        <a:bodyPr/>
        <a:lstStyle/>
        <a:p>
          <a:endParaRPr lang="es-MX"/>
        </a:p>
      </dgm:t>
    </dgm:pt>
    <dgm:pt modelId="{C41D3E6A-6AC5-C742-AE7E-BEB51A110383}" type="sibTrans" cxnId="{4DEA2479-A5A5-F045-9CDB-B0BA4D8E02D1}">
      <dgm:prSet/>
      <dgm:spPr/>
      <dgm:t>
        <a:bodyPr/>
        <a:lstStyle/>
        <a:p>
          <a:endParaRPr lang="es-MX"/>
        </a:p>
      </dgm:t>
    </dgm:pt>
    <dgm:pt modelId="{CB4CBBFA-0C24-DC49-8BF8-E412905681D4}">
      <dgm:prSet phldrT="[Texto]"/>
      <dgm:spPr/>
      <dgm:t>
        <a:bodyPr/>
        <a:lstStyle/>
        <a:p>
          <a:r>
            <a:rPr lang="es-MX" dirty="0"/>
            <a:t>Comer emocional</a:t>
          </a:r>
        </a:p>
      </dgm:t>
    </dgm:pt>
    <dgm:pt modelId="{0C298457-1263-3048-96A1-E0DB6CD8BC0C}" type="parTrans" cxnId="{78119BD9-6D8E-4044-95D5-A77F034FFE01}">
      <dgm:prSet/>
      <dgm:spPr/>
      <dgm:t>
        <a:bodyPr/>
        <a:lstStyle/>
        <a:p>
          <a:endParaRPr lang="es-MX"/>
        </a:p>
      </dgm:t>
    </dgm:pt>
    <dgm:pt modelId="{081D383F-6D3A-A340-A726-689D140116A9}" type="sibTrans" cxnId="{78119BD9-6D8E-4044-95D5-A77F034FFE01}">
      <dgm:prSet/>
      <dgm:spPr/>
      <dgm:t>
        <a:bodyPr/>
        <a:lstStyle/>
        <a:p>
          <a:endParaRPr lang="es-MX"/>
        </a:p>
      </dgm:t>
    </dgm:pt>
    <dgm:pt modelId="{71A4830F-8079-3048-9864-037D95C7DF85}">
      <dgm:prSet phldrT="[Texto]"/>
      <dgm:spPr/>
      <dgm:t>
        <a:bodyPr/>
        <a:lstStyle/>
        <a:p>
          <a:r>
            <a:rPr lang="es-MX" dirty="0"/>
            <a:t>Intestino hambriento</a:t>
          </a:r>
        </a:p>
      </dgm:t>
    </dgm:pt>
    <dgm:pt modelId="{61110F8E-3778-0E40-8FEE-A084759682CE}" type="parTrans" cxnId="{9088266B-68A7-BA4B-8CF5-9497495647E6}">
      <dgm:prSet/>
      <dgm:spPr/>
      <dgm:t>
        <a:bodyPr/>
        <a:lstStyle/>
        <a:p>
          <a:endParaRPr lang="es-MX"/>
        </a:p>
      </dgm:t>
    </dgm:pt>
    <dgm:pt modelId="{3A4D48FC-1046-FA48-A17C-C24B307003F9}" type="sibTrans" cxnId="{9088266B-68A7-BA4B-8CF5-9497495647E6}">
      <dgm:prSet/>
      <dgm:spPr/>
      <dgm:t>
        <a:bodyPr/>
        <a:lstStyle/>
        <a:p>
          <a:endParaRPr lang="es-MX"/>
        </a:p>
      </dgm:t>
    </dgm:pt>
    <dgm:pt modelId="{F6065869-A858-5447-AB7D-75342DBEC155}">
      <dgm:prSet phldrT="[Texto]"/>
      <dgm:spPr/>
      <dgm:t>
        <a:bodyPr/>
        <a:lstStyle/>
        <a:p>
          <a:r>
            <a:rPr lang="es-MX" dirty="0"/>
            <a:t>Bajo metabolismo</a:t>
          </a:r>
        </a:p>
      </dgm:t>
    </dgm:pt>
    <dgm:pt modelId="{35932A4D-C1E7-9643-B0E9-8BE52C5BFD67}" type="parTrans" cxnId="{F6AA0AE9-AA15-D94E-8262-DA1A541C34FE}">
      <dgm:prSet/>
      <dgm:spPr/>
      <dgm:t>
        <a:bodyPr/>
        <a:lstStyle/>
        <a:p>
          <a:endParaRPr lang="es-MX"/>
        </a:p>
      </dgm:t>
    </dgm:pt>
    <dgm:pt modelId="{A201116B-6ED9-3945-A8AC-79614C46B024}" type="sibTrans" cxnId="{F6AA0AE9-AA15-D94E-8262-DA1A541C34FE}">
      <dgm:prSet/>
      <dgm:spPr/>
      <dgm:t>
        <a:bodyPr/>
        <a:lstStyle/>
        <a:p>
          <a:endParaRPr lang="es-MX"/>
        </a:p>
      </dgm:t>
    </dgm:pt>
    <dgm:pt modelId="{558C81C5-2BB8-1942-892D-283D55FBC8A4}">
      <dgm:prSet phldrT="[Texto]"/>
      <dgm:spPr/>
      <dgm:t>
        <a:bodyPr/>
        <a:lstStyle/>
        <a:p>
          <a:r>
            <a:rPr lang="es-MX" dirty="0"/>
            <a:t>Cerebro hambriento</a:t>
          </a:r>
        </a:p>
      </dgm:t>
    </dgm:pt>
    <dgm:pt modelId="{D7355E64-01F5-A140-AF75-6946F268DB09}" type="parTrans" cxnId="{44E68266-A5D3-4542-92D7-3BE6D8CCCC8D}">
      <dgm:prSet/>
      <dgm:spPr/>
      <dgm:t>
        <a:bodyPr/>
        <a:lstStyle/>
        <a:p>
          <a:endParaRPr lang="es-MX"/>
        </a:p>
      </dgm:t>
    </dgm:pt>
    <dgm:pt modelId="{685C7C3D-7ADF-3244-ABAB-AF57F46D7C0A}" type="sibTrans" cxnId="{44E68266-A5D3-4542-92D7-3BE6D8CCCC8D}">
      <dgm:prSet/>
      <dgm:spPr/>
      <dgm:t>
        <a:bodyPr/>
        <a:lstStyle/>
        <a:p>
          <a:endParaRPr lang="es-MX"/>
        </a:p>
      </dgm:t>
    </dgm:pt>
    <dgm:pt modelId="{588EB100-CA29-144D-BAF2-24EB5FC451D9}" type="pres">
      <dgm:prSet presAssocID="{CB25FA92-C498-974A-AC45-7BDC344F83CD}" presName="diagram" presStyleCnt="0">
        <dgm:presLayoutVars>
          <dgm:chMax val="1"/>
          <dgm:dir/>
          <dgm:animLvl val="ctr"/>
          <dgm:resizeHandles val="exact"/>
        </dgm:presLayoutVars>
      </dgm:prSet>
      <dgm:spPr/>
    </dgm:pt>
    <dgm:pt modelId="{AE2B73D9-89DD-B044-8422-05874587C25F}" type="pres">
      <dgm:prSet presAssocID="{CB25FA92-C498-974A-AC45-7BDC344F83CD}" presName="matrix" presStyleCnt="0"/>
      <dgm:spPr/>
    </dgm:pt>
    <dgm:pt modelId="{FE853C0B-6D05-224A-8119-B3D9ED8EB211}" type="pres">
      <dgm:prSet presAssocID="{CB25FA92-C498-974A-AC45-7BDC344F83CD}" presName="tile1" presStyleLbl="node1" presStyleIdx="0" presStyleCnt="4"/>
      <dgm:spPr/>
    </dgm:pt>
    <dgm:pt modelId="{F172F1F5-637F-3144-B4A6-C0A36BDA4B13}" type="pres">
      <dgm:prSet presAssocID="{CB25FA92-C498-974A-AC45-7BDC344F83CD}" presName="tile1text" presStyleLbl="node1" presStyleIdx="0" presStyleCnt="4">
        <dgm:presLayoutVars>
          <dgm:chMax val="0"/>
          <dgm:chPref val="0"/>
          <dgm:bulletEnabled val="1"/>
        </dgm:presLayoutVars>
      </dgm:prSet>
      <dgm:spPr/>
    </dgm:pt>
    <dgm:pt modelId="{BD56BD97-F52E-4B4B-8A74-08C062981A9A}" type="pres">
      <dgm:prSet presAssocID="{CB25FA92-C498-974A-AC45-7BDC344F83CD}" presName="tile2" presStyleLbl="node1" presStyleIdx="1" presStyleCnt="4"/>
      <dgm:spPr/>
    </dgm:pt>
    <dgm:pt modelId="{335F13BB-F055-1F40-8679-46B60E94A45A}" type="pres">
      <dgm:prSet presAssocID="{CB25FA92-C498-974A-AC45-7BDC344F83CD}" presName="tile2text" presStyleLbl="node1" presStyleIdx="1" presStyleCnt="4">
        <dgm:presLayoutVars>
          <dgm:chMax val="0"/>
          <dgm:chPref val="0"/>
          <dgm:bulletEnabled val="1"/>
        </dgm:presLayoutVars>
      </dgm:prSet>
      <dgm:spPr/>
    </dgm:pt>
    <dgm:pt modelId="{8D58134B-4387-8F46-B267-C7D44F6B3291}" type="pres">
      <dgm:prSet presAssocID="{CB25FA92-C498-974A-AC45-7BDC344F83CD}" presName="tile3" presStyleLbl="node1" presStyleIdx="2" presStyleCnt="4"/>
      <dgm:spPr/>
    </dgm:pt>
    <dgm:pt modelId="{C7DFFDDA-ADA0-F145-A340-F3A5D0610478}" type="pres">
      <dgm:prSet presAssocID="{CB25FA92-C498-974A-AC45-7BDC344F83CD}" presName="tile3text" presStyleLbl="node1" presStyleIdx="2" presStyleCnt="4">
        <dgm:presLayoutVars>
          <dgm:chMax val="0"/>
          <dgm:chPref val="0"/>
          <dgm:bulletEnabled val="1"/>
        </dgm:presLayoutVars>
      </dgm:prSet>
      <dgm:spPr/>
    </dgm:pt>
    <dgm:pt modelId="{597B3F5C-3827-034B-9EC0-85328B34EECF}" type="pres">
      <dgm:prSet presAssocID="{CB25FA92-C498-974A-AC45-7BDC344F83CD}" presName="tile4" presStyleLbl="node1" presStyleIdx="3" presStyleCnt="4"/>
      <dgm:spPr/>
    </dgm:pt>
    <dgm:pt modelId="{4259B04A-1FF2-754A-BECD-ABE4DF9E04B7}" type="pres">
      <dgm:prSet presAssocID="{CB25FA92-C498-974A-AC45-7BDC344F83CD}" presName="tile4text" presStyleLbl="node1" presStyleIdx="3" presStyleCnt="4">
        <dgm:presLayoutVars>
          <dgm:chMax val="0"/>
          <dgm:chPref val="0"/>
          <dgm:bulletEnabled val="1"/>
        </dgm:presLayoutVars>
      </dgm:prSet>
      <dgm:spPr/>
    </dgm:pt>
    <dgm:pt modelId="{BEDBA599-BAD4-8545-AD07-6FAC6E992DC5}" type="pres">
      <dgm:prSet presAssocID="{CB25FA92-C498-974A-AC45-7BDC344F83CD}" presName="centerTile" presStyleLbl="fgShp" presStyleIdx="0" presStyleCnt="1">
        <dgm:presLayoutVars>
          <dgm:chMax val="0"/>
          <dgm:chPref val="0"/>
        </dgm:presLayoutVars>
      </dgm:prSet>
      <dgm:spPr/>
    </dgm:pt>
  </dgm:ptLst>
  <dgm:cxnLst>
    <dgm:cxn modelId="{15F08712-6B7E-0D40-ADE0-9DCEC00DEB6B}" type="presOf" srcId="{F6065869-A858-5447-AB7D-75342DBEC155}" destId="{8D58134B-4387-8F46-B267-C7D44F6B3291}" srcOrd="0" destOrd="0" presId="urn:microsoft.com/office/officeart/2005/8/layout/matrix1"/>
    <dgm:cxn modelId="{EEE5EA14-C5EF-FC41-85D8-478D61F53304}" type="presOf" srcId="{CB4CBBFA-0C24-DC49-8BF8-E412905681D4}" destId="{FE853C0B-6D05-224A-8119-B3D9ED8EB211}" srcOrd="0" destOrd="0" presId="urn:microsoft.com/office/officeart/2005/8/layout/matrix1"/>
    <dgm:cxn modelId="{4738981D-4F60-4746-B1A3-C51F861A6970}" type="presOf" srcId="{558C81C5-2BB8-1942-892D-283D55FBC8A4}" destId="{4259B04A-1FF2-754A-BECD-ABE4DF9E04B7}" srcOrd="1" destOrd="0" presId="urn:microsoft.com/office/officeart/2005/8/layout/matrix1"/>
    <dgm:cxn modelId="{73DA4B38-7D54-634F-8C2C-60AA332FA689}" type="presOf" srcId="{71A4830F-8079-3048-9864-037D95C7DF85}" destId="{BD56BD97-F52E-4B4B-8A74-08C062981A9A}" srcOrd="0" destOrd="0" presId="urn:microsoft.com/office/officeart/2005/8/layout/matrix1"/>
    <dgm:cxn modelId="{44E68266-A5D3-4542-92D7-3BE6D8CCCC8D}" srcId="{AA3871AA-2599-DE48-A238-89DA663069E5}" destId="{558C81C5-2BB8-1942-892D-283D55FBC8A4}" srcOrd="3" destOrd="0" parTransId="{D7355E64-01F5-A140-AF75-6946F268DB09}" sibTransId="{685C7C3D-7ADF-3244-ABAB-AF57F46D7C0A}"/>
    <dgm:cxn modelId="{E0E90567-0EC2-F44D-BFF7-7F4E03A4F907}" type="presOf" srcId="{558C81C5-2BB8-1942-892D-283D55FBC8A4}" destId="{597B3F5C-3827-034B-9EC0-85328B34EECF}" srcOrd="0" destOrd="0" presId="urn:microsoft.com/office/officeart/2005/8/layout/matrix1"/>
    <dgm:cxn modelId="{20A32D68-F77F-954B-B211-9867988324BC}" type="presOf" srcId="{CB25FA92-C498-974A-AC45-7BDC344F83CD}" destId="{588EB100-CA29-144D-BAF2-24EB5FC451D9}" srcOrd="0" destOrd="0" presId="urn:microsoft.com/office/officeart/2005/8/layout/matrix1"/>
    <dgm:cxn modelId="{9088266B-68A7-BA4B-8CF5-9497495647E6}" srcId="{AA3871AA-2599-DE48-A238-89DA663069E5}" destId="{71A4830F-8079-3048-9864-037D95C7DF85}" srcOrd="1" destOrd="0" parTransId="{61110F8E-3778-0E40-8FEE-A084759682CE}" sibTransId="{3A4D48FC-1046-FA48-A17C-C24B307003F9}"/>
    <dgm:cxn modelId="{4DEA2479-A5A5-F045-9CDB-B0BA4D8E02D1}" srcId="{CB25FA92-C498-974A-AC45-7BDC344F83CD}" destId="{AA3871AA-2599-DE48-A238-89DA663069E5}" srcOrd="0" destOrd="0" parTransId="{6CF9D018-BD12-B645-A4A4-BEE18C115DA5}" sibTransId="{C41D3E6A-6AC5-C742-AE7E-BEB51A110383}"/>
    <dgm:cxn modelId="{28536690-B2A2-F241-AD49-DC23F04209AB}" type="presOf" srcId="{CB4CBBFA-0C24-DC49-8BF8-E412905681D4}" destId="{F172F1F5-637F-3144-B4A6-C0A36BDA4B13}" srcOrd="1" destOrd="0" presId="urn:microsoft.com/office/officeart/2005/8/layout/matrix1"/>
    <dgm:cxn modelId="{9206FEAE-A030-0D4D-B2E2-1E3C5C7B0F37}" type="presOf" srcId="{AA3871AA-2599-DE48-A238-89DA663069E5}" destId="{BEDBA599-BAD4-8545-AD07-6FAC6E992DC5}" srcOrd="0" destOrd="0" presId="urn:microsoft.com/office/officeart/2005/8/layout/matrix1"/>
    <dgm:cxn modelId="{78119BD9-6D8E-4044-95D5-A77F034FFE01}" srcId="{AA3871AA-2599-DE48-A238-89DA663069E5}" destId="{CB4CBBFA-0C24-DC49-8BF8-E412905681D4}" srcOrd="0" destOrd="0" parTransId="{0C298457-1263-3048-96A1-E0DB6CD8BC0C}" sibTransId="{081D383F-6D3A-A340-A726-689D140116A9}"/>
    <dgm:cxn modelId="{B06848DF-2DCF-9F42-9139-F9CD3EF32C69}" type="presOf" srcId="{71A4830F-8079-3048-9864-037D95C7DF85}" destId="{335F13BB-F055-1F40-8679-46B60E94A45A}" srcOrd="1" destOrd="0" presId="urn:microsoft.com/office/officeart/2005/8/layout/matrix1"/>
    <dgm:cxn modelId="{F6AA0AE9-AA15-D94E-8262-DA1A541C34FE}" srcId="{AA3871AA-2599-DE48-A238-89DA663069E5}" destId="{F6065869-A858-5447-AB7D-75342DBEC155}" srcOrd="2" destOrd="0" parTransId="{35932A4D-C1E7-9643-B0E9-8BE52C5BFD67}" sibTransId="{A201116B-6ED9-3945-A8AC-79614C46B024}"/>
    <dgm:cxn modelId="{CF6054ED-FE14-8340-B6BA-E5138BF17817}" type="presOf" srcId="{F6065869-A858-5447-AB7D-75342DBEC155}" destId="{C7DFFDDA-ADA0-F145-A340-F3A5D0610478}" srcOrd="1" destOrd="0" presId="urn:microsoft.com/office/officeart/2005/8/layout/matrix1"/>
    <dgm:cxn modelId="{8CE988E8-BC00-2C48-9FFA-330E1DA161C5}" type="presParOf" srcId="{588EB100-CA29-144D-BAF2-24EB5FC451D9}" destId="{AE2B73D9-89DD-B044-8422-05874587C25F}" srcOrd="0" destOrd="0" presId="urn:microsoft.com/office/officeart/2005/8/layout/matrix1"/>
    <dgm:cxn modelId="{7B850D9A-26A2-A84F-B047-996974053FDD}" type="presParOf" srcId="{AE2B73D9-89DD-B044-8422-05874587C25F}" destId="{FE853C0B-6D05-224A-8119-B3D9ED8EB211}" srcOrd="0" destOrd="0" presId="urn:microsoft.com/office/officeart/2005/8/layout/matrix1"/>
    <dgm:cxn modelId="{7E907A57-20E0-AD4C-B403-63DAC689EC1C}" type="presParOf" srcId="{AE2B73D9-89DD-B044-8422-05874587C25F}" destId="{F172F1F5-637F-3144-B4A6-C0A36BDA4B13}" srcOrd="1" destOrd="0" presId="urn:microsoft.com/office/officeart/2005/8/layout/matrix1"/>
    <dgm:cxn modelId="{92B83AB3-EF46-6C4D-BE3C-63B06E7DB915}" type="presParOf" srcId="{AE2B73D9-89DD-B044-8422-05874587C25F}" destId="{BD56BD97-F52E-4B4B-8A74-08C062981A9A}" srcOrd="2" destOrd="0" presId="urn:microsoft.com/office/officeart/2005/8/layout/matrix1"/>
    <dgm:cxn modelId="{EFB42D4C-B2FB-784F-84A9-DFF25869D479}" type="presParOf" srcId="{AE2B73D9-89DD-B044-8422-05874587C25F}" destId="{335F13BB-F055-1F40-8679-46B60E94A45A}" srcOrd="3" destOrd="0" presId="urn:microsoft.com/office/officeart/2005/8/layout/matrix1"/>
    <dgm:cxn modelId="{84E71626-A4CF-2241-82D2-BBAC9C782405}" type="presParOf" srcId="{AE2B73D9-89DD-B044-8422-05874587C25F}" destId="{8D58134B-4387-8F46-B267-C7D44F6B3291}" srcOrd="4" destOrd="0" presId="urn:microsoft.com/office/officeart/2005/8/layout/matrix1"/>
    <dgm:cxn modelId="{6FCB2B96-6CCD-8845-B40D-443CBDC1AEC7}" type="presParOf" srcId="{AE2B73D9-89DD-B044-8422-05874587C25F}" destId="{C7DFFDDA-ADA0-F145-A340-F3A5D0610478}" srcOrd="5" destOrd="0" presId="urn:microsoft.com/office/officeart/2005/8/layout/matrix1"/>
    <dgm:cxn modelId="{C93982AF-87A6-2F48-BC61-4CF970A3906E}" type="presParOf" srcId="{AE2B73D9-89DD-B044-8422-05874587C25F}" destId="{597B3F5C-3827-034B-9EC0-85328B34EECF}" srcOrd="6" destOrd="0" presId="urn:microsoft.com/office/officeart/2005/8/layout/matrix1"/>
    <dgm:cxn modelId="{C6FA2E6D-60F1-744F-A893-80A540A7A856}" type="presParOf" srcId="{AE2B73D9-89DD-B044-8422-05874587C25F}" destId="{4259B04A-1FF2-754A-BECD-ABE4DF9E04B7}" srcOrd="7" destOrd="0" presId="urn:microsoft.com/office/officeart/2005/8/layout/matrix1"/>
    <dgm:cxn modelId="{3F6F2CDF-451C-4146-8861-B0F9B446AE49}" type="presParOf" srcId="{588EB100-CA29-144D-BAF2-24EB5FC451D9}" destId="{BEDBA599-BAD4-8545-AD07-6FAC6E992DC5}"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66D0339-BA76-C84F-9230-49D0910FCAAA}" type="doc">
      <dgm:prSet loTypeId="urn:microsoft.com/office/officeart/2005/8/layout/cycle6" loCatId="" qsTypeId="urn:microsoft.com/office/officeart/2005/8/quickstyle/simple1" qsCatId="simple" csTypeId="urn:microsoft.com/office/officeart/2005/8/colors/accent1_3" csCatId="accent1" phldr="1"/>
      <dgm:spPr/>
      <dgm:t>
        <a:bodyPr/>
        <a:lstStyle/>
        <a:p>
          <a:endParaRPr lang="es-MX"/>
        </a:p>
      </dgm:t>
    </dgm:pt>
    <dgm:pt modelId="{BF05715C-D692-4844-AF39-B655675C9296}">
      <dgm:prSet phldrT="[Texto]"/>
      <dgm:spPr/>
      <dgm:t>
        <a:bodyPr/>
        <a:lstStyle/>
        <a:p>
          <a:r>
            <a:rPr lang="es-MX" dirty="0"/>
            <a:t>Médico Internista</a:t>
          </a:r>
        </a:p>
        <a:p>
          <a:r>
            <a:rPr lang="es-MX" dirty="0"/>
            <a:t>Endocrinólogo</a:t>
          </a:r>
        </a:p>
      </dgm:t>
    </dgm:pt>
    <dgm:pt modelId="{0864D58E-8767-3B47-8C35-6C90F0DA50D1}" type="parTrans" cxnId="{20F0DE06-BCAB-D947-ABE8-40709179C876}">
      <dgm:prSet/>
      <dgm:spPr/>
      <dgm:t>
        <a:bodyPr/>
        <a:lstStyle/>
        <a:p>
          <a:endParaRPr lang="es-MX"/>
        </a:p>
      </dgm:t>
    </dgm:pt>
    <dgm:pt modelId="{2B231DB8-401B-9345-9E8D-6C4B349ADCAC}" type="sibTrans" cxnId="{20F0DE06-BCAB-D947-ABE8-40709179C876}">
      <dgm:prSet/>
      <dgm:spPr/>
      <dgm:t>
        <a:bodyPr/>
        <a:lstStyle/>
        <a:p>
          <a:endParaRPr lang="es-MX"/>
        </a:p>
      </dgm:t>
    </dgm:pt>
    <dgm:pt modelId="{0CCCFCE8-588A-7A40-A81B-E8160BAB1E78}">
      <dgm:prSet phldrT="[Texto]"/>
      <dgm:spPr/>
      <dgm:t>
        <a:bodyPr/>
        <a:lstStyle/>
        <a:p>
          <a:r>
            <a:rPr lang="es-MX" dirty="0"/>
            <a:t>Nutrición</a:t>
          </a:r>
        </a:p>
      </dgm:t>
    </dgm:pt>
    <dgm:pt modelId="{31B5E832-4B28-3E45-8F7C-2080FC7A07B3}" type="parTrans" cxnId="{3BEC7EBA-B69A-584F-B8BC-2FB1A8B353E4}">
      <dgm:prSet/>
      <dgm:spPr/>
      <dgm:t>
        <a:bodyPr/>
        <a:lstStyle/>
        <a:p>
          <a:endParaRPr lang="es-MX"/>
        </a:p>
      </dgm:t>
    </dgm:pt>
    <dgm:pt modelId="{41B09DF5-ABEC-2147-ADE3-BFF4A981A051}" type="sibTrans" cxnId="{3BEC7EBA-B69A-584F-B8BC-2FB1A8B353E4}">
      <dgm:prSet/>
      <dgm:spPr/>
      <dgm:t>
        <a:bodyPr/>
        <a:lstStyle/>
        <a:p>
          <a:endParaRPr lang="es-MX"/>
        </a:p>
      </dgm:t>
    </dgm:pt>
    <dgm:pt modelId="{9CD9FC36-1284-4B45-81C8-7ADBCF465075}">
      <dgm:prSet phldrT="[Texto]"/>
      <dgm:spPr/>
      <dgm:t>
        <a:bodyPr/>
        <a:lstStyle/>
        <a:p>
          <a:r>
            <a:rPr lang="es-MX" dirty="0"/>
            <a:t>Psicología</a:t>
          </a:r>
        </a:p>
      </dgm:t>
    </dgm:pt>
    <dgm:pt modelId="{DADCB8E3-CAA3-A84E-B649-835A3C728A01}" type="parTrans" cxnId="{819EAB9D-AEF4-9649-A4DD-3342DC1C48E8}">
      <dgm:prSet/>
      <dgm:spPr/>
      <dgm:t>
        <a:bodyPr/>
        <a:lstStyle/>
        <a:p>
          <a:endParaRPr lang="es-MX"/>
        </a:p>
      </dgm:t>
    </dgm:pt>
    <dgm:pt modelId="{53DA713A-E9B1-A243-A334-1C46744FCCC8}" type="sibTrans" cxnId="{819EAB9D-AEF4-9649-A4DD-3342DC1C48E8}">
      <dgm:prSet/>
      <dgm:spPr/>
      <dgm:t>
        <a:bodyPr/>
        <a:lstStyle/>
        <a:p>
          <a:endParaRPr lang="es-MX"/>
        </a:p>
      </dgm:t>
    </dgm:pt>
    <dgm:pt modelId="{22FD7DAD-481F-4B49-A227-D32972F5E3D5}">
      <dgm:prSet phldrT="[Texto]"/>
      <dgm:spPr/>
      <dgm:t>
        <a:bodyPr/>
        <a:lstStyle/>
        <a:p>
          <a:r>
            <a:rPr lang="es-MX" dirty="0"/>
            <a:t>Medicina del deporte</a:t>
          </a:r>
        </a:p>
      </dgm:t>
    </dgm:pt>
    <dgm:pt modelId="{BAB4F138-3285-4741-B10D-7BD267E9255F}" type="parTrans" cxnId="{82FB3EA0-B113-CF48-8339-27D150735DFC}">
      <dgm:prSet/>
      <dgm:spPr/>
      <dgm:t>
        <a:bodyPr/>
        <a:lstStyle/>
        <a:p>
          <a:endParaRPr lang="es-MX"/>
        </a:p>
      </dgm:t>
    </dgm:pt>
    <dgm:pt modelId="{4515567B-16A6-104F-95D5-D4BABCD498BE}" type="sibTrans" cxnId="{82FB3EA0-B113-CF48-8339-27D150735DFC}">
      <dgm:prSet/>
      <dgm:spPr/>
      <dgm:t>
        <a:bodyPr/>
        <a:lstStyle/>
        <a:p>
          <a:endParaRPr lang="es-MX"/>
        </a:p>
      </dgm:t>
    </dgm:pt>
    <dgm:pt modelId="{79A46349-19FB-0941-8924-4D171333912D}">
      <dgm:prSet phldrT="[Texto]"/>
      <dgm:spPr/>
      <dgm:t>
        <a:bodyPr/>
        <a:lstStyle/>
        <a:p>
          <a:r>
            <a:rPr lang="es-MX" dirty="0"/>
            <a:t>Educador</a:t>
          </a:r>
        </a:p>
      </dgm:t>
    </dgm:pt>
    <dgm:pt modelId="{A86C4A2A-C603-6F41-A0F0-6719FA3D438B}" type="parTrans" cxnId="{D70C8A65-9421-754C-A2B0-5E5F9E202F91}">
      <dgm:prSet/>
      <dgm:spPr/>
      <dgm:t>
        <a:bodyPr/>
        <a:lstStyle/>
        <a:p>
          <a:endParaRPr lang="es-MX"/>
        </a:p>
      </dgm:t>
    </dgm:pt>
    <dgm:pt modelId="{3FAD6871-D4A1-DF4B-BA15-C9196920CB90}" type="sibTrans" cxnId="{D70C8A65-9421-754C-A2B0-5E5F9E202F91}">
      <dgm:prSet/>
      <dgm:spPr/>
      <dgm:t>
        <a:bodyPr/>
        <a:lstStyle/>
        <a:p>
          <a:endParaRPr lang="es-MX"/>
        </a:p>
      </dgm:t>
    </dgm:pt>
    <dgm:pt modelId="{69406244-0876-A84F-879E-EE97C9298B18}" type="pres">
      <dgm:prSet presAssocID="{D66D0339-BA76-C84F-9230-49D0910FCAAA}" presName="cycle" presStyleCnt="0">
        <dgm:presLayoutVars>
          <dgm:dir/>
          <dgm:resizeHandles val="exact"/>
        </dgm:presLayoutVars>
      </dgm:prSet>
      <dgm:spPr/>
    </dgm:pt>
    <dgm:pt modelId="{C003AA89-8406-C748-9438-C2325F41FFC5}" type="pres">
      <dgm:prSet presAssocID="{BF05715C-D692-4844-AF39-B655675C9296}" presName="node" presStyleLbl="node1" presStyleIdx="0" presStyleCnt="5">
        <dgm:presLayoutVars>
          <dgm:bulletEnabled val="1"/>
        </dgm:presLayoutVars>
      </dgm:prSet>
      <dgm:spPr/>
    </dgm:pt>
    <dgm:pt modelId="{18361216-4CAC-7C45-84A0-C8F2C4D90FFE}" type="pres">
      <dgm:prSet presAssocID="{BF05715C-D692-4844-AF39-B655675C9296}" presName="spNode" presStyleCnt="0"/>
      <dgm:spPr/>
    </dgm:pt>
    <dgm:pt modelId="{509725A5-07D6-8546-AFEC-81A5458BF102}" type="pres">
      <dgm:prSet presAssocID="{2B231DB8-401B-9345-9E8D-6C4B349ADCAC}" presName="sibTrans" presStyleLbl="sibTrans1D1" presStyleIdx="0" presStyleCnt="5"/>
      <dgm:spPr/>
    </dgm:pt>
    <dgm:pt modelId="{264D18D2-0E5E-4E4B-89F1-1364820B71A0}" type="pres">
      <dgm:prSet presAssocID="{0CCCFCE8-588A-7A40-A81B-E8160BAB1E78}" presName="node" presStyleLbl="node1" presStyleIdx="1" presStyleCnt="5">
        <dgm:presLayoutVars>
          <dgm:bulletEnabled val="1"/>
        </dgm:presLayoutVars>
      </dgm:prSet>
      <dgm:spPr/>
    </dgm:pt>
    <dgm:pt modelId="{DC27BB01-FCEE-FD41-9278-DBEA89E26D5D}" type="pres">
      <dgm:prSet presAssocID="{0CCCFCE8-588A-7A40-A81B-E8160BAB1E78}" presName="spNode" presStyleCnt="0"/>
      <dgm:spPr/>
    </dgm:pt>
    <dgm:pt modelId="{BD35C74F-4A2B-F646-BF05-B6080F0F35D4}" type="pres">
      <dgm:prSet presAssocID="{41B09DF5-ABEC-2147-ADE3-BFF4A981A051}" presName="sibTrans" presStyleLbl="sibTrans1D1" presStyleIdx="1" presStyleCnt="5"/>
      <dgm:spPr/>
    </dgm:pt>
    <dgm:pt modelId="{D50D36AB-945A-5D40-A1C4-8EF05D59899F}" type="pres">
      <dgm:prSet presAssocID="{9CD9FC36-1284-4B45-81C8-7ADBCF465075}" presName="node" presStyleLbl="node1" presStyleIdx="2" presStyleCnt="5">
        <dgm:presLayoutVars>
          <dgm:bulletEnabled val="1"/>
        </dgm:presLayoutVars>
      </dgm:prSet>
      <dgm:spPr/>
    </dgm:pt>
    <dgm:pt modelId="{D18BBC1D-FF7B-3D4A-AB41-1C643F373A50}" type="pres">
      <dgm:prSet presAssocID="{9CD9FC36-1284-4B45-81C8-7ADBCF465075}" presName="spNode" presStyleCnt="0"/>
      <dgm:spPr/>
    </dgm:pt>
    <dgm:pt modelId="{07509FE0-D7FA-0A4A-B5D4-275F3D10D694}" type="pres">
      <dgm:prSet presAssocID="{53DA713A-E9B1-A243-A334-1C46744FCCC8}" presName="sibTrans" presStyleLbl="sibTrans1D1" presStyleIdx="2" presStyleCnt="5"/>
      <dgm:spPr/>
    </dgm:pt>
    <dgm:pt modelId="{6616F7AE-1008-0647-B1EF-B4EC507CDB51}" type="pres">
      <dgm:prSet presAssocID="{22FD7DAD-481F-4B49-A227-D32972F5E3D5}" presName="node" presStyleLbl="node1" presStyleIdx="3" presStyleCnt="5">
        <dgm:presLayoutVars>
          <dgm:bulletEnabled val="1"/>
        </dgm:presLayoutVars>
      </dgm:prSet>
      <dgm:spPr/>
    </dgm:pt>
    <dgm:pt modelId="{419F56DB-A434-CA4F-9F3F-D6D64ACB427B}" type="pres">
      <dgm:prSet presAssocID="{22FD7DAD-481F-4B49-A227-D32972F5E3D5}" presName="spNode" presStyleCnt="0"/>
      <dgm:spPr/>
    </dgm:pt>
    <dgm:pt modelId="{AE64A0F2-39E2-4A4E-A7D3-68245BC8972D}" type="pres">
      <dgm:prSet presAssocID="{4515567B-16A6-104F-95D5-D4BABCD498BE}" presName="sibTrans" presStyleLbl="sibTrans1D1" presStyleIdx="3" presStyleCnt="5"/>
      <dgm:spPr/>
    </dgm:pt>
    <dgm:pt modelId="{D3001023-2C9C-DF4A-B44C-D37E15DFF5D8}" type="pres">
      <dgm:prSet presAssocID="{79A46349-19FB-0941-8924-4D171333912D}" presName="node" presStyleLbl="node1" presStyleIdx="4" presStyleCnt="5">
        <dgm:presLayoutVars>
          <dgm:bulletEnabled val="1"/>
        </dgm:presLayoutVars>
      </dgm:prSet>
      <dgm:spPr/>
    </dgm:pt>
    <dgm:pt modelId="{2153C9D2-DB82-284A-9A2A-2FC4EE0491C2}" type="pres">
      <dgm:prSet presAssocID="{79A46349-19FB-0941-8924-4D171333912D}" presName="spNode" presStyleCnt="0"/>
      <dgm:spPr/>
    </dgm:pt>
    <dgm:pt modelId="{854ED4AF-2730-9741-97FA-F9E20044CCBC}" type="pres">
      <dgm:prSet presAssocID="{3FAD6871-D4A1-DF4B-BA15-C9196920CB90}" presName="sibTrans" presStyleLbl="sibTrans1D1" presStyleIdx="4" presStyleCnt="5"/>
      <dgm:spPr/>
    </dgm:pt>
  </dgm:ptLst>
  <dgm:cxnLst>
    <dgm:cxn modelId="{AE619901-A8F4-CB40-8708-12362B747C8A}" type="presOf" srcId="{22FD7DAD-481F-4B49-A227-D32972F5E3D5}" destId="{6616F7AE-1008-0647-B1EF-B4EC507CDB51}" srcOrd="0" destOrd="0" presId="urn:microsoft.com/office/officeart/2005/8/layout/cycle6"/>
    <dgm:cxn modelId="{20F0DE06-BCAB-D947-ABE8-40709179C876}" srcId="{D66D0339-BA76-C84F-9230-49D0910FCAAA}" destId="{BF05715C-D692-4844-AF39-B655675C9296}" srcOrd="0" destOrd="0" parTransId="{0864D58E-8767-3B47-8C35-6C90F0DA50D1}" sibTransId="{2B231DB8-401B-9345-9E8D-6C4B349ADCAC}"/>
    <dgm:cxn modelId="{807CD019-0058-D24C-A96D-EC136C6D7DA9}" type="presOf" srcId="{41B09DF5-ABEC-2147-ADE3-BFF4A981A051}" destId="{BD35C74F-4A2B-F646-BF05-B6080F0F35D4}" srcOrd="0" destOrd="0" presId="urn:microsoft.com/office/officeart/2005/8/layout/cycle6"/>
    <dgm:cxn modelId="{0F849D37-E468-B946-A39B-646CD0098A6F}" type="presOf" srcId="{53DA713A-E9B1-A243-A334-1C46744FCCC8}" destId="{07509FE0-D7FA-0A4A-B5D4-275F3D10D694}" srcOrd="0" destOrd="0" presId="urn:microsoft.com/office/officeart/2005/8/layout/cycle6"/>
    <dgm:cxn modelId="{D57A615D-D5A7-0C43-8C72-0B503D0CE91B}" type="presOf" srcId="{BF05715C-D692-4844-AF39-B655675C9296}" destId="{C003AA89-8406-C748-9438-C2325F41FFC5}" srcOrd="0" destOrd="0" presId="urn:microsoft.com/office/officeart/2005/8/layout/cycle6"/>
    <dgm:cxn modelId="{E644D55F-302B-CA4A-86F6-356794C43F38}" type="presOf" srcId="{2B231DB8-401B-9345-9E8D-6C4B349ADCAC}" destId="{509725A5-07D6-8546-AFEC-81A5458BF102}" srcOrd="0" destOrd="0" presId="urn:microsoft.com/office/officeart/2005/8/layout/cycle6"/>
    <dgm:cxn modelId="{CE3FF95F-D08A-A543-A657-E782DF4E2FA7}" type="presOf" srcId="{3FAD6871-D4A1-DF4B-BA15-C9196920CB90}" destId="{854ED4AF-2730-9741-97FA-F9E20044CCBC}" srcOrd="0" destOrd="0" presId="urn:microsoft.com/office/officeart/2005/8/layout/cycle6"/>
    <dgm:cxn modelId="{D70C8A65-9421-754C-A2B0-5E5F9E202F91}" srcId="{D66D0339-BA76-C84F-9230-49D0910FCAAA}" destId="{79A46349-19FB-0941-8924-4D171333912D}" srcOrd="4" destOrd="0" parTransId="{A86C4A2A-C603-6F41-A0F0-6719FA3D438B}" sibTransId="{3FAD6871-D4A1-DF4B-BA15-C9196920CB90}"/>
    <dgm:cxn modelId="{819EAB9D-AEF4-9649-A4DD-3342DC1C48E8}" srcId="{D66D0339-BA76-C84F-9230-49D0910FCAAA}" destId="{9CD9FC36-1284-4B45-81C8-7ADBCF465075}" srcOrd="2" destOrd="0" parTransId="{DADCB8E3-CAA3-A84E-B649-835A3C728A01}" sibTransId="{53DA713A-E9B1-A243-A334-1C46744FCCC8}"/>
    <dgm:cxn modelId="{82FB3EA0-B113-CF48-8339-27D150735DFC}" srcId="{D66D0339-BA76-C84F-9230-49D0910FCAAA}" destId="{22FD7DAD-481F-4B49-A227-D32972F5E3D5}" srcOrd="3" destOrd="0" parTransId="{BAB4F138-3285-4741-B10D-7BD267E9255F}" sibTransId="{4515567B-16A6-104F-95D5-D4BABCD498BE}"/>
    <dgm:cxn modelId="{61F3B4A6-F28C-7A4A-A973-C27CAAFC0D84}" type="presOf" srcId="{79A46349-19FB-0941-8924-4D171333912D}" destId="{D3001023-2C9C-DF4A-B44C-D37E15DFF5D8}" srcOrd="0" destOrd="0" presId="urn:microsoft.com/office/officeart/2005/8/layout/cycle6"/>
    <dgm:cxn modelId="{CBBEC5B4-A5E4-7442-AD0F-0869B2D5DE8B}" type="presOf" srcId="{0CCCFCE8-588A-7A40-A81B-E8160BAB1E78}" destId="{264D18D2-0E5E-4E4B-89F1-1364820B71A0}" srcOrd="0" destOrd="0" presId="urn:microsoft.com/office/officeart/2005/8/layout/cycle6"/>
    <dgm:cxn modelId="{3BEC7EBA-B69A-584F-B8BC-2FB1A8B353E4}" srcId="{D66D0339-BA76-C84F-9230-49D0910FCAAA}" destId="{0CCCFCE8-588A-7A40-A81B-E8160BAB1E78}" srcOrd="1" destOrd="0" parTransId="{31B5E832-4B28-3E45-8F7C-2080FC7A07B3}" sibTransId="{41B09DF5-ABEC-2147-ADE3-BFF4A981A051}"/>
    <dgm:cxn modelId="{5C6D31C6-A1BE-CE4E-B783-5FFC1D819D23}" type="presOf" srcId="{4515567B-16A6-104F-95D5-D4BABCD498BE}" destId="{AE64A0F2-39E2-4A4E-A7D3-68245BC8972D}" srcOrd="0" destOrd="0" presId="urn:microsoft.com/office/officeart/2005/8/layout/cycle6"/>
    <dgm:cxn modelId="{0BD59DC6-8EB7-4740-BD2A-DDE8C371A92C}" type="presOf" srcId="{9CD9FC36-1284-4B45-81C8-7ADBCF465075}" destId="{D50D36AB-945A-5D40-A1C4-8EF05D59899F}" srcOrd="0" destOrd="0" presId="urn:microsoft.com/office/officeart/2005/8/layout/cycle6"/>
    <dgm:cxn modelId="{7339CFE2-5DCD-244A-91A9-04F37B847CFA}" type="presOf" srcId="{D66D0339-BA76-C84F-9230-49D0910FCAAA}" destId="{69406244-0876-A84F-879E-EE97C9298B18}" srcOrd="0" destOrd="0" presId="urn:microsoft.com/office/officeart/2005/8/layout/cycle6"/>
    <dgm:cxn modelId="{F5287393-7464-A140-8544-A78B7E200AB8}" type="presParOf" srcId="{69406244-0876-A84F-879E-EE97C9298B18}" destId="{C003AA89-8406-C748-9438-C2325F41FFC5}" srcOrd="0" destOrd="0" presId="urn:microsoft.com/office/officeart/2005/8/layout/cycle6"/>
    <dgm:cxn modelId="{EDDCECC7-8BA3-E74F-9043-5A492548A262}" type="presParOf" srcId="{69406244-0876-A84F-879E-EE97C9298B18}" destId="{18361216-4CAC-7C45-84A0-C8F2C4D90FFE}" srcOrd="1" destOrd="0" presId="urn:microsoft.com/office/officeart/2005/8/layout/cycle6"/>
    <dgm:cxn modelId="{FF4AC51F-4CB9-0645-A5B0-60E836030CDE}" type="presParOf" srcId="{69406244-0876-A84F-879E-EE97C9298B18}" destId="{509725A5-07D6-8546-AFEC-81A5458BF102}" srcOrd="2" destOrd="0" presId="urn:microsoft.com/office/officeart/2005/8/layout/cycle6"/>
    <dgm:cxn modelId="{96570B6C-811B-D240-976D-4B443AFF4F0E}" type="presParOf" srcId="{69406244-0876-A84F-879E-EE97C9298B18}" destId="{264D18D2-0E5E-4E4B-89F1-1364820B71A0}" srcOrd="3" destOrd="0" presId="urn:microsoft.com/office/officeart/2005/8/layout/cycle6"/>
    <dgm:cxn modelId="{D9AE27AC-8706-EC46-8670-F178C596A8D7}" type="presParOf" srcId="{69406244-0876-A84F-879E-EE97C9298B18}" destId="{DC27BB01-FCEE-FD41-9278-DBEA89E26D5D}" srcOrd="4" destOrd="0" presId="urn:microsoft.com/office/officeart/2005/8/layout/cycle6"/>
    <dgm:cxn modelId="{434DC0F6-C285-8C46-92CC-9B75E35A2814}" type="presParOf" srcId="{69406244-0876-A84F-879E-EE97C9298B18}" destId="{BD35C74F-4A2B-F646-BF05-B6080F0F35D4}" srcOrd="5" destOrd="0" presId="urn:microsoft.com/office/officeart/2005/8/layout/cycle6"/>
    <dgm:cxn modelId="{D7088BBF-6569-1A47-9DF7-B79F32BFF78C}" type="presParOf" srcId="{69406244-0876-A84F-879E-EE97C9298B18}" destId="{D50D36AB-945A-5D40-A1C4-8EF05D59899F}" srcOrd="6" destOrd="0" presId="urn:microsoft.com/office/officeart/2005/8/layout/cycle6"/>
    <dgm:cxn modelId="{F34584B2-A5C8-CD46-940A-04D5CD762F4D}" type="presParOf" srcId="{69406244-0876-A84F-879E-EE97C9298B18}" destId="{D18BBC1D-FF7B-3D4A-AB41-1C643F373A50}" srcOrd="7" destOrd="0" presId="urn:microsoft.com/office/officeart/2005/8/layout/cycle6"/>
    <dgm:cxn modelId="{ADBF947A-9C93-C54E-AD82-A6EC82BE9B05}" type="presParOf" srcId="{69406244-0876-A84F-879E-EE97C9298B18}" destId="{07509FE0-D7FA-0A4A-B5D4-275F3D10D694}" srcOrd="8" destOrd="0" presId="urn:microsoft.com/office/officeart/2005/8/layout/cycle6"/>
    <dgm:cxn modelId="{45C9E0EC-5043-8A4C-A58A-ABE04D08C939}" type="presParOf" srcId="{69406244-0876-A84F-879E-EE97C9298B18}" destId="{6616F7AE-1008-0647-B1EF-B4EC507CDB51}" srcOrd="9" destOrd="0" presId="urn:microsoft.com/office/officeart/2005/8/layout/cycle6"/>
    <dgm:cxn modelId="{A316A506-705C-D848-A14F-0F41FB00EF75}" type="presParOf" srcId="{69406244-0876-A84F-879E-EE97C9298B18}" destId="{419F56DB-A434-CA4F-9F3F-D6D64ACB427B}" srcOrd="10" destOrd="0" presId="urn:microsoft.com/office/officeart/2005/8/layout/cycle6"/>
    <dgm:cxn modelId="{ADE6A6E2-4142-2E44-969C-0206BDE06C13}" type="presParOf" srcId="{69406244-0876-A84F-879E-EE97C9298B18}" destId="{AE64A0F2-39E2-4A4E-A7D3-68245BC8972D}" srcOrd="11" destOrd="0" presId="urn:microsoft.com/office/officeart/2005/8/layout/cycle6"/>
    <dgm:cxn modelId="{12CB0B86-21AC-2145-B745-DD579E4C59F5}" type="presParOf" srcId="{69406244-0876-A84F-879E-EE97C9298B18}" destId="{D3001023-2C9C-DF4A-B44C-D37E15DFF5D8}" srcOrd="12" destOrd="0" presId="urn:microsoft.com/office/officeart/2005/8/layout/cycle6"/>
    <dgm:cxn modelId="{817E8E13-6BFE-FB44-9A1C-81CE366FCB5A}" type="presParOf" srcId="{69406244-0876-A84F-879E-EE97C9298B18}" destId="{2153C9D2-DB82-284A-9A2A-2FC4EE0491C2}" srcOrd="13" destOrd="0" presId="urn:microsoft.com/office/officeart/2005/8/layout/cycle6"/>
    <dgm:cxn modelId="{B95F13BB-0153-5447-B1DB-1B533158CB69}" type="presParOf" srcId="{69406244-0876-A84F-879E-EE97C9298B18}" destId="{854ED4AF-2730-9741-97FA-F9E20044CCBC}"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B5E6442-AB1F-2543-B0F5-0E811150A647}" type="doc">
      <dgm:prSet loTypeId="urn:microsoft.com/office/officeart/2005/8/layout/vList6" loCatId="" qsTypeId="urn:microsoft.com/office/officeart/2005/8/quickstyle/simple4" qsCatId="simple" csTypeId="urn:microsoft.com/office/officeart/2005/8/colors/colorful3" csCatId="colorful" phldr="1"/>
      <dgm:spPr/>
      <dgm:t>
        <a:bodyPr/>
        <a:lstStyle/>
        <a:p>
          <a:endParaRPr lang="es-MX"/>
        </a:p>
      </dgm:t>
    </dgm:pt>
    <dgm:pt modelId="{AEDFDE7C-1321-F44A-BFC4-496607E55D37}">
      <dgm:prSet phldrT="[Texto]"/>
      <dgm:spPr/>
      <dgm:t>
        <a:bodyPr/>
        <a:lstStyle/>
        <a:p>
          <a:r>
            <a:rPr lang="es-MX" dirty="0"/>
            <a:t>CagriSema</a:t>
          </a:r>
        </a:p>
      </dgm:t>
    </dgm:pt>
    <dgm:pt modelId="{41AF575E-17F4-0448-BD47-6816CA2BF4F4}" type="parTrans" cxnId="{324EF6CB-05C1-114E-B605-E65272B21D81}">
      <dgm:prSet/>
      <dgm:spPr/>
      <dgm:t>
        <a:bodyPr/>
        <a:lstStyle/>
        <a:p>
          <a:endParaRPr lang="es-MX"/>
        </a:p>
      </dgm:t>
    </dgm:pt>
    <dgm:pt modelId="{FDD55EE6-68D9-5B49-8810-DD4B97488951}" type="sibTrans" cxnId="{324EF6CB-05C1-114E-B605-E65272B21D81}">
      <dgm:prSet/>
      <dgm:spPr/>
      <dgm:t>
        <a:bodyPr/>
        <a:lstStyle/>
        <a:p>
          <a:endParaRPr lang="es-MX"/>
        </a:p>
      </dgm:t>
    </dgm:pt>
    <dgm:pt modelId="{5C483691-F4FF-D242-9AAB-60E3573A668C}">
      <dgm:prSet phldrT="[Texto]"/>
      <dgm:spPr/>
      <dgm:t>
        <a:bodyPr/>
        <a:lstStyle/>
        <a:p>
          <a:r>
            <a:rPr lang="es-MX" dirty="0"/>
            <a:t>Semanal</a:t>
          </a:r>
        </a:p>
      </dgm:t>
    </dgm:pt>
    <dgm:pt modelId="{46A61E93-5C7A-884D-B17D-3E3CBE5B5E02}" type="parTrans" cxnId="{C9007BA7-782E-7E48-8DF0-87BBD74D499A}">
      <dgm:prSet/>
      <dgm:spPr/>
      <dgm:t>
        <a:bodyPr/>
        <a:lstStyle/>
        <a:p>
          <a:endParaRPr lang="es-MX"/>
        </a:p>
      </dgm:t>
    </dgm:pt>
    <dgm:pt modelId="{E7BF3BD7-12DC-C14D-8436-9128566411CF}" type="sibTrans" cxnId="{C9007BA7-782E-7E48-8DF0-87BBD74D499A}">
      <dgm:prSet/>
      <dgm:spPr/>
      <dgm:t>
        <a:bodyPr/>
        <a:lstStyle/>
        <a:p>
          <a:endParaRPr lang="es-MX"/>
        </a:p>
      </dgm:t>
    </dgm:pt>
    <dgm:pt modelId="{C0DCB3CA-331F-0441-89DE-01EE1526F3B4}">
      <dgm:prSet phldrT="[Texto]"/>
      <dgm:spPr/>
      <dgm:t>
        <a:bodyPr/>
        <a:lstStyle/>
        <a:p>
          <a:r>
            <a:rPr lang="es-MX" dirty="0"/>
            <a:t>Combina cagrilintida y semaglutida</a:t>
          </a:r>
        </a:p>
      </dgm:t>
    </dgm:pt>
    <dgm:pt modelId="{08819638-D6C8-5349-90BA-A3515F0F7A25}" type="parTrans" cxnId="{4FE222E4-F7AE-344A-BDAC-B91A223270CF}">
      <dgm:prSet/>
      <dgm:spPr/>
      <dgm:t>
        <a:bodyPr/>
        <a:lstStyle/>
        <a:p>
          <a:endParaRPr lang="es-MX"/>
        </a:p>
      </dgm:t>
    </dgm:pt>
    <dgm:pt modelId="{A2BE020E-58BB-9D4F-9C8D-1AEB140284CB}" type="sibTrans" cxnId="{4FE222E4-F7AE-344A-BDAC-B91A223270CF}">
      <dgm:prSet/>
      <dgm:spPr/>
      <dgm:t>
        <a:bodyPr/>
        <a:lstStyle/>
        <a:p>
          <a:endParaRPr lang="es-MX"/>
        </a:p>
      </dgm:t>
    </dgm:pt>
    <dgm:pt modelId="{FC7D2C68-71F5-7D45-9C7B-AB6A0D2AE710}">
      <dgm:prSet phldrT="[Texto]"/>
      <dgm:spPr/>
      <dgm:t>
        <a:bodyPr/>
        <a:lstStyle/>
        <a:p>
          <a:r>
            <a:rPr lang="es-MX" dirty="0"/>
            <a:t>Orforglipron</a:t>
          </a:r>
        </a:p>
      </dgm:t>
    </dgm:pt>
    <dgm:pt modelId="{5A4B0DDA-37E5-8C4A-9D1D-D22B5F4C55AA}" type="parTrans" cxnId="{D1C40DAB-385B-D047-A572-AB1D4E57D943}">
      <dgm:prSet/>
      <dgm:spPr/>
      <dgm:t>
        <a:bodyPr/>
        <a:lstStyle/>
        <a:p>
          <a:endParaRPr lang="es-MX"/>
        </a:p>
      </dgm:t>
    </dgm:pt>
    <dgm:pt modelId="{1A7FDBCE-2B6B-A84A-B955-E20386EBA3B1}" type="sibTrans" cxnId="{D1C40DAB-385B-D047-A572-AB1D4E57D943}">
      <dgm:prSet/>
      <dgm:spPr/>
      <dgm:t>
        <a:bodyPr/>
        <a:lstStyle/>
        <a:p>
          <a:endParaRPr lang="es-MX"/>
        </a:p>
      </dgm:t>
    </dgm:pt>
    <dgm:pt modelId="{AF44BD28-2256-E54E-8C72-AB3C9F036DB8}">
      <dgm:prSet phldrT="[Texto]"/>
      <dgm:spPr/>
      <dgm:t>
        <a:bodyPr/>
        <a:lstStyle/>
        <a:p>
          <a:r>
            <a:rPr lang="es-MX" dirty="0"/>
            <a:t>Oral</a:t>
          </a:r>
        </a:p>
      </dgm:t>
    </dgm:pt>
    <dgm:pt modelId="{53A54463-C4E9-794C-A4CF-8B8A5CA77929}" type="parTrans" cxnId="{E27F2793-B9CE-C743-AFA0-4BA6F3A3281D}">
      <dgm:prSet/>
      <dgm:spPr/>
      <dgm:t>
        <a:bodyPr/>
        <a:lstStyle/>
        <a:p>
          <a:endParaRPr lang="es-MX"/>
        </a:p>
      </dgm:t>
    </dgm:pt>
    <dgm:pt modelId="{ACADD46E-5AE1-D647-BF52-514C9B2513C4}" type="sibTrans" cxnId="{E27F2793-B9CE-C743-AFA0-4BA6F3A3281D}">
      <dgm:prSet/>
      <dgm:spPr/>
      <dgm:t>
        <a:bodyPr/>
        <a:lstStyle/>
        <a:p>
          <a:endParaRPr lang="es-MX"/>
        </a:p>
      </dgm:t>
    </dgm:pt>
    <dgm:pt modelId="{13611840-B92B-214F-ACEC-49BE0B9E404B}">
      <dgm:prSet phldrT="[Texto]"/>
      <dgm:spPr/>
      <dgm:t>
        <a:bodyPr/>
        <a:lstStyle/>
        <a:p>
          <a:r>
            <a:rPr lang="es-MX" dirty="0"/>
            <a:t>Mayor dosis</a:t>
          </a:r>
        </a:p>
      </dgm:t>
    </dgm:pt>
    <dgm:pt modelId="{818420E0-7CBB-474E-8685-62E9FD4256C0}" type="parTrans" cxnId="{0FB2A8CC-763A-0949-BB00-CACFA025FEC5}">
      <dgm:prSet/>
      <dgm:spPr/>
      <dgm:t>
        <a:bodyPr/>
        <a:lstStyle/>
        <a:p>
          <a:endParaRPr lang="es-MX"/>
        </a:p>
      </dgm:t>
    </dgm:pt>
    <dgm:pt modelId="{FBEBD457-33D4-2C4B-89F0-A7B5851011F7}" type="sibTrans" cxnId="{0FB2A8CC-763A-0949-BB00-CACFA025FEC5}">
      <dgm:prSet/>
      <dgm:spPr/>
      <dgm:t>
        <a:bodyPr/>
        <a:lstStyle/>
        <a:p>
          <a:endParaRPr lang="es-MX"/>
        </a:p>
      </dgm:t>
    </dgm:pt>
    <dgm:pt modelId="{BDAE731C-6081-594B-8FBF-C9E7A8A2FA57}">
      <dgm:prSet phldrT="[Texto]"/>
      <dgm:spPr/>
      <dgm:t>
        <a:bodyPr/>
        <a:lstStyle/>
        <a:p>
          <a:r>
            <a:rPr lang="es-MX" dirty="0"/>
            <a:t>-20.4% de peso (DM 15.7%)</a:t>
          </a:r>
        </a:p>
      </dgm:t>
    </dgm:pt>
    <dgm:pt modelId="{D28EAA25-051C-054C-A638-514F587C65A6}" type="parTrans" cxnId="{3B8AA63F-004E-9E43-A500-44C4C9E7BBBA}">
      <dgm:prSet/>
      <dgm:spPr/>
      <dgm:t>
        <a:bodyPr/>
        <a:lstStyle/>
        <a:p>
          <a:endParaRPr lang="es-MX"/>
        </a:p>
      </dgm:t>
    </dgm:pt>
    <dgm:pt modelId="{1A3281A4-0CA8-2845-83FD-077992F1BC82}" type="sibTrans" cxnId="{3B8AA63F-004E-9E43-A500-44C4C9E7BBBA}">
      <dgm:prSet/>
      <dgm:spPr/>
      <dgm:t>
        <a:bodyPr/>
        <a:lstStyle/>
        <a:p>
          <a:endParaRPr lang="es-MX"/>
        </a:p>
      </dgm:t>
    </dgm:pt>
    <dgm:pt modelId="{3B29EC50-9A1E-0844-8121-3BAF027D35CD}">
      <dgm:prSet/>
      <dgm:spPr/>
      <dgm:t>
        <a:bodyPr/>
        <a:lstStyle/>
        <a:p>
          <a:r>
            <a:rPr lang="es-MX" dirty="0"/>
            <a:t>Semaglutide oral</a:t>
          </a:r>
        </a:p>
      </dgm:t>
    </dgm:pt>
    <dgm:pt modelId="{E066610F-3889-1046-A089-139801622957}" type="parTrans" cxnId="{4DC66F32-44E4-2741-AD25-E95C01E2424A}">
      <dgm:prSet/>
      <dgm:spPr/>
      <dgm:t>
        <a:bodyPr/>
        <a:lstStyle/>
        <a:p>
          <a:endParaRPr lang="es-MX"/>
        </a:p>
      </dgm:t>
    </dgm:pt>
    <dgm:pt modelId="{24F949C7-A36F-4642-8F0A-373FC5A467AE}" type="sibTrans" cxnId="{4DC66F32-44E4-2741-AD25-E95C01E2424A}">
      <dgm:prSet/>
      <dgm:spPr/>
      <dgm:t>
        <a:bodyPr/>
        <a:lstStyle/>
        <a:p>
          <a:endParaRPr lang="es-MX"/>
        </a:p>
      </dgm:t>
    </dgm:pt>
    <dgm:pt modelId="{71B4AEA8-AB65-3642-AD18-E6A1B5C541B9}">
      <dgm:prSet phldrT="[Texto]"/>
      <dgm:spPr/>
      <dgm:t>
        <a:bodyPr/>
        <a:lstStyle/>
        <a:p>
          <a:r>
            <a:rPr lang="es-MX" dirty="0"/>
            <a:t>Diaria</a:t>
          </a:r>
        </a:p>
      </dgm:t>
    </dgm:pt>
    <dgm:pt modelId="{C5576CF9-3523-B942-A005-7848A8BDCE78}" type="parTrans" cxnId="{1912B28F-0001-FC45-8F6F-F9114399D398}">
      <dgm:prSet/>
      <dgm:spPr/>
      <dgm:t>
        <a:bodyPr/>
        <a:lstStyle/>
        <a:p>
          <a:endParaRPr lang="es-MX"/>
        </a:p>
      </dgm:t>
    </dgm:pt>
    <dgm:pt modelId="{AFAAD753-D6B6-034F-876D-7E04C2C26C7C}" type="sibTrans" cxnId="{1912B28F-0001-FC45-8F6F-F9114399D398}">
      <dgm:prSet/>
      <dgm:spPr/>
      <dgm:t>
        <a:bodyPr/>
        <a:lstStyle/>
        <a:p>
          <a:endParaRPr lang="es-MX"/>
        </a:p>
      </dgm:t>
    </dgm:pt>
    <dgm:pt modelId="{36AB72B0-B4A9-4244-9C87-C43AF4B48B04}">
      <dgm:prSet phldrT="[Texto]"/>
      <dgm:spPr/>
      <dgm:t>
        <a:bodyPr/>
        <a:lstStyle/>
        <a:p>
          <a:r>
            <a:rPr lang="es-MX" dirty="0"/>
            <a:t>Oros orales</a:t>
          </a:r>
        </a:p>
      </dgm:t>
    </dgm:pt>
    <dgm:pt modelId="{64E5A94C-690A-DF43-BC30-B1BA22421181}" type="parTrans" cxnId="{3D38953A-CFAF-D64E-89F2-878F7B0750CB}">
      <dgm:prSet/>
      <dgm:spPr/>
      <dgm:t>
        <a:bodyPr/>
        <a:lstStyle/>
        <a:p>
          <a:endParaRPr lang="es-MX"/>
        </a:p>
      </dgm:t>
    </dgm:pt>
    <dgm:pt modelId="{A4651433-4A54-294F-80D0-48559306BD3C}" type="sibTrans" cxnId="{3D38953A-CFAF-D64E-89F2-878F7B0750CB}">
      <dgm:prSet/>
      <dgm:spPr/>
      <dgm:t>
        <a:bodyPr/>
        <a:lstStyle/>
        <a:p>
          <a:endParaRPr lang="es-MX"/>
        </a:p>
      </dgm:t>
    </dgm:pt>
    <dgm:pt modelId="{17E44734-181C-794B-9282-162D55F100A3}">
      <dgm:prSet phldrT="[Texto]"/>
      <dgm:spPr/>
      <dgm:t>
        <a:bodyPr/>
        <a:lstStyle/>
        <a:p>
          <a:r>
            <a:rPr lang="es-MX" dirty="0"/>
            <a:t>Retatruide</a:t>
          </a:r>
        </a:p>
      </dgm:t>
    </dgm:pt>
    <dgm:pt modelId="{E7E93A51-852F-5E4B-8A13-40B45CE0611A}" type="parTrans" cxnId="{45A8CFB7-9C7E-0745-B33B-BBC3EB8486E4}">
      <dgm:prSet/>
      <dgm:spPr/>
      <dgm:t>
        <a:bodyPr/>
        <a:lstStyle/>
        <a:p>
          <a:endParaRPr lang="es-MX"/>
        </a:p>
      </dgm:t>
    </dgm:pt>
    <dgm:pt modelId="{4081DB08-B188-FA43-B309-C46B6736333D}" type="sibTrans" cxnId="{45A8CFB7-9C7E-0745-B33B-BBC3EB8486E4}">
      <dgm:prSet/>
      <dgm:spPr/>
      <dgm:t>
        <a:bodyPr/>
        <a:lstStyle/>
        <a:p>
          <a:endParaRPr lang="es-MX"/>
        </a:p>
      </dgm:t>
    </dgm:pt>
    <dgm:pt modelId="{EADD4F9D-DA55-5247-BEE2-8F0BA4990FCE}">
      <dgm:prSet phldrT="[Texto]"/>
      <dgm:spPr/>
      <dgm:t>
        <a:bodyPr/>
        <a:lstStyle/>
        <a:p>
          <a:r>
            <a:rPr lang="es-MX" dirty="0"/>
            <a:t>Triple: GLP-1, GIP, glucagón</a:t>
          </a:r>
        </a:p>
      </dgm:t>
    </dgm:pt>
    <dgm:pt modelId="{7CD172E2-E090-C345-A8DA-591562FC971B}" type="parTrans" cxnId="{E3ACB6A4-DD03-5B4E-A91E-57205052D11C}">
      <dgm:prSet/>
      <dgm:spPr/>
      <dgm:t>
        <a:bodyPr/>
        <a:lstStyle/>
        <a:p>
          <a:endParaRPr lang="es-MX"/>
        </a:p>
      </dgm:t>
    </dgm:pt>
    <dgm:pt modelId="{A5ED788C-1FA8-C440-9C5B-BECD58163D35}" type="sibTrans" cxnId="{E3ACB6A4-DD03-5B4E-A91E-57205052D11C}">
      <dgm:prSet/>
      <dgm:spPr/>
      <dgm:t>
        <a:bodyPr/>
        <a:lstStyle/>
        <a:p>
          <a:endParaRPr lang="es-MX"/>
        </a:p>
      </dgm:t>
    </dgm:pt>
    <dgm:pt modelId="{C3B6EA21-3DD9-0C44-BEDE-76EEC23C845E}">
      <dgm:prSet phldrT="[Texto]"/>
      <dgm:spPr/>
      <dgm:t>
        <a:bodyPr/>
        <a:lstStyle/>
        <a:p>
          <a:r>
            <a:rPr lang="es-MX" dirty="0"/>
            <a:t>Pemvidutide</a:t>
          </a:r>
        </a:p>
      </dgm:t>
    </dgm:pt>
    <dgm:pt modelId="{8D79FB71-2642-FF44-83CD-83A5AAA79008}" type="parTrans" cxnId="{F61178C9-1E8A-6542-B032-963A3B1EE992}">
      <dgm:prSet/>
      <dgm:spPr/>
      <dgm:t>
        <a:bodyPr/>
        <a:lstStyle/>
        <a:p>
          <a:endParaRPr lang="es-MX"/>
        </a:p>
      </dgm:t>
    </dgm:pt>
    <dgm:pt modelId="{BB89C2BF-C30A-9A4F-BE9E-E65F049FFC35}" type="sibTrans" cxnId="{F61178C9-1E8A-6542-B032-963A3B1EE992}">
      <dgm:prSet/>
      <dgm:spPr/>
      <dgm:t>
        <a:bodyPr/>
        <a:lstStyle/>
        <a:p>
          <a:endParaRPr lang="es-MX"/>
        </a:p>
      </dgm:t>
    </dgm:pt>
    <dgm:pt modelId="{DDBC6C86-91A9-EF4B-9BC2-E33F37CF4F5E}">
      <dgm:prSet phldrT="[Texto]"/>
      <dgm:spPr/>
      <dgm:t>
        <a:bodyPr/>
        <a:lstStyle/>
        <a:p>
          <a:r>
            <a:rPr lang="es-MX" dirty="0"/>
            <a:t>GLP-1 y glucagón</a:t>
          </a:r>
        </a:p>
      </dgm:t>
    </dgm:pt>
    <dgm:pt modelId="{A4117991-BB72-B145-B2CF-F03D3713121B}" type="parTrans" cxnId="{8B59D46B-0EDA-5540-BB9A-4EC25CABD0F9}">
      <dgm:prSet/>
      <dgm:spPr/>
      <dgm:t>
        <a:bodyPr/>
        <a:lstStyle/>
        <a:p>
          <a:endParaRPr lang="es-MX"/>
        </a:p>
      </dgm:t>
    </dgm:pt>
    <dgm:pt modelId="{D4325C5C-DA05-DB4B-B223-69DA43891D3F}" type="sibTrans" cxnId="{8B59D46B-0EDA-5540-BB9A-4EC25CABD0F9}">
      <dgm:prSet/>
      <dgm:spPr/>
      <dgm:t>
        <a:bodyPr/>
        <a:lstStyle/>
        <a:p>
          <a:endParaRPr lang="es-MX"/>
        </a:p>
      </dgm:t>
    </dgm:pt>
    <dgm:pt modelId="{2BAF5331-AD67-D74D-88F6-29F0B47A8D49}">
      <dgm:prSet phldrT="[Texto]"/>
      <dgm:spPr/>
      <dgm:t>
        <a:bodyPr/>
        <a:lstStyle/>
        <a:p>
          <a:r>
            <a:rPr lang="es-MX" dirty="0"/>
            <a:t>Petrelintide</a:t>
          </a:r>
        </a:p>
      </dgm:t>
    </dgm:pt>
    <dgm:pt modelId="{E546FE3D-DB21-E44D-99CD-C708F6EBC469}" type="parTrans" cxnId="{5F806E67-F24C-3C48-9508-FF6AEE012C23}">
      <dgm:prSet/>
      <dgm:spPr/>
      <dgm:t>
        <a:bodyPr/>
        <a:lstStyle/>
        <a:p>
          <a:endParaRPr lang="es-MX"/>
        </a:p>
      </dgm:t>
    </dgm:pt>
    <dgm:pt modelId="{3AFFA721-F60F-BF4D-92D5-2AA04DB62A4D}" type="sibTrans" cxnId="{5F806E67-F24C-3C48-9508-FF6AEE012C23}">
      <dgm:prSet/>
      <dgm:spPr/>
      <dgm:t>
        <a:bodyPr/>
        <a:lstStyle/>
        <a:p>
          <a:endParaRPr lang="es-MX"/>
        </a:p>
      </dgm:t>
    </dgm:pt>
    <dgm:pt modelId="{7DF3891B-E1F0-B649-B05A-B25708840558}">
      <dgm:prSet phldrT="[Texto]"/>
      <dgm:spPr/>
      <dgm:t>
        <a:bodyPr/>
        <a:lstStyle/>
        <a:p>
          <a:r>
            <a:rPr lang="es-MX" dirty="0"/>
            <a:t>Análogo de amilinA</a:t>
          </a:r>
        </a:p>
      </dgm:t>
    </dgm:pt>
    <dgm:pt modelId="{0A985101-701F-3E4C-8075-C418C6091BAF}" type="parTrans" cxnId="{8E614FCA-234A-A941-8719-1C6DC1F74406}">
      <dgm:prSet/>
      <dgm:spPr/>
      <dgm:t>
        <a:bodyPr/>
        <a:lstStyle/>
        <a:p>
          <a:endParaRPr lang="es-MX"/>
        </a:p>
      </dgm:t>
    </dgm:pt>
    <dgm:pt modelId="{302094AE-B1A3-704F-9D94-8D6353FABD7A}" type="sibTrans" cxnId="{8E614FCA-234A-A941-8719-1C6DC1F74406}">
      <dgm:prSet/>
      <dgm:spPr/>
      <dgm:t>
        <a:bodyPr/>
        <a:lstStyle/>
        <a:p>
          <a:endParaRPr lang="es-MX"/>
        </a:p>
      </dgm:t>
    </dgm:pt>
    <dgm:pt modelId="{33160987-652D-8646-BEB3-8901B85DEF4D}" type="pres">
      <dgm:prSet presAssocID="{8B5E6442-AB1F-2543-B0F5-0E811150A647}" presName="Name0" presStyleCnt="0">
        <dgm:presLayoutVars>
          <dgm:dir/>
          <dgm:animLvl val="lvl"/>
          <dgm:resizeHandles/>
        </dgm:presLayoutVars>
      </dgm:prSet>
      <dgm:spPr/>
    </dgm:pt>
    <dgm:pt modelId="{8B4C0F15-F91F-7745-979C-395212464CD9}" type="pres">
      <dgm:prSet presAssocID="{AEDFDE7C-1321-F44A-BFC4-496607E55D37}" presName="linNode" presStyleCnt="0"/>
      <dgm:spPr/>
    </dgm:pt>
    <dgm:pt modelId="{EAA5977F-BD64-FA43-A95B-9650DF93A724}" type="pres">
      <dgm:prSet presAssocID="{AEDFDE7C-1321-F44A-BFC4-496607E55D37}" presName="parentShp" presStyleLbl="node1" presStyleIdx="0" presStyleCnt="6">
        <dgm:presLayoutVars>
          <dgm:bulletEnabled val="1"/>
        </dgm:presLayoutVars>
      </dgm:prSet>
      <dgm:spPr/>
    </dgm:pt>
    <dgm:pt modelId="{72F6EEE6-F90E-754C-BC4E-DD49DFCE993C}" type="pres">
      <dgm:prSet presAssocID="{AEDFDE7C-1321-F44A-BFC4-496607E55D37}" presName="childShp" presStyleLbl="bgAccFollowNode1" presStyleIdx="0" presStyleCnt="6">
        <dgm:presLayoutVars>
          <dgm:bulletEnabled val="1"/>
        </dgm:presLayoutVars>
      </dgm:prSet>
      <dgm:spPr/>
    </dgm:pt>
    <dgm:pt modelId="{95DDDD69-6EAD-7F42-97FE-4DCCA8B1FFB4}" type="pres">
      <dgm:prSet presAssocID="{FDD55EE6-68D9-5B49-8810-DD4B97488951}" presName="spacing" presStyleCnt="0"/>
      <dgm:spPr/>
    </dgm:pt>
    <dgm:pt modelId="{5A0A503F-558D-1248-A6B8-6BB1FD6AEC07}" type="pres">
      <dgm:prSet presAssocID="{FC7D2C68-71F5-7D45-9C7B-AB6A0D2AE710}" presName="linNode" presStyleCnt="0"/>
      <dgm:spPr/>
    </dgm:pt>
    <dgm:pt modelId="{833ED0BD-B92C-C043-8975-A9F27B7416E7}" type="pres">
      <dgm:prSet presAssocID="{FC7D2C68-71F5-7D45-9C7B-AB6A0D2AE710}" presName="parentShp" presStyleLbl="node1" presStyleIdx="1" presStyleCnt="6">
        <dgm:presLayoutVars>
          <dgm:bulletEnabled val="1"/>
        </dgm:presLayoutVars>
      </dgm:prSet>
      <dgm:spPr/>
    </dgm:pt>
    <dgm:pt modelId="{234A5563-46D5-C04B-85CB-2F5150CF4872}" type="pres">
      <dgm:prSet presAssocID="{FC7D2C68-71F5-7D45-9C7B-AB6A0D2AE710}" presName="childShp" presStyleLbl="bgAccFollowNode1" presStyleIdx="1" presStyleCnt="6">
        <dgm:presLayoutVars>
          <dgm:bulletEnabled val="1"/>
        </dgm:presLayoutVars>
      </dgm:prSet>
      <dgm:spPr/>
    </dgm:pt>
    <dgm:pt modelId="{9C8D8967-C290-6F44-B7EA-E06CD0649F28}" type="pres">
      <dgm:prSet presAssocID="{1A7FDBCE-2B6B-A84A-B955-E20386EBA3B1}" presName="spacing" presStyleCnt="0"/>
      <dgm:spPr/>
    </dgm:pt>
    <dgm:pt modelId="{D4C1FF13-A0E4-094B-BAC3-E59649B037EB}" type="pres">
      <dgm:prSet presAssocID="{3B29EC50-9A1E-0844-8121-3BAF027D35CD}" presName="linNode" presStyleCnt="0"/>
      <dgm:spPr/>
    </dgm:pt>
    <dgm:pt modelId="{FE8820B5-8855-9744-9BD1-77AB3048C47D}" type="pres">
      <dgm:prSet presAssocID="{3B29EC50-9A1E-0844-8121-3BAF027D35CD}" presName="parentShp" presStyleLbl="node1" presStyleIdx="2" presStyleCnt="6">
        <dgm:presLayoutVars>
          <dgm:bulletEnabled val="1"/>
        </dgm:presLayoutVars>
      </dgm:prSet>
      <dgm:spPr/>
    </dgm:pt>
    <dgm:pt modelId="{816BFC4D-B062-7C44-B3BB-7F57D2DFE180}" type="pres">
      <dgm:prSet presAssocID="{3B29EC50-9A1E-0844-8121-3BAF027D35CD}" presName="childShp" presStyleLbl="bgAccFollowNode1" presStyleIdx="2" presStyleCnt="6">
        <dgm:presLayoutVars>
          <dgm:bulletEnabled val="1"/>
        </dgm:presLayoutVars>
      </dgm:prSet>
      <dgm:spPr/>
    </dgm:pt>
    <dgm:pt modelId="{6A808372-8D50-A74F-AD4C-7F943FFC1D8C}" type="pres">
      <dgm:prSet presAssocID="{24F949C7-A36F-4642-8F0A-373FC5A467AE}" presName="spacing" presStyleCnt="0"/>
      <dgm:spPr/>
    </dgm:pt>
    <dgm:pt modelId="{57CF7FAF-C6A9-994F-90CF-09939EF2FFDC}" type="pres">
      <dgm:prSet presAssocID="{17E44734-181C-794B-9282-162D55F100A3}" presName="linNode" presStyleCnt="0"/>
      <dgm:spPr/>
    </dgm:pt>
    <dgm:pt modelId="{E14C4BC3-AB45-4A48-9683-D0DC96AB2C71}" type="pres">
      <dgm:prSet presAssocID="{17E44734-181C-794B-9282-162D55F100A3}" presName="parentShp" presStyleLbl="node1" presStyleIdx="3" presStyleCnt="6">
        <dgm:presLayoutVars>
          <dgm:bulletEnabled val="1"/>
        </dgm:presLayoutVars>
      </dgm:prSet>
      <dgm:spPr/>
    </dgm:pt>
    <dgm:pt modelId="{6B8A3B23-DA78-4745-876D-A05FB5C9EB70}" type="pres">
      <dgm:prSet presAssocID="{17E44734-181C-794B-9282-162D55F100A3}" presName="childShp" presStyleLbl="bgAccFollowNode1" presStyleIdx="3" presStyleCnt="6">
        <dgm:presLayoutVars>
          <dgm:bulletEnabled val="1"/>
        </dgm:presLayoutVars>
      </dgm:prSet>
      <dgm:spPr/>
    </dgm:pt>
    <dgm:pt modelId="{3C241B07-1069-D04E-A232-4A3395F83E62}" type="pres">
      <dgm:prSet presAssocID="{4081DB08-B188-FA43-B309-C46B6736333D}" presName="spacing" presStyleCnt="0"/>
      <dgm:spPr/>
    </dgm:pt>
    <dgm:pt modelId="{D76C49EB-8217-7044-9131-19CD429533CC}" type="pres">
      <dgm:prSet presAssocID="{C3B6EA21-3DD9-0C44-BEDE-76EEC23C845E}" presName="linNode" presStyleCnt="0"/>
      <dgm:spPr/>
    </dgm:pt>
    <dgm:pt modelId="{9C4B9613-4F8A-7B46-854A-42B96E95DF93}" type="pres">
      <dgm:prSet presAssocID="{C3B6EA21-3DD9-0C44-BEDE-76EEC23C845E}" presName="parentShp" presStyleLbl="node1" presStyleIdx="4" presStyleCnt="6">
        <dgm:presLayoutVars>
          <dgm:bulletEnabled val="1"/>
        </dgm:presLayoutVars>
      </dgm:prSet>
      <dgm:spPr/>
    </dgm:pt>
    <dgm:pt modelId="{E02F31D1-FB11-1E4E-85DD-11D43F85C7FC}" type="pres">
      <dgm:prSet presAssocID="{C3B6EA21-3DD9-0C44-BEDE-76EEC23C845E}" presName="childShp" presStyleLbl="bgAccFollowNode1" presStyleIdx="4" presStyleCnt="6">
        <dgm:presLayoutVars>
          <dgm:bulletEnabled val="1"/>
        </dgm:presLayoutVars>
      </dgm:prSet>
      <dgm:spPr/>
    </dgm:pt>
    <dgm:pt modelId="{5F237E15-51DA-194B-96C9-DC1002626379}" type="pres">
      <dgm:prSet presAssocID="{BB89C2BF-C30A-9A4F-BE9E-E65F049FFC35}" presName="spacing" presStyleCnt="0"/>
      <dgm:spPr/>
    </dgm:pt>
    <dgm:pt modelId="{CBD9D371-958B-1D43-9A07-73561112E77E}" type="pres">
      <dgm:prSet presAssocID="{2BAF5331-AD67-D74D-88F6-29F0B47A8D49}" presName="linNode" presStyleCnt="0"/>
      <dgm:spPr/>
    </dgm:pt>
    <dgm:pt modelId="{7F7D6003-6790-534D-A203-C569DBC36FB8}" type="pres">
      <dgm:prSet presAssocID="{2BAF5331-AD67-D74D-88F6-29F0B47A8D49}" presName="parentShp" presStyleLbl="node1" presStyleIdx="5" presStyleCnt="6">
        <dgm:presLayoutVars>
          <dgm:bulletEnabled val="1"/>
        </dgm:presLayoutVars>
      </dgm:prSet>
      <dgm:spPr/>
    </dgm:pt>
    <dgm:pt modelId="{8F489358-7BD0-3847-A55E-FC086D92FB06}" type="pres">
      <dgm:prSet presAssocID="{2BAF5331-AD67-D74D-88F6-29F0B47A8D49}" presName="childShp" presStyleLbl="bgAccFollowNode1" presStyleIdx="5" presStyleCnt="6">
        <dgm:presLayoutVars>
          <dgm:bulletEnabled val="1"/>
        </dgm:presLayoutVars>
      </dgm:prSet>
      <dgm:spPr/>
    </dgm:pt>
  </dgm:ptLst>
  <dgm:cxnLst>
    <dgm:cxn modelId="{971F7516-33F4-7440-9F0A-745C2F33B1F7}" type="presOf" srcId="{DDBC6C86-91A9-EF4B-9BC2-E33F37CF4F5E}" destId="{E02F31D1-FB11-1E4E-85DD-11D43F85C7FC}" srcOrd="0" destOrd="0" presId="urn:microsoft.com/office/officeart/2005/8/layout/vList6"/>
    <dgm:cxn modelId="{4DC66F32-44E4-2741-AD25-E95C01E2424A}" srcId="{8B5E6442-AB1F-2543-B0F5-0E811150A647}" destId="{3B29EC50-9A1E-0844-8121-3BAF027D35CD}" srcOrd="2" destOrd="0" parTransId="{E066610F-3889-1046-A089-139801622957}" sibTransId="{24F949C7-A36F-4642-8F0A-373FC5A467AE}"/>
    <dgm:cxn modelId="{C7591B36-4BCE-AD4B-BBF6-C329FA1BBEA7}" type="presOf" srcId="{AF44BD28-2256-E54E-8C72-AB3C9F036DB8}" destId="{234A5563-46D5-C04B-85CB-2F5150CF4872}" srcOrd="0" destOrd="0" presId="urn:microsoft.com/office/officeart/2005/8/layout/vList6"/>
    <dgm:cxn modelId="{3D38953A-CFAF-D64E-89F2-878F7B0750CB}" srcId="{3B29EC50-9A1E-0844-8121-3BAF027D35CD}" destId="{36AB72B0-B4A9-4244-9C87-C43AF4B48B04}" srcOrd="1" destOrd="0" parTransId="{64E5A94C-690A-DF43-BC30-B1BA22421181}" sibTransId="{A4651433-4A54-294F-80D0-48559306BD3C}"/>
    <dgm:cxn modelId="{3B8AA63F-004E-9E43-A500-44C4C9E7BBBA}" srcId="{AEDFDE7C-1321-F44A-BFC4-496607E55D37}" destId="{BDAE731C-6081-594B-8FBF-C9E7A8A2FA57}" srcOrd="2" destOrd="0" parTransId="{D28EAA25-051C-054C-A638-514F587C65A6}" sibTransId="{1A3281A4-0CA8-2845-83FD-077992F1BC82}"/>
    <dgm:cxn modelId="{8C92B34A-48BC-BB46-A686-A15E77172AA4}" type="presOf" srcId="{13611840-B92B-214F-ACEC-49BE0B9E404B}" destId="{816BFC4D-B062-7C44-B3BB-7F57D2DFE180}" srcOrd="0" destOrd="0" presId="urn:microsoft.com/office/officeart/2005/8/layout/vList6"/>
    <dgm:cxn modelId="{C7A54650-5164-B94E-8190-0D9DD5C1D025}" type="presOf" srcId="{C0DCB3CA-331F-0441-89DE-01EE1526F3B4}" destId="{72F6EEE6-F90E-754C-BC4E-DD49DFCE993C}" srcOrd="0" destOrd="1" presId="urn:microsoft.com/office/officeart/2005/8/layout/vList6"/>
    <dgm:cxn modelId="{766A5752-5CE5-3447-9282-8E9995AE5198}" type="presOf" srcId="{3B29EC50-9A1E-0844-8121-3BAF027D35CD}" destId="{FE8820B5-8855-9744-9BD1-77AB3048C47D}" srcOrd="0" destOrd="0" presId="urn:microsoft.com/office/officeart/2005/8/layout/vList6"/>
    <dgm:cxn modelId="{EB5C6354-73AD-1F4E-A924-C044902EB372}" type="presOf" srcId="{FC7D2C68-71F5-7D45-9C7B-AB6A0D2AE710}" destId="{833ED0BD-B92C-C043-8975-A9F27B7416E7}" srcOrd="0" destOrd="0" presId="urn:microsoft.com/office/officeart/2005/8/layout/vList6"/>
    <dgm:cxn modelId="{43EE9954-3607-1640-8776-359254ACAC45}" type="presOf" srcId="{5C483691-F4FF-D242-9AAB-60E3573A668C}" destId="{72F6EEE6-F90E-754C-BC4E-DD49DFCE993C}" srcOrd="0" destOrd="0" presId="urn:microsoft.com/office/officeart/2005/8/layout/vList6"/>
    <dgm:cxn modelId="{B0199358-483D-854A-B691-4B26EA22916E}" type="presOf" srcId="{71B4AEA8-AB65-3642-AD18-E6A1B5C541B9}" destId="{234A5563-46D5-C04B-85CB-2F5150CF4872}" srcOrd="0" destOrd="1" presId="urn:microsoft.com/office/officeart/2005/8/layout/vList6"/>
    <dgm:cxn modelId="{75DED466-7FCD-CF4B-BA53-57E826C88827}" type="presOf" srcId="{8B5E6442-AB1F-2543-B0F5-0E811150A647}" destId="{33160987-652D-8646-BEB3-8901B85DEF4D}" srcOrd="0" destOrd="0" presId="urn:microsoft.com/office/officeart/2005/8/layout/vList6"/>
    <dgm:cxn modelId="{5F806E67-F24C-3C48-9508-FF6AEE012C23}" srcId="{8B5E6442-AB1F-2543-B0F5-0E811150A647}" destId="{2BAF5331-AD67-D74D-88F6-29F0B47A8D49}" srcOrd="5" destOrd="0" parTransId="{E546FE3D-DB21-E44D-99CD-C708F6EBC469}" sibTransId="{3AFFA721-F60F-BF4D-92D5-2AA04DB62A4D}"/>
    <dgm:cxn modelId="{8B59D46B-0EDA-5540-BB9A-4EC25CABD0F9}" srcId="{C3B6EA21-3DD9-0C44-BEDE-76EEC23C845E}" destId="{DDBC6C86-91A9-EF4B-9BC2-E33F37CF4F5E}" srcOrd="0" destOrd="0" parTransId="{A4117991-BB72-B145-B2CF-F03D3713121B}" sibTransId="{D4325C5C-DA05-DB4B-B223-69DA43891D3F}"/>
    <dgm:cxn modelId="{202F9485-7542-2E4E-9A63-0B58759E7A44}" type="presOf" srcId="{17E44734-181C-794B-9282-162D55F100A3}" destId="{E14C4BC3-AB45-4A48-9683-D0DC96AB2C71}" srcOrd="0" destOrd="0" presId="urn:microsoft.com/office/officeart/2005/8/layout/vList6"/>
    <dgm:cxn modelId="{1912B28F-0001-FC45-8F6F-F9114399D398}" srcId="{FC7D2C68-71F5-7D45-9C7B-AB6A0D2AE710}" destId="{71B4AEA8-AB65-3642-AD18-E6A1B5C541B9}" srcOrd="1" destOrd="0" parTransId="{C5576CF9-3523-B942-A005-7848A8BDCE78}" sibTransId="{AFAAD753-D6B6-034F-876D-7E04C2C26C7C}"/>
    <dgm:cxn modelId="{E27F2793-B9CE-C743-AFA0-4BA6F3A3281D}" srcId="{FC7D2C68-71F5-7D45-9C7B-AB6A0D2AE710}" destId="{AF44BD28-2256-E54E-8C72-AB3C9F036DB8}" srcOrd="0" destOrd="0" parTransId="{53A54463-C4E9-794C-A4CF-8B8A5CA77929}" sibTransId="{ACADD46E-5AE1-D647-BF52-514C9B2513C4}"/>
    <dgm:cxn modelId="{A958CF95-250A-B945-A56E-BDC9EFAA9D9F}" type="presOf" srcId="{7DF3891B-E1F0-B649-B05A-B25708840558}" destId="{8F489358-7BD0-3847-A55E-FC086D92FB06}" srcOrd="0" destOrd="0" presId="urn:microsoft.com/office/officeart/2005/8/layout/vList6"/>
    <dgm:cxn modelId="{E3ACB6A4-DD03-5B4E-A91E-57205052D11C}" srcId="{17E44734-181C-794B-9282-162D55F100A3}" destId="{EADD4F9D-DA55-5247-BEE2-8F0BA4990FCE}" srcOrd="0" destOrd="0" parTransId="{7CD172E2-E090-C345-A8DA-591562FC971B}" sibTransId="{A5ED788C-1FA8-C440-9C5B-BECD58163D35}"/>
    <dgm:cxn modelId="{BB4EA9A6-38BA-9144-98E1-72A8696BD20C}" type="presOf" srcId="{AEDFDE7C-1321-F44A-BFC4-496607E55D37}" destId="{EAA5977F-BD64-FA43-A95B-9650DF93A724}" srcOrd="0" destOrd="0" presId="urn:microsoft.com/office/officeart/2005/8/layout/vList6"/>
    <dgm:cxn modelId="{C9007BA7-782E-7E48-8DF0-87BBD74D499A}" srcId="{AEDFDE7C-1321-F44A-BFC4-496607E55D37}" destId="{5C483691-F4FF-D242-9AAB-60E3573A668C}" srcOrd="0" destOrd="0" parTransId="{46A61E93-5C7A-884D-B17D-3E3CBE5B5E02}" sibTransId="{E7BF3BD7-12DC-C14D-8436-9128566411CF}"/>
    <dgm:cxn modelId="{D1C40DAB-385B-D047-A572-AB1D4E57D943}" srcId="{8B5E6442-AB1F-2543-B0F5-0E811150A647}" destId="{FC7D2C68-71F5-7D45-9C7B-AB6A0D2AE710}" srcOrd="1" destOrd="0" parTransId="{5A4B0DDA-37E5-8C4A-9D1D-D22B5F4C55AA}" sibTransId="{1A7FDBCE-2B6B-A84A-B955-E20386EBA3B1}"/>
    <dgm:cxn modelId="{461372B3-4CB5-4C40-87B2-9DF18E646651}" type="presOf" srcId="{2BAF5331-AD67-D74D-88F6-29F0B47A8D49}" destId="{7F7D6003-6790-534D-A203-C569DBC36FB8}" srcOrd="0" destOrd="0" presId="urn:microsoft.com/office/officeart/2005/8/layout/vList6"/>
    <dgm:cxn modelId="{E33716B4-F359-F24D-AF83-4067788055D8}" type="presOf" srcId="{BDAE731C-6081-594B-8FBF-C9E7A8A2FA57}" destId="{72F6EEE6-F90E-754C-BC4E-DD49DFCE993C}" srcOrd="0" destOrd="2" presId="urn:microsoft.com/office/officeart/2005/8/layout/vList6"/>
    <dgm:cxn modelId="{45A8CFB7-9C7E-0745-B33B-BBC3EB8486E4}" srcId="{8B5E6442-AB1F-2543-B0F5-0E811150A647}" destId="{17E44734-181C-794B-9282-162D55F100A3}" srcOrd="3" destOrd="0" parTransId="{E7E93A51-852F-5E4B-8A13-40B45CE0611A}" sibTransId="{4081DB08-B188-FA43-B309-C46B6736333D}"/>
    <dgm:cxn modelId="{F61178C9-1E8A-6542-B032-963A3B1EE992}" srcId="{8B5E6442-AB1F-2543-B0F5-0E811150A647}" destId="{C3B6EA21-3DD9-0C44-BEDE-76EEC23C845E}" srcOrd="4" destOrd="0" parTransId="{8D79FB71-2642-FF44-83CD-83A5AAA79008}" sibTransId="{BB89C2BF-C30A-9A4F-BE9E-E65F049FFC35}"/>
    <dgm:cxn modelId="{8E614FCA-234A-A941-8719-1C6DC1F74406}" srcId="{2BAF5331-AD67-D74D-88F6-29F0B47A8D49}" destId="{7DF3891B-E1F0-B649-B05A-B25708840558}" srcOrd="0" destOrd="0" parTransId="{0A985101-701F-3E4C-8075-C418C6091BAF}" sibTransId="{302094AE-B1A3-704F-9D94-8D6353FABD7A}"/>
    <dgm:cxn modelId="{324EF6CB-05C1-114E-B605-E65272B21D81}" srcId="{8B5E6442-AB1F-2543-B0F5-0E811150A647}" destId="{AEDFDE7C-1321-F44A-BFC4-496607E55D37}" srcOrd="0" destOrd="0" parTransId="{41AF575E-17F4-0448-BD47-6816CA2BF4F4}" sibTransId="{FDD55EE6-68D9-5B49-8810-DD4B97488951}"/>
    <dgm:cxn modelId="{0FB2A8CC-763A-0949-BB00-CACFA025FEC5}" srcId="{3B29EC50-9A1E-0844-8121-3BAF027D35CD}" destId="{13611840-B92B-214F-ACEC-49BE0B9E404B}" srcOrd="0" destOrd="0" parTransId="{818420E0-7CBB-474E-8685-62E9FD4256C0}" sibTransId="{FBEBD457-33D4-2C4B-89F0-A7B5851011F7}"/>
    <dgm:cxn modelId="{55BEC5CD-16F3-FB48-9889-0B5E4E3E2613}" type="presOf" srcId="{C3B6EA21-3DD9-0C44-BEDE-76EEC23C845E}" destId="{9C4B9613-4F8A-7B46-854A-42B96E95DF93}" srcOrd="0" destOrd="0" presId="urn:microsoft.com/office/officeart/2005/8/layout/vList6"/>
    <dgm:cxn modelId="{4FE222E4-F7AE-344A-BDAC-B91A223270CF}" srcId="{AEDFDE7C-1321-F44A-BFC4-496607E55D37}" destId="{C0DCB3CA-331F-0441-89DE-01EE1526F3B4}" srcOrd="1" destOrd="0" parTransId="{08819638-D6C8-5349-90BA-A3515F0F7A25}" sibTransId="{A2BE020E-58BB-9D4F-9C8D-1AEB140284CB}"/>
    <dgm:cxn modelId="{A772A4E9-E456-E54B-BFFE-B73DB2866D67}" type="presOf" srcId="{EADD4F9D-DA55-5247-BEE2-8F0BA4990FCE}" destId="{6B8A3B23-DA78-4745-876D-A05FB5C9EB70}" srcOrd="0" destOrd="0" presId="urn:microsoft.com/office/officeart/2005/8/layout/vList6"/>
    <dgm:cxn modelId="{FB732BF2-4DAD-DA4C-A55C-0B973913637A}" type="presOf" srcId="{36AB72B0-B4A9-4244-9C87-C43AF4B48B04}" destId="{816BFC4D-B062-7C44-B3BB-7F57D2DFE180}" srcOrd="0" destOrd="1" presId="urn:microsoft.com/office/officeart/2005/8/layout/vList6"/>
    <dgm:cxn modelId="{BF04EE50-F298-A54F-80F9-EAF9574C4165}" type="presParOf" srcId="{33160987-652D-8646-BEB3-8901B85DEF4D}" destId="{8B4C0F15-F91F-7745-979C-395212464CD9}" srcOrd="0" destOrd="0" presId="urn:microsoft.com/office/officeart/2005/8/layout/vList6"/>
    <dgm:cxn modelId="{E7A4072F-50BE-854D-8EDA-B3542AE9EAB9}" type="presParOf" srcId="{8B4C0F15-F91F-7745-979C-395212464CD9}" destId="{EAA5977F-BD64-FA43-A95B-9650DF93A724}" srcOrd="0" destOrd="0" presId="urn:microsoft.com/office/officeart/2005/8/layout/vList6"/>
    <dgm:cxn modelId="{89E3F94B-4EF4-0F44-AFA6-6D7A00253F1C}" type="presParOf" srcId="{8B4C0F15-F91F-7745-979C-395212464CD9}" destId="{72F6EEE6-F90E-754C-BC4E-DD49DFCE993C}" srcOrd="1" destOrd="0" presId="urn:microsoft.com/office/officeart/2005/8/layout/vList6"/>
    <dgm:cxn modelId="{904A959A-F577-F846-BDCE-108892D88910}" type="presParOf" srcId="{33160987-652D-8646-BEB3-8901B85DEF4D}" destId="{95DDDD69-6EAD-7F42-97FE-4DCCA8B1FFB4}" srcOrd="1" destOrd="0" presId="urn:microsoft.com/office/officeart/2005/8/layout/vList6"/>
    <dgm:cxn modelId="{F67B63F0-B55B-144D-886B-0EE3004B323A}" type="presParOf" srcId="{33160987-652D-8646-BEB3-8901B85DEF4D}" destId="{5A0A503F-558D-1248-A6B8-6BB1FD6AEC07}" srcOrd="2" destOrd="0" presId="urn:microsoft.com/office/officeart/2005/8/layout/vList6"/>
    <dgm:cxn modelId="{8988CC38-F4B5-6847-971D-2B683FB17FC7}" type="presParOf" srcId="{5A0A503F-558D-1248-A6B8-6BB1FD6AEC07}" destId="{833ED0BD-B92C-C043-8975-A9F27B7416E7}" srcOrd="0" destOrd="0" presId="urn:microsoft.com/office/officeart/2005/8/layout/vList6"/>
    <dgm:cxn modelId="{F88BDA3C-2F6F-9F4D-8C1C-F978313B6F10}" type="presParOf" srcId="{5A0A503F-558D-1248-A6B8-6BB1FD6AEC07}" destId="{234A5563-46D5-C04B-85CB-2F5150CF4872}" srcOrd="1" destOrd="0" presId="urn:microsoft.com/office/officeart/2005/8/layout/vList6"/>
    <dgm:cxn modelId="{9C189D48-4048-3F47-BC08-1D8CE52AB309}" type="presParOf" srcId="{33160987-652D-8646-BEB3-8901B85DEF4D}" destId="{9C8D8967-C290-6F44-B7EA-E06CD0649F28}" srcOrd="3" destOrd="0" presId="urn:microsoft.com/office/officeart/2005/8/layout/vList6"/>
    <dgm:cxn modelId="{6CCCF094-EF6E-F547-855A-4DA5E76E057A}" type="presParOf" srcId="{33160987-652D-8646-BEB3-8901B85DEF4D}" destId="{D4C1FF13-A0E4-094B-BAC3-E59649B037EB}" srcOrd="4" destOrd="0" presId="urn:microsoft.com/office/officeart/2005/8/layout/vList6"/>
    <dgm:cxn modelId="{F2577BA9-BD4D-2245-BAFA-779EDCAB2716}" type="presParOf" srcId="{D4C1FF13-A0E4-094B-BAC3-E59649B037EB}" destId="{FE8820B5-8855-9744-9BD1-77AB3048C47D}" srcOrd="0" destOrd="0" presId="urn:microsoft.com/office/officeart/2005/8/layout/vList6"/>
    <dgm:cxn modelId="{0C3C2F67-E16F-D34F-BD12-0D910171B085}" type="presParOf" srcId="{D4C1FF13-A0E4-094B-BAC3-E59649B037EB}" destId="{816BFC4D-B062-7C44-B3BB-7F57D2DFE180}" srcOrd="1" destOrd="0" presId="urn:microsoft.com/office/officeart/2005/8/layout/vList6"/>
    <dgm:cxn modelId="{F9A715A4-500D-0B4F-871E-033317AECE7D}" type="presParOf" srcId="{33160987-652D-8646-BEB3-8901B85DEF4D}" destId="{6A808372-8D50-A74F-AD4C-7F943FFC1D8C}" srcOrd="5" destOrd="0" presId="urn:microsoft.com/office/officeart/2005/8/layout/vList6"/>
    <dgm:cxn modelId="{627CB386-A500-8349-9B41-A2BD11861FE7}" type="presParOf" srcId="{33160987-652D-8646-BEB3-8901B85DEF4D}" destId="{57CF7FAF-C6A9-994F-90CF-09939EF2FFDC}" srcOrd="6" destOrd="0" presId="urn:microsoft.com/office/officeart/2005/8/layout/vList6"/>
    <dgm:cxn modelId="{DFD1747B-7D43-2449-B6F7-20C9EF278A99}" type="presParOf" srcId="{57CF7FAF-C6A9-994F-90CF-09939EF2FFDC}" destId="{E14C4BC3-AB45-4A48-9683-D0DC96AB2C71}" srcOrd="0" destOrd="0" presId="urn:microsoft.com/office/officeart/2005/8/layout/vList6"/>
    <dgm:cxn modelId="{613BFF62-41E9-F342-82D9-255CF0DC762D}" type="presParOf" srcId="{57CF7FAF-C6A9-994F-90CF-09939EF2FFDC}" destId="{6B8A3B23-DA78-4745-876D-A05FB5C9EB70}" srcOrd="1" destOrd="0" presId="urn:microsoft.com/office/officeart/2005/8/layout/vList6"/>
    <dgm:cxn modelId="{FB48475D-3F9B-864D-991E-4849DE7DE743}" type="presParOf" srcId="{33160987-652D-8646-BEB3-8901B85DEF4D}" destId="{3C241B07-1069-D04E-A232-4A3395F83E62}" srcOrd="7" destOrd="0" presId="urn:microsoft.com/office/officeart/2005/8/layout/vList6"/>
    <dgm:cxn modelId="{6CB172C2-A362-EE4E-B095-48DD86128F60}" type="presParOf" srcId="{33160987-652D-8646-BEB3-8901B85DEF4D}" destId="{D76C49EB-8217-7044-9131-19CD429533CC}" srcOrd="8" destOrd="0" presId="urn:microsoft.com/office/officeart/2005/8/layout/vList6"/>
    <dgm:cxn modelId="{947C4716-B5E3-2C44-BCE7-09DBAB610398}" type="presParOf" srcId="{D76C49EB-8217-7044-9131-19CD429533CC}" destId="{9C4B9613-4F8A-7B46-854A-42B96E95DF93}" srcOrd="0" destOrd="0" presId="urn:microsoft.com/office/officeart/2005/8/layout/vList6"/>
    <dgm:cxn modelId="{A8D662B5-3C7D-EE46-A879-FADB5C482A4E}" type="presParOf" srcId="{D76C49EB-8217-7044-9131-19CD429533CC}" destId="{E02F31D1-FB11-1E4E-85DD-11D43F85C7FC}" srcOrd="1" destOrd="0" presId="urn:microsoft.com/office/officeart/2005/8/layout/vList6"/>
    <dgm:cxn modelId="{39176978-A7A3-DC42-A9B2-B96C41FD2DEA}" type="presParOf" srcId="{33160987-652D-8646-BEB3-8901B85DEF4D}" destId="{5F237E15-51DA-194B-96C9-DC1002626379}" srcOrd="9" destOrd="0" presId="urn:microsoft.com/office/officeart/2005/8/layout/vList6"/>
    <dgm:cxn modelId="{E6A2CE8C-D3B2-7B46-B41E-C9F45B2A55F0}" type="presParOf" srcId="{33160987-652D-8646-BEB3-8901B85DEF4D}" destId="{CBD9D371-958B-1D43-9A07-73561112E77E}" srcOrd="10" destOrd="0" presId="urn:microsoft.com/office/officeart/2005/8/layout/vList6"/>
    <dgm:cxn modelId="{6C3294B8-E572-DA46-AA0B-02CF41E7A26B}" type="presParOf" srcId="{CBD9D371-958B-1D43-9A07-73561112E77E}" destId="{7F7D6003-6790-534D-A203-C569DBC36FB8}" srcOrd="0" destOrd="0" presId="urn:microsoft.com/office/officeart/2005/8/layout/vList6"/>
    <dgm:cxn modelId="{F115EEA4-A9DD-2047-B6E9-944F272A2B73}" type="presParOf" srcId="{CBD9D371-958B-1D43-9A07-73561112E77E}" destId="{8F489358-7BD0-3847-A55E-FC086D92FB0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FD883-03F8-A043-9849-4D2374176891}">
      <dsp:nvSpPr>
        <dsp:cNvPr id="0" name=""/>
        <dsp:cNvSpPr/>
      </dsp:nvSpPr>
      <dsp:spPr>
        <a:xfrm>
          <a:off x="-4917790" y="-753830"/>
          <a:ext cx="5858998" cy="5858998"/>
        </a:xfrm>
        <a:prstGeom prst="blockArc">
          <a:avLst>
            <a:gd name="adj1" fmla="val 18900000"/>
            <a:gd name="adj2" fmla="val 2700000"/>
            <a:gd name="adj3" fmla="val 369"/>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66FA47-AD8B-6F44-A7FD-A0E7ACFC4A31}">
      <dsp:nvSpPr>
        <dsp:cNvPr id="0" name=""/>
        <dsp:cNvSpPr/>
      </dsp:nvSpPr>
      <dsp:spPr>
        <a:xfrm>
          <a:off x="305246" y="197811"/>
          <a:ext cx="10152263" cy="3954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s-MX" sz="2000" kern="1200" dirty="0"/>
            <a:t>Impacto clínico de la obesidad</a:t>
          </a:r>
        </a:p>
      </dsp:txBody>
      <dsp:txXfrm>
        <a:off x="305246" y="197811"/>
        <a:ext cx="10152263" cy="395449"/>
      </dsp:txXfrm>
    </dsp:sp>
    <dsp:sp modelId="{278AB193-DE1B-754F-9CB9-B8BA8BC3A251}">
      <dsp:nvSpPr>
        <dsp:cNvPr id="0" name=""/>
        <dsp:cNvSpPr/>
      </dsp:nvSpPr>
      <dsp:spPr>
        <a:xfrm>
          <a:off x="58090" y="148380"/>
          <a:ext cx="494311" cy="494311"/>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FC513A-9E64-ED46-83AE-89619C5A9482}">
      <dsp:nvSpPr>
        <dsp:cNvPr id="0" name=""/>
        <dsp:cNvSpPr/>
      </dsp:nvSpPr>
      <dsp:spPr>
        <a:xfrm>
          <a:off x="663361" y="791334"/>
          <a:ext cx="9794148" cy="3954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s-MX" sz="2000" kern="1200" dirty="0"/>
            <a:t>Obesidad como enfermedad</a:t>
          </a:r>
        </a:p>
      </dsp:txBody>
      <dsp:txXfrm>
        <a:off x="663361" y="791334"/>
        <a:ext cx="9794148" cy="395449"/>
      </dsp:txXfrm>
    </dsp:sp>
    <dsp:sp modelId="{E624BB3B-7542-424E-94A0-0010511E4A29}">
      <dsp:nvSpPr>
        <dsp:cNvPr id="0" name=""/>
        <dsp:cNvSpPr/>
      </dsp:nvSpPr>
      <dsp:spPr>
        <a:xfrm>
          <a:off x="416205" y="741903"/>
          <a:ext cx="494311" cy="494311"/>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056895-C684-1143-AC97-21DAEDFD1FDF}">
      <dsp:nvSpPr>
        <dsp:cNvPr id="0" name=""/>
        <dsp:cNvSpPr/>
      </dsp:nvSpPr>
      <dsp:spPr>
        <a:xfrm>
          <a:off x="859606" y="1384421"/>
          <a:ext cx="9597902" cy="3954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s-MX" sz="2000" kern="1200" dirty="0"/>
            <a:t>Tejido adiposo VS cerebro</a:t>
          </a:r>
        </a:p>
      </dsp:txBody>
      <dsp:txXfrm>
        <a:off x="859606" y="1384421"/>
        <a:ext cx="9597902" cy="395449"/>
      </dsp:txXfrm>
    </dsp:sp>
    <dsp:sp modelId="{A3E7D72E-8606-304F-BD84-A4D2E2E2D5AE}">
      <dsp:nvSpPr>
        <dsp:cNvPr id="0" name=""/>
        <dsp:cNvSpPr/>
      </dsp:nvSpPr>
      <dsp:spPr>
        <a:xfrm>
          <a:off x="612450" y="1334990"/>
          <a:ext cx="494311" cy="494311"/>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D29AD2-929A-1246-BCF2-5A722751C86D}">
      <dsp:nvSpPr>
        <dsp:cNvPr id="0" name=""/>
        <dsp:cNvSpPr/>
      </dsp:nvSpPr>
      <dsp:spPr>
        <a:xfrm>
          <a:off x="922266" y="1977944"/>
          <a:ext cx="9535243" cy="3954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s-MX" sz="2000" kern="1200" dirty="0"/>
            <a:t>Fisiología del hambre</a:t>
          </a:r>
        </a:p>
      </dsp:txBody>
      <dsp:txXfrm>
        <a:off x="922266" y="1977944"/>
        <a:ext cx="9535243" cy="395449"/>
      </dsp:txXfrm>
    </dsp:sp>
    <dsp:sp modelId="{F738FEF4-D3E7-AA46-B971-6E091A1B87B4}">
      <dsp:nvSpPr>
        <dsp:cNvPr id="0" name=""/>
        <dsp:cNvSpPr/>
      </dsp:nvSpPr>
      <dsp:spPr>
        <a:xfrm>
          <a:off x="675110" y="1928513"/>
          <a:ext cx="494311" cy="494311"/>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FB82EB-D0F9-4D4F-B6A9-E0B4B0585853}">
      <dsp:nvSpPr>
        <dsp:cNvPr id="0" name=""/>
        <dsp:cNvSpPr/>
      </dsp:nvSpPr>
      <dsp:spPr>
        <a:xfrm>
          <a:off x="859606" y="2571466"/>
          <a:ext cx="9597902" cy="3954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s-MX" sz="2000" kern="1200" dirty="0"/>
            <a:t>Complicaciones asociadas</a:t>
          </a:r>
        </a:p>
      </dsp:txBody>
      <dsp:txXfrm>
        <a:off x="859606" y="2571466"/>
        <a:ext cx="9597902" cy="395449"/>
      </dsp:txXfrm>
    </dsp:sp>
    <dsp:sp modelId="{42969619-27D1-C943-8AF2-5F1B5B0D475A}">
      <dsp:nvSpPr>
        <dsp:cNvPr id="0" name=""/>
        <dsp:cNvSpPr/>
      </dsp:nvSpPr>
      <dsp:spPr>
        <a:xfrm>
          <a:off x="612450" y="2522035"/>
          <a:ext cx="494311" cy="494311"/>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2074C7-898A-E649-A459-77B5A4D0F160}">
      <dsp:nvSpPr>
        <dsp:cNvPr id="0" name=""/>
        <dsp:cNvSpPr/>
      </dsp:nvSpPr>
      <dsp:spPr>
        <a:xfrm>
          <a:off x="663361" y="3164554"/>
          <a:ext cx="9794148" cy="3954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s-MX" sz="2000" kern="1200" dirty="0"/>
            <a:t>Más allá del IMC</a:t>
          </a:r>
        </a:p>
      </dsp:txBody>
      <dsp:txXfrm>
        <a:off x="663361" y="3164554"/>
        <a:ext cx="9794148" cy="395449"/>
      </dsp:txXfrm>
    </dsp:sp>
    <dsp:sp modelId="{9805AE03-F487-0348-8B94-240483B82DF9}">
      <dsp:nvSpPr>
        <dsp:cNvPr id="0" name=""/>
        <dsp:cNvSpPr/>
      </dsp:nvSpPr>
      <dsp:spPr>
        <a:xfrm>
          <a:off x="416205" y="3115122"/>
          <a:ext cx="494311" cy="494311"/>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DD0E19-E2A1-BE49-91C6-14C67573D49A}">
      <dsp:nvSpPr>
        <dsp:cNvPr id="0" name=""/>
        <dsp:cNvSpPr/>
      </dsp:nvSpPr>
      <dsp:spPr>
        <a:xfrm>
          <a:off x="305246" y="3758076"/>
          <a:ext cx="10152263" cy="39544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es-MX" sz="2000" kern="1200" dirty="0"/>
            <a:t>Tratamiento interdisciplinario</a:t>
          </a:r>
        </a:p>
      </dsp:txBody>
      <dsp:txXfrm>
        <a:off x="305246" y="3758076"/>
        <a:ext cx="10152263" cy="395449"/>
      </dsp:txXfrm>
    </dsp:sp>
    <dsp:sp modelId="{17C7E9A6-C67C-B34F-9655-CF8DD0AC6166}">
      <dsp:nvSpPr>
        <dsp:cNvPr id="0" name=""/>
        <dsp:cNvSpPr/>
      </dsp:nvSpPr>
      <dsp:spPr>
        <a:xfrm>
          <a:off x="58090" y="3708645"/>
          <a:ext cx="494311" cy="494311"/>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AA229-88B1-BC4B-B0A0-E4F71EC86ED1}">
      <dsp:nvSpPr>
        <dsp:cNvPr id="0" name=""/>
        <dsp:cNvSpPr/>
      </dsp:nvSpPr>
      <dsp:spPr>
        <a:xfrm rot="5400000">
          <a:off x="6714498" y="-2788647"/>
          <a:ext cx="945991" cy="6764700"/>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lr>
              <a:srgbClr val="EB3C96"/>
            </a:buClr>
            <a:buSzTx/>
            <a:buFont typeface="Wingdings" pitchFamily="2" charset="2"/>
            <a:buChar char="ü"/>
          </a:pPr>
          <a:r>
            <a:rPr kumimoji="0" lang="es-MX" sz="1100" b="0" i="0" u="none" strike="noStrike" kern="1200" cap="none" spc="0" normalizeH="0" baseline="0" noProof="0">
              <a:ln/>
              <a:effectLst/>
              <a:uLnTx/>
              <a:uFillTx/>
              <a:latin typeface="Calibri" panose="020F0502020204030204"/>
              <a:ea typeface="+mn-ea"/>
              <a:cs typeface="+mn-cs"/>
            </a:rPr>
            <a:t>Concentraciones alteradas de hormonas y péptidos gastrointestinales</a:t>
          </a:r>
          <a:endParaRPr lang="es-MX" sz="1100" kern="1200" dirty="0"/>
        </a:p>
        <a:p>
          <a:pPr marL="57150" lvl="1" indent="-57150" algn="l" defTabSz="488950">
            <a:lnSpc>
              <a:spcPct val="90000"/>
            </a:lnSpc>
            <a:spcBef>
              <a:spcPct val="0"/>
            </a:spcBef>
            <a:spcAft>
              <a:spcPct val="15000"/>
            </a:spcAft>
            <a:buFont typeface="Wingdings" pitchFamily="2" charset="2"/>
            <a:buChar char="ü"/>
          </a:pPr>
          <a:r>
            <a:rPr kumimoji="0" lang="es-MX" sz="1100" b="0" i="0" u="none" strike="noStrike" kern="1200" cap="none" spc="0" normalizeH="0" baseline="0" noProof="0">
              <a:ln/>
              <a:effectLst/>
              <a:uLnTx/>
              <a:uFillTx/>
              <a:latin typeface="Calibri" panose="020F0502020204030204"/>
              <a:ea typeface="+mn-ea"/>
              <a:cs typeface="+mn-cs"/>
            </a:rPr>
            <a:t>Alteración de las vías del sistema homeostático y de recompensa</a:t>
          </a:r>
          <a:endParaRPr kumimoji="0" lang="es-MX" sz="1100" b="0" i="0" u="none" strike="noStrike" kern="1200" cap="none" spc="0" normalizeH="0" baseline="0" noProof="0" dirty="0">
            <a:ln/>
            <a:effectLst/>
            <a:uLnTx/>
            <a:uFillTx/>
            <a:latin typeface="Calibri" panose="020F0502020204030204"/>
            <a:ea typeface="+mn-ea"/>
            <a:cs typeface="+mn-cs"/>
          </a:endParaRPr>
        </a:p>
        <a:p>
          <a:pPr marL="57150" lvl="1" indent="-57150" algn="l" defTabSz="488950">
            <a:lnSpc>
              <a:spcPct val="90000"/>
            </a:lnSpc>
            <a:spcBef>
              <a:spcPct val="0"/>
            </a:spcBef>
            <a:spcAft>
              <a:spcPct val="15000"/>
            </a:spcAft>
            <a:buFont typeface="Wingdings" pitchFamily="2" charset="2"/>
            <a:buChar char="ü"/>
          </a:pPr>
          <a:r>
            <a:rPr kumimoji="0" lang="es-MX" sz="1100" b="0" i="0" u="none" strike="noStrike" kern="1200" cap="none" spc="0" normalizeH="0" baseline="0" noProof="0">
              <a:ln/>
              <a:effectLst/>
              <a:uLnTx/>
              <a:uFillTx/>
              <a:latin typeface="Calibri" panose="020F0502020204030204"/>
              <a:ea typeface="+mn-ea"/>
              <a:cs typeface="+mn-cs"/>
            </a:rPr>
            <a:t>Medicamentos que producen ganancia de peso </a:t>
          </a:r>
          <a:endParaRPr kumimoji="0" lang="es-MX" sz="1100" b="0" i="0" u="none" strike="noStrike" kern="1200" cap="none" spc="0" normalizeH="0" baseline="0" noProof="0" dirty="0">
            <a:ln/>
            <a:effectLst/>
            <a:uLnTx/>
            <a:uFillTx/>
            <a:latin typeface="Calibri" panose="020F0502020204030204"/>
            <a:ea typeface="+mn-ea"/>
            <a:cs typeface="+mn-cs"/>
          </a:endParaRPr>
        </a:p>
        <a:p>
          <a:pPr marL="57150" lvl="1" indent="-57150" algn="l" defTabSz="488950">
            <a:lnSpc>
              <a:spcPct val="90000"/>
            </a:lnSpc>
            <a:spcBef>
              <a:spcPct val="0"/>
            </a:spcBef>
            <a:spcAft>
              <a:spcPct val="15000"/>
            </a:spcAft>
            <a:buFont typeface="Wingdings" pitchFamily="2" charset="2"/>
            <a:buChar char="ü"/>
          </a:pPr>
          <a:r>
            <a:rPr kumimoji="0" lang="es-MX" sz="1100" b="0" i="0" u="none" strike="noStrike" kern="1200" cap="none" spc="0" normalizeH="0" baseline="0" noProof="0">
              <a:ln/>
              <a:effectLst/>
              <a:uLnTx/>
              <a:uFillTx/>
              <a:latin typeface="Calibri" panose="020F0502020204030204"/>
              <a:ea typeface="+mn-ea"/>
              <a:cs typeface="+mn-cs"/>
            </a:rPr>
            <a:t>Condiciones de salud</a:t>
          </a:r>
          <a:endParaRPr kumimoji="0" lang="es-MX" sz="1100" b="0" i="0" u="none" strike="noStrike" kern="1200" cap="none" spc="0" normalizeH="0" baseline="0" noProof="0" dirty="0">
            <a:ln/>
            <a:effectLst/>
            <a:uLnTx/>
            <a:uFillTx/>
            <a:latin typeface="Calibri" panose="020F0502020204030204"/>
            <a:ea typeface="+mn-ea"/>
            <a:cs typeface="+mn-cs"/>
          </a:endParaRPr>
        </a:p>
      </dsp:txBody>
      <dsp:txXfrm rot="-5400000">
        <a:off x="3805144" y="166886"/>
        <a:ext cx="6718521" cy="853633"/>
      </dsp:txXfrm>
    </dsp:sp>
    <dsp:sp modelId="{B810C4CE-D2DB-A546-B18C-715CA52FA740}">
      <dsp:nvSpPr>
        <dsp:cNvPr id="0" name=""/>
        <dsp:cNvSpPr/>
      </dsp:nvSpPr>
      <dsp:spPr>
        <a:xfrm>
          <a:off x="0" y="2458"/>
          <a:ext cx="3805144" cy="118248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s-MX" sz="4000" kern="1200" dirty="0"/>
            <a:t>Fisiológicos</a:t>
          </a:r>
        </a:p>
      </dsp:txBody>
      <dsp:txXfrm>
        <a:off x="57724" y="60182"/>
        <a:ext cx="3689696" cy="1067041"/>
      </dsp:txXfrm>
    </dsp:sp>
    <dsp:sp modelId="{B528AEF4-AB36-D74C-B8B8-13A9554CF1EB}">
      <dsp:nvSpPr>
        <dsp:cNvPr id="0" name=""/>
        <dsp:cNvSpPr/>
      </dsp:nvSpPr>
      <dsp:spPr>
        <a:xfrm rot="5400000">
          <a:off x="6714498" y="-1547033"/>
          <a:ext cx="945991" cy="6764700"/>
        </a:xfrm>
        <a:prstGeom prst="round2Same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66725">
            <a:lnSpc>
              <a:spcPct val="90000"/>
            </a:lnSpc>
            <a:spcBef>
              <a:spcPct val="0"/>
            </a:spcBef>
            <a:spcAft>
              <a:spcPct val="15000"/>
            </a:spcAft>
            <a:buClr>
              <a:srgbClr val="EB3C96"/>
            </a:buClr>
            <a:buSzTx/>
            <a:buFont typeface="Wingdings" pitchFamily="2" charset="2"/>
            <a:buChar char="ü"/>
          </a:pPr>
          <a:r>
            <a:rPr kumimoji="0" lang="es-MX" sz="1050" b="0" i="0" u="none" strike="noStrike" kern="1200" cap="none" spc="0" normalizeH="0" baseline="0" noProof="0" dirty="0">
              <a:ln/>
              <a:effectLst/>
              <a:uLnTx/>
              <a:uFillTx/>
              <a:latin typeface="Calibri" panose="020F0502020204030204"/>
              <a:ea typeface="+mn-ea"/>
              <a:cs typeface="+mn-cs"/>
            </a:rPr>
            <a:t>Dieta</a:t>
          </a:r>
          <a:endParaRPr lang="es-MX" sz="1050" kern="1200" dirty="0"/>
        </a:p>
        <a:p>
          <a:pPr marL="57150" lvl="1" indent="-57150" algn="l" defTabSz="466725">
            <a:lnSpc>
              <a:spcPct val="90000"/>
            </a:lnSpc>
            <a:spcBef>
              <a:spcPct val="0"/>
            </a:spcBef>
            <a:spcAft>
              <a:spcPct val="15000"/>
            </a:spcAft>
            <a:buFont typeface="Wingdings" pitchFamily="2" charset="2"/>
            <a:buChar char="ü"/>
          </a:pPr>
          <a:r>
            <a:rPr kumimoji="0" lang="es-MX" sz="1050" b="0" i="0" u="none" strike="noStrike" kern="1200" cap="none" spc="0" normalizeH="0" baseline="0" noProof="0" dirty="0">
              <a:ln/>
              <a:effectLst/>
              <a:uLnTx/>
              <a:uFillTx/>
              <a:latin typeface="Calibri" panose="020F0502020204030204"/>
              <a:ea typeface="+mn-ea"/>
              <a:cs typeface="+mn-cs"/>
            </a:rPr>
            <a:t>Sedentarismo</a:t>
          </a:r>
        </a:p>
        <a:p>
          <a:pPr marL="57150" lvl="1" indent="-57150" algn="l" defTabSz="466725">
            <a:lnSpc>
              <a:spcPct val="90000"/>
            </a:lnSpc>
            <a:spcBef>
              <a:spcPct val="0"/>
            </a:spcBef>
            <a:spcAft>
              <a:spcPct val="15000"/>
            </a:spcAft>
            <a:buFont typeface="Wingdings" pitchFamily="2" charset="2"/>
            <a:buChar char="ü"/>
          </a:pPr>
          <a:r>
            <a:rPr kumimoji="0" lang="es-MX" sz="1050" b="0" i="0" u="none" strike="noStrike" kern="1200" cap="none" spc="0" normalizeH="0" baseline="0" noProof="0" dirty="0">
              <a:ln/>
              <a:effectLst/>
              <a:uLnTx/>
              <a:uFillTx/>
              <a:latin typeface="Calibri" panose="020F0502020204030204"/>
              <a:ea typeface="+mn-ea"/>
              <a:cs typeface="+mn-cs"/>
            </a:rPr>
            <a:t>Factores emocionales</a:t>
          </a:r>
        </a:p>
        <a:p>
          <a:pPr marL="57150" lvl="1" indent="-57150" algn="l" defTabSz="466725">
            <a:lnSpc>
              <a:spcPct val="90000"/>
            </a:lnSpc>
            <a:spcBef>
              <a:spcPct val="0"/>
            </a:spcBef>
            <a:spcAft>
              <a:spcPct val="15000"/>
            </a:spcAft>
            <a:buFont typeface="Wingdings" pitchFamily="2" charset="2"/>
            <a:buChar char="ü"/>
          </a:pPr>
          <a:r>
            <a:rPr kumimoji="0" lang="es-MX" sz="1050" b="0" i="0" u="none" strike="noStrike" kern="1200" cap="none" spc="0" normalizeH="0" baseline="0" noProof="0" dirty="0">
              <a:ln/>
              <a:effectLst/>
              <a:uLnTx/>
              <a:uFillTx/>
              <a:latin typeface="Calibri" panose="020F0502020204030204"/>
              <a:ea typeface="+mn-ea"/>
              <a:cs typeface="+mn-cs"/>
            </a:rPr>
            <a:t>Falta de sueño </a:t>
          </a:r>
        </a:p>
        <a:p>
          <a:pPr marL="57150" lvl="1" indent="-57150" algn="l" defTabSz="466725">
            <a:lnSpc>
              <a:spcPct val="90000"/>
            </a:lnSpc>
            <a:spcBef>
              <a:spcPct val="0"/>
            </a:spcBef>
            <a:spcAft>
              <a:spcPct val="15000"/>
            </a:spcAft>
            <a:buFont typeface="Wingdings" pitchFamily="2" charset="2"/>
            <a:buChar char="ü"/>
          </a:pPr>
          <a:r>
            <a:rPr kumimoji="0" lang="es-MX" sz="1050" b="0" i="0" u="none" strike="noStrike" kern="1200" cap="none" spc="0" normalizeH="0" baseline="0" noProof="0" dirty="0">
              <a:ln/>
              <a:effectLst/>
              <a:uLnTx/>
              <a:uFillTx/>
              <a:latin typeface="Calibri" panose="020F0502020204030204"/>
              <a:ea typeface="+mn-ea"/>
              <a:cs typeface="+mn-cs"/>
            </a:rPr>
            <a:t>Suspensión de tabaco</a:t>
          </a:r>
        </a:p>
      </dsp:txBody>
      <dsp:txXfrm rot="-5400000">
        <a:off x="3805144" y="1408500"/>
        <a:ext cx="6718521" cy="853633"/>
      </dsp:txXfrm>
    </dsp:sp>
    <dsp:sp modelId="{D3997278-C651-BC47-A1C5-4AEA3F9E130A}">
      <dsp:nvSpPr>
        <dsp:cNvPr id="0" name=""/>
        <dsp:cNvSpPr/>
      </dsp:nvSpPr>
      <dsp:spPr>
        <a:xfrm>
          <a:off x="0" y="1244072"/>
          <a:ext cx="3805144" cy="118248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s-MX" sz="4000" kern="1200" dirty="0"/>
            <a:t>Conductuales</a:t>
          </a:r>
        </a:p>
      </dsp:txBody>
      <dsp:txXfrm>
        <a:off x="57724" y="1301796"/>
        <a:ext cx="3689696" cy="1067041"/>
      </dsp:txXfrm>
    </dsp:sp>
    <dsp:sp modelId="{E5D05E9E-A0E4-B74E-9F26-5F7228A47E7B}">
      <dsp:nvSpPr>
        <dsp:cNvPr id="0" name=""/>
        <dsp:cNvSpPr/>
      </dsp:nvSpPr>
      <dsp:spPr>
        <a:xfrm rot="5400000">
          <a:off x="6714498" y="-305419"/>
          <a:ext cx="945991" cy="6764700"/>
        </a:xfrm>
        <a:prstGeom prst="round2Same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00050">
            <a:lnSpc>
              <a:spcPct val="90000"/>
            </a:lnSpc>
            <a:spcBef>
              <a:spcPct val="0"/>
            </a:spcBef>
            <a:spcAft>
              <a:spcPct val="15000"/>
            </a:spcAft>
            <a:buClr>
              <a:srgbClr val="EB3C96"/>
            </a:buClr>
            <a:buSzTx/>
            <a:buFont typeface="Wingdings" pitchFamily="2" charset="2"/>
            <a:buChar char="ü"/>
          </a:pPr>
          <a:r>
            <a:rPr kumimoji="0" lang="es-MX" sz="900" b="0" i="0" u="none" strike="noStrike" kern="1200" cap="none" spc="0" normalizeH="0" baseline="0" noProof="0" dirty="0">
              <a:ln/>
              <a:effectLst/>
              <a:uLnTx/>
              <a:uFillTx/>
              <a:latin typeface="Calibri" panose="020F0502020204030204"/>
              <a:ea typeface="+mn-ea"/>
              <a:cs typeface="+mn-cs"/>
            </a:rPr>
            <a:t>Estado socioeconómico</a:t>
          </a:r>
          <a:endParaRPr lang="es-MX" sz="900" kern="1200" dirty="0"/>
        </a:p>
        <a:p>
          <a:pPr marL="57150" lvl="1" indent="-57150" algn="l" defTabSz="400050">
            <a:lnSpc>
              <a:spcPct val="90000"/>
            </a:lnSpc>
            <a:spcBef>
              <a:spcPct val="0"/>
            </a:spcBef>
            <a:spcAft>
              <a:spcPct val="15000"/>
            </a:spcAft>
            <a:buFont typeface="Wingdings" pitchFamily="2" charset="2"/>
            <a:buChar char="ü"/>
          </a:pPr>
          <a:r>
            <a:rPr kumimoji="0" lang="es-MX" sz="900" b="0" i="0" u="none" strike="noStrike" kern="1200" cap="none" spc="0" normalizeH="0" baseline="0" noProof="0" dirty="0">
              <a:ln/>
              <a:effectLst/>
              <a:uLnTx/>
              <a:uFillTx/>
              <a:latin typeface="Calibri" panose="020F0502020204030204"/>
              <a:ea typeface="+mn-ea"/>
              <a:cs typeface="+mn-cs"/>
            </a:rPr>
            <a:t>Acceso a/disponibilidad de alimentos</a:t>
          </a:r>
        </a:p>
        <a:p>
          <a:pPr marL="57150" lvl="1" indent="-57150" algn="l" defTabSz="400050">
            <a:lnSpc>
              <a:spcPct val="90000"/>
            </a:lnSpc>
            <a:spcBef>
              <a:spcPct val="0"/>
            </a:spcBef>
            <a:spcAft>
              <a:spcPct val="15000"/>
            </a:spcAft>
            <a:buFont typeface="Wingdings" pitchFamily="2" charset="2"/>
            <a:buChar char="ü"/>
          </a:pPr>
          <a:r>
            <a:rPr kumimoji="0" lang="es-MX" sz="900" b="0" i="0" u="none" strike="noStrike" kern="1200" cap="none" spc="0" normalizeH="0" baseline="0" noProof="0">
              <a:ln/>
              <a:effectLst/>
              <a:uLnTx/>
              <a:uFillTx/>
              <a:latin typeface="Calibri" panose="020F0502020204030204"/>
              <a:ea typeface="+mn-ea"/>
              <a:cs typeface="+mn-cs"/>
            </a:rPr>
            <a:t>Urbanización/entorno físico</a:t>
          </a:r>
          <a:endParaRPr kumimoji="0" lang="es-MX" sz="900" b="0" i="0" u="none" strike="noStrike" kern="1200" cap="none" spc="0" normalizeH="0" baseline="0" noProof="0" dirty="0">
            <a:ln/>
            <a:effectLst/>
            <a:uLnTx/>
            <a:uFillTx/>
            <a:latin typeface="Calibri" panose="020F0502020204030204"/>
            <a:ea typeface="+mn-ea"/>
            <a:cs typeface="+mn-cs"/>
          </a:endParaRPr>
        </a:p>
        <a:p>
          <a:pPr marL="57150" lvl="1" indent="-57150" algn="l" defTabSz="400050">
            <a:lnSpc>
              <a:spcPct val="90000"/>
            </a:lnSpc>
            <a:spcBef>
              <a:spcPct val="0"/>
            </a:spcBef>
            <a:spcAft>
              <a:spcPct val="15000"/>
            </a:spcAft>
            <a:buFont typeface="Wingdings" pitchFamily="2" charset="2"/>
            <a:buChar char="ü"/>
          </a:pPr>
          <a:r>
            <a:rPr kumimoji="0" lang="es-MX" sz="900" b="0" i="0" u="none" strike="noStrike" kern="1200" cap="none" spc="0" normalizeH="0" baseline="0" noProof="0" dirty="0">
              <a:ln/>
              <a:effectLst/>
              <a:uLnTx/>
              <a:uFillTx/>
              <a:latin typeface="Calibri" panose="020F0502020204030204"/>
              <a:ea typeface="+mn-ea"/>
              <a:cs typeface="+mn-cs"/>
            </a:rPr>
            <a:t>Cultura</a:t>
          </a:r>
        </a:p>
        <a:p>
          <a:pPr marL="57150" lvl="1" indent="-57150" algn="l" defTabSz="400050">
            <a:lnSpc>
              <a:spcPct val="90000"/>
            </a:lnSpc>
            <a:spcBef>
              <a:spcPct val="0"/>
            </a:spcBef>
            <a:spcAft>
              <a:spcPct val="15000"/>
            </a:spcAft>
            <a:buFont typeface="Wingdings" pitchFamily="2" charset="2"/>
            <a:buChar char="ü"/>
          </a:pPr>
          <a:r>
            <a:rPr kumimoji="0" lang="es-MX" sz="900" b="0" i="0" u="none" strike="noStrike" kern="1200" cap="none" spc="0" normalizeH="0" baseline="0" noProof="0" dirty="0">
              <a:ln/>
              <a:effectLst/>
              <a:uLnTx/>
              <a:uFillTx/>
              <a:latin typeface="Calibri" panose="020F0502020204030204"/>
              <a:ea typeface="+mn-ea"/>
              <a:cs typeface="+mn-cs"/>
            </a:rPr>
            <a:t>Actitudes socioculturales</a:t>
          </a:r>
        </a:p>
        <a:p>
          <a:pPr marL="57150" lvl="1" indent="-57150" algn="l" defTabSz="400050">
            <a:lnSpc>
              <a:spcPct val="90000"/>
            </a:lnSpc>
            <a:spcBef>
              <a:spcPct val="0"/>
            </a:spcBef>
            <a:spcAft>
              <a:spcPct val="15000"/>
            </a:spcAft>
            <a:buFont typeface="Wingdings" pitchFamily="2" charset="2"/>
            <a:buChar char="ü"/>
          </a:pPr>
          <a:r>
            <a:rPr kumimoji="0" lang="es-MX" sz="900" b="0" i="0" u="none" strike="noStrike" kern="1200" cap="none" spc="0" normalizeH="0" baseline="0" noProof="0" dirty="0">
              <a:ln/>
              <a:effectLst/>
              <a:uLnTx/>
              <a:uFillTx/>
              <a:latin typeface="Calibri" panose="020F0502020204030204"/>
              <a:ea typeface="+mn-ea"/>
              <a:cs typeface="+mn-cs"/>
            </a:rPr>
            <a:t>Disruptores endocrinos</a:t>
          </a:r>
        </a:p>
      </dsp:txBody>
      <dsp:txXfrm rot="-5400000">
        <a:off x="3805144" y="2650114"/>
        <a:ext cx="6718521" cy="853633"/>
      </dsp:txXfrm>
    </dsp:sp>
    <dsp:sp modelId="{E46B5607-0DCE-904D-ADEC-C74BE0BFFD94}">
      <dsp:nvSpPr>
        <dsp:cNvPr id="0" name=""/>
        <dsp:cNvSpPr/>
      </dsp:nvSpPr>
      <dsp:spPr>
        <a:xfrm>
          <a:off x="0" y="2485686"/>
          <a:ext cx="3805144" cy="1182489"/>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s-MX" sz="4000" kern="1200" dirty="0"/>
            <a:t>Ambientales</a:t>
          </a:r>
        </a:p>
      </dsp:txBody>
      <dsp:txXfrm>
        <a:off x="57724" y="2543410"/>
        <a:ext cx="3689696" cy="1067041"/>
      </dsp:txXfrm>
    </dsp:sp>
    <dsp:sp modelId="{D3673333-C540-CE45-A985-100E5FC89CA5}">
      <dsp:nvSpPr>
        <dsp:cNvPr id="0" name=""/>
        <dsp:cNvSpPr/>
      </dsp:nvSpPr>
      <dsp:spPr>
        <a:xfrm rot="5400000">
          <a:off x="6714498" y="936194"/>
          <a:ext cx="945991" cy="6764700"/>
        </a:xfrm>
        <a:prstGeom prst="round2Same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lr>
              <a:srgbClr val="EB3C96"/>
            </a:buClr>
            <a:buSzTx/>
            <a:buFont typeface="Wingdings" pitchFamily="2" charset="2"/>
            <a:buChar char="ü"/>
          </a:pPr>
          <a:r>
            <a:rPr kumimoji="0" lang="es-MX" sz="1200" b="0" i="0" u="none" strike="noStrike" kern="1200" cap="none" spc="0" normalizeH="0" baseline="0" noProof="0" dirty="0">
              <a:ln/>
              <a:effectLst/>
              <a:uLnTx/>
              <a:uFillTx/>
              <a:latin typeface="Calibri" panose="020F0502020204030204"/>
              <a:ea typeface="+mn-ea"/>
              <a:cs typeface="+mn-cs"/>
            </a:rPr>
            <a:t>Epigenéticas</a:t>
          </a:r>
          <a:endParaRPr lang="es-MX" sz="1200" kern="1200" dirty="0"/>
        </a:p>
        <a:p>
          <a:pPr marL="114300" lvl="1" indent="-114300" algn="l" defTabSz="533400">
            <a:lnSpc>
              <a:spcPct val="90000"/>
            </a:lnSpc>
            <a:spcBef>
              <a:spcPct val="0"/>
            </a:spcBef>
            <a:spcAft>
              <a:spcPct val="15000"/>
            </a:spcAft>
            <a:buFont typeface="Wingdings" pitchFamily="2" charset="2"/>
            <a:buChar char="ü"/>
          </a:pPr>
          <a:r>
            <a:rPr kumimoji="0" lang="es-MX" sz="1200" b="0" i="0" u="none" strike="noStrike" kern="1200" cap="none" spc="0" normalizeH="0" baseline="0" noProof="0" dirty="0">
              <a:ln/>
              <a:effectLst/>
              <a:uLnTx/>
              <a:uFillTx/>
              <a:latin typeface="Calibri" panose="020F0502020204030204"/>
              <a:ea typeface="+mn-ea"/>
              <a:cs typeface="+mn-cs"/>
            </a:rPr>
            <a:t>Mutaciones</a:t>
          </a:r>
        </a:p>
        <a:p>
          <a:pPr marL="114300" lvl="1" indent="-114300" algn="l" defTabSz="533400">
            <a:lnSpc>
              <a:spcPct val="90000"/>
            </a:lnSpc>
            <a:spcBef>
              <a:spcPct val="0"/>
            </a:spcBef>
            <a:spcAft>
              <a:spcPct val="15000"/>
            </a:spcAft>
            <a:buFont typeface="Wingdings" pitchFamily="2" charset="2"/>
            <a:buChar char="ü"/>
          </a:pPr>
          <a:r>
            <a:rPr kumimoji="0" lang="es-MX" sz="1200" b="0" i="0" u="none" strike="noStrike" kern="1200" cap="none" spc="0" normalizeH="0" baseline="0" noProof="0" dirty="0">
              <a:ln/>
              <a:effectLst/>
              <a:uLnTx/>
              <a:uFillTx/>
              <a:latin typeface="Calibri" panose="020F0502020204030204"/>
              <a:ea typeface="+mn-ea"/>
              <a:cs typeface="+mn-cs"/>
            </a:rPr>
            <a:t>Polimorfismo de un solo nucleótido</a:t>
          </a:r>
        </a:p>
      </dsp:txBody>
      <dsp:txXfrm rot="-5400000">
        <a:off x="3805144" y="3891728"/>
        <a:ext cx="6718521" cy="853633"/>
      </dsp:txXfrm>
    </dsp:sp>
    <dsp:sp modelId="{EA9B48C8-FFED-FA4E-964A-78A8642237B5}">
      <dsp:nvSpPr>
        <dsp:cNvPr id="0" name=""/>
        <dsp:cNvSpPr/>
      </dsp:nvSpPr>
      <dsp:spPr>
        <a:xfrm>
          <a:off x="0" y="3727300"/>
          <a:ext cx="3805144" cy="118248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s-MX" sz="4000" kern="1200" dirty="0"/>
            <a:t>Genéticos</a:t>
          </a:r>
        </a:p>
      </dsp:txBody>
      <dsp:txXfrm>
        <a:off x="57724" y="3785024"/>
        <a:ext cx="3689696" cy="10670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C3511-BBF5-4214-B974-2D7CEF36DB3D}">
      <dsp:nvSpPr>
        <dsp:cNvPr id="0" name=""/>
        <dsp:cNvSpPr/>
      </dsp:nvSpPr>
      <dsp:spPr>
        <a:xfrm>
          <a:off x="5114440" y="2254043"/>
          <a:ext cx="3618504" cy="628004"/>
        </a:xfrm>
        <a:custGeom>
          <a:avLst/>
          <a:gdLst/>
          <a:ahLst/>
          <a:cxnLst/>
          <a:rect l="0" t="0" r="0" b="0"/>
          <a:pathLst>
            <a:path>
              <a:moveTo>
                <a:pt x="0" y="0"/>
              </a:moveTo>
              <a:lnTo>
                <a:pt x="0" y="314002"/>
              </a:lnTo>
              <a:lnTo>
                <a:pt x="3618504" y="314002"/>
              </a:lnTo>
              <a:lnTo>
                <a:pt x="3618504" y="628004"/>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9EBBE8E-8DAE-4CB9-852C-C8254AFD6253}">
      <dsp:nvSpPr>
        <dsp:cNvPr id="0" name=""/>
        <dsp:cNvSpPr/>
      </dsp:nvSpPr>
      <dsp:spPr>
        <a:xfrm>
          <a:off x="5068720" y="2254043"/>
          <a:ext cx="91440" cy="628004"/>
        </a:xfrm>
        <a:custGeom>
          <a:avLst/>
          <a:gdLst/>
          <a:ahLst/>
          <a:cxnLst/>
          <a:rect l="0" t="0" r="0" b="0"/>
          <a:pathLst>
            <a:path>
              <a:moveTo>
                <a:pt x="45720" y="0"/>
              </a:moveTo>
              <a:lnTo>
                <a:pt x="45720" y="628004"/>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14BE906-597E-453A-96CE-324766FFB8B2}">
      <dsp:nvSpPr>
        <dsp:cNvPr id="0" name=""/>
        <dsp:cNvSpPr/>
      </dsp:nvSpPr>
      <dsp:spPr>
        <a:xfrm>
          <a:off x="1495936" y="2254043"/>
          <a:ext cx="3618504" cy="628004"/>
        </a:xfrm>
        <a:custGeom>
          <a:avLst/>
          <a:gdLst/>
          <a:ahLst/>
          <a:cxnLst/>
          <a:rect l="0" t="0" r="0" b="0"/>
          <a:pathLst>
            <a:path>
              <a:moveTo>
                <a:pt x="3618504" y="0"/>
              </a:moveTo>
              <a:lnTo>
                <a:pt x="3618504" y="314002"/>
              </a:lnTo>
              <a:lnTo>
                <a:pt x="0" y="314002"/>
              </a:lnTo>
              <a:lnTo>
                <a:pt x="0" y="628004"/>
              </a:lnTo>
            </a:path>
          </a:pathLst>
        </a:custGeom>
        <a:noFill/>
        <a:ln w="1905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17E8648-88B2-4FA4-97F7-6E2A12BFFE2E}">
      <dsp:nvSpPr>
        <dsp:cNvPr id="0" name=""/>
        <dsp:cNvSpPr/>
      </dsp:nvSpPr>
      <dsp:spPr>
        <a:xfrm>
          <a:off x="3619190" y="758793"/>
          <a:ext cx="2990499" cy="14952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a:t>Varianza transmisible.</a:t>
          </a:r>
          <a:endParaRPr lang="es-419" sz="2800" kern="1200"/>
        </a:p>
      </dsp:txBody>
      <dsp:txXfrm>
        <a:off x="3619190" y="758793"/>
        <a:ext cx="2990499" cy="1495249"/>
      </dsp:txXfrm>
    </dsp:sp>
    <dsp:sp modelId="{EBC2DA65-0366-42A2-BB6F-76D25919AD98}">
      <dsp:nvSpPr>
        <dsp:cNvPr id="0" name=""/>
        <dsp:cNvSpPr/>
      </dsp:nvSpPr>
      <dsp:spPr>
        <a:xfrm>
          <a:off x="686" y="2882047"/>
          <a:ext cx="2990499" cy="14952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a:t>25% factor genético.</a:t>
          </a:r>
          <a:endParaRPr lang="es-419" sz="2800" kern="1200"/>
        </a:p>
      </dsp:txBody>
      <dsp:txXfrm>
        <a:off x="686" y="2882047"/>
        <a:ext cx="2990499" cy="1495249"/>
      </dsp:txXfrm>
    </dsp:sp>
    <dsp:sp modelId="{142BEF7A-D823-42F6-8879-96543E879F30}">
      <dsp:nvSpPr>
        <dsp:cNvPr id="0" name=""/>
        <dsp:cNvSpPr/>
      </dsp:nvSpPr>
      <dsp:spPr>
        <a:xfrm>
          <a:off x="3619190" y="2882047"/>
          <a:ext cx="2990499" cy="14952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a:t>30% transmisión cultural.</a:t>
          </a:r>
          <a:endParaRPr lang="es-419" sz="2800" kern="1200"/>
        </a:p>
      </dsp:txBody>
      <dsp:txXfrm>
        <a:off x="3619190" y="2882047"/>
        <a:ext cx="2990499" cy="1495249"/>
      </dsp:txXfrm>
    </dsp:sp>
    <dsp:sp modelId="{32CA8E7C-8ABD-4C7B-BA6A-D68991E3BD65}">
      <dsp:nvSpPr>
        <dsp:cNvPr id="0" name=""/>
        <dsp:cNvSpPr/>
      </dsp:nvSpPr>
      <dsp:spPr>
        <a:xfrm>
          <a:off x="7237694" y="2882047"/>
          <a:ext cx="2990499" cy="149524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MX" sz="2800" kern="1200"/>
            <a:t>45% otros factores ambientales no transmisibles.</a:t>
          </a:r>
          <a:endParaRPr lang="es-419" sz="2800" kern="1200"/>
        </a:p>
      </dsp:txBody>
      <dsp:txXfrm>
        <a:off x="7237694" y="2882047"/>
        <a:ext cx="2990499" cy="14952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F8857-C0E3-49BD-90CB-27ECD64B4BA7}">
      <dsp:nvSpPr>
        <dsp:cNvPr id="0" name=""/>
        <dsp:cNvSpPr/>
      </dsp:nvSpPr>
      <dsp:spPr>
        <a:xfrm>
          <a:off x="6860" y="616138"/>
          <a:ext cx="3189221" cy="108014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effectLst/>
            </a:rPr>
            <a:t>Sobrevivir</a:t>
          </a:r>
          <a:endParaRPr lang="en-US" sz="1600" b="1" kern="1200" dirty="0">
            <a:effectLst/>
          </a:endParaRPr>
        </a:p>
      </dsp:txBody>
      <dsp:txXfrm>
        <a:off x="59589" y="668867"/>
        <a:ext cx="3083763" cy="974691"/>
      </dsp:txXfrm>
    </dsp:sp>
    <dsp:sp modelId="{7AB431BB-2AB6-4117-873F-39C775AECC4B}">
      <dsp:nvSpPr>
        <dsp:cNvPr id="0" name=""/>
        <dsp:cNvSpPr/>
      </dsp:nvSpPr>
      <dsp:spPr>
        <a:xfrm>
          <a:off x="3459653" y="616138"/>
          <a:ext cx="3189221" cy="108014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noProof="0" dirty="0">
              <a:effectLst/>
            </a:rPr>
            <a:t>Hambre y saciedad</a:t>
          </a:r>
          <a:endParaRPr lang="es-MX" sz="1600" b="1" kern="1200" baseline="30000" noProof="0" dirty="0">
            <a:effectLst/>
          </a:endParaRPr>
        </a:p>
      </dsp:txBody>
      <dsp:txXfrm>
        <a:off x="3512382" y="668867"/>
        <a:ext cx="3083763" cy="974691"/>
      </dsp:txXfrm>
    </dsp:sp>
    <dsp:sp modelId="{5EB5DB6B-361E-4282-8447-8ABAD551FA4C}">
      <dsp:nvSpPr>
        <dsp:cNvPr id="0" name=""/>
        <dsp:cNvSpPr/>
      </dsp:nvSpPr>
      <dsp:spPr>
        <a:xfrm>
          <a:off x="6912447" y="616138"/>
          <a:ext cx="3189221" cy="108014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noProof="0" dirty="0">
              <a:effectLst/>
            </a:rPr>
            <a:t>Recompensa del alimento</a:t>
          </a:r>
          <a:endParaRPr lang="es-MX" sz="1600" b="1" kern="1200" baseline="30000" noProof="0" dirty="0">
            <a:effectLst/>
          </a:endParaRPr>
        </a:p>
      </dsp:txBody>
      <dsp:txXfrm>
        <a:off x="6965176" y="668867"/>
        <a:ext cx="3083763" cy="974691"/>
      </dsp:txXfrm>
    </dsp:sp>
    <dsp:sp modelId="{EFF82930-1F82-45C3-BC82-F7C4EB7ACC9D}">
      <dsp:nvSpPr>
        <dsp:cNvPr id="0" name=""/>
        <dsp:cNvSpPr/>
      </dsp:nvSpPr>
      <dsp:spPr>
        <a:xfrm>
          <a:off x="6860" y="1959859"/>
          <a:ext cx="3189221" cy="108014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rPr>
            <a:t>Homeostasis </a:t>
          </a:r>
          <a:r>
            <a:rPr lang="en-US" sz="1600" b="1" kern="1200" dirty="0" err="1">
              <a:effectLst/>
            </a:rPr>
            <a:t>energética</a:t>
          </a:r>
          <a:endParaRPr lang="en-US" sz="1600" b="1" kern="1200" baseline="30000" dirty="0">
            <a:effectLst/>
          </a:endParaRPr>
        </a:p>
      </dsp:txBody>
      <dsp:txXfrm>
        <a:off x="59589" y="2012588"/>
        <a:ext cx="3083763" cy="974691"/>
      </dsp:txXfrm>
    </dsp:sp>
    <dsp:sp modelId="{FE66702D-9EBA-4F3E-BF33-D51E2E9373A3}">
      <dsp:nvSpPr>
        <dsp:cNvPr id="0" name=""/>
        <dsp:cNvSpPr/>
      </dsp:nvSpPr>
      <dsp:spPr>
        <a:xfrm>
          <a:off x="3459653" y="1959859"/>
          <a:ext cx="3189221" cy="108014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noProof="0" dirty="0">
              <a:effectLst/>
            </a:rPr>
            <a:t>Señales sensoriales</a:t>
          </a:r>
          <a:endParaRPr lang="es-MX" sz="1600" b="1" kern="1200" baseline="30000" noProof="0" dirty="0">
            <a:effectLst/>
          </a:endParaRPr>
        </a:p>
      </dsp:txBody>
      <dsp:txXfrm>
        <a:off x="3512382" y="2012588"/>
        <a:ext cx="3083763" cy="974691"/>
      </dsp:txXfrm>
    </dsp:sp>
    <dsp:sp modelId="{2089EBF5-58FD-41EA-9BE4-C87B33F224FD}">
      <dsp:nvSpPr>
        <dsp:cNvPr id="0" name=""/>
        <dsp:cNvSpPr/>
      </dsp:nvSpPr>
      <dsp:spPr>
        <a:xfrm>
          <a:off x="6912447" y="1959859"/>
          <a:ext cx="3189221" cy="108014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noProof="0" dirty="0">
              <a:effectLst/>
            </a:rPr>
            <a:t>Emociones y estrés</a:t>
          </a:r>
          <a:endParaRPr lang="es-MX" sz="1600" b="1" kern="1200" baseline="30000" noProof="0" dirty="0">
            <a:effectLst/>
          </a:endParaRPr>
        </a:p>
      </dsp:txBody>
      <dsp:txXfrm>
        <a:off x="6965176" y="2012588"/>
        <a:ext cx="3083763" cy="9746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304B9-182A-4EC5-A13E-34CE1C11AF12}">
      <dsp:nvSpPr>
        <dsp:cNvPr id="0" name=""/>
        <dsp:cNvSpPr/>
      </dsp:nvSpPr>
      <dsp:spPr>
        <a:xfrm>
          <a:off x="0" y="77143"/>
          <a:ext cx="4246092" cy="56511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latin typeface="Arial"/>
            </a:rPr>
            <a:t>Saciación</a:t>
          </a:r>
          <a:endParaRPr lang="en-GB" sz="2300" kern="1200"/>
        </a:p>
      </dsp:txBody>
      <dsp:txXfrm>
        <a:off x="27586" y="104729"/>
        <a:ext cx="4190920" cy="509938"/>
      </dsp:txXfrm>
    </dsp:sp>
    <dsp:sp modelId="{42E73A50-6A8C-4A53-B3AB-64209F130910}">
      <dsp:nvSpPr>
        <dsp:cNvPr id="0" name=""/>
        <dsp:cNvSpPr/>
      </dsp:nvSpPr>
      <dsp:spPr>
        <a:xfrm>
          <a:off x="0" y="642253"/>
          <a:ext cx="4246092" cy="1809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813"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s-MX" sz="1800" kern="1200">
              <a:latin typeface="Arial"/>
            </a:rPr>
            <a:t>Refleja la sensación de plenitud durante la ingesta de alimentos actuando como factor de terminación. </a:t>
          </a:r>
          <a:endParaRPr lang="en-US" sz="1800" kern="1200" dirty="0">
            <a:latin typeface="Arial"/>
          </a:endParaRPr>
        </a:p>
        <a:p>
          <a:pPr marL="171450" lvl="1" indent="-171450" algn="l" defTabSz="800100">
            <a:lnSpc>
              <a:spcPct val="90000"/>
            </a:lnSpc>
            <a:spcBef>
              <a:spcPct val="0"/>
            </a:spcBef>
            <a:spcAft>
              <a:spcPct val="20000"/>
            </a:spcAft>
            <a:buChar char="•"/>
          </a:pPr>
          <a:r>
            <a:rPr lang="es-MX" sz="1800" kern="1200">
              <a:latin typeface="Arial"/>
            </a:rPr>
            <a:t>Desaparición de la sensación de hambre durante la ingesta de alimentos.</a:t>
          </a:r>
          <a:endParaRPr lang="en-US" sz="1800" kern="1200" dirty="0">
            <a:latin typeface="Arial"/>
          </a:endParaRPr>
        </a:p>
      </dsp:txBody>
      <dsp:txXfrm>
        <a:off x="0" y="642253"/>
        <a:ext cx="4246092" cy="1809180"/>
      </dsp:txXfrm>
    </dsp:sp>
    <dsp:sp modelId="{788DD26D-F534-4644-9070-BE0EF7742131}">
      <dsp:nvSpPr>
        <dsp:cNvPr id="0" name=""/>
        <dsp:cNvSpPr/>
      </dsp:nvSpPr>
      <dsp:spPr>
        <a:xfrm>
          <a:off x="0" y="2451433"/>
          <a:ext cx="4246092" cy="565110"/>
        </a:xfrm>
        <a:prstGeom prst="roundRect">
          <a:avLst/>
        </a:prstGeom>
        <a:gradFill rotWithShape="0">
          <a:gsLst>
            <a:gs pos="0">
              <a:schemeClr val="accent4">
                <a:hueOff val="6599937"/>
                <a:satOff val="-29202"/>
                <a:lumOff val="-4903"/>
                <a:alphaOff val="0"/>
                <a:lumMod val="110000"/>
                <a:satMod val="105000"/>
                <a:tint val="67000"/>
              </a:schemeClr>
            </a:gs>
            <a:gs pos="50000">
              <a:schemeClr val="accent4">
                <a:hueOff val="6599937"/>
                <a:satOff val="-29202"/>
                <a:lumOff val="-4903"/>
                <a:alphaOff val="0"/>
                <a:lumMod val="105000"/>
                <a:satMod val="103000"/>
                <a:tint val="73000"/>
              </a:schemeClr>
            </a:gs>
            <a:gs pos="100000">
              <a:schemeClr val="accent4">
                <a:hueOff val="6599937"/>
                <a:satOff val="-29202"/>
                <a:lumOff val="-49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latin typeface="Arial"/>
            </a:rPr>
            <a:t>Saciedad</a:t>
          </a:r>
          <a:endParaRPr lang="en-GB" sz="2300" kern="1200"/>
        </a:p>
      </dsp:txBody>
      <dsp:txXfrm>
        <a:off x="27586" y="2479019"/>
        <a:ext cx="4190920" cy="509938"/>
      </dsp:txXfrm>
    </dsp:sp>
    <dsp:sp modelId="{3E89E915-3C55-4528-A343-2185726CC682}">
      <dsp:nvSpPr>
        <dsp:cNvPr id="0" name=""/>
        <dsp:cNvSpPr/>
      </dsp:nvSpPr>
      <dsp:spPr>
        <a:xfrm>
          <a:off x="0" y="3093686"/>
          <a:ext cx="4246092" cy="1071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813"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s-MX" sz="1800" kern="1200">
              <a:latin typeface="Arial"/>
            </a:rPr>
            <a:t>Sensación de plenitud entre la ingesta de los alimentos. </a:t>
          </a:r>
          <a:endParaRPr lang="en-US" sz="1800" kern="1200" dirty="0">
            <a:latin typeface="Arial"/>
          </a:endParaRPr>
        </a:p>
        <a:p>
          <a:pPr marL="171450" lvl="1" indent="-171450" algn="l" defTabSz="800100">
            <a:lnSpc>
              <a:spcPct val="90000"/>
            </a:lnSpc>
            <a:spcBef>
              <a:spcPct val="0"/>
            </a:spcBef>
            <a:spcAft>
              <a:spcPct val="20000"/>
            </a:spcAft>
            <a:buChar char="•"/>
          </a:pPr>
          <a:r>
            <a:rPr lang="es-MX" sz="1800" kern="1200" dirty="0">
              <a:latin typeface="Arial"/>
            </a:rPr>
            <a:t>Desaparece gradualmente para la llegada del hambre.</a:t>
          </a:r>
          <a:endParaRPr lang="en-US" sz="1800" kern="1200" dirty="0">
            <a:latin typeface="Arial"/>
          </a:endParaRPr>
        </a:p>
      </dsp:txBody>
      <dsp:txXfrm>
        <a:off x="0" y="3093686"/>
        <a:ext cx="4246092" cy="10712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BD0EF-8442-4AEC-9DA1-E0478BE8552F}">
      <dsp:nvSpPr>
        <dsp:cNvPr id="0" name=""/>
        <dsp:cNvSpPr/>
      </dsp:nvSpPr>
      <dsp:spPr>
        <a:xfrm>
          <a:off x="4921598" y="938163"/>
          <a:ext cx="4045761" cy="862028"/>
        </a:xfrm>
        <a:custGeom>
          <a:avLst/>
          <a:gdLst/>
          <a:ahLst/>
          <a:cxnLst/>
          <a:rect l="0" t="0" r="0" b="0"/>
          <a:pathLst>
            <a:path>
              <a:moveTo>
                <a:pt x="0" y="0"/>
              </a:moveTo>
              <a:lnTo>
                <a:pt x="0" y="724193"/>
              </a:lnTo>
              <a:lnTo>
                <a:pt x="4045761" y="724193"/>
              </a:lnTo>
              <a:lnTo>
                <a:pt x="4045761" y="862028"/>
              </a:lnTo>
            </a:path>
          </a:pathLst>
        </a:custGeom>
        <a:noFill/>
        <a:ln w="19050" cap="flat" cmpd="sng" algn="ctr">
          <a:solidFill>
            <a:schemeClr val="accent1">
              <a:tint val="99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A753FD6-0679-4118-9F74-39FAD5A9A983}">
      <dsp:nvSpPr>
        <dsp:cNvPr id="0" name=""/>
        <dsp:cNvSpPr/>
      </dsp:nvSpPr>
      <dsp:spPr>
        <a:xfrm>
          <a:off x="4921598" y="938163"/>
          <a:ext cx="2022880" cy="862028"/>
        </a:xfrm>
        <a:custGeom>
          <a:avLst/>
          <a:gdLst/>
          <a:ahLst/>
          <a:cxnLst/>
          <a:rect l="0" t="0" r="0" b="0"/>
          <a:pathLst>
            <a:path>
              <a:moveTo>
                <a:pt x="0" y="0"/>
              </a:moveTo>
              <a:lnTo>
                <a:pt x="0" y="724193"/>
              </a:lnTo>
              <a:lnTo>
                <a:pt x="2022880" y="724193"/>
              </a:lnTo>
              <a:lnTo>
                <a:pt x="2022880" y="862028"/>
              </a:lnTo>
            </a:path>
          </a:pathLst>
        </a:custGeom>
        <a:noFill/>
        <a:ln w="19050" cap="flat" cmpd="sng" algn="ctr">
          <a:solidFill>
            <a:schemeClr val="accent1">
              <a:tint val="99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453BE5E-E268-43CA-B63C-97A7DE63A393}">
      <dsp:nvSpPr>
        <dsp:cNvPr id="0" name=""/>
        <dsp:cNvSpPr/>
      </dsp:nvSpPr>
      <dsp:spPr>
        <a:xfrm>
          <a:off x="4875878" y="938163"/>
          <a:ext cx="91440" cy="862028"/>
        </a:xfrm>
        <a:custGeom>
          <a:avLst/>
          <a:gdLst/>
          <a:ahLst/>
          <a:cxnLst/>
          <a:rect l="0" t="0" r="0" b="0"/>
          <a:pathLst>
            <a:path>
              <a:moveTo>
                <a:pt x="45720" y="0"/>
              </a:moveTo>
              <a:lnTo>
                <a:pt x="45720" y="862028"/>
              </a:lnTo>
            </a:path>
          </a:pathLst>
        </a:custGeom>
        <a:noFill/>
        <a:ln w="19050" cap="flat" cmpd="sng" algn="ctr">
          <a:solidFill>
            <a:schemeClr val="accent1">
              <a:tint val="99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EB3175A-4397-42DB-870F-DCE1F5F86BDD}">
      <dsp:nvSpPr>
        <dsp:cNvPr id="0" name=""/>
        <dsp:cNvSpPr/>
      </dsp:nvSpPr>
      <dsp:spPr>
        <a:xfrm>
          <a:off x="2898717" y="938163"/>
          <a:ext cx="2022880" cy="862028"/>
        </a:xfrm>
        <a:custGeom>
          <a:avLst/>
          <a:gdLst/>
          <a:ahLst/>
          <a:cxnLst/>
          <a:rect l="0" t="0" r="0" b="0"/>
          <a:pathLst>
            <a:path>
              <a:moveTo>
                <a:pt x="2022880" y="0"/>
              </a:moveTo>
              <a:lnTo>
                <a:pt x="2022880" y="724193"/>
              </a:lnTo>
              <a:lnTo>
                <a:pt x="0" y="724193"/>
              </a:lnTo>
              <a:lnTo>
                <a:pt x="0" y="862028"/>
              </a:lnTo>
            </a:path>
          </a:pathLst>
        </a:custGeom>
        <a:noFill/>
        <a:ln w="19050" cap="flat" cmpd="sng" algn="ctr">
          <a:solidFill>
            <a:schemeClr val="accent1">
              <a:tint val="99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6A9EDC3-1D9B-43E5-86A9-75D1B5EB540F}">
      <dsp:nvSpPr>
        <dsp:cNvPr id="0" name=""/>
        <dsp:cNvSpPr/>
      </dsp:nvSpPr>
      <dsp:spPr>
        <a:xfrm>
          <a:off x="875836" y="938163"/>
          <a:ext cx="4045761" cy="862028"/>
        </a:xfrm>
        <a:custGeom>
          <a:avLst/>
          <a:gdLst/>
          <a:ahLst/>
          <a:cxnLst/>
          <a:rect l="0" t="0" r="0" b="0"/>
          <a:pathLst>
            <a:path>
              <a:moveTo>
                <a:pt x="4045761" y="0"/>
              </a:moveTo>
              <a:lnTo>
                <a:pt x="4045761" y="724193"/>
              </a:lnTo>
              <a:lnTo>
                <a:pt x="0" y="724193"/>
              </a:lnTo>
              <a:lnTo>
                <a:pt x="0" y="862028"/>
              </a:lnTo>
            </a:path>
          </a:pathLst>
        </a:custGeom>
        <a:noFill/>
        <a:ln w="19050" cap="flat" cmpd="sng" algn="ctr">
          <a:solidFill>
            <a:schemeClr val="accent1">
              <a:tint val="99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3FF453C-8132-406E-A499-AE2154B96B81}">
      <dsp:nvSpPr>
        <dsp:cNvPr id="0" name=""/>
        <dsp:cNvSpPr/>
      </dsp:nvSpPr>
      <dsp:spPr>
        <a:xfrm>
          <a:off x="2179839" y="34266"/>
          <a:ext cx="5483516" cy="903896"/>
        </a:xfrm>
        <a:prstGeom prst="round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ct val="35000"/>
            </a:spcAft>
            <a:buNone/>
          </a:pPr>
          <a:r>
            <a:rPr lang="es-MX" sz="1800" b="1" kern="1200">
              <a:effectLst/>
            </a:rPr>
            <a:t>Clasificación de sobrepeso y obesidad </a:t>
          </a:r>
          <a:br>
            <a:rPr lang="es-MX" sz="1800" b="1" kern="1200">
              <a:effectLst/>
            </a:rPr>
          </a:br>
          <a:r>
            <a:rPr lang="es-MX" sz="1800" b="1" kern="1200">
              <a:effectLst/>
            </a:rPr>
            <a:t>de acuerdo con el IMC (kg/m</a:t>
          </a:r>
          <a:r>
            <a:rPr lang="es-MX" sz="1800" b="1" kern="1200" baseline="30000">
              <a:effectLst/>
            </a:rPr>
            <a:t>2</a:t>
          </a:r>
          <a:r>
            <a:rPr lang="es-MX" sz="1800" b="1" kern="1200">
              <a:effectLst/>
            </a:rPr>
            <a:t>)</a:t>
          </a:r>
          <a:endParaRPr lang="es-MX" sz="1800" kern="1200" dirty="0">
            <a:effectLst/>
          </a:endParaRPr>
        </a:p>
      </dsp:txBody>
      <dsp:txXfrm>
        <a:off x="2223964" y="78391"/>
        <a:ext cx="5395266" cy="815646"/>
      </dsp:txXfrm>
    </dsp:sp>
    <dsp:sp modelId="{0D3C58B1-1C91-47BA-8D79-D967DAE8E17C}">
      <dsp:nvSpPr>
        <dsp:cNvPr id="0" name=""/>
        <dsp:cNvSpPr/>
      </dsp:nvSpPr>
      <dsp:spPr>
        <a:xfrm>
          <a:off x="2230" y="1800191"/>
          <a:ext cx="1747212" cy="794187"/>
        </a:xfrm>
        <a:prstGeom prst="round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dirty="0"/>
            <a:t>Peso normal 18.5-24.9</a:t>
          </a:r>
          <a:endParaRPr lang="es-MX" sz="1400" kern="1200" dirty="0"/>
        </a:p>
      </dsp:txBody>
      <dsp:txXfrm>
        <a:off x="40999" y="1838960"/>
        <a:ext cx="1669674" cy="716649"/>
      </dsp:txXfrm>
    </dsp:sp>
    <dsp:sp modelId="{291605F6-8FAE-4DF5-93C9-F0C690BD3B82}">
      <dsp:nvSpPr>
        <dsp:cNvPr id="0" name=""/>
        <dsp:cNvSpPr/>
      </dsp:nvSpPr>
      <dsp:spPr>
        <a:xfrm>
          <a:off x="2025111" y="1800191"/>
          <a:ext cx="1747212" cy="794187"/>
        </a:xfrm>
        <a:prstGeom prst="round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dirty="0"/>
            <a:t>Sobrepeso </a:t>
          </a:r>
          <a:br>
            <a:rPr lang="es-MX" sz="1400" b="1" kern="1200" dirty="0"/>
          </a:br>
          <a:r>
            <a:rPr lang="es-MX" sz="1400" b="1" kern="1200" dirty="0"/>
            <a:t>25-29.9</a:t>
          </a:r>
          <a:endParaRPr lang="es-MX" sz="1400" kern="1200" dirty="0"/>
        </a:p>
      </dsp:txBody>
      <dsp:txXfrm>
        <a:off x="2063880" y="1838960"/>
        <a:ext cx="1669674" cy="716649"/>
      </dsp:txXfrm>
    </dsp:sp>
    <dsp:sp modelId="{79CACE1F-C6A9-49B7-886A-B2CFBFE06177}">
      <dsp:nvSpPr>
        <dsp:cNvPr id="0" name=""/>
        <dsp:cNvSpPr/>
      </dsp:nvSpPr>
      <dsp:spPr>
        <a:xfrm>
          <a:off x="4047991" y="1800191"/>
          <a:ext cx="1747212" cy="794187"/>
        </a:xfrm>
        <a:prstGeom prst="round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a:t>Obesidad </a:t>
          </a:r>
          <a:br>
            <a:rPr lang="es-MX" sz="1400" b="1" kern="1200"/>
          </a:br>
          <a:r>
            <a:rPr lang="es-MX" sz="1400" b="1" kern="1200"/>
            <a:t>Clase I </a:t>
          </a:r>
          <a:br>
            <a:rPr lang="es-MX" sz="1400" b="1" kern="1200"/>
          </a:br>
          <a:r>
            <a:rPr lang="es-MX" sz="1400" b="1" kern="1200"/>
            <a:t>30-34.9</a:t>
          </a:r>
          <a:endParaRPr lang="es-MX" sz="1400" kern="1200" dirty="0"/>
        </a:p>
      </dsp:txBody>
      <dsp:txXfrm>
        <a:off x="4086760" y="1838960"/>
        <a:ext cx="1669674" cy="716649"/>
      </dsp:txXfrm>
    </dsp:sp>
    <dsp:sp modelId="{31FE3338-893F-4A07-A5B2-526106993DA0}">
      <dsp:nvSpPr>
        <dsp:cNvPr id="0" name=""/>
        <dsp:cNvSpPr/>
      </dsp:nvSpPr>
      <dsp:spPr>
        <a:xfrm>
          <a:off x="6070872" y="1800191"/>
          <a:ext cx="1747212" cy="794187"/>
        </a:xfrm>
        <a:prstGeom prst="round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a:t>Obesidad </a:t>
          </a:r>
          <a:br>
            <a:rPr lang="es-MX" sz="1400" b="1" kern="1200"/>
          </a:br>
          <a:r>
            <a:rPr lang="es-MX" sz="1400" b="1" kern="1200"/>
            <a:t>Clase II </a:t>
          </a:r>
          <a:br>
            <a:rPr lang="es-MX" sz="1400" b="1" kern="1200"/>
          </a:br>
          <a:r>
            <a:rPr lang="es-MX" sz="1400" b="1" kern="1200"/>
            <a:t>35-39.9</a:t>
          </a:r>
          <a:endParaRPr lang="es-MX" sz="1400" kern="1200" dirty="0"/>
        </a:p>
      </dsp:txBody>
      <dsp:txXfrm>
        <a:off x="6109641" y="1838960"/>
        <a:ext cx="1669674" cy="716649"/>
      </dsp:txXfrm>
    </dsp:sp>
    <dsp:sp modelId="{0705A997-6AAE-4646-B6B3-A32AD12AB569}">
      <dsp:nvSpPr>
        <dsp:cNvPr id="0" name=""/>
        <dsp:cNvSpPr/>
      </dsp:nvSpPr>
      <dsp:spPr>
        <a:xfrm>
          <a:off x="8093753" y="1800191"/>
          <a:ext cx="1747212" cy="794187"/>
        </a:xfrm>
        <a:prstGeom prst="round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MX" sz="1400" b="1" kern="1200"/>
            <a:t>Obesidad </a:t>
          </a:r>
          <a:br>
            <a:rPr lang="es-MX" sz="1400" b="1" kern="1200"/>
          </a:br>
          <a:r>
            <a:rPr lang="es-MX" sz="1400" b="1" kern="1200"/>
            <a:t>Clase III  </a:t>
          </a:r>
          <a:br>
            <a:rPr lang="es-MX" sz="1400" b="1" kern="1200"/>
          </a:br>
          <a:r>
            <a:rPr lang="es-MX" sz="1400" b="1" kern="1200"/>
            <a:t>≥ 40</a:t>
          </a:r>
          <a:endParaRPr lang="es-MX" sz="1400" kern="1200" dirty="0"/>
        </a:p>
      </dsp:txBody>
      <dsp:txXfrm>
        <a:off x="8132522" y="1838960"/>
        <a:ext cx="1669674" cy="7166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53C0B-6D05-224A-8119-B3D9ED8EB211}">
      <dsp:nvSpPr>
        <dsp:cNvPr id="0" name=""/>
        <dsp:cNvSpPr/>
      </dsp:nvSpPr>
      <dsp:spPr>
        <a:xfrm rot="16200000">
          <a:off x="1541065" y="-1541065"/>
          <a:ext cx="2175669" cy="5257800"/>
        </a:xfrm>
        <a:prstGeom prst="round1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s-MX" sz="4000" kern="1200" dirty="0"/>
            <a:t>Comer emocional</a:t>
          </a:r>
        </a:p>
      </dsp:txBody>
      <dsp:txXfrm rot="5400000">
        <a:off x="0" y="0"/>
        <a:ext cx="5257800" cy="1631751"/>
      </dsp:txXfrm>
    </dsp:sp>
    <dsp:sp modelId="{BD56BD97-F52E-4B4B-8A74-08C062981A9A}">
      <dsp:nvSpPr>
        <dsp:cNvPr id="0" name=""/>
        <dsp:cNvSpPr/>
      </dsp:nvSpPr>
      <dsp:spPr>
        <a:xfrm>
          <a:off x="5257800" y="0"/>
          <a:ext cx="5257800" cy="2175669"/>
        </a:xfrm>
        <a:prstGeom prst="round1Rect">
          <a:avLst/>
        </a:prstGeom>
        <a:gradFill rotWithShape="0">
          <a:gsLst>
            <a:gs pos="0">
              <a:schemeClr val="accent1">
                <a:shade val="50000"/>
                <a:hueOff val="294824"/>
                <a:satOff val="-30989"/>
                <a:lumOff val="26741"/>
                <a:alphaOff val="0"/>
                <a:satMod val="103000"/>
                <a:lumMod val="102000"/>
                <a:tint val="94000"/>
              </a:schemeClr>
            </a:gs>
            <a:gs pos="50000">
              <a:schemeClr val="accent1">
                <a:shade val="50000"/>
                <a:hueOff val="294824"/>
                <a:satOff val="-30989"/>
                <a:lumOff val="26741"/>
                <a:alphaOff val="0"/>
                <a:satMod val="110000"/>
                <a:lumMod val="100000"/>
                <a:shade val="100000"/>
              </a:schemeClr>
            </a:gs>
            <a:gs pos="100000">
              <a:schemeClr val="accent1">
                <a:shade val="50000"/>
                <a:hueOff val="294824"/>
                <a:satOff val="-30989"/>
                <a:lumOff val="267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s-MX" sz="4000" kern="1200" dirty="0"/>
            <a:t>Intestino hambriento</a:t>
          </a:r>
        </a:p>
      </dsp:txBody>
      <dsp:txXfrm>
        <a:off x="5257800" y="0"/>
        <a:ext cx="5257800" cy="1631751"/>
      </dsp:txXfrm>
    </dsp:sp>
    <dsp:sp modelId="{8D58134B-4387-8F46-B267-C7D44F6B3291}">
      <dsp:nvSpPr>
        <dsp:cNvPr id="0" name=""/>
        <dsp:cNvSpPr/>
      </dsp:nvSpPr>
      <dsp:spPr>
        <a:xfrm rot="10800000">
          <a:off x="0" y="2175669"/>
          <a:ext cx="5257800" cy="2175669"/>
        </a:xfrm>
        <a:prstGeom prst="round1Rect">
          <a:avLst/>
        </a:prstGeom>
        <a:gradFill rotWithShape="0">
          <a:gsLst>
            <a:gs pos="0">
              <a:schemeClr val="accent1">
                <a:shade val="50000"/>
                <a:hueOff val="589647"/>
                <a:satOff val="-61978"/>
                <a:lumOff val="53482"/>
                <a:alphaOff val="0"/>
                <a:satMod val="103000"/>
                <a:lumMod val="102000"/>
                <a:tint val="94000"/>
              </a:schemeClr>
            </a:gs>
            <a:gs pos="50000">
              <a:schemeClr val="accent1">
                <a:shade val="50000"/>
                <a:hueOff val="589647"/>
                <a:satOff val="-61978"/>
                <a:lumOff val="53482"/>
                <a:alphaOff val="0"/>
                <a:satMod val="110000"/>
                <a:lumMod val="100000"/>
                <a:shade val="100000"/>
              </a:schemeClr>
            </a:gs>
            <a:gs pos="100000">
              <a:schemeClr val="accent1">
                <a:shade val="50000"/>
                <a:hueOff val="589647"/>
                <a:satOff val="-61978"/>
                <a:lumOff val="5348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s-MX" sz="4000" kern="1200" dirty="0"/>
            <a:t>Bajo metabolismo</a:t>
          </a:r>
        </a:p>
      </dsp:txBody>
      <dsp:txXfrm rot="10800000">
        <a:off x="0" y="2719586"/>
        <a:ext cx="5257800" cy="1631751"/>
      </dsp:txXfrm>
    </dsp:sp>
    <dsp:sp modelId="{597B3F5C-3827-034B-9EC0-85328B34EECF}">
      <dsp:nvSpPr>
        <dsp:cNvPr id="0" name=""/>
        <dsp:cNvSpPr/>
      </dsp:nvSpPr>
      <dsp:spPr>
        <a:xfrm rot="5400000">
          <a:off x="6798865" y="634603"/>
          <a:ext cx="2175669" cy="5257800"/>
        </a:xfrm>
        <a:prstGeom prst="round1Rect">
          <a:avLst/>
        </a:prstGeom>
        <a:gradFill rotWithShape="0">
          <a:gsLst>
            <a:gs pos="0">
              <a:schemeClr val="accent1">
                <a:shade val="50000"/>
                <a:hueOff val="294824"/>
                <a:satOff val="-30989"/>
                <a:lumOff val="26741"/>
                <a:alphaOff val="0"/>
                <a:satMod val="103000"/>
                <a:lumMod val="102000"/>
                <a:tint val="94000"/>
              </a:schemeClr>
            </a:gs>
            <a:gs pos="50000">
              <a:schemeClr val="accent1">
                <a:shade val="50000"/>
                <a:hueOff val="294824"/>
                <a:satOff val="-30989"/>
                <a:lumOff val="26741"/>
                <a:alphaOff val="0"/>
                <a:satMod val="110000"/>
                <a:lumMod val="100000"/>
                <a:shade val="100000"/>
              </a:schemeClr>
            </a:gs>
            <a:gs pos="100000">
              <a:schemeClr val="accent1">
                <a:shade val="50000"/>
                <a:hueOff val="294824"/>
                <a:satOff val="-30989"/>
                <a:lumOff val="267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s-MX" sz="4000" kern="1200" dirty="0"/>
            <a:t>Cerebro hambriento</a:t>
          </a:r>
        </a:p>
      </dsp:txBody>
      <dsp:txXfrm rot="-5400000">
        <a:off x="5257800" y="2719586"/>
        <a:ext cx="5257800" cy="1631751"/>
      </dsp:txXfrm>
    </dsp:sp>
    <dsp:sp modelId="{BEDBA599-BAD4-8545-AD07-6FAC6E992DC5}">
      <dsp:nvSpPr>
        <dsp:cNvPr id="0" name=""/>
        <dsp:cNvSpPr/>
      </dsp:nvSpPr>
      <dsp:spPr>
        <a:xfrm>
          <a:off x="3680460" y="1631751"/>
          <a:ext cx="3154680" cy="1087834"/>
        </a:xfrm>
        <a:prstGeom prst="roundRect">
          <a:avLst/>
        </a:prstGeom>
        <a:gradFill rotWithShape="0">
          <a:gsLst>
            <a:gs pos="0">
              <a:schemeClr val="accent1">
                <a:tint val="55000"/>
                <a:hueOff val="0"/>
                <a:satOff val="0"/>
                <a:lumOff val="0"/>
                <a:alphaOff val="0"/>
                <a:satMod val="103000"/>
                <a:lumMod val="102000"/>
                <a:tint val="94000"/>
              </a:schemeClr>
            </a:gs>
            <a:gs pos="50000">
              <a:schemeClr val="accent1">
                <a:tint val="55000"/>
                <a:hueOff val="0"/>
                <a:satOff val="0"/>
                <a:lumOff val="0"/>
                <a:alphaOff val="0"/>
                <a:satMod val="110000"/>
                <a:lumMod val="100000"/>
                <a:shade val="100000"/>
              </a:schemeClr>
            </a:gs>
            <a:gs pos="100000">
              <a:schemeClr val="accent1">
                <a:tint val="55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MX" sz="4000" kern="1200" dirty="0"/>
            <a:t>Fenotipos </a:t>
          </a:r>
        </a:p>
      </dsp:txBody>
      <dsp:txXfrm>
        <a:off x="3733564" y="1684855"/>
        <a:ext cx="3048472" cy="9816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3AA89-8406-C748-9438-C2325F41FFC5}">
      <dsp:nvSpPr>
        <dsp:cNvPr id="0" name=""/>
        <dsp:cNvSpPr/>
      </dsp:nvSpPr>
      <dsp:spPr>
        <a:xfrm>
          <a:off x="3174007" y="3160"/>
          <a:ext cx="1779984" cy="1156989"/>
        </a:xfrm>
        <a:prstGeom prst="round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Médico Internista</a:t>
          </a:r>
        </a:p>
        <a:p>
          <a:pPr marL="0" lvl="0" indent="0" algn="ctr" defTabSz="800100">
            <a:lnSpc>
              <a:spcPct val="90000"/>
            </a:lnSpc>
            <a:spcBef>
              <a:spcPct val="0"/>
            </a:spcBef>
            <a:spcAft>
              <a:spcPct val="35000"/>
            </a:spcAft>
            <a:buNone/>
          </a:pPr>
          <a:r>
            <a:rPr lang="es-MX" sz="1800" kern="1200" dirty="0"/>
            <a:t>Endocrinólogo</a:t>
          </a:r>
        </a:p>
      </dsp:txBody>
      <dsp:txXfrm>
        <a:off x="3230487" y="59640"/>
        <a:ext cx="1667024" cy="1044029"/>
      </dsp:txXfrm>
    </dsp:sp>
    <dsp:sp modelId="{509725A5-07D6-8546-AFEC-81A5458BF102}">
      <dsp:nvSpPr>
        <dsp:cNvPr id="0" name=""/>
        <dsp:cNvSpPr/>
      </dsp:nvSpPr>
      <dsp:spPr>
        <a:xfrm>
          <a:off x="1753873" y="581655"/>
          <a:ext cx="4620252" cy="4620252"/>
        </a:xfrm>
        <a:custGeom>
          <a:avLst/>
          <a:gdLst/>
          <a:ahLst/>
          <a:cxnLst/>
          <a:rect l="0" t="0" r="0" b="0"/>
          <a:pathLst>
            <a:path>
              <a:moveTo>
                <a:pt x="3212328" y="183458"/>
              </a:moveTo>
              <a:arcTo wR="2310126" hR="2310126" stAng="17579295" swAng="1959991"/>
            </a:path>
          </a:pathLst>
        </a:custGeom>
        <a:noFill/>
        <a:ln w="12700" cap="flat" cmpd="sng" algn="ctr">
          <a:solidFill>
            <a:schemeClr val="accent1">
              <a:shade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64D18D2-0E5E-4E4B-89F1-1364820B71A0}">
      <dsp:nvSpPr>
        <dsp:cNvPr id="0" name=""/>
        <dsp:cNvSpPr/>
      </dsp:nvSpPr>
      <dsp:spPr>
        <a:xfrm>
          <a:off x="5371068" y="1599418"/>
          <a:ext cx="1779984" cy="1156989"/>
        </a:xfrm>
        <a:prstGeom prst="roundRect">
          <a:avLst/>
        </a:prstGeom>
        <a:solidFill>
          <a:schemeClr val="accent1">
            <a:shade val="80000"/>
            <a:hueOff val="136400"/>
            <a:satOff val="-14223"/>
            <a:lumOff val="95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Nutrición</a:t>
          </a:r>
        </a:p>
      </dsp:txBody>
      <dsp:txXfrm>
        <a:off x="5427548" y="1655898"/>
        <a:ext cx="1667024" cy="1044029"/>
      </dsp:txXfrm>
    </dsp:sp>
    <dsp:sp modelId="{BD35C74F-4A2B-F646-BF05-B6080F0F35D4}">
      <dsp:nvSpPr>
        <dsp:cNvPr id="0" name=""/>
        <dsp:cNvSpPr/>
      </dsp:nvSpPr>
      <dsp:spPr>
        <a:xfrm>
          <a:off x="1753873" y="581655"/>
          <a:ext cx="4620252" cy="4620252"/>
        </a:xfrm>
        <a:custGeom>
          <a:avLst/>
          <a:gdLst/>
          <a:ahLst/>
          <a:cxnLst/>
          <a:rect l="0" t="0" r="0" b="0"/>
          <a:pathLst>
            <a:path>
              <a:moveTo>
                <a:pt x="4617101" y="2189512"/>
              </a:moveTo>
              <a:arcTo wR="2310126" hR="2310126" stAng="21420430" swAng="2195114"/>
            </a:path>
          </a:pathLst>
        </a:custGeom>
        <a:noFill/>
        <a:ln w="12700" cap="flat" cmpd="sng" algn="ctr">
          <a:solidFill>
            <a:schemeClr val="accent1">
              <a:shade val="90000"/>
              <a:hueOff val="136360"/>
              <a:satOff val="-14042"/>
              <a:lumOff val="9153"/>
              <a:alphaOff val="0"/>
            </a:schemeClr>
          </a:solidFill>
          <a:prstDash val="solid"/>
          <a:miter lim="800000"/>
        </a:ln>
        <a:effectLst/>
      </dsp:spPr>
      <dsp:style>
        <a:lnRef idx="1">
          <a:scrgbClr r="0" g="0" b="0"/>
        </a:lnRef>
        <a:fillRef idx="0">
          <a:scrgbClr r="0" g="0" b="0"/>
        </a:fillRef>
        <a:effectRef idx="0">
          <a:scrgbClr r="0" g="0" b="0"/>
        </a:effectRef>
        <a:fontRef idx="minor"/>
      </dsp:style>
    </dsp:sp>
    <dsp:sp modelId="{D50D36AB-945A-5D40-A1C4-8EF05D59899F}">
      <dsp:nvSpPr>
        <dsp:cNvPr id="0" name=""/>
        <dsp:cNvSpPr/>
      </dsp:nvSpPr>
      <dsp:spPr>
        <a:xfrm>
          <a:off x="4531865" y="4182218"/>
          <a:ext cx="1779984" cy="1156989"/>
        </a:xfrm>
        <a:prstGeom prst="roundRect">
          <a:avLst/>
        </a:prstGeom>
        <a:solidFill>
          <a:schemeClr val="accent1">
            <a:shade val="80000"/>
            <a:hueOff val="272799"/>
            <a:satOff val="-28446"/>
            <a:lumOff val="1911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Psicología</a:t>
          </a:r>
        </a:p>
      </dsp:txBody>
      <dsp:txXfrm>
        <a:off x="4588345" y="4238698"/>
        <a:ext cx="1667024" cy="1044029"/>
      </dsp:txXfrm>
    </dsp:sp>
    <dsp:sp modelId="{07509FE0-D7FA-0A4A-B5D4-275F3D10D694}">
      <dsp:nvSpPr>
        <dsp:cNvPr id="0" name=""/>
        <dsp:cNvSpPr/>
      </dsp:nvSpPr>
      <dsp:spPr>
        <a:xfrm>
          <a:off x="1753873" y="581655"/>
          <a:ext cx="4620252" cy="4620252"/>
        </a:xfrm>
        <a:custGeom>
          <a:avLst/>
          <a:gdLst/>
          <a:ahLst/>
          <a:cxnLst/>
          <a:rect l="0" t="0" r="0" b="0"/>
          <a:pathLst>
            <a:path>
              <a:moveTo>
                <a:pt x="2768824" y="4574254"/>
              </a:moveTo>
              <a:arcTo wR="2310126" hR="2310126" stAng="4712834" swAng="1374332"/>
            </a:path>
          </a:pathLst>
        </a:custGeom>
        <a:noFill/>
        <a:ln w="12700" cap="flat" cmpd="sng" algn="ctr">
          <a:solidFill>
            <a:schemeClr val="accent1">
              <a:shade val="90000"/>
              <a:hueOff val="272720"/>
              <a:satOff val="-28084"/>
              <a:lumOff val="18305"/>
              <a:alphaOff val="0"/>
            </a:schemeClr>
          </a:solidFill>
          <a:prstDash val="solid"/>
          <a:miter lim="800000"/>
        </a:ln>
        <a:effectLst/>
      </dsp:spPr>
      <dsp:style>
        <a:lnRef idx="1">
          <a:scrgbClr r="0" g="0" b="0"/>
        </a:lnRef>
        <a:fillRef idx="0">
          <a:scrgbClr r="0" g="0" b="0"/>
        </a:fillRef>
        <a:effectRef idx="0">
          <a:scrgbClr r="0" g="0" b="0"/>
        </a:effectRef>
        <a:fontRef idx="minor"/>
      </dsp:style>
    </dsp:sp>
    <dsp:sp modelId="{6616F7AE-1008-0647-B1EF-B4EC507CDB51}">
      <dsp:nvSpPr>
        <dsp:cNvPr id="0" name=""/>
        <dsp:cNvSpPr/>
      </dsp:nvSpPr>
      <dsp:spPr>
        <a:xfrm>
          <a:off x="1816149" y="4182218"/>
          <a:ext cx="1779984" cy="1156989"/>
        </a:xfrm>
        <a:prstGeom prst="roundRect">
          <a:avLst/>
        </a:prstGeom>
        <a:solidFill>
          <a:schemeClr val="accent1">
            <a:shade val="80000"/>
            <a:hueOff val="409199"/>
            <a:satOff val="-42669"/>
            <a:lumOff val="286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Medicina del deporte</a:t>
          </a:r>
        </a:p>
      </dsp:txBody>
      <dsp:txXfrm>
        <a:off x="1872629" y="4238698"/>
        <a:ext cx="1667024" cy="1044029"/>
      </dsp:txXfrm>
    </dsp:sp>
    <dsp:sp modelId="{AE64A0F2-39E2-4A4E-A7D3-68245BC8972D}">
      <dsp:nvSpPr>
        <dsp:cNvPr id="0" name=""/>
        <dsp:cNvSpPr/>
      </dsp:nvSpPr>
      <dsp:spPr>
        <a:xfrm>
          <a:off x="1753873" y="581655"/>
          <a:ext cx="4620252" cy="4620252"/>
        </a:xfrm>
        <a:custGeom>
          <a:avLst/>
          <a:gdLst/>
          <a:ahLst/>
          <a:cxnLst/>
          <a:rect l="0" t="0" r="0" b="0"/>
          <a:pathLst>
            <a:path>
              <a:moveTo>
                <a:pt x="385803" y="3588275"/>
              </a:moveTo>
              <a:arcTo wR="2310126" hR="2310126" stAng="8784456" swAng="2195114"/>
            </a:path>
          </a:pathLst>
        </a:custGeom>
        <a:noFill/>
        <a:ln w="12700" cap="flat" cmpd="sng" algn="ctr">
          <a:solidFill>
            <a:schemeClr val="accent1">
              <a:shade val="90000"/>
              <a:hueOff val="409079"/>
              <a:satOff val="-42126"/>
              <a:lumOff val="27458"/>
              <a:alphaOff val="0"/>
            </a:schemeClr>
          </a:solidFill>
          <a:prstDash val="solid"/>
          <a:miter lim="800000"/>
        </a:ln>
        <a:effectLst/>
      </dsp:spPr>
      <dsp:style>
        <a:lnRef idx="1">
          <a:scrgbClr r="0" g="0" b="0"/>
        </a:lnRef>
        <a:fillRef idx="0">
          <a:scrgbClr r="0" g="0" b="0"/>
        </a:fillRef>
        <a:effectRef idx="0">
          <a:scrgbClr r="0" g="0" b="0"/>
        </a:effectRef>
        <a:fontRef idx="minor"/>
      </dsp:style>
    </dsp:sp>
    <dsp:sp modelId="{D3001023-2C9C-DF4A-B44C-D37E15DFF5D8}">
      <dsp:nvSpPr>
        <dsp:cNvPr id="0" name=""/>
        <dsp:cNvSpPr/>
      </dsp:nvSpPr>
      <dsp:spPr>
        <a:xfrm>
          <a:off x="976947" y="1599418"/>
          <a:ext cx="1779984" cy="1156989"/>
        </a:xfrm>
        <a:prstGeom prst="roundRect">
          <a:avLst/>
        </a:prstGeom>
        <a:solidFill>
          <a:schemeClr val="accent1">
            <a:shade val="80000"/>
            <a:hueOff val="545598"/>
            <a:satOff val="-56892"/>
            <a:lumOff val="3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t>Educador</a:t>
          </a:r>
        </a:p>
      </dsp:txBody>
      <dsp:txXfrm>
        <a:off x="1033427" y="1655898"/>
        <a:ext cx="1667024" cy="1044029"/>
      </dsp:txXfrm>
    </dsp:sp>
    <dsp:sp modelId="{854ED4AF-2730-9741-97FA-F9E20044CCBC}">
      <dsp:nvSpPr>
        <dsp:cNvPr id="0" name=""/>
        <dsp:cNvSpPr/>
      </dsp:nvSpPr>
      <dsp:spPr>
        <a:xfrm>
          <a:off x="1753873" y="581655"/>
          <a:ext cx="4620252" cy="4620252"/>
        </a:xfrm>
        <a:custGeom>
          <a:avLst/>
          <a:gdLst/>
          <a:ahLst/>
          <a:cxnLst/>
          <a:rect l="0" t="0" r="0" b="0"/>
          <a:pathLst>
            <a:path>
              <a:moveTo>
                <a:pt x="402763" y="1006803"/>
              </a:moveTo>
              <a:arcTo wR="2310126" hR="2310126" stAng="12860714" swAng="1959991"/>
            </a:path>
          </a:pathLst>
        </a:custGeom>
        <a:noFill/>
        <a:ln w="12700" cap="flat" cmpd="sng" algn="ctr">
          <a:solidFill>
            <a:schemeClr val="accent1">
              <a:shade val="90000"/>
              <a:hueOff val="545439"/>
              <a:satOff val="-56168"/>
              <a:lumOff val="36611"/>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6EEE6-F90E-754C-BC4E-DD49DFCE993C}">
      <dsp:nvSpPr>
        <dsp:cNvPr id="0" name=""/>
        <dsp:cNvSpPr/>
      </dsp:nvSpPr>
      <dsp:spPr>
        <a:xfrm>
          <a:off x="4206240" y="597"/>
          <a:ext cx="6309360" cy="752355"/>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s-MX" sz="1100" kern="1200" dirty="0"/>
            <a:t>Semanal</a:t>
          </a:r>
        </a:p>
        <a:p>
          <a:pPr marL="57150" lvl="1" indent="-57150" algn="l" defTabSz="488950">
            <a:lnSpc>
              <a:spcPct val="90000"/>
            </a:lnSpc>
            <a:spcBef>
              <a:spcPct val="0"/>
            </a:spcBef>
            <a:spcAft>
              <a:spcPct val="15000"/>
            </a:spcAft>
            <a:buChar char="•"/>
          </a:pPr>
          <a:r>
            <a:rPr lang="es-MX" sz="1100" kern="1200" dirty="0"/>
            <a:t>Combina cagrilintida y semaglutida</a:t>
          </a:r>
        </a:p>
        <a:p>
          <a:pPr marL="57150" lvl="1" indent="-57150" algn="l" defTabSz="488950">
            <a:lnSpc>
              <a:spcPct val="90000"/>
            </a:lnSpc>
            <a:spcBef>
              <a:spcPct val="0"/>
            </a:spcBef>
            <a:spcAft>
              <a:spcPct val="15000"/>
            </a:spcAft>
            <a:buChar char="•"/>
          </a:pPr>
          <a:r>
            <a:rPr lang="es-MX" sz="1100" kern="1200" dirty="0"/>
            <a:t>-20.4% de peso (DM 15.7%)</a:t>
          </a:r>
        </a:p>
      </dsp:txBody>
      <dsp:txXfrm>
        <a:off x="4206240" y="94641"/>
        <a:ext cx="6027227" cy="564267"/>
      </dsp:txXfrm>
    </dsp:sp>
    <dsp:sp modelId="{EAA5977F-BD64-FA43-A95B-9650DF93A724}">
      <dsp:nvSpPr>
        <dsp:cNvPr id="0" name=""/>
        <dsp:cNvSpPr/>
      </dsp:nvSpPr>
      <dsp:spPr>
        <a:xfrm>
          <a:off x="0" y="597"/>
          <a:ext cx="4206240" cy="75235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s-MX" sz="3800" kern="1200" dirty="0"/>
            <a:t>CagriSema</a:t>
          </a:r>
        </a:p>
      </dsp:txBody>
      <dsp:txXfrm>
        <a:off x="36727" y="37324"/>
        <a:ext cx="4132786" cy="678901"/>
      </dsp:txXfrm>
    </dsp:sp>
    <dsp:sp modelId="{234A5563-46D5-C04B-85CB-2F5150CF4872}">
      <dsp:nvSpPr>
        <dsp:cNvPr id="0" name=""/>
        <dsp:cNvSpPr/>
      </dsp:nvSpPr>
      <dsp:spPr>
        <a:xfrm>
          <a:off x="4206240" y="828187"/>
          <a:ext cx="6309360" cy="752355"/>
        </a:xfrm>
        <a:prstGeom prst="rightArrow">
          <a:avLst>
            <a:gd name="adj1" fmla="val 75000"/>
            <a:gd name="adj2" fmla="val 50000"/>
          </a:avLst>
        </a:prstGeom>
        <a:solidFill>
          <a:schemeClr val="accent3">
            <a:tint val="40000"/>
            <a:alpha val="90000"/>
            <a:hueOff val="1011030"/>
            <a:satOff val="8941"/>
            <a:lumOff val="1059"/>
            <a:alphaOff val="0"/>
          </a:schemeClr>
        </a:solidFill>
        <a:ln w="12700" cap="flat" cmpd="sng" algn="ctr">
          <a:solidFill>
            <a:schemeClr val="accent3">
              <a:tint val="40000"/>
              <a:alpha val="90000"/>
              <a:hueOff val="1011030"/>
              <a:satOff val="8941"/>
              <a:lumOff val="105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s-MX" sz="1100" kern="1200" dirty="0"/>
            <a:t>Oral</a:t>
          </a:r>
        </a:p>
        <a:p>
          <a:pPr marL="57150" lvl="1" indent="-57150" algn="l" defTabSz="488950">
            <a:lnSpc>
              <a:spcPct val="90000"/>
            </a:lnSpc>
            <a:spcBef>
              <a:spcPct val="0"/>
            </a:spcBef>
            <a:spcAft>
              <a:spcPct val="15000"/>
            </a:spcAft>
            <a:buChar char="•"/>
          </a:pPr>
          <a:r>
            <a:rPr lang="es-MX" sz="1100" kern="1200" dirty="0"/>
            <a:t>Diaria</a:t>
          </a:r>
        </a:p>
      </dsp:txBody>
      <dsp:txXfrm>
        <a:off x="4206240" y="922231"/>
        <a:ext cx="6027227" cy="564267"/>
      </dsp:txXfrm>
    </dsp:sp>
    <dsp:sp modelId="{833ED0BD-B92C-C043-8975-A9F27B7416E7}">
      <dsp:nvSpPr>
        <dsp:cNvPr id="0" name=""/>
        <dsp:cNvSpPr/>
      </dsp:nvSpPr>
      <dsp:spPr>
        <a:xfrm>
          <a:off x="0" y="828187"/>
          <a:ext cx="4206240" cy="752355"/>
        </a:xfrm>
        <a:prstGeom prst="roundRect">
          <a:avLst/>
        </a:prstGeom>
        <a:gradFill rotWithShape="0">
          <a:gsLst>
            <a:gs pos="0">
              <a:schemeClr val="accent3">
                <a:hueOff val="823433"/>
                <a:satOff val="4942"/>
                <a:lumOff val="3765"/>
                <a:alphaOff val="0"/>
                <a:satMod val="103000"/>
                <a:lumMod val="102000"/>
                <a:tint val="94000"/>
              </a:schemeClr>
            </a:gs>
            <a:gs pos="50000">
              <a:schemeClr val="accent3">
                <a:hueOff val="823433"/>
                <a:satOff val="4942"/>
                <a:lumOff val="3765"/>
                <a:alphaOff val="0"/>
                <a:satMod val="110000"/>
                <a:lumMod val="100000"/>
                <a:shade val="100000"/>
              </a:schemeClr>
            </a:gs>
            <a:gs pos="100000">
              <a:schemeClr val="accent3">
                <a:hueOff val="823433"/>
                <a:satOff val="4942"/>
                <a:lumOff val="3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s-MX" sz="3800" kern="1200" dirty="0"/>
            <a:t>Orforglipron</a:t>
          </a:r>
        </a:p>
      </dsp:txBody>
      <dsp:txXfrm>
        <a:off x="36727" y="864914"/>
        <a:ext cx="4132786" cy="678901"/>
      </dsp:txXfrm>
    </dsp:sp>
    <dsp:sp modelId="{816BFC4D-B062-7C44-B3BB-7F57D2DFE180}">
      <dsp:nvSpPr>
        <dsp:cNvPr id="0" name=""/>
        <dsp:cNvSpPr/>
      </dsp:nvSpPr>
      <dsp:spPr>
        <a:xfrm>
          <a:off x="4206240" y="1655778"/>
          <a:ext cx="6309360" cy="752355"/>
        </a:xfrm>
        <a:prstGeom prst="rightArrow">
          <a:avLst>
            <a:gd name="adj1" fmla="val 75000"/>
            <a:gd name="adj2" fmla="val 50000"/>
          </a:avLst>
        </a:prstGeom>
        <a:solidFill>
          <a:schemeClr val="accent3">
            <a:tint val="40000"/>
            <a:alpha val="90000"/>
            <a:hueOff val="2022060"/>
            <a:satOff val="17882"/>
            <a:lumOff val="2118"/>
            <a:alphaOff val="0"/>
          </a:schemeClr>
        </a:solidFill>
        <a:ln w="12700" cap="flat" cmpd="sng" algn="ctr">
          <a:solidFill>
            <a:schemeClr val="accent3">
              <a:tint val="40000"/>
              <a:alpha val="90000"/>
              <a:hueOff val="2022060"/>
              <a:satOff val="17882"/>
              <a:lumOff val="211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s-MX" sz="1100" kern="1200" dirty="0"/>
            <a:t>Mayor dosis</a:t>
          </a:r>
        </a:p>
        <a:p>
          <a:pPr marL="57150" lvl="1" indent="-57150" algn="l" defTabSz="488950">
            <a:lnSpc>
              <a:spcPct val="90000"/>
            </a:lnSpc>
            <a:spcBef>
              <a:spcPct val="0"/>
            </a:spcBef>
            <a:spcAft>
              <a:spcPct val="15000"/>
            </a:spcAft>
            <a:buChar char="•"/>
          </a:pPr>
          <a:r>
            <a:rPr lang="es-MX" sz="1100" kern="1200" dirty="0"/>
            <a:t>Oros orales</a:t>
          </a:r>
        </a:p>
      </dsp:txBody>
      <dsp:txXfrm>
        <a:off x="4206240" y="1749822"/>
        <a:ext cx="6027227" cy="564267"/>
      </dsp:txXfrm>
    </dsp:sp>
    <dsp:sp modelId="{FE8820B5-8855-9744-9BD1-77AB3048C47D}">
      <dsp:nvSpPr>
        <dsp:cNvPr id="0" name=""/>
        <dsp:cNvSpPr/>
      </dsp:nvSpPr>
      <dsp:spPr>
        <a:xfrm>
          <a:off x="0" y="1655778"/>
          <a:ext cx="4206240" cy="752355"/>
        </a:xfrm>
        <a:prstGeom prst="roundRect">
          <a:avLst/>
        </a:prstGeom>
        <a:gradFill rotWithShape="0">
          <a:gsLst>
            <a:gs pos="0">
              <a:schemeClr val="accent3">
                <a:hueOff val="1646865"/>
                <a:satOff val="9885"/>
                <a:lumOff val="7530"/>
                <a:alphaOff val="0"/>
                <a:satMod val="103000"/>
                <a:lumMod val="102000"/>
                <a:tint val="94000"/>
              </a:schemeClr>
            </a:gs>
            <a:gs pos="50000">
              <a:schemeClr val="accent3">
                <a:hueOff val="1646865"/>
                <a:satOff val="9885"/>
                <a:lumOff val="7530"/>
                <a:alphaOff val="0"/>
                <a:satMod val="110000"/>
                <a:lumMod val="100000"/>
                <a:shade val="100000"/>
              </a:schemeClr>
            </a:gs>
            <a:gs pos="100000">
              <a:schemeClr val="accent3">
                <a:hueOff val="1646865"/>
                <a:satOff val="9885"/>
                <a:lumOff val="7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s-MX" sz="3800" kern="1200" dirty="0"/>
            <a:t>Semaglutide oral</a:t>
          </a:r>
        </a:p>
      </dsp:txBody>
      <dsp:txXfrm>
        <a:off x="36727" y="1692505"/>
        <a:ext cx="4132786" cy="678901"/>
      </dsp:txXfrm>
    </dsp:sp>
    <dsp:sp modelId="{6B8A3B23-DA78-4745-876D-A05FB5C9EB70}">
      <dsp:nvSpPr>
        <dsp:cNvPr id="0" name=""/>
        <dsp:cNvSpPr/>
      </dsp:nvSpPr>
      <dsp:spPr>
        <a:xfrm>
          <a:off x="4206240" y="2483368"/>
          <a:ext cx="6309360" cy="752355"/>
        </a:xfrm>
        <a:prstGeom prst="rightArrow">
          <a:avLst>
            <a:gd name="adj1" fmla="val 75000"/>
            <a:gd name="adj2" fmla="val 50000"/>
          </a:avLst>
        </a:prstGeom>
        <a:solidFill>
          <a:schemeClr val="accent3">
            <a:tint val="40000"/>
            <a:alpha val="90000"/>
            <a:hueOff val="3033090"/>
            <a:satOff val="26823"/>
            <a:lumOff val="3177"/>
            <a:alphaOff val="0"/>
          </a:schemeClr>
        </a:solidFill>
        <a:ln w="12700" cap="flat" cmpd="sng" algn="ctr">
          <a:solidFill>
            <a:schemeClr val="accent3">
              <a:tint val="40000"/>
              <a:alpha val="90000"/>
              <a:hueOff val="3033090"/>
              <a:satOff val="26823"/>
              <a:lumOff val="317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s-MX" sz="1100" kern="1200" dirty="0"/>
            <a:t>Triple: GLP-1, GIP, glucagón</a:t>
          </a:r>
        </a:p>
      </dsp:txBody>
      <dsp:txXfrm>
        <a:off x="4206240" y="2577412"/>
        <a:ext cx="6027227" cy="564267"/>
      </dsp:txXfrm>
    </dsp:sp>
    <dsp:sp modelId="{E14C4BC3-AB45-4A48-9683-D0DC96AB2C71}">
      <dsp:nvSpPr>
        <dsp:cNvPr id="0" name=""/>
        <dsp:cNvSpPr/>
      </dsp:nvSpPr>
      <dsp:spPr>
        <a:xfrm>
          <a:off x="0" y="2483368"/>
          <a:ext cx="4206240" cy="752355"/>
        </a:xfrm>
        <a:prstGeom prst="roundRect">
          <a:avLst/>
        </a:prstGeom>
        <a:gradFill rotWithShape="0">
          <a:gsLst>
            <a:gs pos="0">
              <a:schemeClr val="accent3">
                <a:hueOff val="2470298"/>
                <a:satOff val="14827"/>
                <a:lumOff val="11295"/>
                <a:alphaOff val="0"/>
                <a:satMod val="103000"/>
                <a:lumMod val="102000"/>
                <a:tint val="94000"/>
              </a:schemeClr>
            </a:gs>
            <a:gs pos="50000">
              <a:schemeClr val="accent3">
                <a:hueOff val="2470298"/>
                <a:satOff val="14827"/>
                <a:lumOff val="11295"/>
                <a:alphaOff val="0"/>
                <a:satMod val="110000"/>
                <a:lumMod val="100000"/>
                <a:shade val="100000"/>
              </a:schemeClr>
            </a:gs>
            <a:gs pos="100000">
              <a:schemeClr val="accent3">
                <a:hueOff val="2470298"/>
                <a:satOff val="14827"/>
                <a:lumOff val="1129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s-MX" sz="3800" kern="1200" dirty="0"/>
            <a:t>Retatruide</a:t>
          </a:r>
        </a:p>
      </dsp:txBody>
      <dsp:txXfrm>
        <a:off x="36727" y="2520095"/>
        <a:ext cx="4132786" cy="678901"/>
      </dsp:txXfrm>
    </dsp:sp>
    <dsp:sp modelId="{E02F31D1-FB11-1E4E-85DD-11D43F85C7FC}">
      <dsp:nvSpPr>
        <dsp:cNvPr id="0" name=""/>
        <dsp:cNvSpPr/>
      </dsp:nvSpPr>
      <dsp:spPr>
        <a:xfrm>
          <a:off x="4206240" y="3310959"/>
          <a:ext cx="6309360" cy="752355"/>
        </a:xfrm>
        <a:prstGeom prst="rightArrow">
          <a:avLst>
            <a:gd name="adj1" fmla="val 75000"/>
            <a:gd name="adj2" fmla="val 50000"/>
          </a:avLst>
        </a:prstGeom>
        <a:solidFill>
          <a:schemeClr val="accent3">
            <a:tint val="40000"/>
            <a:alpha val="90000"/>
            <a:hueOff val="4044120"/>
            <a:satOff val="35764"/>
            <a:lumOff val="4236"/>
            <a:alphaOff val="0"/>
          </a:schemeClr>
        </a:solidFill>
        <a:ln w="12700" cap="flat" cmpd="sng" algn="ctr">
          <a:solidFill>
            <a:schemeClr val="accent3">
              <a:tint val="40000"/>
              <a:alpha val="90000"/>
              <a:hueOff val="4044120"/>
              <a:satOff val="35764"/>
              <a:lumOff val="423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s-MX" sz="1100" kern="1200" dirty="0"/>
            <a:t>GLP-1 y glucagón</a:t>
          </a:r>
        </a:p>
      </dsp:txBody>
      <dsp:txXfrm>
        <a:off x="4206240" y="3405003"/>
        <a:ext cx="6027227" cy="564267"/>
      </dsp:txXfrm>
    </dsp:sp>
    <dsp:sp modelId="{9C4B9613-4F8A-7B46-854A-42B96E95DF93}">
      <dsp:nvSpPr>
        <dsp:cNvPr id="0" name=""/>
        <dsp:cNvSpPr/>
      </dsp:nvSpPr>
      <dsp:spPr>
        <a:xfrm>
          <a:off x="0" y="3310959"/>
          <a:ext cx="4206240" cy="752355"/>
        </a:xfrm>
        <a:prstGeom prst="roundRect">
          <a:avLst/>
        </a:prstGeom>
        <a:gradFill rotWithShape="0">
          <a:gsLst>
            <a:gs pos="0">
              <a:schemeClr val="accent3">
                <a:hueOff val="3293730"/>
                <a:satOff val="19770"/>
                <a:lumOff val="15060"/>
                <a:alphaOff val="0"/>
                <a:satMod val="103000"/>
                <a:lumMod val="102000"/>
                <a:tint val="94000"/>
              </a:schemeClr>
            </a:gs>
            <a:gs pos="50000">
              <a:schemeClr val="accent3">
                <a:hueOff val="3293730"/>
                <a:satOff val="19770"/>
                <a:lumOff val="15060"/>
                <a:alphaOff val="0"/>
                <a:satMod val="110000"/>
                <a:lumMod val="100000"/>
                <a:shade val="100000"/>
              </a:schemeClr>
            </a:gs>
            <a:gs pos="100000">
              <a:schemeClr val="accent3">
                <a:hueOff val="3293730"/>
                <a:satOff val="19770"/>
                <a:lumOff val="1506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s-MX" sz="3800" kern="1200" dirty="0"/>
            <a:t>Pemvidutide</a:t>
          </a:r>
        </a:p>
      </dsp:txBody>
      <dsp:txXfrm>
        <a:off x="36727" y="3347686"/>
        <a:ext cx="4132786" cy="678901"/>
      </dsp:txXfrm>
    </dsp:sp>
    <dsp:sp modelId="{8F489358-7BD0-3847-A55E-FC086D92FB06}">
      <dsp:nvSpPr>
        <dsp:cNvPr id="0" name=""/>
        <dsp:cNvSpPr/>
      </dsp:nvSpPr>
      <dsp:spPr>
        <a:xfrm>
          <a:off x="4206240" y="4138549"/>
          <a:ext cx="6309360" cy="752355"/>
        </a:xfrm>
        <a:prstGeom prst="rightArrow">
          <a:avLst>
            <a:gd name="adj1" fmla="val 75000"/>
            <a:gd name="adj2" fmla="val 50000"/>
          </a:avLst>
        </a:prstGeom>
        <a:solidFill>
          <a:schemeClr val="accent3">
            <a:tint val="40000"/>
            <a:alpha val="90000"/>
            <a:hueOff val="5055149"/>
            <a:satOff val="44705"/>
            <a:lumOff val="5295"/>
            <a:alphaOff val="0"/>
          </a:schemeClr>
        </a:solidFill>
        <a:ln w="12700" cap="flat" cmpd="sng" algn="ctr">
          <a:solidFill>
            <a:schemeClr val="accent3">
              <a:tint val="40000"/>
              <a:alpha val="90000"/>
              <a:hueOff val="5055149"/>
              <a:satOff val="44705"/>
              <a:lumOff val="529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s-MX" sz="1100" kern="1200" dirty="0"/>
            <a:t>Análogo de amilinA</a:t>
          </a:r>
        </a:p>
      </dsp:txBody>
      <dsp:txXfrm>
        <a:off x="4206240" y="4232593"/>
        <a:ext cx="6027227" cy="564267"/>
      </dsp:txXfrm>
    </dsp:sp>
    <dsp:sp modelId="{7F7D6003-6790-534D-A203-C569DBC36FB8}">
      <dsp:nvSpPr>
        <dsp:cNvPr id="0" name=""/>
        <dsp:cNvSpPr/>
      </dsp:nvSpPr>
      <dsp:spPr>
        <a:xfrm>
          <a:off x="0" y="4138549"/>
          <a:ext cx="4206240" cy="752355"/>
        </a:xfrm>
        <a:prstGeom prst="roundRect">
          <a:avLst/>
        </a:prstGeom>
        <a:gradFill rotWithShape="0">
          <a:gsLst>
            <a:gs pos="0">
              <a:schemeClr val="accent3">
                <a:hueOff val="4117163"/>
                <a:satOff val="24712"/>
                <a:lumOff val="18825"/>
                <a:alphaOff val="0"/>
                <a:satMod val="103000"/>
                <a:lumMod val="102000"/>
                <a:tint val="94000"/>
              </a:schemeClr>
            </a:gs>
            <a:gs pos="50000">
              <a:schemeClr val="accent3">
                <a:hueOff val="4117163"/>
                <a:satOff val="24712"/>
                <a:lumOff val="18825"/>
                <a:alphaOff val="0"/>
                <a:satMod val="110000"/>
                <a:lumMod val="100000"/>
                <a:shade val="100000"/>
              </a:schemeClr>
            </a:gs>
            <a:gs pos="100000">
              <a:schemeClr val="accent3">
                <a:hueOff val="4117163"/>
                <a:satOff val="24712"/>
                <a:lumOff val="1882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s-MX" sz="3800" kern="1200" dirty="0"/>
            <a:t>Petrelintide</a:t>
          </a:r>
        </a:p>
      </dsp:txBody>
      <dsp:txXfrm>
        <a:off x="36727" y="4175276"/>
        <a:ext cx="4132786" cy="67890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1295F-90FF-9D46-B31C-E7D6A48D5F9C}" type="datetimeFigureOut">
              <a:rPr lang="es-MX" smtClean="0"/>
              <a:t>04/09/25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A35CC-2558-5F41-8B00-F3BDBABB5C2D}" type="slidenum">
              <a:rPr lang="es-MX" smtClean="0"/>
              <a:t>‹Nº›</a:t>
            </a:fld>
            <a:endParaRPr lang="es-MX"/>
          </a:p>
        </p:txBody>
      </p:sp>
    </p:spTree>
    <p:extLst>
      <p:ext uri="{BB962C8B-B14F-4D97-AF65-F5344CB8AC3E}">
        <p14:creationId xmlns:p14="http://schemas.microsoft.com/office/powerpoint/2010/main" val="1029077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en.wikipedia.org/wiki/Retatrutide?utm_source=chatgpt.com" TargetMode="External"/><Relationship Id="rId3" Type="http://schemas.openxmlformats.org/officeDocument/2006/relationships/hyperlink" Target="https://www.livemed.in/es/blog/cagrisema-nueva-herramienta-frente-tratamiento-obesidad/?utm_source=chatgpt.com" TargetMode="External"/><Relationship Id="rId7" Type="http://schemas.openxmlformats.org/officeDocument/2006/relationships/hyperlink" Target="https://www.investors.com/news/technology/eli-lilly-weight-loss-pill-viking-therapeutics-novo-nordisk/?utm_source=chatgpt.com"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marketwatch.com/story/lilly-obesity-pill-trial-results-find-a-warmer-reception-on-wall-street-this-time-around-ebffcf94?utm_source=chatgpt.com" TargetMode="External"/><Relationship Id="rId5" Type="http://schemas.openxmlformats.org/officeDocument/2006/relationships/hyperlink" Target="https://www.reuters.com/business/healthcare-pharmaceuticals/factbox-top-pharma-companies-work-launch-first-weight-loss-pill-2025-08-07/?utm_source=chatgpt.com" TargetMode="External"/><Relationship Id="rId4" Type="http://schemas.openxmlformats.org/officeDocument/2006/relationships/hyperlink" Target="https://netmd.org/cagrisema-logra-perdida-de-peso-superior-en-obesidad-y-diabetes/?utm_source=chatgpt.com" TargetMode="External"/><Relationship Id="rId9" Type="http://schemas.openxmlformats.org/officeDocument/2006/relationships/hyperlink" Target="https://en.wikipedia.org/wiki/Pemvidutide?utm_source=chatgpt.co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Métodos</a:t>
            </a:r>
          </a:p>
          <a:p>
            <a:r>
              <a:rPr lang="es-MX" dirty="0"/>
              <a:t>Se analizaron datos individuales de </a:t>
            </a:r>
            <a:r>
              <a:rPr lang="es-MX" b="1" dirty="0"/>
              <a:t>239 estudios prospectivos</a:t>
            </a:r>
            <a:r>
              <a:rPr lang="es-MX" dirty="0"/>
              <a:t> con </a:t>
            </a:r>
            <a:r>
              <a:rPr lang="es-MX" b="1" dirty="0"/>
              <a:t>10.6 millones de participantes</a:t>
            </a:r>
            <a:r>
              <a:rPr lang="es-MX" dirty="0"/>
              <a:t> en Asia, Europa, Norteamérica, Australia y Nueva Zelanda.</a:t>
            </a:r>
          </a:p>
          <a:p>
            <a:r>
              <a:rPr lang="es-MX" dirty="0"/>
              <a:t>Para el análisis principal se incluyeron </a:t>
            </a:r>
            <a:r>
              <a:rPr lang="es-MX" b="1" dirty="0"/>
              <a:t>3.9 millones de adultos nunca fumadores, sin enfermedades crónicas al inicio, y con al menos 5 años de seguimiento</a:t>
            </a:r>
            <a:r>
              <a:rPr lang="es-MX" dirty="0"/>
              <a:t>.</a:t>
            </a:r>
          </a:p>
          <a:p>
            <a:r>
              <a:rPr lang="es-MX" dirty="0"/>
              <a:t>Se estimaron </a:t>
            </a:r>
            <a:r>
              <a:rPr lang="es-MX" b="1" dirty="0"/>
              <a:t>hazard ratios (HR)</a:t>
            </a:r>
            <a:r>
              <a:rPr lang="es-MX" dirty="0"/>
              <a:t> ajustados por edad y sexo, utilizando como referencia un IMC de 22.5–&lt;25.0 kg/m².</a:t>
            </a:r>
          </a:p>
          <a:p>
            <a:r>
              <a:rPr lang="es-MX" b="1" dirty="0"/>
              <a:t>Conclusiones</a:t>
            </a:r>
          </a:p>
          <a:p>
            <a:r>
              <a:rPr lang="es-MX" dirty="0"/>
              <a:t>Tanto el </a:t>
            </a:r>
            <a:r>
              <a:rPr lang="es-MX" b="1" dirty="0"/>
              <a:t>sobrepeso como la obesidad</a:t>
            </a:r>
            <a:r>
              <a:rPr lang="es-MX" dirty="0"/>
              <a:t> están </a:t>
            </a:r>
            <a:r>
              <a:rPr lang="es-MX" b="1" dirty="0"/>
              <a:t>claramente asociados con un mayor riesgo de mortalidad</a:t>
            </a:r>
            <a:r>
              <a:rPr lang="es-MX" dirty="0"/>
              <a:t>, sin evidencia de un "paradigma protector" para el sobrepeso.</a:t>
            </a:r>
          </a:p>
          <a:p>
            <a:r>
              <a:rPr lang="es-MX" dirty="0"/>
              <a:t>La relación entre IMC y mortalidad es </a:t>
            </a:r>
            <a:r>
              <a:rPr lang="es-MX" b="1" dirty="0"/>
              <a:t>log-lineal</a:t>
            </a:r>
            <a:r>
              <a:rPr lang="es-MX" dirty="0"/>
              <a:t> a partir de un IMC de 25.</a:t>
            </a:r>
          </a:p>
          <a:p>
            <a:r>
              <a:rPr lang="es-MX" dirty="0"/>
              <a:t>Estos hallazgos </a:t>
            </a:r>
            <a:r>
              <a:rPr lang="es-MX" b="1" dirty="0"/>
              <a:t>refuerzan la necesidad de estrategias de salud pública</a:t>
            </a:r>
            <a:r>
              <a:rPr lang="es-MX" dirty="0"/>
              <a:t> dirigidas a reducir toda la gama de adiposidad excesiva, no solo la obesidad mórbida.</a:t>
            </a:r>
          </a:p>
          <a:p>
            <a:endParaRPr lang="es-MX" dirty="0"/>
          </a:p>
        </p:txBody>
      </p:sp>
      <p:sp>
        <p:nvSpPr>
          <p:cNvPr id="4" name="Marcador de número de diapositiva 3"/>
          <p:cNvSpPr>
            <a:spLocks noGrp="1"/>
          </p:cNvSpPr>
          <p:nvPr>
            <p:ph type="sldNum" sz="quarter" idx="5"/>
          </p:nvPr>
        </p:nvSpPr>
        <p:spPr/>
        <p:txBody>
          <a:bodyPr/>
          <a:lstStyle/>
          <a:p>
            <a:fld id="{538A35CC-2558-5F41-8B00-F3BDBABB5C2D}" type="slidenum">
              <a:rPr lang="es-MX" smtClean="0"/>
              <a:t>5</a:t>
            </a:fld>
            <a:endParaRPr lang="es-MX"/>
          </a:p>
        </p:txBody>
      </p:sp>
    </p:spTree>
    <p:extLst>
      <p:ext uri="{BB962C8B-B14F-4D97-AF65-F5344CB8AC3E}">
        <p14:creationId xmlns:p14="http://schemas.microsoft.com/office/powerpoint/2010/main" val="600168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Mientras que el hambre homeostática es típica de las personas que experimentan privación de alimentos, el </a:t>
            </a:r>
            <a:r>
              <a:rPr lang="es-MX" b="1" dirty="0"/>
              <a:t>hambre hedónica </a:t>
            </a:r>
            <a:r>
              <a:rPr lang="es-MX" dirty="0"/>
              <a:t>(impulsada por el placer) se caracteriza por el deseo de comer en ausencia de una necesidad calórica aguda. En el hambre homeostática, el equilibrio hambre-saciedad, estrechamente regulado, se ajusta para mantener la homeostasis metabólica, evitando una ingesta excesiva de calorías. Sin embargo, en presencia de una gran disponibilidad de alimentos, los circuitos corticales hedónicos o de recompensa pueden reemplazar el control hipotalámico del equilibrio energético, lo que conduce a la ingestión de alimentos hipercalóricos, ricos en grasas y azúcares, no por necesidad, sino por placer. El hambre hedónica también se ve influida por las emociones negativas y, con mayor frecuencia, por las positivas, lo que provoca diferencias individuales en el comportamiento alimentario. Por ejemplo, la ira, el miedo, la tristeza y la depresión suelen asociarse a un consumo excesivo de alimentos dulces.</a:t>
            </a:r>
          </a:p>
          <a:p>
            <a:endParaRPr lang="es-MX" dirty="0"/>
          </a:p>
          <a:p>
            <a:r>
              <a:rPr lang="es-MX" dirty="0"/>
              <a:t>Los hábitos alimentarios también se ven influidos por las preferencias gustativas. Además, los factores socioeconómicos (el costo generalmente inferior de los alimentos poco saludables en comparación con los saludables), las creencias culturales (la obesidad como signo de salud y riqueza en muchas sociedades) y las prácticas religiosas (restricciones alimentarias en determinadas religiones) pueden modificar el hambre hedónica.</a:t>
            </a:r>
          </a:p>
          <a:p>
            <a:endParaRPr lang="es-MX" dirty="0"/>
          </a:p>
          <a:p>
            <a:r>
              <a:rPr lang="es-MX" dirty="0"/>
              <a:t>El IMC tampoco guarda una relación sustancial con el hambre hedónica. Una explicación es que en una sociedad de abundancia y exposición constante a alimentos apetitosos, la gente piensa en comida deliciosa y tiene antojo de ella, independientemente de su IMC. Sin embargo, un estudio de pérdida de peso de 2021 sugiere que, al menos en un subgrupo de personas, la reducción del hambre hedónica se asocia con un IMC más bajo a los 12 meses. </a:t>
            </a:r>
          </a:p>
          <a:p>
            <a:endParaRPr lang="es-MX" dirty="0"/>
          </a:p>
        </p:txBody>
      </p:sp>
      <p:sp>
        <p:nvSpPr>
          <p:cNvPr id="4" name="Marcador de número de diapositiva 3"/>
          <p:cNvSpPr>
            <a:spLocks noGrp="1"/>
          </p:cNvSpPr>
          <p:nvPr>
            <p:ph type="sldNum" sz="quarter" idx="5"/>
          </p:nvPr>
        </p:nvSpPr>
        <p:spPr/>
        <p:txBody>
          <a:bodyPr/>
          <a:lstStyle/>
          <a:p>
            <a:fld id="{538A35CC-2558-5F41-8B00-F3BDBABB5C2D}" type="slidenum">
              <a:rPr lang="es-MX" smtClean="0"/>
              <a:t>16</a:t>
            </a:fld>
            <a:endParaRPr lang="es-MX"/>
          </a:p>
        </p:txBody>
      </p:sp>
    </p:spTree>
    <p:extLst>
      <p:ext uri="{BB962C8B-B14F-4D97-AF65-F5344CB8AC3E}">
        <p14:creationId xmlns:p14="http://schemas.microsoft.com/office/powerpoint/2010/main" val="1402146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microbiota intestinal es un simbionte que protege al huésped de los patógenos y contribuye a la programación del sistema inmunitario y al control de funciones metabólicas clave, como el metabolismo energético. Además, la microbiota proporciona energía al huésped mediante la liberación de enzimas y metabolitos tróficos (por ejemplo, ácidos grasos de cadena corta). Dado que el hambre depende en gran medida de la comunicación bidireccional intestino-cerebro, la microbiota intestinal también influye en los circuitos del hambre del huésped. Se han dilucidado varios mecanismos que implican tanto vías sistémicas como nerviosas, ya sea afectando indirectamente al hambre a través de hormonas o produciendo metabolitos que afectan directamente al hambre.</a:t>
            </a:r>
          </a:p>
          <a:p>
            <a:endParaRPr lang="es-MX" dirty="0"/>
          </a:p>
          <a:p>
            <a:r>
              <a:rPr lang="es-MX" dirty="0"/>
              <a:t>Los microorganismos son capaces de influir en la liberación de hormonas que controlan el hambre (por ejemplo, grelina, leptina e insulina) producidas por el intestino, el tejido adiposo y el páncreas. La disminución de la diversidad de la microbiota (un signo de disbiosis) se ha asociado a mayores concentraciones séricas de leptina tanto en personas delgadas como con obesidad. En las personas con obesidad, el aumento de la permeabilidad intestinal puede facilitar el paso de componentes de la microbiota desde el lumen intestinal al tejido adiposo del huésped, alterando el metabolismo energético mediante la inhibición de la señalización de la leptina y provocando disglucemia y, en algunos casos, DT2. Los prebióticos de la microbiota intestinal, como la inulina y la oligofructosa, parecen inhibir el apetito aumentando la síntesis de GLP-1 y PYY e inhibiendo al mismo tiempo la producción de grelina tanto en adultos delgados como con obesidad. </a:t>
            </a:r>
          </a:p>
          <a:p>
            <a:r>
              <a:rPr lang="es-MX" dirty="0"/>
              <a:t>Los ácidos grasos de cadena corta son capaces de estimular el hambre homeostática favoreciendo la señalización relacionada con la grelina e inhibiendo la secreción de insulina. Sin embargo, también hay pruebas de que los ácidos grasos de cadena corta pueden suprimir el hambre al unirse al receptor 2 de ácidos grasos libres y al receptor 43 acoplado a proteína G, lo que puede provocar la liberación de GLP-1, PYY, insulina y leptina. Además de estimular el hambre homeostática, los ácidos grasos de cadena corta -y, en concreto, el propionato colónico- pueden reducir el hambre hedónica mediante la inhibición de los circuitos de recompensa del SNC. Por último, el acetato producido por las bacterias del colon puede atravesar la barrera hematoencefálica e inhibir directamente las neuronas AgRP del hipotálamo.</a:t>
            </a:r>
          </a:p>
          <a:p>
            <a:endParaRPr lang="es-MX" dirty="0"/>
          </a:p>
        </p:txBody>
      </p:sp>
      <p:sp>
        <p:nvSpPr>
          <p:cNvPr id="4" name="Marcador de número de diapositiva 3"/>
          <p:cNvSpPr>
            <a:spLocks noGrp="1"/>
          </p:cNvSpPr>
          <p:nvPr>
            <p:ph type="sldNum" sz="quarter" idx="5"/>
          </p:nvPr>
        </p:nvSpPr>
        <p:spPr/>
        <p:txBody>
          <a:bodyPr/>
          <a:lstStyle/>
          <a:p>
            <a:fld id="{538A35CC-2558-5F41-8B00-F3BDBABB5C2D}" type="slidenum">
              <a:rPr lang="es-MX" smtClean="0"/>
              <a:t>17</a:t>
            </a:fld>
            <a:endParaRPr lang="es-MX"/>
          </a:p>
        </p:txBody>
      </p:sp>
    </p:spTree>
    <p:extLst>
      <p:ext uri="{BB962C8B-B14F-4D97-AF65-F5344CB8AC3E}">
        <p14:creationId xmlns:p14="http://schemas.microsoft.com/office/powerpoint/2010/main" val="3955352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spcBef>
                <a:spcPts val="0"/>
              </a:spcBef>
              <a:defRPr/>
            </a:pPr>
            <a:r>
              <a:rPr lang="es-ES" dirty="0"/>
              <a:t>Las complejas señales periféricas son integradas en el sistema nervioso central (SNC) para regular el peso corporal.</a:t>
            </a:r>
            <a:r>
              <a:rPr lang="en-US" baseline="30000" dirty="0"/>
              <a:t> 47</a:t>
            </a:r>
          </a:p>
          <a:p>
            <a:pPr>
              <a:spcBef>
                <a:spcPts val="0"/>
              </a:spcBef>
              <a:defRPr/>
            </a:pPr>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Las señales liberadas por el tejido adiposo, el páncreas y el sistema gastrointestinal se transmiten al cerebro a través de la sangre y el nervio vago, con algunas señales hormonales que actúan directamente sobre el hipotálamo, para ayudar a regular el peso corporal. </a:t>
            </a:r>
            <a:r>
              <a:rPr lang="en-US" baseline="30000" dirty="0"/>
              <a:t>47</a:t>
            </a:r>
          </a:p>
          <a:p>
            <a:pPr>
              <a:spcBef>
                <a:spcPts val="0"/>
              </a:spcBef>
              <a:defRPr/>
            </a:pPr>
            <a:endParaRPr lang="es-ES" dirty="0"/>
          </a:p>
          <a:p>
            <a:pPr>
              <a:spcBef>
                <a:spcPts val="0"/>
              </a:spcBef>
              <a:defRPr/>
            </a:pPr>
            <a:r>
              <a:rPr lang="es-ES" dirty="0"/>
              <a:t>Se sabe que algunas de estas señales periféricas son menos efectivas en pacientes con obesidad. Por ejemplo, la </a:t>
            </a:r>
            <a:r>
              <a:rPr lang="es-ES" dirty="0" err="1"/>
              <a:t>leptina</a:t>
            </a:r>
            <a:r>
              <a:rPr lang="es-ES" dirty="0"/>
              <a:t> circula a concentraciones más altas en pacientes con obesidad, sin embargo, debido a la resistencia a la </a:t>
            </a:r>
            <a:r>
              <a:rPr lang="es-ES" dirty="0" err="1"/>
              <a:t>leptina</a:t>
            </a:r>
            <a:r>
              <a:rPr lang="es-ES" dirty="0"/>
              <a:t> en el hipotálamo, no tiene el mismo efecto para reducir la ingesta de alimentos y aumentar el gasto energético que en los individuos delgados.</a:t>
            </a:r>
            <a:r>
              <a:rPr lang="en-US" baseline="30000" dirty="0"/>
              <a:t> 31</a:t>
            </a:r>
            <a:endParaRPr lang="en-US" dirty="0"/>
          </a:p>
        </p:txBody>
      </p:sp>
      <p:sp>
        <p:nvSpPr>
          <p:cNvPr id="4" name="3 Marcador de número de diapositiva"/>
          <p:cNvSpPr>
            <a:spLocks noGrp="1"/>
          </p:cNvSpPr>
          <p:nvPr>
            <p:ph type="sldNum" sz="quarter" idx="10"/>
          </p:nvPr>
        </p:nvSpPr>
        <p:spPr/>
        <p:txBody>
          <a:bodyPr/>
          <a:lstStyle/>
          <a:p>
            <a:pPr defTabSz="914377"/>
            <a:fld id="{28182E2C-AC48-45A1-A539-1D63FC6BDE45}" type="slidenum">
              <a:rPr lang="de-DE" smtClean="0"/>
              <a:pPr defTabSz="914377"/>
              <a:t>18</a:t>
            </a:fld>
            <a:endParaRPr lang="de-DE"/>
          </a:p>
        </p:txBody>
      </p:sp>
    </p:spTree>
    <p:extLst>
      <p:ext uri="{BB962C8B-B14F-4D97-AF65-F5344CB8AC3E}">
        <p14:creationId xmlns:p14="http://schemas.microsoft.com/office/powerpoint/2010/main" val="3392296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2D8ECB-6D86-8A4D-8B26-16D9EE4DF50B}" type="slidenum">
              <a:rPr lang="es-MX" smtClean="0"/>
              <a:t>20</a:t>
            </a:fld>
            <a:endParaRPr lang="es-MX"/>
          </a:p>
        </p:txBody>
      </p:sp>
    </p:spTree>
    <p:extLst>
      <p:ext uri="{BB962C8B-B14F-4D97-AF65-F5344CB8AC3E}">
        <p14:creationId xmlns:p14="http://schemas.microsoft.com/office/powerpoint/2010/main" val="54847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11: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000"/>
              <a:buNone/>
            </a:pPr>
            <a:endParaRPr lang="en-US" sz="1000" dirty="0"/>
          </a:p>
        </p:txBody>
      </p:sp>
      <p:sp>
        <p:nvSpPr>
          <p:cNvPr id="1089" name="Google Shape;108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200"/>
              <a:buFont typeface="Calibri" panose="020F0502020204030204"/>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a:sym typeface="Calibri" panose="020F0502020204030204"/>
              </a:rPr>
              <a:pPr marL="0" marR="0" lvl="0" indent="0" algn="r" defTabSz="914400" rtl="0" eaLnBrk="1" fontAlgn="auto" latinLnBrk="0" hangingPunct="1">
                <a:lnSpc>
                  <a:spcPct val="100000"/>
                </a:lnSpc>
                <a:spcBef>
                  <a:spcPct val="0"/>
                </a:spcBef>
                <a:spcAft>
                  <a:spcPct val="0"/>
                </a:spcAft>
                <a:buClr>
                  <a:srgbClr val="000000"/>
                </a:buClr>
                <a:buSzPts val="1200"/>
                <a:buFont typeface="Calibri" panose="020F0502020204030204"/>
                <a:buNone/>
                <a:tabLst/>
                <a:defRPr/>
              </a:pPr>
              <a:t>22</a:t>
            </a:fld>
            <a:endParaRPr kumimoji="0" sz="1200" b="0" i="0" u="none" strike="noStrike" kern="0" cap="none" spc="0" normalizeH="0" baseline="0" noProof="0">
              <a:ln>
                <a:noFill/>
              </a:ln>
              <a:solidFill>
                <a:srgbClr val="000000"/>
              </a:solidFill>
              <a:effectLst/>
              <a:uLnTx/>
              <a:uFillTx/>
              <a:latin typeface="Calibri" panose="020F0502020204030204"/>
              <a:ea typeface="Calibri" panose="020F0502020204030204"/>
              <a:cs typeface="Calibri"/>
              <a:sym typeface="Calibri" panose="020F05020202040302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2D8ECB-6D86-8A4D-8B26-16D9EE4DF50B}" type="slidenum">
              <a:rPr lang="es-MX" smtClean="0"/>
              <a:t>23</a:t>
            </a:fld>
            <a:endParaRPr lang="es-MX"/>
          </a:p>
        </p:txBody>
      </p:sp>
    </p:spTree>
    <p:extLst>
      <p:ext uri="{BB962C8B-B14F-4D97-AF65-F5344CB8AC3E}">
        <p14:creationId xmlns:p14="http://schemas.microsoft.com/office/powerpoint/2010/main" val="3588165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38A35CC-2558-5F41-8B00-F3BDBABB5C2D}" type="slidenum">
              <a:rPr lang="es-MX" smtClean="0"/>
              <a:t>25</a:t>
            </a:fld>
            <a:endParaRPr lang="es-MX"/>
          </a:p>
        </p:txBody>
      </p:sp>
    </p:spTree>
    <p:extLst>
      <p:ext uri="{BB962C8B-B14F-4D97-AF65-F5344CB8AC3E}">
        <p14:creationId xmlns:p14="http://schemas.microsoft.com/office/powerpoint/2010/main" val="817140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2D8ECB-6D86-8A4D-8B26-16D9EE4DF50B}" type="slidenum">
              <a:rPr lang="es-MX" smtClean="0"/>
              <a:t>26</a:t>
            </a:fld>
            <a:endParaRPr lang="es-MX"/>
          </a:p>
        </p:txBody>
      </p:sp>
    </p:spTree>
    <p:extLst>
      <p:ext uri="{BB962C8B-B14F-4D97-AF65-F5344CB8AC3E}">
        <p14:creationId xmlns:p14="http://schemas.microsoft.com/office/powerpoint/2010/main" val="2272675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ES" sz="1200" b="0" i="0" kern="1200" dirty="0">
                <a:solidFill>
                  <a:schemeClr val="tx1"/>
                </a:solidFill>
                <a:effectLst/>
                <a:latin typeface="+mn-lt"/>
                <a:ea typeface="+mn-ea"/>
                <a:cs typeface="+mn-cs"/>
              </a:rPr>
              <a:t>Figura 3 | Periodos críticos en el desarrollo de la obesidad. Los primeros mil días, desde la concepción hasta el final del segundo año de vida, marcan el primer periodo crítico en el desarrollo de la obesidad. El índice de masa corporal (IMC) suele aumentar hasta los 7 meses de edad, cuando alcanza un máximo temporal (el llamado pico de IMC infantil). Entre los 5 y los 7 años de edad, el IMC alcanza un mínimo en niños con un crecimiento y desarrollo adecuados, tras lo cual comienza a aumentar de nuevo (es decir, el rebote de la adiposidad)221. Durante la adolescencia, los cambios en el IMC se asocian sustancialmente con la pubertad.</a:t>
            </a:r>
          </a:p>
          <a:p>
            <a:pPr rtl="0"/>
            <a:r>
              <a:rPr lang="es-ES" sz="1200" b="0" i="0" kern="1200" dirty="0">
                <a:solidFill>
                  <a:schemeClr val="tx1"/>
                </a:solidFill>
                <a:effectLst/>
                <a:latin typeface="+mn-lt"/>
                <a:ea typeface="+mn-ea"/>
                <a:cs typeface="+mn-cs"/>
              </a:rPr>
              <a:t>El peso corporal en estos periodos críticos se asocia con la composición corporal posterior222.</a:t>
            </a:r>
          </a:p>
          <a:p>
            <a:endParaRPr lang="es-MX" dirty="0"/>
          </a:p>
        </p:txBody>
      </p:sp>
      <p:sp>
        <p:nvSpPr>
          <p:cNvPr id="4" name="Marcador de número de diapositiva 3"/>
          <p:cNvSpPr>
            <a:spLocks noGrp="1"/>
          </p:cNvSpPr>
          <p:nvPr>
            <p:ph type="sldNum" sz="quarter" idx="5"/>
          </p:nvPr>
        </p:nvSpPr>
        <p:spPr/>
        <p:txBody>
          <a:bodyPr/>
          <a:lstStyle/>
          <a:p>
            <a:fld id="{538A35CC-2558-5F41-8B00-F3BDBABB5C2D}" type="slidenum">
              <a:rPr lang="es-MX" smtClean="0"/>
              <a:t>27</a:t>
            </a:fld>
            <a:endParaRPr lang="es-MX"/>
          </a:p>
        </p:txBody>
      </p:sp>
    </p:spTree>
    <p:extLst>
      <p:ext uri="{BB962C8B-B14F-4D97-AF65-F5344CB8AC3E}">
        <p14:creationId xmlns:p14="http://schemas.microsoft.com/office/powerpoint/2010/main" val="2232728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38A35CC-2558-5F41-8B00-F3BDBABB5C2D}" type="slidenum">
              <a:rPr lang="es-MX" smtClean="0"/>
              <a:t>29</a:t>
            </a:fld>
            <a:endParaRPr lang="es-MX"/>
          </a:p>
        </p:txBody>
      </p:sp>
    </p:spTree>
    <p:extLst>
      <p:ext uri="{BB962C8B-B14F-4D97-AF65-F5344CB8AC3E}">
        <p14:creationId xmlns:p14="http://schemas.microsoft.com/office/powerpoint/2010/main" val="1406440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Observatorio 2018 </a:t>
            </a:r>
          </a:p>
          <a:p>
            <a:r>
              <a:rPr lang="es-MX" sz="1800" b="1" dirty="0">
                <a:solidFill>
                  <a:srgbClr val="283563"/>
                </a:solidFill>
                <a:effectLst/>
                <a:latin typeface="Avenir" panose="02000503020000020003" pitchFamily="2" charset="0"/>
              </a:rPr>
              <a:t>Global overweight and obesity </a:t>
            </a:r>
            <a:endParaRPr lang="es-MX" dirty="0"/>
          </a:p>
          <a:p>
            <a:r>
              <a:rPr lang="es-MX" sz="1800" dirty="0">
                <a:effectLst/>
                <a:latin typeface="Avenir" panose="02000503020000020003" pitchFamily="2" charset="0"/>
              </a:rPr>
              <a:t>The estimates for global levels of overweight and obesity (BMI ≥25kg/m2), also referred to as high BMI throughout this Atlas, suggest that over 4 billion people may be affected by 2035, compared with over 2.6 billion in 2020. This reflects an increase from 38% of the world’s population in 2020 to over 50% by 2035 (figures exclude children under 5 years old). </a:t>
            </a:r>
            <a:endParaRPr lang="es-MX" dirty="0"/>
          </a:p>
          <a:p>
            <a:r>
              <a:rPr lang="es-MX" sz="1800" dirty="0">
                <a:effectLst/>
                <a:latin typeface="Avenir" panose="02000503020000020003" pitchFamily="2" charset="0"/>
              </a:rPr>
              <a:t>The prevalence of obesity (BMI ≥30kg/m2) alone is anticipated to rise from 14% to 24% of the population over the same period, affecting nearly 2 billion adults, children and adolescents by 2035. </a:t>
            </a:r>
            <a:endParaRPr lang="es-MX" dirty="0"/>
          </a:p>
          <a:p>
            <a:endParaRPr lang="es-MX" dirty="0"/>
          </a:p>
        </p:txBody>
      </p:sp>
      <p:sp>
        <p:nvSpPr>
          <p:cNvPr id="4" name="Marcador de número de diapositiva 3"/>
          <p:cNvSpPr>
            <a:spLocks noGrp="1"/>
          </p:cNvSpPr>
          <p:nvPr>
            <p:ph type="sldNum" sz="quarter" idx="5"/>
          </p:nvPr>
        </p:nvSpPr>
        <p:spPr/>
        <p:txBody>
          <a:bodyPr/>
          <a:lstStyle/>
          <a:p>
            <a:pPr defTabSz="914377"/>
            <a:fld id="{28182E2C-AC48-45A1-A539-1D63FC6BDE45}" type="slidenum">
              <a:rPr lang="de-DE" smtClean="0"/>
              <a:pPr defTabSz="914377"/>
              <a:t>6</a:t>
            </a:fld>
            <a:endParaRPr lang="de-DE"/>
          </a:p>
        </p:txBody>
      </p:sp>
    </p:spTree>
    <p:extLst>
      <p:ext uri="{BB962C8B-B14F-4D97-AF65-F5344CB8AC3E}">
        <p14:creationId xmlns:p14="http://schemas.microsoft.com/office/powerpoint/2010/main" val="3611541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2. Intervención interdisciplinaria</a:t>
            </a:r>
          </a:p>
          <a:p>
            <a:r>
              <a:rPr lang="es-MX" b="1" dirty="0"/>
              <a:t>a) Médico endocrinólogo / clínico</a:t>
            </a:r>
          </a:p>
          <a:p>
            <a:r>
              <a:rPr lang="es-MX" dirty="0"/>
              <a:t>Diagnóstico, estratificación de riesgo, coordinación del plan.</a:t>
            </a:r>
          </a:p>
          <a:p>
            <a:r>
              <a:rPr lang="es-MX" dirty="0"/>
              <a:t>Evaluar y tratar comorbilidades.</a:t>
            </a:r>
          </a:p>
          <a:p>
            <a:r>
              <a:rPr lang="es-MX" dirty="0"/>
              <a:t>Indicación de tratamiento farmacológico (GLP-1 RA, orlistat, etc.) según guías.</a:t>
            </a:r>
          </a:p>
          <a:p>
            <a:r>
              <a:rPr lang="es-MX" dirty="0"/>
              <a:t>Referencia a cirugía bariátrica en casos indicados (IMC ≥40 o ≥35 con comorbilidades).</a:t>
            </a:r>
          </a:p>
          <a:p>
            <a:r>
              <a:rPr lang="es-MX" b="1" dirty="0"/>
              <a:t>b) Nutrición</a:t>
            </a:r>
          </a:p>
          <a:p>
            <a:r>
              <a:rPr lang="es-MX" dirty="0"/>
              <a:t>Plan de alimentación personalizado, realista y sostenible.</a:t>
            </a:r>
          </a:p>
          <a:p>
            <a:r>
              <a:rPr lang="es-MX" dirty="0"/>
              <a:t>Educación en hábitos alimenticios, control de porciones, registro de alimentos.</a:t>
            </a:r>
          </a:p>
          <a:p>
            <a:r>
              <a:rPr lang="es-MX" dirty="0"/>
              <a:t>Enfoques: dieta mediterránea, DASH, baja en calorías balanceada, según paciente.</a:t>
            </a:r>
          </a:p>
          <a:p>
            <a:r>
              <a:rPr lang="es-MX" b="1" dirty="0"/>
              <a:t>c) Psicología / Psiquiatría</a:t>
            </a:r>
          </a:p>
          <a:p>
            <a:r>
              <a:rPr lang="es-MX" dirty="0"/>
              <a:t>Evaluación de trastornos alimentarios, depresión, ansiedad, TDAH.</a:t>
            </a:r>
          </a:p>
          <a:p>
            <a:r>
              <a:rPr lang="es-MX" dirty="0"/>
              <a:t>Terapia cognitivo-conductual (TCC), mindfulness, manejo del estrés.</a:t>
            </a:r>
          </a:p>
          <a:p>
            <a:r>
              <a:rPr lang="es-MX" dirty="0"/>
              <a:t>Apoyo en adherencia y prevención de recaídas.</a:t>
            </a:r>
          </a:p>
          <a:p>
            <a:r>
              <a:rPr lang="es-MX" b="1" dirty="0"/>
              <a:t>d) Actividad física / Rehabilitación / Medicina del deporte</a:t>
            </a:r>
          </a:p>
          <a:p>
            <a:r>
              <a:rPr lang="es-MX" dirty="0"/>
              <a:t>Prescripción de ejercicio aeróbico + fuerza adaptado a la condición física.</a:t>
            </a:r>
          </a:p>
          <a:p>
            <a:r>
              <a:rPr lang="es-MX" dirty="0"/>
              <a:t>Objetivo inicial: ≥150 min/sem de actividad moderada.</a:t>
            </a:r>
          </a:p>
          <a:p>
            <a:r>
              <a:rPr lang="es-MX" dirty="0"/>
              <a:t>Inclusión de fisioterapia para pacientes con limitaciones osteoarticulares.</a:t>
            </a:r>
          </a:p>
          <a:p>
            <a:r>
              <a:rPr lang="es-MX" b="1" dirty="0"/>
              <a:t>e) Educación para la salud / Trabajo social</a:t>
            </a:r>
          </a:p>
          <a:p>
            <a:r>
              <a:rPr lang="es-MX" dirty="0"/>
              <a:t>Apoyo en cambios conductuales y autocuidado.</a:t>
            </a:r>
          </a:p>
          <a:p>
            <a:r>
              <a:rPr lang="es-MX" dirty="0"/>
              <a:t>Identificación de barreras sociales, económicas y familiares.</a:t>
            </a:r>
          </a:p>
          <a:p>
            <a:r>
              <a:rPr lang="es-MX" dirty="0"/>
              <a:t>Conexión con grupos de apoyo o programas comunitarios.</a:t>
            </a:r>
          </a:p>
          <a:p>
            <a:br>
              <a:rPr lang="es-MX" dirty="0"/>
            </a:br>
            <a:endParaRPr lang="es-MX" dirty="0"/>
          </a:p>
          <a:p>
            <a:r>
              <a:rPr lang="es-MX" b="1" dirty="0"/>
              <a:t>3. Seguimiento</a:t>
            </a:r>
          </a:p>
          <a:p>
            <a:r>
              <a:rPr lang="es-MX" dirty="0"/>
              <a:t>Consultas periódicas multidisciplinarias.</a:t>
            </a:r>
          </a:p>
          <a:p>
            <a:r>
              <a:rPr lang="es-MX" dirty="0"/>
              <a:t>Evaluación de peso, cintura, EOSS y control de comorbilidades.</a:t>
            </a:r>
          </a:p>
          <a:p>
            <a:r>
              <a:rPr lang="es-MX" dirty="0"/>
              <a:t>Refuerzo de la motivación y prevención de recaídas.</a:t>
            </a:r>
          </a:p>
          <a:p>
            <a:r>
              <a:rPr lang="es-MX" dirty="0"/>
              <a:t>Ajuste dinámico del tratamiento.</a:t>
            </a:r>
          </a:p>
          <a:p>
            <a:br>
              <a:rPr lang="es-MX" dirty="0"/>
            </a:br>
            <a:endParaRPr lang="es-MX" dirty="0"/>
          </a:p>
          <a:p>
            <a:r>
              <a:rPr lang="es-MX" b="1" dirty="0"/>
              <a:t>4. Escalonamiento terapéutico</a:t>
            </a:r>
          </a:p>
          <a:p>
            <a:r>
              <a:rPr lang="es-MX" b="1" dirty="0"/>
              <a:t>Fase 1:</a:t>
            </a:r>
            <a:r>
              <a:rPr lang="es-MX" dirty="0"/>
              <a:t> cambios en estilo de vida (nutrición, ejercicio, psicología).</a:t>
            </a:r>
          </a:p>
          <a:p>
            <a:r>
              <a:rPr lang="es-MX" b="1" dirty="0"/>
              <a:t>Fase 2:</a:t>
            </a:r>
            <a:r>
              <a:rPr lang="es-MX" dirty="0"/>
              <a:t> farmacoterapia si no hay respuesta suficiente.</a:t>
            </a:r>
          </a:p>
          <a:p>
            <a:r>
              <a:rPr lang="es-MX" b="1" dirty="0"/>
              <a:t>Fase 3:</a:t>
            </a:r>
            <a:r>
              <a:rPr lang="es-MX" dirty="0"/>
              <a:t> cirugía bariátrica y seguimiento postquirúrgico interdisciplinario.</a:t>
            </a:r>
          </a:p>
          <a:p>
            <a:endParaRPr lang="es-MX" dirty="0"/>
          </a:p>
        </p:txBody>
      </p:sp>
      <p:sp>
        <p:nvSpPr>
          <p:cNvPr id="4" name="Marcador de número de diapositiva 3"/>
          <p:cNvSpPr>
            <a:spLocks noGrp="1"/>
          </p:cNvSpPr>
          <p:nvPr>
            <p:ph type="sldNum" sz="quarter" idx="5"/>
          </p:nvPr>
        </p:nvSpPr>
        <p:spPr/>
        <p:txBody>
          <a:bodyPr/>
          <a:lstStyle/>
          <a:p>
            <a:fld id="{538A35CC-2558-5F41-8B00-F3BDBABB5C2D}" type="slidenum">
              <a:rPr lang="es-MX" smtClean="0"/>
              <a:t>30</a:t>
            </a:fld>
            <a:endParaRPr lang="es-MX"/>
          </a:p>
        </p:txBody>
      </p:sp>
    </p:spTree>
    <p:extLst>
      <p:ext uri="{BB962C8B-B14F-4D97-AF65-F5344CB8AC3E}">
        <p14:creationId xmlns:p14="http://schemas.microsoft.com/office/powerpoint/2010/main" val="2919689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Principios clave del enfoque holístico</a:t>
            </a:r>
          </a:p>
          <a:p>
            <a:r>
              <a:rPr lang="es-MX" b="1" dirty="0"/>
              <a:t>Personalización:</a:t>
            </a:r>
            <a:r>
              <a:rPr lang="es-MX" dirty="0"/>
              <a:t> no existe una dieta, medicamento o cirugía universal.</a:t>
            </a:r>
          </a:p>
          <a:p>
            <a:r>
              <a:rPr lang="es-MX" b="1" dirty="0"/>
              <a:t>Multidisciplinariedad:</a:t>
            </a:r>
            <a:r>
              <a:rPr lang="es-MX" dirty="0"/>
              <a:t> médicos, nutriólogos, psicólogos, entrenadores, trabajadores sociales.</a:t>
            </a:r>
          </a:p>
          <a:p>
            <a:r>
              <a:rPr lang="es-MX" b="1" dirty="0"/>
              <a:t>Continuidad:</a:t>
            </a:r>
            <a:r>
              <a:rPr lang="es-MX" dirty="0"/>
              <a:t> acompañamiento a largo plazo, porque la obesidad es crónica y recurrente.</a:t>
            </a:r>
          </a:p>
          <a:p>
            <a:r>
              <a:rPr lang="es-MX" b="1" dirty="0"/>
              <a:t>Metas realistas:</a:t>
            </a:r>
            <a:r>
              <a:rPr lang="es-MX" dirty="0"/>
              <a:t> pequeñas pérdidas de peso (5–10%) generan beneficios clínicos significativos.</a:t>
            </a:r>
          </a:p>
          <a:p>
            <a:r>
              <a:rPr lang="es-MX" b="1" dirty="0"/>
              <a:t>Éxito medido en salud:</a:t>
            </a:r>
            <a:r>
              <a:rPr lang="es-MX" dirty="0"/>
              <a:t> mejor control de glucosa, presión arterial, movilidad, energía, autoestima.</a:t>
            </a:r>
          </a:p>
          <a:p>
            <a:endParaRPr lang="es-MX" dirty="0"/>
          </a:p>
        </p:txBody>
      </p:sp>
      <p:sp>
        <p:nvSpPr>
          <p:cNvPr id="4" name="Marcador de número de diapositiva 3"/>
          <p:cNvSpPr>
            <a:spLocks noGrp="1"/>
          </p:cNvSpPr>
          <p:nvPr>
            <p:ph type="sldNum" sz="quarter" idx="5"/>
          </p:nvPr>
        </p:nvSpPr>
        <p:spPr/>
        <p:txBody>
          <a:bodyPr/>
          <a:lstStyle/>
          <a:p>
            <a:fld id="{538A35CC-2558-5F41-8B00-F3BDBABB5C2D}" type="slidenum">
              <a:rPr lang="es-MX" smtClean="0"/>
              <a:t>31</a:t>
            </a:fld>
            <a:endParaRPr lang="es-MX"/>
          </a:p>
        </p:txBody>
      </p:sp>
    </p:spTree>
    <p:extLst>
      <p:ext uri="{BB962C8B-B14F-4D97-AF65-F5344CB8AC3E}">
        <p14:creationId xmlns:p14="http://schemas.microsoft.com/office/powerpoint/2010/main" val="2010768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EOSS Etapa 0</a:t>
            </a:r>
            <a:br>
              <a:rPr lang="es-MX" dirty="0"/>
            </a:br>
            <a:r>
              <a:rPr lang="es-MX" dirty="0"/>
              <a:t>No hay signos de riesgo relacionados con la obesidad, síntomas físicos, síntomas psicológicos ni limitaciones funcionales. Paciente clínicamente saludable más allá del IMC. </a:t>
            </a:r>
          </a:p>
          <a:p>
            <a:r>
              <a:rPr lang="es-MX" b="1" dirty="0"/>
              <a:t>EOSS Etapa 1</a:t>
            </a:r>
            <a:br>
              <a:rPr lang="es-MX" dirty="0"/>
            </a:br>
            <a:r>
              <a:rPr lang="es-MX" dirty="0"/>
              <a:t>Presencia de:</a:t>
            </a:r>
          </a:p>
          <a:p>
            <a:r>
              <a:rPr lang="es-MX" dirty="0"/>
              <a:t>Factores de riesgo subclínicos (como hipertensión limítrofe, glucosa en ayunas alterada, enzimas hepáticas elevadas, etc.),</a:t>
            </a:r>
          </a:p>
          <a:p>
            <a:r>
              <a:rPr lang="es-MX" b="1" dirty="0"/>
              <a:t>O</a:t>
            </a:r>
            <a:r>
              <a:rPr lang="es-MX" dirty="0"/>
              <a:t> síntomas físicos leves (disnea con esfuerzo moderado, dolores ocasionales, fatiga),</a:t>
            </a:r>
          </a:p>
          <a:p>
            <a:r>
              <a:rPr lang="es-MX" b="1" dirty="0"/>
              <a:t>O</a:t>
            </a:r>
            <a:r>
              <a:rPr lang="es-MX" dirty="0"/>
              <a:t> síntomas psicológicos leves, o</a:t>
            </a:r>
          </a:p>
          <a:p>
            <a:r>
              <a:rPr lang="es-MX" b="1" dirty="0"/>
              <a:t>O</a:t>
            </a:r>
            <a:r>
              <a:rPr lang="es-MX" dirty="0"/>
              <a:t> leves limitaciones funcionales.</a:t>
            </a:r>
            <a:br>
              <a:rPr lang="es-MX" dirty="0"/>
            </a:br>
            <a:r>
              <a:rPr lang="es-MX" dirty="0"/>
              <a:t>No requiere tratamiento médico específico. </a:t>
            </a:r>
          </a:p>
          <a:p>
            <a:r>
              <a:rPr lang="es-MX" b="1" dirty="0"/>
              <a:t>EOSS Etapa 2</a:t>
            </a:r>
            <a:br>
              <a:rPr lang="es-MX" dirty="0"/>
            </a:br>
            <a:r>
              <a:rPr lang="es-MX" dirty="0"/>
              <a:t>Presencia de:</a:t>
            </a:r>
          </a:p>
          <a:p>
            <a:r>
              <a:rPr lang="es-MX" dirty="0"/>
              <a:t>Comorbilidades establecidas que requieren intervención (como hipertensión, diabetes tipo 2, apnea del sueño, osteoartritis, reflujo),</a:t>
            </a:r>
          </a:p>
          <a:p>
            <a:r>
              <a:rPr lang="es-MX" b="1" dirty="0"/>
              <a:t>O</a:t>
            </a:r>
            <a:r>
              <a:rPr lang="es-MX" dirty="0"/>
              <a:t> síntomas psicológicos moderados (depresión, trastornos de alimentación, ansiedad),</a:t>
            </a:r>
          </a:p>
          <a:p>
            <a:r>
              <a:rPr lang="es-MX" b="1" dirty="0"/>
              <a:t>O</a:t>
            </a:r>
            <a:r>
              <a:rPr lang="es-MX" dirty="0"/>
              <a:t> limitaciones funcionales moderadas que empiezan a afectar la calidad de vida</a:t>
            </a:r>
          </a:p>
          <a:p>
            <a:r>
              <a:rPr lang="es-MX" b="1" dirty="0"/>
              <a:t>EOSS Etapa 3</a:t>
            </a:r>
            <a:br>
              <a:rPr lang="es-MX" dirty="0"/>
            </a:br>
            <a:r>
              <a:rPr lang="es-MX" dirty="0"/>
              <a:t>Presencia de:</a:t>
            </a:r>
          </a:p>
          <a:p>
            <a:r>
              <a:rPr lang="es-MX" dirty="0"/>
              <a:t>Daño significativo en órganos por la obesidad (por ejemplo, infarto, insuficiencia cardíaca, complicaciones diabéticas incapacitantes),</a:t>
            </a:r>
          </a:p>
          <a:p>
            <a:r>
              <a:rPr lang="es-MX" b="1" dirty="0"/>
              <a:t>O</a:t>
            </a:r>
            <a:r>
              <a:rPr lang="es-MX" dirty="0"/>
              <a:t> síntomas psicológicos graves (depresión mayor, ideación suicida),</a:t>
            </a:r>
          </a:p>
          <a:p>
            <a:r>
              <a:rPr lang="es-MX" b="1" dirty="0"/>
              <a:t>O</a:t>
            </a:r>
            <a:r>
              <a:rPr lang="es-MX" dirty="0"/>
              <a:t> limitaciones funcionales importantes (incapacidad para trabajar o realizar actividades cotidianas, movilidad reducida),</a:t>
            </a:r>
          </a:p>
          <a:p>
            <a:r>
              <a:rPr lang="es-MX" b="1" dirty="0"/>
              <a:t>O</a:t>
            </a:r>
            <a:r>
              <a:rPr lang="es-MX" dirty="0"/>
              <a:t> deterioro significativo del bienestar. </a:t>
            </a:r>
          </a:p>
          <a:p>
            <a:r>
              <a:rPr lang="es-MX" b="1" dirty="0"/>
              <a:t>EOSS Etapa 4</a:t>
            </a:r>
            <a:br>
              <a:rPr lang="es-MX" dirty="0"/>
            </a:br>
            <a:r>
              <a:rPr lang="es-MX" dirty="0"/>
              <a:t>Presencia de:</a:t>
            </a:r>
          </a:p>
          <a:p>
            <a:r>
              <a:rPr lang="es-MX" dirty="0"/>
              <a:t>Enfermedades crónicas que podrían considerarse en estadio terminal (complicaciones graves atribuibles a la obesidad),</a:t>
            </a:r>
          </a:p>
          <a:p>
            <a:r>
              <a:rPr lang="es-MX" b="1" dirty="0"/>
              <a:t>O</a:t>
            </a:r>
            <a:r>
              <a:rPr lang="es-MX" dirty="0"/>
              <a:t> síntomas psicológicos severos incapacitantes,</a:t>
            </a:r>
          </a:p>
          <a:p>
            <a:r>
              <a:rPr lang="es-MX" b="1" dirty="0"/>
              <a:t>O</a:t>
            </a:r>
            <a:r>
              <a:rPr lang="es-MX" dirty="0"/>
              <a:t> limitaciones funcionales extremas.</a:t>
            </a:r>
          </a:p>
          <a:p>
            <a:endParaRPr lang="es-MX" dirty="0"/>
          </a:p>
        </p:txBody>
      </p:sp>
      <p:sp>
        <p:nvSpPr>
          <p:cNvPr id="4" name="Marcador de número de diapositiva 3"/>
          <p:cNvSpPr>
            <a:spLocks noGrp="1"/>
          </p:cNvSpPr>
          <p:nvPr>
            <p:ph type="sldNum" sz="quarter" idx="5"/>
          </p:nvPr>
        </p:nvSpPr>
        <p:spPr/>
        <p:txBody>
          <a:bodyPr/>
          <a:lstStyle/>
          <a:p>
            <a:fld id="{538A35CC-2558-5F41-8B00-F3BDBABB5C2D}" type="slidenum">
              <a:rPr lang="es-MX" smtClean="0"/>
              <a:t>34</a:t>
            </a:fld>
            <a:endParaRPr lang="es-MX"/>
          </a:p>
        </p:txBody>
      </p:sp>
    </p:spTree>
    <p:extLst>
      <p:ext uri="{BB962C8B-B14F-4D97-AF65-F5344CB8AC3E}">
        <p14:creationId xmlns:p14="http://schemas.microsoft.com/office/powerpoint/2010/main" val="2990281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Wharton S, Lau DCW, Vallis M, et al. Obesity in adults: a clinical practice guideline. </a:t>
            </a:r>
            <a:r>
              <a:rPr lang="es-MX" i="1" dirty="0"/>
              <a:t>CMAJ</a:t>
            </a:r>
            <a:r>
              <a:rPr lang="es-MX" dirty="0"/>
              <a:t>. 2020;192(31):E875-E891. doi:10.1503/cmaj.191707</a:t>
            </a:r>
          </a:p>
          <a:p>
            <a:r>
              <a:rPr lang="es-MX" dirty="0"/>
              <a:t>Wilding JPH, Batterham RL, Calanna S, et al. Once-weekly semaglutide in adults with overweight or obesity. </a:t>
            </a:r>
            <a:r>
              <a:rPr lang="es-MX" i="1" dirty="0"/>
              <a:t>N Engl J Med</a:t>
            </a:r>
            <a:r>
              <a:rPr lang="es-MX" dirty="0"/>
              <a:t>. 2021;384(11):989-1002. doi:10.1056/NEJMoa2032183</a:t>
            </a:r>
          </a:p>
          <a:p>
            <a:r>
              <a:rPr lang="es-MX" dirty="0"/>
              <a:t>Jastreboff AM, Aronne LJ, Ahmad NN, et al. Tirzepatide once weekly for the treatment of obesity. </a:t>
            </a:r>
            <a:r>
              <a:rPr lang="es-MX" i="1" dirty="0"/>
              <a:t>N Engl J Med</a:t>
            </a:r>
            <a:r>
              <a:rPr lang="es-MX" dirty="0"/>
              <a:t>. 2022;387(3):205-216. doi:10.1056/NEJMoa2206038</a:t>
            </a:r>
          </a:p>
          <a:p>
            <a:endParaRPr lang="es-MX" dirty="0"/>
          </a:p>
        </p:txBody>
      </p:sp>
      <p:sp>
        <p:nvSpPr>
          <p:cNvPr id="4" name="Marcador de número de diapositiva 3"/>
          <p:cNvSpPr>
            <a:spLocks noGrp="1"/>
          </p:cNvSpPr>
          <p:nvPr>
            <p:ph type="sldNum" sz="quarter" idx="5"/>
          </p:nvPr>
        </p:nvSpPr>
        <p:spPr/>
        <p:txBody>
          <a:bodyPr/>
          <a:lstStyle/>
          <a:p>
            <a:fld id="{538A35CC-2558-5F41-8B00-F3BDBABB5C2D}" type="slidenum">
              <a:rPr lang="es-MX" smtClean="0"/>
              <a:t>35</a:t>
            </a:fld>
            <a:endParaRPr lang="es-MX"/>
          </a:p>
        </p:txBody>
      </p:sp>
    </p:spTree>
    <p:extLst>
      <p:ext uri="{BB962C8B-B14F-4D97-AF65-F5344CB8AC3E}">
        <p14:creationId xmlns:p14="http://schemas.microsoft.com/office/powerpoint/2010/main" val="3485758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Step</a:t>
            </a:r>
          </a:p>
        </p:txBody>
      </p:sp>
      <p:sp>
        <p:nvSpPr>
          <p:cNvPr id="4" name="Marcador de número de diapositiva 3"/>
          <p:cNvSpPr>
            <a:spLocks noGrp="1"/>
          </p:cNvSpPr>
          <p:nvPr>
            <p:ph type="sldNum" sz="quarter" idx="5"/>
          </p:nvPr>
        </p:nvSpPr>
        <p:spPr/>
        <p:txBody>
          <a:bodyPr/>
          <a:lstStyle/>
          <a:p>
            <a:fld id="{538A35CC-2558-5F41-8B00-F3BDBABB5C2D}" type="slidenum">
              <a:rPr lang="es-MX" smtClean="0"/>
              <a:t>37</a:t>
            </a:fld>
            <a:endParaRPr lang="es-MX"/>
          </a:p>
        </p:txBody>
      </p:sp>
    </p:spTree>
    <p:extLst>
      <p:ext uri="{BB962C8B-B14F-4D97-AF65-F5344CB8AC3E}">
        <p14:creationId xmlns:p14="http://schemas.microsoft.com/office/powerpoint/2010/main" val="924264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Wilding JPH, Batterham RL, Calanna S, Davies M, Van Gaal LF, Lingvay I, et al. Once-weekly semaglutide in adults with overweight or obesity. N Engl J Med. 2021;384(11):989-1002. doi:10.1056/NEJMoa2032183.</a:t>
            </a:r>
          </a:p>
        </p:txBody>
      </p:sp>
      <p:sp>
        <p:nvSpPr>
          <p:cNvPr id="4" name="Marcador de número de diapositiva 3"/>
          <p:cNvSpPr>
            <a:spLocks noGrp="1"/>
          </p:cNvSpPr>
          <p:nvPr>
            <p:ph type="sldNum" sz="quarter" idx="5"/>
          </p:nvPr>
        </p:nvSpPr>
        <p:spPr/>
        <p:txBody>
          <a:bodyPr/>
          <a:lstStyle/>
          <a:p>
            <a:fld id="{538A35CC-2558-5F41-8B00-F3BDBABB5C2D}" type="slidenum">
              <a:rPr lang="es-MX" smtClean="0"/>
              <a:t>38</a:t>
            </a:fld>
            <a:endParaRPr lang="es-MX"/>
          </a:p>
        </p:txBody>
      </p:sp>
    </p:spTree>
    <p:extLst>
      <p:ext uri="{BB962C8B-B14F-4D97-AF65-F5344CB8AC3E}">
        <p14:creationId xmlns:p14="http://schemas.microsoft.com/office/powerpoint/2010/main" val="1388313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CagriSema es una </a:t>
            </a:r>
            <a:r>
              <a:rPr lang="es-MX" b="1" dirty="0"/>
              <a:t>combinación semanal fija de dos fármacos</a:t>
            </a:r>
            <a:r>
              <a:rPr lang="es-MX" dirty="0"/>
              <a:t>: </a:t>
            </a:r>
            <a:r>
              <a:rPr lang="es-MX" b="1" dirty="0"/>
              <a:t>cagrilintida</a:t>
            </a:r>
            <a:r>
              <a:rPr lang="es-MX" dirty="0"/>
              <a:t> (un análogo de la amilina de acción prolongada) y </a:t>
            </a:r>
            <a:r>
              <a:rPr lang="es-MX" b="1" dirty="0"/>
              <a:t>semaglutida</a:t>
            </a:r>
            <a:r>
              <a:rPr lang="es-MX" dirty="0"/>
              <a:t> (un agonista del receptor GLP‑1). Ambos actúan sobre el control del apetito y la saciedad, y su asociación potencia la pérdida de peso —más eficaz que cada uno por separado—, abarcando tanto reducción del apetito como regulación del metabolismo glucémico.</a:t>
            </a:r>
          </a:p>
          <a:p>
            <a:endParaRPr lang="es-MX" dirty="0"/>
          </a:p>
          <a:p>
            <a:r>
              <a:rPr lang="es-MX" b="1" dirty="0"/>
              <a:t>REDEFINE 1 (sin diabetes)</a:t>
            </a:r>
          </a:p>
          <a:p>
            <a:r>
              <a:rPr lang="es-MX" dirty="0"/>
              <a:t>Participaron 3 417 adultos con IMC ≥30 (o ≥27 con comorbilidades).</a:t>
            </a:r>
            <a:r>
              <a:rPr lang="es-MX" dirty="0">
                <a:hlinkClick r:id="rId3"/>
              </a:rPr>
              <a:t>netmd.org+5livemed.in+5nutrinfo.com+5</a:t>
            </a:r>
            <a:endParaRPr lang="es-MX" dirty="0"/>
          </a:p>
          <a:p>
            <a:r>
              <a:rPr lang="es-MX" dirty="0"/>
              <a:t>Tras 68 semanas:</a:t>
            </a:r>
          </a:p>
          <a:p>
            <a:pPr lvl="1"/>
            <a:r>
              <a:rPr lang="es-MX" dirty="0"/>
              <a:t>Pérdida media de peso: </a:t>
            </a:r>
            <a:r>
              <a:rPr lang="es-MX" b="1" dirty="0"/>
              <a:t>20,4 %</a:t>
            </a:r>
            <a:r>
              <a:rPr lang="es-MX" dirty="0"/>
              <a:t> en el grupo CagriSema vs </a:t>
            </a:r>
            <a:r>
              <a:rPr lang="es-MX" b="1" dirty="0"/>
              <a:t>3 %</a:t>
            </a:r>
            <a:r>
              <a:rPr lang="es-MX" dirty="0"/>
              <a:t> con placebo.</a:t>
            </a:r>
          </a:p>
          <a:p>
            <a:r>
              <a:rPr lang="es-MX" b="1" dirty="0"/>
              <a:t>REDEFINE 2 (con diabetes tipo 2)</a:t>
            </a:r>
          </a:p>
          <a:p>
            <a:r>
              <a:rPr lang="es-MX" dirty="0"/>
              <a:t>Más de 1 200 participantes con obesidad y DM2.</a:t>
            </a:r>
            <a:r>
              <a:rPr lang="es-MX" dirty="0">
                <a:hlinkClick r:id="rId4"/>
              </a:rPr>
              <a:t>nejm.org+6netmd.org+6diabetes.org+6</a:t>
            </a:r>
            <a:endParaRPr lang="es-MX" dirty="0"/>
          </a:p>
          <a:p>
            <a:r>
              <a:rPr lang="es-MX" dirty="0"/>
              <a:t>Tras 68 semanas:</a:t>
            </a:r>
          </a:p>
          <a:p>
            <a:pPr lvl="1"/>
            <a:r>
              <a:rPr lang="es-MX" dirty="0"/>
              <a:t>Reducción media de peso: </a:t>
            </a:r>
            <a:r>
              <a:rPr lang="es-MX" b="1" dirty="0"/>
              <a:t>13,7 %</a:t>
            </a:r>
            <a:r>
              <a:rPr lang="es-MX" dirty="0"/>
              <a:t> con CagriSema vs </a:t>
            </a:r>
            <a:r>
              <a:rPr lang="es-MX" b="1" dirty="0"/>
              <a:t>3,4 %</a:t>
            </a:r>
            <a:r>
              <a:rPr lang="es-MX" dirty="0"/>
              <a:t> con placebo.</a:t>
            </a:r>
            <a:r>
              <a:rPr lang="es-MX" dirty="0">
                <a:hlinkClick r:id="rId4"/>
              </a:rPr>
              <a:t>netmd.org+2bibliodiabetes.com+2</a:t>
            </a:r>
            <a:endParaRPr lang="es-MX" dirty="0"/>
          </a:p>
          <a:p>
            <a:pPr lvl="1"/>
            <a:r>
              <a:rPr lang="es-MX" dirty="0"/>
              <a:t>En adherentes: pérdida llegó al </a:t>
            </a:r>
            <a:r>
              <a:rPr lang="es-MX" b="1" dirty="0"/>
              <a:t>15,7 %</a:t>
            </a:r>
            <a:r>
              <a:rPr lang="es-MX" dirty="0"/>
              <a:t>; solo </a:t>
            </a:r>
            <a:r>
              <a:rPr lang="es-MX" b="1" dirty="0"/>
              <a:t>0,5 %</a:t>
            </a:r>
            <a:r>
              <a:rPr lang="es-MX" dirty="0"/>
              <a:t> del placebo alcanzó ≥20 % pérdida.</a:t>
            </a:r>
            <a:r>
              <a:rPr lang="es-MX" dirty="0">
                <a:hlinkClick r:id="rId4"/>
              </a:rPr>
              <a:t>netmd.org</a:t>
            </a:r>
            <a:endParaRPr lang="es-MX" dirty="0"/>
          </a:p>
          <a:p>
            <a:pPr lvl="1"/>
            <a:r>
              <a:rPr lang="es-MX" dirty="0"/>
              <a:t>Otros beneficios: HbA1c disminuyó notablemente (22,9 % alcanzaron HbA1c ≤6,5 % vs 15,9 % con placebo), reducción de cintura (~11,9 cm), presión arterial sistólica (~6,5 mmHg), y mejoras en calidad de vida.</a:t>
            </a:r>
          </a:p>
          <a:p>
            <a:r>
              <a:rPr lang="es-MX" b="1" dirty="0"/>
              <a:t>1. Píldoras orales GLP-1 y pequeñas moléculas</a:t>
            </a:r>
          </a:p>
          <a:p>
            <a:r>
              <a:rPr lang="es-MX" b="1" dirty="0"/>
              <a:t>Orforglipron (Eli Lilly):</a:t>
            </a:r>
            <a:r>
              <a:rPr lang="es-MX" dirty="0"/>
              <a:t> una píldora diaria oral que ha mostrado una pérdida de peso media del ~10.5 % en 16 meses, con mejora en A1C y parámetros cardiovasculares </a:t>
            </a:r>
            <a:r>
              <a:rPr lang="es-MX" dirty="0">
                <a:hlinkClick r:id="rId5"/>
              </a:rPr>
              <a:t>Reuters+10Reuters+10sciencedirect.com+10</a:t>
            </a:r>
            <a:r>
              <a:rPr lang="es-MX" dirty="0">
                <a:hlinkClick r:id="rId6"/>
              </a:rPr>
              <a:t>GoodRx+8marketwatch.com+8nypost.com+8</a:t>
            </a:r>
            <a:r>
              <a:rPr lang="es-MX" dirty="0"/>
              <a:t>. Lilly planea enviar solicitudes regulatorias a nivel global en 2025, con un posible lanzamiento en 2026 </a:t>
            </a:r>
            <a:r>
              <a:rPr lang="es-MX" dirty="0">
                <a:hlinkClick r:id="rId7"/>
              </a:rPr>
              <a:t>investors.com+1</a:t>
            </a:r>
            <a:r>
              <a:rPr lang="es-MX" dirty="0"/>
              <a:t>.</a:t>
            </a:r>
          </a:p>
          <a:p>
            <a:r>
              <a:rPr lang="es-MX" b="1" dirty="0"/>
              <a:t>Semaglutida oral y orales de Novo Nordisk:</a:t>
            </a:r>
            <a:r>
              <a:rPr lang="es-MX" dirty="0"/>
              <a:t> también en fase avanzada con esperados resultados de hasta un 15 % de pérdida de peso; se espera revisión regulatoria a finales de 2025 </a:t>
            </a:r>
            <a:r>
              <a:rPr lang="es-MX" dirty="0">
                <a:hlinkClick r:id="rId5"/>
              </a:rPr>
              <a:t>Reuters</a:t>
            </a:r>
            <a:r>
              <a:rPr lang="es-MX" dirty="0"/>
              <a:t>.</a:t>
            </a:r>
          </a:p>
          <a:p>
            <a:r>
              <a:rPr lang="es-MX" dirty="0"/>
              <a:t>Otras empresas como Structure Therapeutics (GSBR‑1290), Merck (HS‑10535), AstraZeneca (ECC5004), Roche (CT‑966) y Viking (VK2735) desarrollan orales en fase temprana </a:t>
            </a:r>
            <a:r>
              <a:rPr lang="es-MX" dirty="0">
                <a:hlinkClick r:id="rId5"/>
              </a:rPr>
              <a:t>Reuters+2Wikipedia+2</a:t>
            </a:r>
            <a:r>
              <a:rPr lang="es-MX" dirty="0"/>
              <a:t>.</a:t>
            </a:r>
          </a:p>
          <a:p>
            <a:r>
              <a:rPr lang="es-MX" b="1" dirty="0"/>
              <a:t>2. Agonistas combinados (combinaciones de hormonas)</a:t>
            </a:r>
          </a:p>
          <a:p>
            <a:r>
              <a:rPr lang="es-MX" b="1" dirty="0"/>
              <a:t>Retatrutide (Eli Lilly):</a:t>
            </a:r>
            <a:r>
              <a:rPr lang="es-MX" dirty="0"/>
              <a:t> agonista triple (GLP‑1, GIP, glucagón). En fase II demostró hasta un 24.2 % de pérdida de peso en 48 semanas </a:t>
            </a:r>
            <a:r>
              <a:rPr lang="es-MX" dirty="0">
                <a:hlinkClick r:id="rId8"/>
              </a:rPr>
              <a:t>Wikipedia+14Wikipedia+14oxfordonlinepharmacy.co.uk+14</a:t>
            </a:r>
            <a:r>
              <a:rPr lang="es-MX" dirty="0"/>
              <a:t>.</a:t>
            </a:r>
          </a:p>
          <a:p>
            <a:r>
              <a:rPr lang="es-MX" b="1" dirty="0"/>
              <a:t>Pemvidutide (Altimmune):</a:t>
            </a:r>
            <a:r>
              <a:rPr lang="es-MX" dirty="0"/>
              <a:t> dual GLP‑1/glucagón. Muestra pérdida de peso y mejoras metabólicas sin titulación </a:t>
            </a:r>
            <a:r>
              <a:rPr lang="es-MX" dirty="0">
                <a:hlinkClick r:id="rId9"/>
              </a:rPr>
              <a:t>Wikipedia+1</a:t>
            </a:r>
            <a:r>
              <a:rPr lang="es-MX" dirty="0"/>
              <a:t>.</a:t>
            </a:r>
          </a:p>
          <a:p>
            <a:r>
              <a:rPr lang="es-MX" b="1" dirty="0"/>
              <a:t>Petrelintide (Zealand Pharma/Roche):</a:t>
            </a:r>
            <a:r>
              <a:rPr lang="es-MX" dirty="0"/>
              <a:t> análogo de amilina semanal que logró un 8.6 % de pérdida en 16 semanas en fase 1b </a:t>
            </a:r>
          </a:p>
          <a:p>
            <a:endParaRPr lang="es-MX" dirty="0"/>
          </a:p>
        </p:txBody>
      </p:sp>
      <p:sp>
        <p:nvSpPr>
          <p:cNvPr id="4" name="Marcador de número de diapositiva 3"/>
          <p:cNvSpPr>
            <a:spLocks noGrp="1"/>
          </p:cNvSpPr>
          <p:nvPr>
            <p:ph type="sldNum" sz="quarter" idx="5"/>
          </p:nvPr>
        </p:nvSpPr>
        <p:spPr/>
        <p:txBody>
          <a:bodyPr/>
          <a:lstStyle/>
          <a:p>
            <a:fld id="{538A35CC-2558-5F41-8B00-F3BDBABB5C2D}" type="slidenum">
              <a:rPr lang="es-MX" smtClean="0"/>
              <a:t>40</a:t>
            </a:fld>
            <a:endParaRPr lang="es-MX"/>
          </a:p>
        </p:txBody>
      </p:sp>
    </p:spTree>
    <p:extLst>
      <p:ext uri="{BB962C8B-B14F-4D97-AF65-F5344CB8AC3E}">
        <p14:creationId xmlns:p14="http://schemas.microsoft.com/office/powerpoint/2010/main" val="1974946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38A35CC-2558-5F41-8B00-F3BDBABB5C2D}" type="slidenum">
              <a:rPr lang="es-MX" smtClean="0"/>
              <a:t>41</a:t>
            </a:fld>
            <a:endParaRPr lang="es-MX"/>
          </a:p>
        </p:txBody>
      </p:sp>
    </p:spTree>
    <p:extLst>
      <p:ext uri="{BB962C8B-B14F-4D97-AF65-F5344CB8AC3E}">
        <p14:creationId xmlns:p14="http://schemas.microsoft.com/office/powerpoint/2010/main" val="1160472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ES" sz="1200" i="1" kern="1200" dirty="0">
                <a:solidFill>
                  <a:srgbClr val="222860"/>
                </a:solidFill>
                <a:latin typeface="+mn-lt"/>
                <a:ea typeface="Helvetica Light" charset="0"/>
                <a:cs typeface="Helvetica Light" charset="0"/>
                <a:sym typeface="Helvetica Light" charset="0"/>
              </a:rPr>
              <a:t>Lancet </a:t>
            </a:r>
            <a:r>
              <a:rPr lang="es-ES" altLang="es-ES" sz="1200" kern="1200" dirty="0">
                <a:solidFill>
                  <a:srgbClr val="222860"/>
                </a:solidFill>
                <a:latin typeface="+mn-lt"/>
                <a:ea typeface="Helvetica Light" charset="0"/>
                <a:cs typeface="Helvetica Light" charset="0"/>
                <a:sym typeface="Helvetica Light" charset="0"/>
              </a:rPr>
              <a:t>2009;373:P1083–1096.</a:t>
            </a:r>
            <a:endParaRPr lang="es-MX" dirty="0"/>
          </a:p>
        </p:txBody>
      </p:sp>
      <p:sp>
        <p:nvSpPr>
          <p:cNvPr id="4" name="Marcador de número de diapositiva 3"/>
          <p:cNvSpPr>
            <a:spLocks noGrp="1"/>
          </p:cNvSpPr>
          <p:nvPr>
            <p:ph type="sldNum" sz="quarter" idx="5"/>
          </p:nvPr>
        </p:nvSpPr>
        <p:spPr/>
        <p:txBody>
          <a:bodyPr/>
          <a:lstStyle/>
          <a:p>
            <a:fld id="{E12D8ECB-6D86-8A4D-8B26-16D9EE4DF50B}" type="slidenum">
              <a:rPr lang="es-MX" smtClean="0"/>
              <a:t>7</a:t>
            </a:fld>
            <a:endParaRPr lang="es-MX"/>
          </a:p>
        </p:txBody>
      </p:sp>
    </p:spTree>
    <p:extLst>
      <p:ext uri="{BB962C8B-B14F-4D97-AF65-F5344CB8AC3E}">
        <p14:creationId xmlns:p14="http://schemas.microsoft.com/office/powerpoint/2010/main" val="1429238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kern="1200" dirty="0">
                <a:solidFill>
                  <a:schemeClr val="tx1"/>
                </a:solidFill>
                <a:latin typeface="+mn-lt"/>
                <a:ea typeface="+mn-ea"/>
                <a:cs typeface="+mn-cs"/>
              </a:rPr>
              <a:t>Existen </a:t>
            </a:r>
            <a:r>
              <a:rPr lang="es-MX" sz="1200" b="1" kern="1200" dirty="0">
                <a:solidFill>
                  <a:schemeClr val="tx1"/>
                </a:solidFill>
                <a:latin typeface="+mn-lt"/>
                <a:ea typeface="+mn-ea"/>
                <a:cs typeface="+mn-cs"/>
              </a:rPr>
              <a:t>diferentes definiciones</a:t>
            </a:r>
            <a:r>
              <a:rPr lang="es-MX" sz="1200" b="0" kern="1200" dirty="0">
                <a:solidFill>
                  <a:schemeClr val="tx1"/>
                </a:solidFill>
                <a:latin typeface="+mn-lt"/>
                <a:ea typeface="+mn-ea"/>
                <a:cs typeface="+mn-cs"/>
              </a:rPr>
              <a:t> de obesidad, pero la mayoría de las organizaciones y asociaciones concluyen que la obesidad </a:t>
            </a:r>
            <a:r>
              <a:rPr lang="es-MX" sz="1200" b="1" kern="1200" dirty="0">
                <a:solidFill>
                  <a:schemeClr val="tx1"/>
                </a:solidFill>
                <a:latin typeface="+mn-lt"/>
                <a:ea typeface="+mn-ea"/>
                <a:cs typeface="+mn-cs"/>
              </a:rPr>
              <a:t>es una enfermedad crónica</a:t>
            </a:r>
            <a:r>
              <a:rPr lang="es-MX" sz="1200" b="0" kern="1200" dirty="0">
                <a:solidFill>
                  <a:schemeClr val="tx1"/>
                </a:solidFill>
                <a:latin typeface="+mn-lt"/>
                <a:ea typeface="+mn-ea"/>
                <a:cs typeface="+mn-cs"/>
              </a:rPr>
              <a:t> y, como tal, el enfoque de tratamiento debe ser a largo plazo, al igual que para cualquier enfermedad crónica no transmisible. El manejo de la obesidad requiere terapia de por vida para sostener los objetivos conseguidos; por ello, el uso de dietas y tratamientos por periodos cortos está fuera de toda lógica.</a:t>
            </a:r>
          </a:p>
          <a:p>
            <a:endParaRPr lang="es-MX" sz="1200" b="0" kern="1200" dirty="0">
              <a:solidFill>
                <a:schemeClr val="tx1"/>
              </a:solidFill>
              <a:latin typeface="+mn-lt"/>
              <a:ea typeface="+mn-ea"/>
              <a:cs typeface="+mn-cs"/>
            </a:endParaRPr>
          </a:p>
          <a:p>
            <a:pPr marL="342900" indent="-342900">
              <a:buAutoNum type="arabicPeriod"/>
            </a:pPr>
            <a:r>
              <a:rPr lang="es-MX" dirty="0"/>
              <a:t>Organización Mundial de la Salud. Obesidad y sobrepeso. 16 de febrero de 2018. Disponible en: https://www.who.int/es/news-room/fact-sheets/detail/obesity-and-overweight. Acceso: 1 de febrero 2020. </a:t>
            </a:r>
          </a:p>
          <a:p>
            <a:pPr marL="342900" indent="-342900">
              <a:buAutoNum type="arabicPeriod"/>
            </a:pPr>
            <a:r>
              <a:rPr lang="es-MX" b="1" dirty="0"/>
              <a:t>2.</a:t>
            </a:r>
            <a:r>
              <a:rPr lang="es-MX" dirty="0"/>
              <a:t> Allison DB</a:t>
            </a:r>
            <a:r>
              <a:rPr lang="es-MX" i="1" dirty="0"/>
              <a:t>, et al. Obesity (Silver Spring)</a:t>
            </a:r>
            <a:r>
              <a:rPr lang="es-MX" dirty="0"/>
              <a:t> 2008;16(6):1161-1177. </a:t>
            </a:r>
          </a:p>
          <a:p>
            <a:pPr marL="342900" indent="-342900">
              <a:buAutoNum type="arabicPeriod"/>
            </a:pPr>
            <a:r>
              <a:rPr lang="es-MX" b="1" dirty="0"/>
              <a:t>3.</a:t>
            </a:r>
            <a:r>
              <a:rPr lang="es-MX" dirty="0"/>
              <a:t> Frühbeck G, </a:t>
            </a:r>
            <a:r>
              <a:rPr lang="es-MX" i="1" dirty="0"/>
              <a:t>et al. Obes Facts</a:t>
            </a:r>
            <a:r>
              <a:rPr lang="es-MX" dirty="0"/>
              <a:t> 2016;9(4):296-298. </a:t>
            </a:r>
            <a:br>
              <a:rPr lang="es-MX" dirty="0"/>
            </a:br>
            <a:r>
              <a:rPr lang="es-MX" b="1" dirty="0"/>
              <a:t>4.</a:t>
            </a:r>
            <a:r>
              <a:rPr lang="es-MX" dirty="0"/>
              <a:t> Bray GA, </a:t>
            </a:r>
            <a:r>
              <a:rPr lang="es-MX" i="1" dirty="0"/>
              <a:t>et al;</a:t>
            </a:r>
            <a:r>
              <a:rPr lang="es-MX" dirty="0"/>
              <a:t> World Obesity Federation. </a:t>
            </a:r>
            <a:r>
              <a:rPr lang="es-MX" i="1" dirty="0"/>
              <a:t>Obes Rev</a:t>
            </a:r>
            <a:r>
              <a:rPr lang="es-MX" dirty="0"/>
              <a:t> 2017;18(7):715-723. </a:t>
            </a:r>
            <a:r>
              <a:rPr lang="es-MX" b="1" dirty="0"/>
              <a:t>5.</a:t>
            </a:r>
            <a:r>
              <a:rPr lang="es-MX" dirty="0"/>
              <a:t> Mechanick JL, </a:t>
            </a:r>
            <a:r>
              <a:rPr lang="es-MX" i="1" dirty="0"/>
              <a:t>et al. Endocr Pract</a:t>
            </a:r>
            <a:r>
              <a:rPr lang="es-MX" dirty="0"/>
              <a:t> 2012;18(5):642-648.</a:t>
            </a:r>
          </a:p>
          <a:p>
            <a:endParaRPr lang="es-MX" sz="1200" b="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28182E2C-AC48-45A1-A539-1D63FC6BDE45}"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977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2D8ECB-6D86-8A4D-8B26-16D9EE4DF50B}" type="slidenum">
              <a:rPr lang="es-MX" smtClean="0"/>
              <a:t>10</a:t>
            </a:fld>
            <a:endParaRPr lang="es-MX"/>
          </a:p>
        </p:txBody>
      </p:sp>
    </p:spTree>
    <p:extLst>
      <p:ext uri="{BB962C8B-B14F-4D97-AF65-F5344CB8AC3E}">
        <p14:creationId xmlns:p14="http://schemas.microsoft.com/office/powerpoint/2010/main" val="1699306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12D8ECB-6D86-8A4D-8B26-16D9EE4DF50B}" type="slidenum">
              <a:rPr lang="es-MX" smtClean="0"/>
              <a:t>11</a:t>
            </a:fld>
            <a:endParaRPr lang="es-MX"/>
          </a:p>
        </p:txBody>
      </p:sp>
    </p:spTree>
    <p:extLst>
      <p:ext uri="{BB962C8B-B14F-4D97-AF65-F5344CB8AC3E}">
        <p14:creationId xmlns:p14="http://schemas.microsoft.com/office/powerpoint/2010/main" val="34363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538A35CC-2558-5F41-8B00-F3BDBABB5C2D}" type="slidenum">
              <a:rPr lang="es-MX" smtClean="0"/>
              <a:t>12</a:t>
            </a:fld>
            <a:endParaRPr lang="es-MX"/>
          </a:p>
        </p:txBody>
      </p:sp>
    </p:spTree>
    <p:extLst>
      <p:ext uri="{BB962C8B-B14F-4D97-AF65-F5344CB8AC3E}">
        <p14:creationId xmlns:p14="http://schemas.microsoft.com/office/powerpoint/2010/main" val="3585234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rgbClr val="222860"/>
                </a:solidFill>
                <a:latin typeface="+mn-lt"/>
                <a:ea typeface="+mn-ea"/>
                <a:cs typeface="+mn-cs"/>
              </a:rPr>
              <a:t>Nat Rev Endocrinol 2020 Mar;16(3):177-189.</a:t>
            </a:r>
          </a:p>
          <a:p>
            <a:endParaRPr lang="es-MX" dirty="0"/>
          </a:p>
        </p:txBody>
      </p:sp>
      <p:sp>
        <p:nvSpPr>
          <p:cNvPr id="4" name="Marcador de número de diapositiva 3"/>
          <p:cNvSpPr>
            <a:spLocks noGrp="1"/>
          </p:cNvSpPr>
          <p:nvPr>
            <p:ph type="sldNum" sz="quarter" idx="5"/>
          </p:nvPr>
        </p:nvSpPr>
        <p:spPr/>
        <p:txBody>
          <a:bodyPr/>
          <a:lstStyle/>
          <a:p>
            <a:fld id="{E12D8ECB-6D86-8A4D-8B26-16D9EE4DF50B}" type="slidenum">
              <a:rPr lang="es-MX" smtClean="0"/>
              <a:t>13</a:t>
            </a:fld>
            <a:endParaRPr lang="es-MX"/>
          </a:p>
        </p:txBody>
      </p:sp>
    </p:spTree>
    <p:extLst>
      <p:ext uri="{BB962C8B-B14F-4D97-AF65-F5344CB8AC3E}">
        <p14:creationId xmlns:p14="http://schemas.microsoft.com/office/powerpoint/2010/main" val="1098475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es necesario distinguir entre </a:t>
            </a:r>
            <a:r>
              <a:rPr lang="es-MX" b="1" dirty="0"/>
              <a:t>hambre</a:t>
            </a:r>
            <a:r>
              <a:rPr lang="es-MX" dirty="0"/>
              <a:t> -el impulso fisiológico de comer que se desencadena por inanición (privación aguda de energía) para mantener el equilibrio energético- y apetito, o </a:t>
            </a:r>
            <a:r>
              <a:rPr lang="es-MX" b="1" dirty="0"/>
              <a:t>hambre hedónica</a:t>
            </a:r>
            <a:r>
              <a:rPr lang="es-MX" dirty="0"/>
              <a:t>, con una ingesta de alimentos impulsada por el placer y no por la necesidad metabólica. En ambos casos, comer requiere una coordinación entre el cerebro y el intestino, uno de los ejemplos más sofisticados de la interacción entre el eje intestino-cerebro. Desde el punto de vista funcional y evolutivo, el hambre puede caracterizarse por tres mecanismos distintos pero muy interconectados: homeostático, hedónico e impulsado por la microbiota.</a:t>
            </a:r>
          </a:p>
          <a:p>
            <a:r>
              <a:rPr lang="es-MX" dirty="0"/>
              <a:t>El </a:t>
            </a:r>
            <a:r>
              <a:rPr lang="es-MX" b="1" dirty="0"/>
              <a:t>hambre homeostática</a:t>
            </a:r>
            <a:r>
              <a:rPr lang="es-MX" dirty="0"/>
              <a:t>, que es el mecanismo más ancestral de control del hambre, implica al eje cerebro-intestino, concretamente al eje hipotálamo-intestino. Este modelo, descrito por primera vez por Walter Cannon en 1929, caracterizaba el hambre como un proceso pasivo desencadenado por el agotamiento de nutrientes y aliviado por la absorción de éstos. En la actualidad existen pruebas sólidas, tanto en modelos animales como en humanos, de que los circuitos hipotalámicos que controlan el hambre están regulados por señales sensoriales procedentes principalmente del tracto gastrointestinal. Un estómago vacío estimula tanto el nervio vago como la secreción de grelina, considerada la «hormona del apetito». Estas señales neurológicas y endocrinas aferentes se transmiten al hipotálamo, transmitiendo la necesidad de comer, y la grelina aumenta el apetito a través de la activación de su receptor, GHSR1a, en las neuronas del hipotálamo productoras de ácido γ-aminobutírico (GABA), que a su vez producen el péptido relacionado con el apetito (AgRP). Las neuronas AgRP se inhiben rápidamente al percibir alimentos a través de la vista, el olfato o el gusto.</a:t>
            </a:r>
          </a:p>
          <a:p>
            <a:endParaRPr lang="es-MX" dirty="0"/>
          </a:p>
          <a:p>
            <a:r>
              <a:rPr lang="es-MX" dirty="0"/>
              <a:t>En la ingesta de alimentos, la distensión gástrica, inicia una vía igualmente intrincada de represión del hambre. Esta señal inicial de saciedad se ve reforzada posteriormente por la presencia de aminoácidos y ácidos grasos específicos en el TGI, lo que conduce a la supresión del hambre. El vaciado gástrico, así como la carga osmótica dentro del TGI, proporcionan información adicional relacionada con la calidad y cantidad de la comida y contribuyen a la saciedad temprana. Las hormonas gastrointestinales, como el péptido 1 similar al glucagón (GLP-1), la colecistoquinina y el péptido YY (PYY), se segregan en presencia de alimentos digeridos en el intestino delgado proximal y provocan saciedad a medio plazo mediante la generación de señales inhibitorias en el cerebro.</a:t>
            </a:r>
          </a:p>
          <a:p>
            <a:pPr>
              <a:spcBef>
                <a:spcPts val="0"/>
              </a:spcBef>
              <a:defRPr/>
            </a:pPr>
            <a:endParaRPr lang="es-ES" dirty="0"/>
          </a:p>
          <a:p>
            <a:pPr>
              <a:spcBef>
                <a:spcPts val="0"/>
              </a:spcBef>
              <a:defRPr/>
            </a:pPr>
            <a:endParaRPr lang="es-ES" dirty="0"/>
          </a:p>
          <a:p>
            <a:pPr>
              <a:spcBef>
                <a:spcPts val="0"/>
              </a:spcBef>
              <a:defRPr/>
            </a:pPr>
            <a:endParaRPr lang="es-ES" dirty="0"/>
          </a:p>
          <a:p>
            <a:pPr>
              <a:spcBef>
                <a:spcPts val="0"/>
              </a:spcBef>
              <a:defRPr/>
            </a:pPr>
            <a:endParaRPr lang="es-ES" dirty="0"/>
          </a:p>
          <a:p>
            <a:pPr>
              <a:spcBef>
                <a:spcPts val="0"/>
              </a:spcBef>
              <a:defRPr/>
            </a:pPr>
            <a:endParaRPr lang="es-ES" dirty="0"/>
          </a:p>
          <a:p>
            <a:pPr>
              <a:spcBef>
                <a:spcPts val="0"/>
              </a:spcBef>
              <a:defRPr/>
            </a:pPr>
            <a:r>
              <a:rPr lang="es-ES" dirty="0"/>
              <a:t>Las complejas señales periféricas son integradas en el sistema nervioso central (SNC) para regular el peso corporal.</a:t>
            </a:r>
            <a:r>
              <a:rPr lang="en-US" baseline="30000" dirty="0"/>
              <a:t> 47</a:t>
            </a:r>
          </a:p>
          <a:p>
            <a:pPr>
              <a:spcBef>
                <a:spcPts val="0"/>
              </a:spcBef>
              <a:defRPr/>
            </a:pPr>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Las señales liberadas por el tejido adiposo, el páncreas y el sistema gastrointestinal se transmiten al cerebro a través de la sangre y el nervio vago, con algunas señales hormonales que actúan directamente sobre el hipotálamo, para ayudar a regular el peso corporal. </a:t>
            </a:r>
            <a:r>
              <a:rPr lang="en-US" baseline="30000" dirty="0"/>
              <a:t>47</a:t>
            </a:r>
          </a:p>
          <a:p>
            <a:pPr>
              <a:spcBef>
                <a:spcPts val="0"/>
              </a:spcBef>
              <a:defRPr/>
            </a:pPr>
            <a:endParaRPr lang="es-ES" dirty="0"/>
          </a:p>
          <a:p>
            <a:pPr>
              <a:spcBef>
                <a:spcPts val="0"/>
              </a:spcBef>
              <a:defRPr/>
            </a:pPr>
            <a:r>
              <a:rPr lang="es-ES" dirty="0"/>
              <a:t>Se sabe que algunas de estas señales periféricas son menos efectivas en pacientes con obesidad. Por ejemplo, la leptina circula a concentraciones más altas en pacientes con obesidad, sin embargo, debido a la resistencia a la leptina en el hipotálamo, no tiene el mismo efecto para reducir la ingesta de alimentos y aumentar el gasto energético que en los individuos delgados.</a:t>
            </a:r>
            <a:r>
              <a:rPr lang="en-US" baseline="30000" dirty="0"/>
              <a:t> 31</a:t>
            </a:r>
            <a:endParaRPr lang="en-US" dirty="0"/>
          </a:p>
          <a:p>
            <a:endParaRPr lang="es-MX" dirty="0"/>
          </a:p>
        </p:txBody>
      </p:sp>
      <p:sp>
        <p:nvSpPr>
          <p:cNvPr id="4" name="Marcador de número de diapositiva 3"/>
          <p:cNvSpPr>
            <a:spLocks noGrp="1"/>
          </p:cNvSpPr>
          <p:nvPr>
            <p:ph type="sldNum" sz="quarter" idx="5"/>
          </p:nvPr>
        </p:nvSpPr>
        <p:spPr/>
        <p:txBody>
          <a:bodyPr/>
          <a:lstStyle/>
          <a:p>
            <a:fld id="{E12D8ECB-6D86-8A4D-8B26-16D9EE4DF50B}" type="slidenum">
              <a:rPr lang="es-MX" smtClean="0"/>
              <a:t>15</a:t>
            </a:fld>
            <a:endParaRPr lang="es-MX"/>
          </a:p>
        </p:txBody>
      </p:sp>
    </p:spTree>
    <p:extLst>
      <p:ext uri="{BB962C8B-B14F-4D97-AF65-F5344CB8AC3E}">
        <p14:creationId xmlns:p14="http://schemas.microsoft.com/office/powerpoint/2010/main" val="3901851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8BAE-6C81-7ADD-47A3-06F97CFBEB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C01EFE-588A-F756-E55D-D303490538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28CBB9-EDEC-D621-7390-63CB6797783D}"/>
              </a:ext>
            </a:extLst>
          </p:cNvPr>
          <p:cNvSpPr>
            <a:spLocks noGrp="1"/>
          </p:cNvSpPr>
          <p:nvPr>
            <p:ph type="dt" sz="half" idx="10"/>
          </p:nvPr>
        </p:nvSpPr>
        <p:spPr/>
        <p:txBody>
          <a:bodyPr/>
          <a:lstStyle/>
          <a:p>
            <a:fld id="{D01569AB-6D0E-4CF3-9C8C-903029E7FD26}" type="datetimeFigureOut">
              <a:rPr lang="en-US" smtClean="0"/>
              <a:t>9/4/25</a:t>
            </a:fld>
            <a:endParaRPr lang="en-US"/>
          </a:p>
        </p:txBody>
      </p:sp>
      <p:sp>
        <p:nvSpPr>
          <p:cNvPr id="5" name="Footer Placeholder 4">
            <a:extLst>
              <a:ext uri="{FF2B5EF4-FFF2-40B4-BE49-F238E27FC236}">
                <a16:creationId xmlns:a16="http://schemas.microsoft.com/office/drawing/2014/main" id="{648C3DD7-776B-59B8-37DB-058DDE135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8A13A2-C680-0711-1F1D-84766175F968}"/>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2292392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B3BF-AFFB-4273-0CF7-E16988CF29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A246F0-0D48-1D97-DA5E-46C95241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D96E2-2F82-C733-9CC0-16BF4338AE46}"/>
              </a:ext>
            </a:extLst>
          </p:cNvPr>
          <p:cNvSpPr>
            <a:spLocks noGrp="1"/>
          </p:cNvSpPr>
          <p:nvPr>
            <p:ph type="dt" sz="half" idx="10"/>
          </p:nvPr>
        </p:nvSpPr>
        <p:spPr/>
        <p:txBody>
          <a:bodyPr/>
          <a:lstStyle/>
          <a:p>
            <a:fld id="{D01569AB-6D0E-4CF3-9C8C-903029E7FD26}" type="datetimeFigureOut">
              <a:rPr lang="en-US" smtClean="0"/>
              <a:t>9/4/25</a:t>
            </a:fld>
            <a:endParaRPr lang="en-US"/>
          </a:p>
        </p:txBody>
      </p:sp>
      <p:sp>
        <p:nvSpPr>
          <p:cNvPr id="5" name="Footer Placeholder 4">
            <a:extLst>
              <a:ext uri="{FF2B5EF4-FFF2-40B4-BE49-F238E27FC236}">
                <a16:creationId xmlns:a16="http://schemas.microsoft.com/office/drawing/2014/main" id="{D9433C51-804B-B596-CA23-82753DB1B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1E998-1F41-E54F-C70E-C7AECF698706}"/>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50529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C79D91-CA21-805A-992E-C122F875E4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134375-7503-7E44-1836-1077240DF0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C6580-131E-0116-DAC8-3AE3A6AE940B}"/>
              </a:ext>
            </a:extLst>
          </p:cNvPr>
          <p:cNvSpPr>
            <a:spLocks noGrp="1"/>
          </p:cNvSpPr>
          <p:nvPr>
            <p:ph type="dt" sz="half" idx="10"/>
          </p:nvPr>
        </p:nvSpPr>
        <p:spPr/>
        <p:txBody>
          <a:bodyPr/>
          <a:lstStyle/>
          <a:p>
            <a:fld id="{D01569AB-6D0E-4CF3-9C8C-903029E7FD26}" type="datetimeFigureOut">
              <a:rPr lang="en-US" smtClean="0"/>
              <a:t>9/4/25</a:t>
            </a:fld>
            <a:endParaRPr lang="en-US"/>
          </a:p>
        </p:txBody>
      </p:sp>
      <p:sp>
        <p:nvSpPr>
          <p:cNvPr id="5" name="Footer Placeholder 4">
            <a:extLst>
              <a:ext uri="{FF2B5EF4-FFF2-40B4-BE49-F238E27FC236}">
                <a16:creationId xmlns:a16="http://schemas.microsoft.com/office/drawing/2014/main" id="{D65DC8FF-15D5-700D-681E-95181C22C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16026-3F16-E07B-DCA0-F57C1AAEEF8D}"/>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246620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234357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1_Title Only">
  <p:cSld name="11_Title Only">
    <p:spTree>
      <p:nvGrpSpPr>
        <p:cNvPr id="1" name="Shape 41"/>
        <p:cNvGrpSpPr/>
        <p:nvPr/>
      </p:nvGrpSpPr>
      <p:grpSpPr>
        <a:xfrm>
          <a:off x="0" y="0"/>
          <a:ext cx="0" cy="0"/>
          <a:chOff x="0" y="0"/>
          <a:chExt cx="0" cy="0"/>
        </a:xfrm>
      </p:grpSpPr>
      <p:sp>
        <p:nvSpPr>
          <p:cNvPr id="42" name="Google Shape;42;p61"/>
          <p:cNvSpPr txBox="1">
            <a:spLocks noGrp="1"/>
          </p:cNvSpPr>
          <p:nvPr>
            <p:ph type="title"/>
          </p:nvPr>
        </p:nvSpPr>
        <p:spPr>
          <a:xfrm>
            <a:off x="648000" y="648000"/>
            <a:ext cx="10896000" cy="1296000"/>
          </a:xfrm>
          <a:prstGeom prst="rect">
            <a:avLst/>
          </a:prstGeom>
          <a:noFill/>
          <a:ln>
            <a:noFill/>
          </a:ln>
        </p:spPr>
        <p:txBody>
          <a:bodyPr spcFirstLastPara="1" wrap="square" lIns="0" tIns="0" rIns="0" bIns="0" anchor="t" anchorCtr="0">
            <a:noAutofit/>
          </a:bodyPr>
          <a:lstStyle>
            <a:lvl1pPr lvl="0" algn="l">
              <a:lnSpc>
                <a:spcPct val="100000"/>
              </a:lnSpc>
              <a:spcBef>
                <a:spcPct val="0"/>
              </a:spcBef>
              <a:spcAft>
                <a:spcPct val="0"/>
              </a:spcAft>
              <a:buClr>
                <a:schemeClr val="dk2"/>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43" name="Google Shape;43;p61"/>
          <p:cNvSpPr txBox="1">
            <a:spLocks noGrp="1"/>
          </p:cNvSpPr>
          <p:nvPr>
            <p:ph type="sldNum" idx="12"/>
          </p:nvPr>
        </p:nvSpPr>
        <p:spPr>
          <a:xfrm>
            <a:off x="324000" y="324000"/>
            <a:ext cx="324000" cy="125850"/>
          </a:xfrm>
          <a:prstGeom prst="rect">
            <a:avLst/>
          </a:prstGeom>
          <a:noFill/>
          <a:ln>
            <a:noFill/>
          </a:ln>
        </p:spPr>
        <p:txBody>
          <a:bodyPr spcFirstLastPara="1" wrap="square" lIns="0" tIns="0" rIns="0" bIns="0" anchor="t" anchorCtr="0">
            <a:noAutofit/>
          </a:bodyPr>
          <a:lstStyle>
            <a:lvl1pPr marL="0" lvl="0" indent="0" algn="l">
              <a:spcBef>
                <a:spcPct val="0"/>
              </a:spcBef>
              <a:buNone/>
              <a:defRPr/>
            </a:lvl1pPr>
            <a:lvl2pPr marL="0" lvl="1" indent="0" algn="l">
              <a:spcBef>
                <a:spcPct val="0"/>
              </a:spcBef>
              <a:buNone/>
              <a:defRPr/>
            </a:lvl2pPr>
            <a:lvl3pPr marL="0" lvl="2" indent="0" algn="l">
              <a:spcBef>
                <a:spcPct val="0"/>
              </a:spcBef>
              <a:buNone/>
              <a:defRPr/>
            </a:lvl3pPr>
            <a:lvl4pPr marL="0" lvl="3" indent="0" algn="l">
              <a:spcBef>
                <a:spcPct val="0"/>
              </a:spcBef>
              <a:buNone/>
              <a:defRPr/>
            </a:lvl4pPr>
            <a:lvl5pPr marL="0" lvl="4" indent="0" algn="l">
              <a:spcBef>
                <a:spcPct val="0"/>
              </a:spcBef>
              <a:buNone/>
              <a:defRPr/>
            </a:lvl5pPr>
            <a:lvl6pPr marL="0" lvl="5" indent="0" algn="l">
              <a:spcBef>
                <a:spcPct val="0"/>
              </a:spcBef>
              <a:buNone/>
              <a:defRPr/>
            </a:lvl6pPr>
            <a:lvl7pPr marL="0" lvl="6" indent="0" algn="l">
              <a:spcBef>
                <a:spcPct val="0"/>
              </a:spcBef>
              <a:buNone/>
              <a:defRPr/>
            </a:lvl7pPr>
            <a:lvl8pPr marL="0" lvl="7" indent="0" algn="l">
              <a:spcBef>
                <a:spcPct val="0"/>
              </a:spcBef>
              <a:buNone/>
              <a:defRPr/>
            </a:lvl8pPr>
            <a:lvl9pPr marL="0" lvl="8" indent="0" algn="l">
              <a:spcBef>
                <a:spcPct val="0"/>
              </a:spcBef>
              <a:buNone/>
              <a:defRPr/>
            </a:lvl9pPr>
          </a:lstStyle>
          <a:p>
            <a:pPr marL="0" lvl="0" indent="0" algn="l" rtl="0">
              <a:spcBef>
                <a:spcPct val="0"/>
              </a:spcBef>
              <a:spcAft>
                <a:spcPct val="0"/>
              </a:spcAft>
              <a:buNone/>
            </a:pPr>
            <a:fld id="{00000000-1234-1234-1234-123412341234}" type="slidenum">
              <a:rPr lang="en-GB"/>
              <a:t>‹Nº›</a:t>
            </a:fld>
            <a:endParaRPr/>
          </a:p>
        </p:txBody>
      </p:sp>
      <p:sp>
        <p:nvSpPr>
          <p:cNvPr id="44" name="Google Shape;44;p61"/>
          <p:cNvSpPr txBox="1">
            <a:spLocks noGrp="1"/>
          </p:cNvSpPr>
          <p:nvPr>
            <p:ph type="ftr" idx="11"/>
          </p:nvPr>
        </p:nvSpPr>
        <p:spPr>
          <a:xfrm>
            <a:off x="2892712" y="323850"/>
            <a:ext cx="4162138" cy="126000"/>
          </a:xfrm>
          <a:prstGeom prst="rect">
            <a:avLst/>
          </a:prstGeom>
          <a:noFill/>
          <a:ln>
            <a:noFill/>
          </a:ln>
        </p:spPr>
        <p:txBody>
          <a:bodyPr spcFirstLastPara="1" wrap="square" lIns="0" tIns="0" rIns="0" bIns="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Tree>
    <p:extLst>
      <p:ext uri="{BB962C8B-B14F-4D97-AF65-F5344CB8AC3E}">
        <p14:creationId xmlns:p14="http://schemas.microsoft.com/office/powerpoint/2010/main" val="307825759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bg bwMode="gray">
      <p:bgRef idx="1001">
        <a:schemeClr val="bg1"/>
      </p:bgRef>
    </p:bg>
    <p:spTree>
      <p:nvGrpSpPr>
        <p:cNvPr id="1" name=""/>
        <p:cNvGrpSpPr/>
        <p:nvPr/>
      </p:nvGrpSpPr>
      <p:grpSpPr>
        <a:xfrm>
          <a:off x="0" y="0"/>
          <a:ext cx="0" cy="0"/>
          <a:chOff x="0" y="0"/>
          <a:chExt cx="0" cy="0"/>
        </a:xfrm>
      </p:grpSpPr>
      <p:sp>
        <p:nvSpPr>
          <p:cNvPr id="11" name="Content Placeholder 10"/>
          <p:cNvSpPr>
            <a:spLocks noGrp="1"/>
          </p:cNvSpPr>
          <p:nvPr>
            <p:ph sz="quarter" idx="14" hasCustomPrompt="1"/>
            <p:custDataLst>
              <p:tags r:id="rId1"/>
            </p:custDataLst>
          </p:nvPr>
        </p:nvSpPr>
        <p:spPr>
          <a:xfrm>
            <a:off x="623888" y="1412775"/>
            <a:ext cx="10944227" cy="4680049"/>
          </a:xfrm>
        </p:spPr>
        <p:txBody>
          <a:bodyPr/>
          <a:lstStyle>
            <a:lvl1pPr marL="0" marR="0" indent="0" algn="l" defTabSz="914400" rtl="0" eaLnBrk="1" fontAlgn="auto" latinLnBrk="0" hangingPunct="1">
              <a:lnSpc>
                <a:spcPct val="100000"/>
              </a:lnSpc>
              <a:spcBef>
                <a:spcPts val="600"/>
              </a:spcBef>
              <a:spcAft>
                <a:spcPts val="300"/>
              </a:spcAft>
              <a:buClrTx/>
              <a:buSzTx/>
              <a:buFont typeface="Arial" panose="020B0604020202020204" pitchFamily="34" charset="0"/>
              <a:buNone/>
              <a:defRPr/>
            </a:lvl1pPr>
            <a:lvl5pPr>
              <a:defRPr/>
            </a:lvl5pPr>
          </a:lstStyle>
          <a:p>
            <a:pPr marL="0" marR="0" lvl="0" indent="0" algn="l" defTabSz="914400" rtl="0" eaLnBrk="1" fontAlgn="auto" latinLnBrk="0" hangingPunct="1">
              <a:lnSpc>
                <a:spcPct val="100000"/>
              </a:lnSpc>
              <a:spcBef>
                <a:spcPts val="600"/>
              </a:spcBef>
              <a:spcAft>
                <a:spcPts val="300"/>
              </a:spcAft>
              <a:buClrTx/>
              <a:buSzTx/>
              <a:buFont typeface="Arial" panose="020B0604020202020204" pitchFamily="34" charset="0"/>
              <a:buNone/>
              <a:defRPr/>
            </a:pPr>
            <a:r>
              <a:rPr lang="en-GB"/>
              <a:t>You can use this field to enter text, a table, a diagram or SmartArts. Use the buttons “Increase List Level” for copytext or bullet levels. Use the icons below to create visual content.</a:t>
            </a:r>
          </a:p>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11 Marcador de texto"/>
          <p:cNvSpPr>
            <a:spLocks noGrp="1"/>
          </p:cNvSpPr>
          <p:nvPr>
            <p:ph type="body" sz="quarter" idx="15" hasCustomPrompt="1"/>
          </p:nvPr>
        </p:nvSpPr>
        <p:spPr>
          <a:xfrm>
            <a:off x="1344001" y="6219310"/>
            <a:ext cx="9071588" cy="288925"/>
          </a:xfrm>
        </p:spPr>
        <p:txBody>
          <a:bodyPr anchor="b"/>
          <a:lstStyle>
            <a:lvl1pPr marL="0" indent="0" algn="r">
              <a:spcBef>
                <a:spcPts val="0"/>
              </a:spcBef>
              <a:spcAft>
                <a:spcPts val="0"/>
              </a:spcAft>
              <a:buFont typeface="Arial" panose="020B0604020202020204" pitchFamily="34" charset="0"/>
              <a:buNone/>
              <a:defRPr sz="800">
                <a:solidFill>
                  <a:srgbClr val="0F69AF"/>
                </a:solidFill>
              </a:defRPr>
            </a:lvl1pPr>
            <a:lvl2pPr marL="0" indent="0">
              <a:spcBef>
                <a:spcPts val="0"/>
              </a:spcBef>
              <a:spcAft>
                <a:spcPts val="0"/>
              </a:spcAft>
              <a:buNone/>
              <a:defRPr sz="850">
                <a:solidFill>
                  <a:schemeClr val="accent2"/>
                </a:solidFill>
              </a:defRPr>
            </a:lvl2pPr>
            <a:lvl3pPr marL="180000" indent="0">
              <a:spcBef>
                <a:spcPts val="0"/>
              </a:spcBef>
              <a:spcAft>
                <a:spcPts val="0"/>
              </a:spcAft>
              <a:buNone/>
              <a:defRPr sz="850">
                <a:solidFill>
                  <a:schemeClr val="accent2"/>
                </a:solidFill>
              </a:defRPr>
            </a:lvl3pPr>
            <a:lvl4pPr marL="358163" indent="0">
              <a:spcBef>
                <a:spcPts val="0"/>
              </a:spcBef>
              <a:spcAft>
                <a:spcPts val="0"/>
              </a:spcAft>
              <a:buNone/>
              <a:defRPr sz="850">
                <a:solidFill>
                  <a:schemeClr val="accent2"/>
                </a:solidFill>
              </a:defRPr>
            </a:lvl4pPr>
            <a:lvl5pPr marL="540725" indent="0">
              <a:spcBef>
                <a:spcPts val="0"/>
              </a:spcBef>
              <a:spcAft>
                <a:spcPts val="0"/>
              </a:spcAft>
              <a:buNone/>
              <a:defRPr sz="850">
                <a:solidFill>
                  <a:schemeClr val="accent2"/>
                </a:solidFill>
              </a:defRPr>
            </a:lvl5pPr>
          </a:lstStyle>
          <a:p>
            <a:pPr lvl="0"/>
            <a:r>
              <a:rPr lang="es-ES" dirty="0"/>
              <a:t>Bibliografía</a:t>
            </a:r>
            <a:endParaRPr lang="es-MX" dirty="0"/>
          </a:p>
        </p:txBody>
      </p:sp>
      <p:sp>
        <p:nvSpPr>
          <p:cNvPr id="8" name="Title 3"/>
          <p:cNvSpPr>
            <a:spLocks noGrp="1"/>
          </p:cNvSpPr>
          <p:nvPr>
            <p:ph type="title" hasCustomPrompt="1"/>
            <p:custDataLst>
              <p:tags r:id="rId2"/>
            </p:custDataLst>
          </p:nvPr>
        </p:nvSpPr>
        <p:spPr>
          <a:xfrm>
            <a:off x="621740" y="477000"/>
            <a:ext cx="10946373" cy="756840"/>
          </a:xfrm>
        </p:spPr>
        <p:txBody>
          <a:bodyPr anchor="t"/>
          <a:lstStyle>
            <a:lvl1pPr>
              <a:lnSpc>
                <a:spcPct val="100000"/>
              </a:lnSpc>
              <a:defRPr/>
            </a:lvl1pPr>
          </a:lstStyle>
          <a:p>
            <a:r>
              <a:rPr lang="en-GB" dirty="0"/>
              <a:t>Insert slide title here (max. 2 lines | max. 1 line with Action Title)</a:t>
            </a:r>
          </a:p>
        </p:txBody>
      </p:sp>
    </p:spTree>
    <p:extLst>
      <p:ext uri="{BB962C8B-B14F-4D97-AF65-F5344CB8AC3E}">
        <p14:creationId xmlns:p14="http://schemas.microsoft.com/office/powerpoint/2010/main" val="3946138946"/>
      </p:ext>
    </p:extLst>
  </p:cSld>
  <p:clrMapOvr>
    <a:masterClrMapping/>
  </p:clrMapOvr>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D362-D647-0278-4C52-98F18DAB10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03EED1-4DCF-4C7B-B745-8F63D100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BBF96-3AE9-42B3-97FA-87DE4FABA0EC}"/>
              </a:ext>
            </a:extLst>
          </p:cNvPr>
          <p:cNvSpPr>
            <a:spLocks noGrp="1"/>
          </p:cNvSpPr>
          <p:nvPr>
            <p:ph type="dt" sz="half" idx="10"/>
          </p:nvPr>
        </p:nvSpPr>
        <p:spPr/>
        <p:txBody>
          <a:bodyPr/>
          <a:lstStyle/>
          <a:p>
            <a:fld id="{D01569AB-6D0E-4CF3-9C8C-903029E7FD26}" type="datetimeFigureOut">
              <a:rPr lang="en-US" smtClean="0"/>
              <a:t>9/4/25</a:t>
            </a:fld>
            <a:endParaRPr lang="en-US"/>
          </a:p>
        </p:txBody>
      </p:sp>
      <p:sp>
        <p:nvSpPr>
          <p:cNvPr id="5" name="Footer Placeholder 4">
            <a:extLst>
              <a:ext uri="{FF2B5EF4-FFF2-40B4-BE49-F238E27FC236}">
                <a16:creationId xmlns:a16="http://schemas.microsoft.com/office/drawing/2014/main" id="{63748209-1456-0DC6-B76B-6AF52E788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0540D-BE9A-4A95-67AD-EB669A3CF4CD}"/>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192768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A36B-CED1-7C88-FCFD-BB26F12FDF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25FB70-795A-4626-B401-09EFED88FE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D9CD6F-058F-2322-D091-6B3925A1F408}"/>
              </a:ext>
            </a:extLst>
          </p:cNvPr>
          <p:cNvSpPr>
            <a:spLocks noGrp="1"/>
          </p:cNvSpPr>
          <p:nvPr>
            <p:ph type="dt" sz="half" idx="10"/>
          </p:nvPr>
        </p:nvSpPr>
        <p:spPr/>
        <p:txBody>
          <a:bodyPr/>
          <a:lstStyle/>
          <a:p>
            <a:fld id="{D01569AB-6D0E-4CF3-9C8C-903029E7FD26}" type="datetimeFigureOut">
              <a:rPr lang="en-US" smtClean="0"/>
              <a:t>9/4/25</a:t>
            </a:fld>
            <a:endParaRPr lang="en-US"/>
          </a:p>
        </p:txBody>
      </p:sp>
      <p:sp>
        <p:nvSpPr>
          <p:cNvPr id="5" name="Footer Placeholder 4">
            <a:extLst>
              <a:ext uri="{FF2B5EF4-FFF2-40B4-BE49-F238E27FC236}">
                <a16:creationId xmlns:a16="http://schemas.microsoft.com/office/drawing/2014/main" id="{F013BFED-E7B2-4608-469D-804CE894BD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3BE2C-9951-CEC7-E2E4-07391BACECBA}"/>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182689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EB7A1-818F-0E24-619A-B8ADE8C0C7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AD258D-5B2C-AF22-BDC4-A15B690494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69570-9B31-37EC-3871-8BCE997D26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75C61D-89BC-2DB3-4CB0-13977E7F8C6D}"/>
              </a:ext>
            </a:extLst>
          </p:cNvPr>
          <p:cNvSpPr>
            <a:spLocks noGrp="1"/>
          </p:cNvSpPr>
          <p:nvPr>
            <p:ph type="dt" sz="half" idx="10"/>
          </p:nvPr>
        </p:nvSpPr>
        <p:spPr/>
        <p:txBody>
          <a:bodyPr/>
          <a:lstStyle/>
          <a:p>
            <a:fld id="{D01569AB-6D0E-4CF3-9C8C-903029E7FD26}" type="datetimeFigureOut">
              <a:rPr lang="en-US" smtClean="0"/>
              <a:t>9/4/25</a:t>
            </a:fld>
            <a:endParaRPr lang="en-US"/>
          </a:p>
        </p:txBody>
      </p:sp>
      <p:sp>
        <p:nvSpPr>
          <p:cNvPr id="6" name="Footer Placeholder 5">
            <a:extLst>
              <a:ext uri="{FF2B5EF4-FFF2-40B4-BE49-F238E27FC236}">
                <a16:creationId xmlns:a16="http://schemas.microsoft.com/office/drawing/2014/main" id="{BC8741C4-45F0-1755-06E6-7BA06D180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795A8A-8731-1D38-5E5F-C9B2ABD2F21B}"/>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854802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51E2E-0D9C-076E-317E-21AE050D5F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B7C45F-DD15-92D5-745D-B6660A57E6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3EADCA-734D-C5FE-1A75-59B68EEBD6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E70CC0-5398-8B01-F085-3E117F6A78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57B7D2-539F-4112-B361-C49465D0B7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0A48BC-D9E5-80A6-F398-0D219DB7D2AD}"/>
              </a:ext>
            </a:extLst>
          </p:cNvPr>
          <p:cNvSpPr>
            <a:spLocks noGrp="1"/>
          </p:cNvSpPr>
          <p:nvPr>
            <p:ph type="dt" sz="half" idx="10"/>
          </p:nvPr>
        </p:nvSpPr>
        <p:spPr/>
        <p:txBody>
          <a:bodyPr/>
          <a:lstStyle/>
          <a:p>
            <a:fld id="{D01569AB-6D0E-4CF3-9C8C-903029E7FD26}" type="datetimeFigureOut">
              <a:rPr lang="en-US" smtClean="0"/>
              <a:t>9/4/25</a:t>
            </a:fld>
            <a:endParaRPr lang="en-US"/>
          </a:p>
        </p:txBody>
      </p:sp>
      <p:sp>
        <p:nvSpPr>
          <p:cNvPr id="8" name="Footer Placeholder 7">
            <a:extLst>
              <a:ext uri="{FF2B5EF4-FFF2-40B4-BE49-F238E27FC236}">
                <a16:creationId xmlns:a16="http://schemas.microsoft.com/office/drawing/2014/main" id="{7649EE5E-373D-17E1-3205-45B961BA60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CE7B33-1539-C675-87AF-CEF3779BAB75}"/>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304838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E541-C93F-73E7-294D-8F6FBFBAC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409254-91E9-CDD2-677D-E922899D94AB}"/>
              </a:ext>
            </a:extLst>
          </p:cNvPr>
          <p:cNvSpPr>
            <a:spLocks noGrp="1"/>
          </p:cNvSpPr>
          <p:nvPr>
            <p:ph type="dt" sz="half" idx="10"/>
          </p:nvPr>
        </p:nvSpPr>
        <p:spPr/>
        <p:txBody>
          <a:bodyPr/>
          <a:lstStyle/>
          <a:p>
            <a:fld id="{D01569AB-6D0E-4CF3-9C8C-903029E7FD26}" type="datetimeFigureOut">
              <a:rPr lang="en-US" smtClean="0"/>
              <a:t>9/4/25</a:t>
            </a:fld>
            <a:endParaRPr lang="en-US"/>
          </a:p>
        </p:txBody>
      </p:sp>
      <p:sp>
        <p:nvSpPr>
          <p:cNvPr id="4" name="Footer Placeholder 3">
            <a:extLst>
              <a:ext uri="{FF2B5EF4-FFF2-40B4-BE49-F238E27FC236}">
                <a16:creationId xmlns:a16="http://schemas.microsoft.com/office/drawing/2014/main" id="{88EC1792-44CA-90B1-C9AC-8B6B33E70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5C0D98-3082-25A4-4620-1F77D79A55BA}"/>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132328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ACF42F-6190-DA1E-B80E-CB4BA28B2E95}"/>
              </a:ext>
            </a:extLst>
          </p:cNvPr>
          <p:cNvSpPr>
            <a:spLocks noGrp="1"/>
          </p:cNvSpPr>
          <p:nvPr>
            <p:ph type="dt" sz="half" idx="10"/>
          </p:nvPr>
        </p:nvSpPr>
        <p:spPr/>
        <p:txBody>
          <a:bodyPr/>
          <a:lstStyle/>
          <a:p>
            <a:fld id="{D01569AB-6D0E-4CF3-9C8C-903029E7FD26}" type="datetimeFigureOut">
              <a:rPr lang="en-US" smtClean="0"/>
              <a:t>9/4/25</a:t>
            </a:fld>
            <a:endParaRPr lang="en-US"/>
          </a:p>
        </p:txBody>
      </p:sp>
      <p:sp>
        <p:nvSpPr>
          <p:cNvPr id="3" name="Footer Placeholder 2">
            <a:extLst>
              <a:ext uri="{FF2B5EF4-FFF2-40B4-BE49-F238E27FC236}">
                <a16:creationId xmlns:a16="http://schemas.microsoft.com/office/drawing/2014/main" id="{7BADD549-FA21-B6CD-B87C-9663B7C426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BEF72-8E21-BC8D-AB6A-34F21597C121}"/>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376959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B799-8271-A368-E32B-193C05CD43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04A270-9D33-587A-2277-0FF0C28923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5F055B-F782-6753-27C7-7839FE1BE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FC4CD0-631C-45A3-8527-54C3239A40DA}"/>
              </a:ext>
            </a:extLst>
          </p:cNvPr>
          <p:cNvSpPr>
            <a:spLocks noGrp="1"/>
          </p:cNvSpPr>
          <p:nvPr>
            <p:ph type="dt" sz="half" idx="10"/>
          </p:nvPr>
        </p:nvSpPr>
        <p:spPr/>
        <p:txBody>
          <a:bodyPr/>
          <a:lstStyle/>
          <a:p>
            <a:fld id="{D01569AB-6D0E-4CF3-9C8C-903029E7FD26}" type="datetimeFigureOut">
              <a:rPr lang="en-US" smtClean="0"/>
              <a:t>9/4/25</a:t>
            </a:fld>
            <a:endParaRPr lang="en-US"/>
          </a:p>
        </p:txBody>
      </p:sp>
      <p:sp>
        <p:nvSpPr>
          <p:cNvPr id="6" name="Footer Placeholder 5">
            <a:extLst>
              <a:ext uri="{FF2B5EF4-FFF2-40B4-BE49-F238E27FC236}">
                <a16:creationId xmlns:a16="http://schemas.microsoft.com/office/drawing/2014/main" id="{6045DAAC-1B0D-5ABB-494B-783C2C4C9B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B328CA-B023-C4E1-1156-A831CF462803}"/>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404591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C2F6-6CD6-D992-78D8-0EC5584276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306AE7-6148-502A-201B-DA9DB6206B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49C95-D99D-5244-3FA4-9B9F542FE4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C7C4AE-38C0-0BA2-375F-3434D4C1F7C1}"/>
              </a:ext>
            </a:extLst>
          </p:cNvPr>
          <p:cNvSpPr>
            <a:spLocks noGrp="1"/>
          </p:cNvSpPr>
          <p:nvPr>
            <p:ph type="dt" sz="half" idx="10"/>
          </p:nvPr>
        </p:nvSpPr>
        <p:spPr/>
        <p:txBody>
          <a:bodyPr/>
          <a:lstStyle/>
          <a:p>
            <a:fld id="{D01569AB-6D0E-4CF3-9C8C-903029E7FD26}" type="datetimeFigureOut">
              <a:rPr lang="en-US" smtClean="0"/>
              <a:t>9/4/25</a:t>
            </a:fld>
            <a:endParaRPr lang="en-US"/>
          </a:p>
        </p:txBody>
      </p:sp>
      <p:sp>
        <p:nvSpPr>
          <p:cNvPr id="6" name="Footer Placeholder 5">
            <a:extLst>
              <a:ext uri="{FF2B5EF4-FFF2-40B4-BE49-F238E27FC236}">
                <a16:creationId xmlns:a16="http://schemas.microsoft.com/office/drawing/2014/main" id="{978A536D-2E4A-9D59-F7F2-14366059D8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BED296-33DB-8D9F-6F6F-09C40AED1374}"/>
              </a:ext>
            </a:extLst>
          </p:cNvPr>
          <p:cNvSpPr>
            <a:spLocks noGrp="1"/>
          </p:cNvSpPr>
          <p:nvPr>
            <p:ph type="sldNum" sz="quarter" idx="12"/>
          </p:nvPr>
        </p:nvSpPr>
        <p:spPr/>
        <p:txBody>
          <a:bodyPr/>
          <a:lstStyle/>
          <a:p>
            <a:fld id="{C362371F-6799-4A51-A7DB-43714F8FE73C}" type="slidenum">
              <a:rPr lang="en-US" smtClean="0"/>
              <a:t>‹Nº›</a:t>
            </a:fld>
            <a:endParaRPr lang="en-US"/>
          </a:p>
        </p:txBody>
      </p:sp>
    </p:spTree>
    <p:extLst>
      <p:ext uri="{BB962C8B-B14F-4D97-AF65-F5344CB8AC3E}">
        <p14:creationId xmlns:p14="http://schemas.microsoft.com/office/powerpoint/2010/main" val="357151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319A66-A1E4-FBCF-7DB7-6592556EB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6958EC-CEC6-9206-A33F-6BC2462C06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3A029-C4F1-F473-1243-BCF02425AA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1569AB-6D0E-4CF3-9C8C-903029E7FD26}" type="datetimeFigureOut">
              <a:rPr lang="en-US" smtClean="0"/>
              <a:t>9/4/25</a:t>
            </a:fld>
            <a:endParaRPr lang="en-US"/>
          </a:p>
        </p:txBody>
      </p:sp>
      <p:sp>
        <p:nvSpPr>
          <p:cNvPr id="5" name="Footer Placeholder 4">
            <a:extLst>
              <a:ext uri="{FF2B5EF4-FFF2-40B4-BE49-F238E27FC236}">
                <a16:creationId xmlns:a16="http://schemas.microsoft.com/office/drawing/2014/main" id="{AC2E7E2F-01A0-6558-9AFD-4AC843FC90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95E15FD-B20B-9322-78DA-737693DA34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62371F-6799-4A51-A7DB-43714F8FE73C}" type="slidenum">
              <a:rPr lang="en-US" smtClean="0"/>
              <a:t>‹Nº›</a:t>
            </a:fld>
            <a:endParaRPr lang="en-US"/>
          </a:p>
        </p:txBody>
      </p:sp>
    </p:spTree>
    <p:extLst>
      <p:ext uri="{BB962C8B-B14F-4D97-AF65-F5344CB8AC3E}">
        <p14:creationId xmlns:p14="http://schemas.microsoft.com/office/powerpoint/2010/main" val="1723534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9.png"/><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31.svg"/><Relationship Id="rId4" Type="http://schemas.openxmlformats.org/officeDocument/2006/relationships/diagramLayout" Target="../diagrams/layout6.xml"/><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5.png"/><Relationship Id="rId7" Type="http://schemas.openxmlformats.org/officeDocument/2006/relationships/diagramColors" Target="../diagrams/colors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31.svg"/><Relationship Id="rId4" Type="http://schemas.openxmlformats.org/officeDocument/2006/relationships/diagramData" Target="../diagrams/data8.xml"/><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ckground with a human body and bones&#10;&#10;AI-generated content may be incorrect.">
            <a:extLst>
              <a:ext uri="{FF2B5EF4-FFF2-40B4-BE49-F238E27FC236}">
                <a16:creationId xmlns:a16="http://schemas.microsoft.com/office/drawing/2014/main" id="{A4080706-0506-D46D-DD1D-169AE566B9C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D28361A-65A0-DBCC-6724-B64CEE509288}"/>
              </a:ext>
            </a:extLst>
          </p:cNvPr>
          <p:cNvSpPr>
            <a:spLocks noGrp="1"/>
          </p:cNvSpPr>
          <p:nvPr>
            <p:ph type="ctrTitle"/>
          </p:nvPr>
        </p:nvSpPr>
        <p:spPr>
          <a:xfrm>
            <a:off x="637881" y="3318234"/>
            <a:ext cx="9600628" cy="1162689"/>
          </a:xfrm>
        </p:spPr>
        <p:txBody>
          <a:bodyPr>
            <a:noAutofit/>
          </a:bodyPr>
          <a:lstStyle/>
          <a:p>
            <a:r>
              <a:rPr lang="es-MX" sz="3200" b="1" dirty="0">
                <a:solidFill>
                  <a:schemeClr val="bg1"/>
                </a:solidFill>
                <a:latin typeface="Montserrat" pitchFamily="2" charset="0"/>
              </a:rPr>
              <a:t>Más allá del peso: manejo multidisciplinario y nuevas estrategias en obesidad</a:t>
            </a:r>
            <a:endParaRPr lang="en-US" sz="3200" b="1" dirty="0">
              <a:solidFill>
                <a:schemeClr val="bg1"/>
              </a:solidFill>
              <a:latin typeface="Montserrat" pitchFamily="2" charset="0"/>
            </a:endParaRPr>
          </a:p>
        </p:txBody>
      </p:sp>
      <p:sp>
        <p:nvSpPr>
          <p:cNvPr id="3" name="Subtitle 2">
            <a:extLst>
              <a:ext uri="{FF2B5EF4-FFF2-40B4-BE49-F238E27FC236}">
                <a16:creationId xmlns:a16="http://schemas.microsoft.com/office/drawing/2014/main" id="{06AD8078-DEC7-010E-0CDE-04F605F9D3CF}"/>
              </a:ext>
            </a:extLst>
          </p:cNvPr>
          <p:cNvSpPr>
            <a:spLocks noGrp="1"/>
          </p:cNvSpPr>
          <p:nvPr>
            <p:ph type="subTitle" idx="1"/>
          </p:nvPr>
        </p:nvSpPr>
        <p:spPr>
          <a:xfrm>
            <a:off x="637881" y="4642752"/>
            <a:ext cx="9144000" cy="1655762"/>
          </a:xfrm>
        </p:spPr>
        <p:txBody>
          <a:bodyPr>
            <a:normAutofit/>
          </a:bodyPr>
          <a:lstStyle/>
          <a:p>
            <a:r>
              <a:rPr lang="es-MX" sz="2000" b="1" dirty="0">
                <a:solidFill>
                  <a:schemeClr val="bg1"/>
                </a:solidFill>
                <a:latin typeface="Montserrat" pitchFamily="2" charset="0"/>
                <a:ea typeface="+mj-ea"/>
                <a:cs typeface="+mj-cs"/>
              </a:rPr>
              <a:t>Dra. Coralys Abreu</a:t>
            </a:r>
          </a:p>
          <a:p>
            <a:r>
              <a:rPr lang="es-MX" sz="2000" b="1" dirty="0">
                <a:solidFill>
                  <a:schemeClr val="bg1"/>
                </a:solidFill>
                <a:latin typeface="Montserrat" pitchFamily="2" charset="0"/>
                <a:ea typeface="+mj-ea"/>
                <a:cs typeface="+mj-cs"/>
              </a:rPr>
              <a:t>Endocrinóloga</a:t>
            </a:r>
          </a:p>
          <a:p>
            <a:r>
              <a:rPr lang="es-MX" sz="2000" b="1" dirty="0">
                <a:solidFill>
                  <a:schemeClr val="bg1"/>
                </a:solidFill>
                <a:latin typeface="Montserrat" pitchFamily="2" charset="0"/>
                <a:ea typeface="+mj-ea"/>
                <a:cs typeface="+mj-cs"/>
              </a:rPr>
              <a:t>ENDOBEM Health Center, Toluca, México</a:t>
            </a:r>
          </a:p>
        </p:txBody>
      </p:sp>
      <p:pic>
        <p:nvPicPr>
          <p:cNvPr id="7" name="Picture 6" descr="A black background with white text&#10;&#10;AI-generated content may be incorrect.">
            <a:extLst>
              <a:ext uri="{FF2B5EF4-FFF2-40B4-BE49-F238E27FC236}">
                <a16:creationId xmlns:a16="http://schemas.microsoft.com/office/drawing/2014/main" id="{8A0C0DD9-34E6-1EB5-829D-CC6AD9C65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1" y="767891"/>
            <a:ext cx="9196201" cy="2201552"/>
          </a:xfrm>
          <a:prstGeom prst="rect">
            <a:avLst/>
          </a:prstGeom>
        </p:spPr>
      </p:pic>
    </p:spTree>
    <p:extLst>
      <p:ext uri="{BB962C8B-B14F-4D97-AF65-F5344CB8AC3E}">
        <p14:creationId xmlns:p14="http://schemas.microsoft.com/office/powerpoint/2010/main" val="1688211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a:extLst>
              <a:ext uri="{FF2B5EF4-FFF2-40B4-BE49-F238E27FC236}">
                <a16:creationId xmlns:a16="http://schemas.microsoft.com/office/drawing/2014/main" id="{588C50BA-EECE-CC5E-397E-66BECA1BFD87}"/>
              </a:ext>
            </a:extLst>
          </p:cNvPr>
          <p:cNvSpPr>
            <a:spLocks noGrp="1"/>
          </p:cNvSpPr>
          <p:nvPr>
            <p:ph type="title"/>
          </p:nvPr>
        </p:nvSpPr>
        <p:spPr>
          <a:xfrm>
            <a:off x="839788" y="198504"/>
            <a:ext cx="10515600" cy="1325563"/>
          </a:xfrm>
        </p:spPr>
        <p:txBody>
          <a:bodyPr>
            <a:normAutofit/>
          </a:bodyPr>
          <a:lstStyle/>
          <a:p>
            <a:pPr algn="ctr"/>
            <a:r>
              <a:rPr lang="es-MX" sz="3200" b="1" dirty="0">
                <a:cs typeface="Poppins" panose="00000500000000000000" pitchFamily="2" charset="0"/>
              </a:rPr>
              <a:t>Enfermedad Crónica Basada </a:t>
            </a:r>
            <a:br>
              <a:rPr lang="es-MX" sz="3200" b="1" dirty="0">
                <a:cs typeface="Poppins" panose="00000500000000000000" pitchFamily="2" charset="0"/>
              </a:rPr>
            </a:br>
            <a:r>
              <a:rPr lang="es-MX" sz="3200" b="1" dirty="0">
                <a:cs typeface="Poppins" panose="00000500000000000000" pitchFamily="2" charset="0"/>
              </a:rPr>
              <a:t>en Adiposidad (ABCD)</a:t>
            </a:r>
            <a:endParaRPr lang="es-MX" sz="3200" dirty="0"/>
          </a:p>
        </p:txBody>
      </p:sp>
      <p:sp>
        <p:nvSpPr>
          <p:cNvPr id="14" name="Marcador de texto 13">
            <a:extLst>
              <a:ext uri="{FF2B5EF4-FFF2-40B4-BE49-F238E27FC236}">
                <a16:creationId xmlns:a16="http://schemas.microsoft.com/office/drawing/2014/main" id="{71F8AFF8-2B5F-C283-F0AA-8AB60A61A23D}"/>
              </a:ext>
            </a:extLst>
          </p:cNvPr>
          <p:cNvSpPr>
            <a:spLocks noGrp="1"/>
          </p:cNvSpPr>
          <p:nvPr>
            <p:ph type="body" idx="1"/>
          </p:nvPr>
        </p:nvSpPr>
        <p:spPr>
          <a:xfrm>
            <a:off x="839788" y="1524067"/>
            <a:ext cx="5157787" cy="823912"/>
          </a:xfrm>
        </p:spPr>
        <p:txBody>
          <a:bodyPr/>
          <a:lstStyle/>
          <a:p>
            <a:r>
              <a:rPr lang="es-MX" dirty="0"/>
              <a:t>Paradigma IMC</a:t>
            </a:r>
          </a:p>
        </p:txBody>
      </p:sp>
      <p:sp>
        <p:nvSpPr>
          <p:cNvPr id="15" name="Marcador de contenido 14">
            <a:extLst>
              <a:ext uri="{FF2B5EF4-FFF2-40B4-BE49-F238E27FC236}">
                <a16:creationId xmlns:a16="http://schemas.microsoft.com/office/drawing/2014/main" id="{ECB30605-788F-076A-AF1F-9C4CCCEECD94}"/>
              </a:ext>
            </a:extLst>
          </p:cNvPr>
          <p:cNvSpPr>
            <a:spLocks noGrp="1"/>
          </p:cNvSpPr>
          <p:nvPr>
            <p:ph sz="half" idx="2"/>
          </p:nvPr>
        </p:nvSpPr>
        <p:spPr>
          <a:xfrm>
            <a:off x="839788" y="2505075"/>
            <a:ext cx="3742545" cy="1493488"/>
          </a:xfrm>
        </p:spPr>
        <p:txBody>
          <a:bodyPr>
            <a:normAutofit/>
          </a:bodyPr>
          <a:lstStyle/>
          <a:p>
            <a:pPr>
              <a:buFont typeface="Wingdings" pitchFamily="2" charset="2"/>
              <a:buChar char="Ø"/>
            </a:pPr>
            <a:r>
              <a:rPr lang="es-MX" sz="2000" dirty="0">
                <a:cs typeface="Poppins" panose="00000500000000000000" pitchFamily="2" charset="0"/>
              </a:rPr>
              <a:t> Énfasis en “perder peso”</a:t>
            </a:r>
          </a:p>
          <a:p>
            <a:pPr>
              <a:buFont typeface="Wingdings" pitchFamily="2" charset="2"/>
              <a:buChar char="Ø"/>
            </a:pPr>
            <a:r>
              <a:rPr lang="es-MX" sz="2000" dirty="0">
                <a:cs typeface="Poppins" panose="00000500000000000000" pitchFamily="2" charset="0"/>
              </a:rPr>
              <a:t> No resuelve el problema</a:t>
            </a:r>
          </a:p>
          <a:p>
            <a:pPr>
              <a:buFont typeface="Wingdings" pitchFamily="2" charset="2"/>
              <a:buChar char="Ø"/>
            </a:pPr>
            <a:r>
              <a:rPr lang="es-MX" sz="2000" dirty="0">
                <a:cs typeface="Poppins" panose="00000500000000000000" pitchFamily="2" charset="0"/>
              </a:rPr>
              <a:t> Favorece el rebote </a:t>
            </a:r>
            <a:endParaRPr lang="es-MX" sz="2000" dirty="0">
              <a:ea typeface="Calibri" panose="020F0502020204030204" pitchFamily="34" charset="0"/>
              <a:cs typeface="Poppins" panose="00000500000000000000" pitchFamily="2" charset="0"/>
            </a:endParaRPr>
          </a:p>
        </p:txBody>
      </p:sp>
      <p:sp>
        <p:nvSpPr>
          <p:cNvPr id="16" name="Marcador de texto 15">
            <a:extLst>
              <a:ext uri="{FF2B5EF4-FFF2-40B4-BE49-F238E27FC236}">
                <a16:creationId xmlns:a16="http://schemas.microsoft.com/office/drawing/2014/main" id="{B9C08B00-E6E0-B43A-1DD2-E24326A009C3}"/>
              </a:ext>
            </a:extLst>
          </p:cNvPr>
          <p:cNvSpPr>
            <a:spLocks noGrp="1"/>
          </p:cNvSpPr>
          <p:nvPr>
            <p:ph type="body" sz="quarter" idx="3"/>
          </p:nvPr>
        </p:nvSpPr>
        <p:spPr>
          <a:xfrm>
            <a:off x="814387" y="3743703"/>
            <a:ext cx="5183188" cy="823912"/>
          </a:xfrm>
        </p:spPr>
        <p:txBody>
          <a:bodyPr/>
          <a:lstStyle/>
          <a:p>
            <a:r>
              <a:rPr lang="es-MX" dirty="0"/>
              <a:t>Paradigma ABCD</a:t>
            </a:r>
          </a:p>
        </p:txBody>
      </p:sp>
      <p:sp>
        <p:nvSpPr>
          <p:cNvPr id="17" name="Marcador de contenido 16">
            <a:extLst>
              <a:ext uri="{FF2B5EF4-FFF2-40B4-BE49-F238E27FC236}">
                <a16:creationId xmlns:a16="http://schemas.microsoft.com/office/drawing/2014/main" id="{FF2C154D-9951-12E2-272B-C5C46C7AF13D}"/>
              </a:ext>
            </a:extLst>
          </p:cNvPr>
          <p:cNvSpPr>
            <a:spLocks noGrp="1"/>
          </p:cNvSpPr>
          <p:nvPr>
            <p:ph sz="quarter" idx="4"/>
          </p:nvPr>
        </p:nvSpPr>
        <p:spPr>
          <a:xfrm>
            <a:off x="814387" y="4754831"/>
            <a:ext cx="4692112" cy="1796177"/>
          </a:xfrm>
        </p:spPr>
        <p:txBody>
          <a:bodyPr>
            <a:normAutofit/>
          </a:bodyPr>
          <a:lstStyle/>
          <a:p>
            <a:pPr>
              <a:buClr>
                <a:schemeClr val="tx2">
                  <a:lumMod val="75000"/>
                  <a:lumOff val="25000"/>
                </a:schemeClr>
              </a:buClr>
              <a:buFont typeface="Wingdings" pitchFamily="2" charset="2"/>
              <a:buChar char="Ø"/>
            </a:pPr>
            <a:r>
              <a:rPr lang="es-MX" sz="2000" dirty="0">
                <a:cs typeface="Poppins" panose="00000500000000000000" pitchFamily="2" charset="0"/>
              </a:rPr>
              <a:t>Énfasis en prevenir o tratar las complicaciones de la adiposidad hipertrófica </a:t>
            </a:r>
          </a:p>
          <a:p>
            <a:pPr>
              <a:buClr>
                <a:schemeClr val="tx2">
                  <a:lumMod val="75000"/>
                  <a:lumOff val="25000"/>
                </a:schemeClr>
              </a:buClr>
              <a:buFont typeface="Wingdings" pitchFamily="2" charset="2"/>
              <a:buChar char="Ø"/>
            </a:pPr>
            <a:r>
              <a:rPr lang="es-MX" sz="2000" dirty="0">
                <a:cs typeface="Poppins" panose="00000500000000000000" pitchFamily="2" charset="0"/>
              </a:rPr>
              <a:t> Relación saludable con la comida</a:t>
            </a:r>
          </a:p>
          <a:p>
            <a:pPr>
              <a:buClr>
                <a:schemeClr val="tx2">
                  <a:lumMod val="75000"/>
                  <a:lumOff val="25000"/>
                </a:schemeClr>
              </a:buClr>
              <a:buFont typeface="Wingdings" pitchFamily="2" charset="2"/>
              <a:buChar char="Ø"/>
            </a:pPr>
            <a:r>
              <a:rPr lang="es-MX" sz="2000" dirty="0">
                <a:cs typeface="Poppins" panose="00000500000000000000" pitchFamily="2" charset="0"/>
              </a:rPr>
              <a:t> Estilo de vida saludable a largo plazo</a:t>
            </a:r>
          </a:p>
        </p:txBody>
      </p:sp>
      <p:pic>
        <p:nvPicPr>
          <p:cNvPr id="19" name="Picture 4" descr="Obesidad - Holistic Marie">
            <a:extLst>
              <a:ext uri="{FF2B5EF4-FFF2-40B4-BE49-F238E27FC236}">
                <a16:creationId xmlns:a16="http://schemas.microsoft.com/office/drawing/2014/main" id="{F755072B-6B0F-78F8-6EB1-A3A5D78FA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2976" y="1796341"/>
            <a:ext cx="4909119" cy="4404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629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8624C6-2FE4-8067-9358-D24BD80F4052}"/>
              </a:ext>
            </a:extLst>
          </p:cNvPr>
          <p:cNvSpPr>
            <a:spLocks noGrp="1"/>
          </p:cNvSpPr>
          <p:nvPr>
            <p:ph type="title" idx="4294967295"/>
          </p:nvPr>
        </p:nvSpPr>
        <p:spPr>
          <a:xfrm>
            <a:off x="1295400" y="0"/>
            <a:ext cx="9601200" cy="952500"/>
          </a:xfrm>
        </p:spPr>
        <p:txBody>
          <a:bodyPr/>
          <a:lstStyle/>
          <a:p>
            <a:pPr algn="ctr"/>
            <a:r>
              <a:rPr lang="es-MX" dirty="0"/>
              <a:t>¡Es una enfermedad multifactorial!</a:t>
            </a:r>
          </a:p>
        </p:txBody>
      </p:sp>
      <p:graphicFrame>
        <p:nvGraphicFramePr>
          <p:cNvPr id="6" name="Diagrama 5">
            <a:extLst>
              <a:ext uri="{FF2B5EF4-FFF2-40B4-BE49-F238E27FC236}">
                <a16:creationId xmlns:a16="http://schemas.microsoft.com/office/drawing/2014/main" id="{06D29420-317C-42A2-128E-667C14E490A9}"/>
              </a:ext>
            </a:extLst>
          </p:cNvPr>
          <p:cNvGraphicFramePr/>
          <p:nvPr>
            <p:extLst>
              <p:ext uri="{D42A27DB-BD31-4B8C-83A1-F6EECF244321}">
                <p14:modId xmlns:p14="http://schemas.microsoft.com/office/powerpoint/2010/main" val="3325753930"/>
              </p:ext>
            </p:extLst>
          </p:nvPr>
        </p:nvGraphicFramePr>
        <p:xfrm>
          <a:off x="666427" y="886054"/>
          <a:ext cx="10569845" cy="491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4 Marcador de texto">
            <a:extLst>
              <a:ext uri="{FF2B5EF4-FFF2-40B4-BE49-F238E27FC236}">
                <a16:creationId xmlns:a16="http://schemas.microsoft.com/office/drawing/2014/main" id="{EA1C23C5-8EBE-FF94-5181-317EAC12CA16}"/>
              </a:ext>
            </a:extLst>
          </p:cNvPr>
          <p:cNvSpPr txBox="1">
            <a:spLocks/>
          </p:cNvSpPr>
          <p:nvPr/>
        </p:nvSpPr>
        <p:spPr>
          <a:xfrm>
            <a:off x="0" y="5798302"/>
            <a:ext cx="11798967" cy="10553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mj-lt"/>
              <a:buAutoNum type="arabicPeriod"/>
            </a:pPr>
            <a:r>
              <a:rPr lang="es-MX" sz="900" dirty="0"/>
              <a:t>Lean ME, </a:t>
            </a:r>
            <a:r>
              <a:rPr lang="es-MX" sz="900" i="1" dirty="0"/>
              <a:t>et al.</a:t>
            </a:r>
            <a:r>
              <a:rPr lang="es-MX" sz="900" dirty="0"/>
              <a:t> </a:t>
            </a:r>
            <a:r>
              <a:rPr lang="es-MX" sz="900" i="1" dirty="0"/>
              <a:t>Int J Obes (Lond)</a:t>
            </a:r>
            <a:r>
              <a:rPr lang="es-MX" sz="900" dirty="0"/>
              <a:t> 2016;40(4):622-632. </a:t>
            </a:r>
            <a:endParaRPr lang="es-MX" sz="900" b="1" dirty="0"/>
          </a:p>
          <a:p>
            <a:pPr marL="0" indent="0">
              <a:lnSpc>
                <a:spcPct val="100000"/>
              </a:lnSpc>
              <a:spcBef>
                <a:spcPts val="0"/>
              </a:spcBef>
              <a:buFont typeface="+mj-lt"/>
              <a:buAutoNum type="arabicPeriod"/>
            </a:pPr>
            <a:r>
              <a:rPr lang="es-MX" sz="900" dirty="0"/>
              <a:t>Yu YH, </a:t>
            </a:r>
            <a:r>
              <a:rPr lang="es-MX" sz="900" i="1" dirty="0"/>
              <a:t>et al.</a:t>
            </a:r>
            <a:r>
              <a:rPr lang="es-MX" sz="900" dirty="0"/>
              <a:t> </a:t>
            </a:r>
            <a:r>
              <a:rPr lang="es-MX" sz="900" i="1" dirty="0"/>
              <a:t>Obes Rev</a:t>
            </a:r>
            <a:r>
              <a:rPr lang="es-MX" sz="900" dirty="0"/>
              <a:t> 2015;16(3):234-247. </a:t>
            </a:r>
            <a:endParaRPr lang="es-MX" sz="900" b="1" dirty="0"/>
          </a:p>
          <a:p>
            <a:pPr marL="0" indent="0">
              <a:lnSpc>
                <a:spcPct val="100000"/>
              </a:lnSpc>
              <a:spcBef>
                <a:spcPts val="0"/>
              </a:spcBef>
              <a:buFont typeface="+mj-lt"/>
              <a:buAutoNum type="arabicPeriod"/>
            </a:pPr>
            <a:r>
              <a:rPr lang="es-MX" sz="900" dirty="0"/>
              <a:t>National Heart, Lung, and Blood Institute. Expert panel on integrated guidelines for cardiovascular health and risk reduction in children and adolescent: Full report. 2012. Disponible en: https://www.nhlbi.nih.gov/sites/default/files/media/docs/peds_guidelines_full.pdf. Acceso: 31 enero 2020. </a:t>
            </a:r>
            <a:endParaRPr lang="es-MX" sz="900" b="1" dirty="0"/>
          </a:p>
          <a:p>
            <a:pPr marL="0" indent="0">
              <a:lnSpc>
                <a:spcPct val="100000"/>
              </a:lnSpc>
              <a:spcBef>
                <a:spcPts val="0"/>
              </a:spcBef>
              <a:buFont typeface="+mj-lt"/>
              <a:buAutoNum type="arabicPeriod"/>
            </a:pPr>
            <a:r>
              <a:rPr lang="es-MX" sz="900" dirty="0"/>
              <a:t>Moleres A, </a:t>
            </a:r>
            <a:r>
              <a:rPr lang="es-MX" sz="900" i="1" dirty="0"/>
              <a:t>et al.</a:t>
            </a:r>
            <a:r>
              <a:rPr lang="es-MX" sz="900" dirty="0"/>
              <a:t> Curr Obes Rep 2013;2:23-31. </a:t>
            </a:r>
            <a:endParaRPr lang="es-MX" sz="900" b="1" dirty="0"/>
          </a:p>
          <a:p>
            <a:pPr marL="0" indent="0">
              <a:lnSpc>
                <a:spcPct val="100000"/>
              </a:lnSpc>
              <a:spcBef>
                <a:spcPts val="0"/>
              </a:spcBef>
              <a:buFont typeface="+mj-lt"/>
              <a:buAutoNum type="arabicPeriod"/>
            </a:pPr>
            <a:r>
              <a:rPr lang="es-MX" sz="900" dirty="0"/>
              <a:t>Sharma AM, </a:t>
            </a:r>
            <a:r>
              <a:rPr lang="es-MX" sz="900" i="1" dirty="0"/>
              <a:t>et al.</a:t>
            </a:r>
            <a:r>
              <a:rPr lang="es-MX" sz="900" dirty="0"/>
              <a:t> </a:t>
            </a:r>
            <a:r>
              <a:rPr lang="es-MX" sz="900" i="1" dirty="0"/>
              <a:t>Obes Rev</a:t>
            </a:r>
            <a:r>
              <a:rPr lang="es-MX" sz="900" dirty="0"/>
              <a:t> 2010;11(5):362-370.</a:t>
            </a:r>
          </a:p>
          <a:p>
            <a:pPr marL="0" indent="0">
              <a:lnSpc>
                <a:spcPct val="100000"/>
              </a:lnSpc>
              <a:spcBef>
                <a:spcPts val="0"/>
              </a:spcBef>
              <a:buFont typeface="+mj-lt"/>
              <a:buAutoNum type="arabicPeriod"/>
            </a:pPr>
            <a:r>
              <a:rPr lang="es-MX" sz="900" dirty="0"/>
              <a:t>Chaput JP, </a:t>
            </a:r>
            <a:r>
              <a:rPr lang="es-MX" sz="900" i="1" dirty="0"/>
              <a:t>et al. Obes Rev</a:t>
            </a:r>
            <a:r>
              <a:rPr lang="es-MX" sz="900" dirty="0"/>
              <a:t> 2012;13(8):681-691.</a:t>
            </a:r>
          </a:p>
        </p:txBody>
      </p:sp>
    </p:spTree>
    <p:extLst>
      <p:ext uri="{BB962C8B-B14F-4D97-AF65-F5344CB8AC3E}">
        <p14:creationId xmlns:p14="http://schemas.microsoft.com/office/powerpoint/2010/main" val="2691602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CAE065AA-81F5-3547-FFD8-2E18E18BA169}"/>
              </a:ext>
            </a:extLst>
          </p:cNvPr>
          <p:cNvGraphicFramePr/>
          <p:nvPr>
            <p:extLst>
              <p:ext uri="{D42A27DB-BD31-4B8C-83A1-F6EECF244321}">
                <p14:modId xmlns:p14="http://schemas.microsoft.com/office/powerpoint/2010/main" val="1257997"/>
              </p:ext>
            </p:extLst>
          </p:nvPr>
        </p:nvGraphicFramePr>
        <p:xfrm>
          <a:off x="1100379" y="567285"/>
          <a:ext cx="10228881" cy="5136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83169FE-CBC2-D73E-3320-8B2D02C99DAA}"/>
              </a:ext>
            </a:extLst>
          </p:cNvPr>
          <p:cNvSpPr txBox="1"/>
          <p:nvPr/>
        </p:nvSpPr>
        <p:spPr>
          <a:xfrm>
            <a:off x="2399654" y="5517396"/>
            <a:ext cx="7392691" cy="646331"/>
          </a:xfrm>
          <a:prstGeom prst="rect">
            <a:avLst/>
          </a:prstGeom>
          <a:noFill/>
        </p:spPr>
        <p:txBody>
          <a:bodyPr wrap="square" rtlCol="0">
            <a:spAutoFit/>
          </a:bodyPr>
          <a:lstStyle/>
          <a:p>
            <a:pPr algn="ctr"/>
            <a:r>
              <a:rPr lang="es-MX" altLang="es-MX" dirty="0">
                <a:solidFill>
                  <a:prstClr val="black"/>
                </a:solidFill>
                <a:latin typeface="Calibri" panose="020F0502020204030204"/>
              </a:rPr>
              <a:t>El depósito de grasa visceral es influenciado de una manera más determinante por la herencia que la grasa a nivel subcutáneo.</a:t>
            </a:r>
          </a:p>
        </p:txBody>
      </p:sp>
    </p:spTree>
    <p:extLst>
      <p:ext uri="{BB962C8B-B14F-4D97-AF65-F5344CB8AC3E}">
        <p14:creationId xmlns:p14="http://schemas.microsoft.com/office/powerpoint/2010/main" val="3562139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3AAF55DC-A95B-12F1-CE4C-481950C7857C}"/>
              </a:ext>
            </a:extLst>
          </p:cNvPr>
          <p:cNvSpPr>
            <a:spLocks noGrp="1"/>
          </p:cNvSpPr>
          <p:nvPr>
            <p:ph type="title"/>
          </p:nvPr>
        </p:nvSpPr>
        <p:spPr>
          <a:xfrm>
            <a:off x="1295402" y="362679"/>
            <a:ext cx="9601196" cy="846099"/>
          </a:xfrm>
        </p:spPr>
        <p:txBody>
          <a:bodyPr>
            <a:normAutofit/>
          </a:bodyPr>
          <a:lstStyle/>
          <a:p>
            <a:r>
              <a:rPr lang="es-MX" dirty="0"/>
              <a:t>¿Es una enfermedad del tejido adiposo?</a:t>
            </a:r>
          </a:p>
        </p:txBody>
      </p:sp>
      <p:pic>
        <p:nvPicPr>
          <p:cNvPr id="9" name="Marcador de contenido 8">
            <a:extLst>
              <a:ext uri="{FF2B5EF4-FFF2-40B4-BE49-F238E27FC236}">
                <a16:creationId xmlns:a16="http://schemas.microsoft.com/office/drawing/2014/main" id="{F1A53450-BADC-C4FE-9DD5-4016A97651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2" y="1372633"/>
            <a:ext cx="9601196" cy="4944684"/>
          </a:xfrm>
          <a:prstGeom prst="rect">
            <a:avLst/>
          </a:prstGeom>
          <a:ln>
            <a:noFill/>
          </a:ln>
          <a:effectLst>
            <a:outerShdw blurRad="292100" dist="139700" dir="2700000" algn="tl" rotWithShape="0">
              <a:srgbClr val="333333">
                <a:alpha val="65000"/>
              </a:srgbClr>
            </a:outerShdw>
          </a:effectLst>
        </p:spPr>
      </p:pic>
      <p:sp>
        <p:nvSpPr>
          <p:cNvPr id="12" name="CuadroTexto 11">
            <a:extLst>
              <a:ext uri="{FF2B5EF4-FFF2-40B4-BE49-F238E27FC236}">
                <a16:creationId xmlns:a16="http://schemas.microsoft.com/office/drawing/2014/main" id="{C5ABB95C-AABF-662F-96D6-45AEBE5CD3FB}"/>
              </a:ext>
            </a:extLst>
          </p:cNvPr>
          <p:cNvSpPr txBox="1"/>
          <p:nvPr/>
        </p:nvSpPr>
        <p:spPr>
          <a:xfrm>
            <a:off x="3390275" y="6481173"/>
            <a:ext cx="5411449" cy="276999"/>
          </a:xfrm>
          <a:prstGeom prst="rect">
            <a:avLst/>
          </a:prstGeom>
          <a:noFill/>
        </p:spPr>
        <p:txBody>
          <a:bodyPr wrap="square" rtlCol="0">
            <a:spAutoFit/>
          </a:bodyPr>
          <a:lstStyle/>
          <a:p>
            <a:pPr algn="ctr"/>
            <a:r>
              <a:rPr lang="es-MX" sz="1200" dirty="0"/>
              <a:t>Nat Rev Endocrinol 2020 Mar;16(3):177-189</a:t>
            </a:r>
            <a:endParaRPr lang="es-MX" dirty="0">
              <a:solidFill>
                <a:srgbClr val="222860"/>
              </a:solidFill>
            </a:endParaRPr>
          </a:p>
        </p:txBody>
      </p:sp>
    </p:spTree>
    <p:extLst>
      <p:ext uri="{BB962C8B-B14F-4D97-AF65-F5344CB8AC3E}">
        <p14:creationId xmlns:p14="http://schemas.microsoft.com/office/powerpoint/2010/main" val="3284840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988F847-38CE-83AD-518C-0A4E62D23896}"/>
              </a:ext>
            </a:extLst>
          </p:cNvPr>
          <p:cNvSpPr>
            <a:spLocks noGrp="1"/>
          </p:cNvSpPr>
          <p:nvPr>
            <p:ph type="ctrTitle"/>
          </p:nvPr>
        </p:nvSpPr>
        <p:spPr/>
        <p:txBody>
          <a:bodyPr>
            <a:normAutofit/>
          </a:bodyPr>
          <a:lstStyle/>
          <a:p>
            <a:r>
              <a:rPr lang="es-MX" sz="4000" dirty="0"/>
              <a:t>¿Qué sucede con el hambre?</a:t>
            </a:r>
          </a:p>
        </p:txBody>
      </p:sp>
      <p:sp>
        <p:nvSpPr>
          <p:cNvPr id="5" name="Marcador de texto 4">
            <a:extLst>
              <a:ext uri="{FF2B5EF4-FFF2-40B4-BE49-F238E27FC236}">
                <a16:creationId xmlns:a16="http://schemas.microsoft.com/office/drawing/2014/main" id="{A6790C5C-6162-2095-D176-EEEECD1AA8C1}"/>
              </a:ext>
            </a:extLst>
          </p:cNvPr>
          <p:cNvSpPr>
            <a:spLocks noGrp="1"/>
          </p:cNvSpPr>
          <p:nvPr>
            <p:ph type="subTitle" idx="1"/>
          </p:nvPr>
        </p:nvSpPr>
        <p:spPr/>
        <p:txBody>
          <a:bodyPr>
            <a:normAutofit/>
          </a:bodyPr>
          <a:lstStyle/>
          <a:p>
            <a:r>
              <a:rPr lang="es-MX" sz="4400" dirty="0">
                <a:solidFill>
                  <a:srgbClr val="00B050"/>
                </a:solidFill>
              </a:rPr>
              <a:t>¿Es una enfermedad del cerebro?</a:t>
            </a:r>
          </a:p>
        </p:txBody>
      </p:sp>
    </p:spTree>
    <p:extLst>
      <p:ext uri="{BB962C8B-B14F-4D97-AF65-F5344CB8AC3E}">
        <p14:creationId xmlns:p14="http://schemas.microsoft.com/office/powerpoint/2010/main" val="1675867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39E4710-95A2-5C61-A465-C38A0D981EF8}"/>
              </a:ext>
            </a:extLst>
          </p:cNvPr>
          <p:cNvPicPr>
            <a:picLocks noChangeAspect="1"/>
          </p:cNvPicPr>
          <p:nvPr/>
        </p:nvPicPr>
        <p:blipFill>
          <a:blip r:embed="rId3"/>
          <a:stretch>
            <a:fillRect/>
          </a:stretch>
        </p:blipFill>
        <p:spPr>
          <a:xfrm>
            <a:off x="681790" y="914400"/>
            <a:ext cx="10715455" cy="4976734"/>
          </a:xfrm>
          <a:prstGeom prst="rect">
            <a:avLst/>
          </a:prstGeom>
        </p:spPr>
      </p:pic>
      <p:sp>
        <p:nvSpPr>
          <p:cNvPr id="2" name="CuadroTexto 1">
            <a:extLst>
              <a:ext uri="{FF2B5EF4-FFF2-40B4-BE49-F238E27FC236}">
                <a16:creationId xmlns:a16="http://schemas.microsoft.com/office/drawing/2014/main" id="{C818724E-D390-CA16-8944-BD1593BA1223}"/>
              </a:ext>
            </a:extLst>
          </p:cNvPr>
          <p:cNvSpPr txBox="1"/>
          <p:nvPr/>
        </p:nvSpPr>
        <p:spPr>
          <a:xfrm>
            <a:off x="1828800" y="103239"/>
            <a:ext cx="8642555" cy="584775"/>
          </a:xfrm>
          <a:prstGeom prst="rect">
            <a:avLst/>
          </a:prstGeom>
          <a:noFill/>
        </p:spPr>
        <p:txBody>
          <a:bodyPr wrap="square" rtlCol="0">
            <a:spAutoFit/>
          </a:bodyPr>
          <a:lstStyle/>
          <a:p>
            <a:pPr algn="ctr"/>
            <a:r>
              <a:rPr lang="es-MX" sz="3200" b="1" dirty="0">
                <a:latin typeface="+mj-lt"/>
              </a:rPr>
              <a:t>Fisiología del hambre</a:t>
            </a:r>
          </a:p>
        </p:txBody>
      </p:sp>
      <p:sp>
        <p:nvSpPr>
          <p:cNvPr id="3" name="CuadroTexto 2">
            <a:extLst>
              <a:ext uri="{FF2B5EF4-FFF2-40B4-BE49-F238E27FC236}">
                <a16:creationId xmlns:a16="http://schemas.microsoft.com/office/drawing/2014/main" id="{F09CA658-6C51-4958-4480-C8F99D264254}"/>
              </a:ext>
            </a:extLst>
          </p:cNvPr>
          <p:cNvSpPr txBox="1"/>
          <p:nvPr/>
        </p:nvSpPr>
        <p:spPr>
          <a:xfrm>
            <a:off x="3882339" y="6508540"/>
            <a:ext cx="4857248" cy="246221"/>
          </a:xfrm>
          <a:prstGeom prst="rect">
            <a:avLst/>
          </a:prstGeom>
          <a:noFill/>
        </p:spPr>
        <p:txBody>
          <a:bodyPr wrap="square">
            <a:spAutoFit/>
          </a:bodyPr>
          <a:lstStyle/>
          <a:p>
            <a:pPr algn="ctr"/>
            <a:r>
              <a:rPr lang="en-US" sz="1000" dirty="0">
                <a:cs typeface="Poppins" panose="00000500000000000000" pitchFamily="2" charset="0"/>
              </a:rPr>
              <a:t>Adaptado de: Fasano A. </a:t>
            </a:r>
            <a:r>
              <a:rPr lang="en-US" sz="1000" i="1" dirty="0">
                <a:cs typeface="Poppins" panose="00000500000000000000" pitchFamily="2" charset="0"/>
              </a:rPr>
              <a:t>N Engl J Med</a:t>
            </a:r>
            <a:r>
              <a:rPr lang="en-US" sz="1000" dirty="0">
                <a:cs typeface="Poppins" panose="00000500000000000000" pitchFamily="2" charset="0"/>
              </a:rPr>
              <a:t>. 2025;392:372-81</a:t>
            </a:r>
            <a:r>
              <a:rPr lang="en-US" sz="798" dirty="0">
                <a:solidFill>
                  <a:srgbClr val="002060"/>
                </a:solidFill>
                <a:latin typeface="Poppins" panose="00000500000000000000" pitchFamily="2" charset="0"/>
                <a:cs typeface="Poppins" panose="00000500000000000000" pitchFamily="2" charset="0"/>
              </a:rPr>
              <a:t>.</a:t>
            </a:r>
            <a:endParaRPr lang="es-MX" sz="798" dirty="0">
              <a:solidFill>
                <a:srgbClr val="00206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299116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19DA57-DFAB-9B0D-F2B2-FAC9E40ED912}"/>
              </a:ext>
            </a:extLst>
          </p:cNvPr>
          <p:cNvPicPr>
            <a:picLocks noChangeAspect="1"/>
          </p:cNvPicPr>
          <p:nvPr/>
        </p:nvPicPr>
        <p:blipFill>
          <a:blip r:embed="rId3"/>
          <a:stretch>
            <a:fillRect/>
          </a:stretch>
        </p:blipFill>
        <p:spPr>
          <a:xfrm>
            <a:off x="928803" y="1232941"/>
            <a:ext cx="10334393" cy="4392117"/>
          </a:xfrm>
          <a:prstGeom prst="rect">
            <a:avLst/>
          </a:prstGeom>
        </p:spPr>
      </p:pic>
      <p:sp>
        <p:nvSpPr>
          <p:cNvPr id="2" name="CuadroTexto 1">
            <a:extLst>
              <a:ext uri="{FF2B5EF4-FFF2-40B4-BE49-F238E27FC236}">
                <a16:creationId xmlns:a16="http://schemas.microsoft.com/office/drawing/2014/main" id="{1377E937-FC90-C5BF-FE36-D853F1BF2208}"/>
              </a:ext>
            </a:extLst>
          </p:cNvPr>
          <p:cNvSpPr txBox="1"/>
          <p:nvPr/>
        </p:nvSpPr>
        <p:spPr>
          <a:xfrm>
            <a:off x="1828800" y="103239"/>
            <a:ext cx="8642555" cy="584775"/>
          </a:xfrm>
          <a:prstGeom prst="rect">
            <a:avLst/>
          </a:prstGeom>
          <a:noFill/>
        </p:spPr>
        <p:txBody>
          <a:bodyPr wrap="square" rtlCol="0">
            <a:spAutoFit/>
          </a:bodyPr>
          <a:lstStyle/>
          <a:p>
            <a:pPr algn="ctr"/>
            <a:r>
              <a:rPr lang="es-MX" sz="3200" b="1" dirty="0">
                <a:latin typeface="+mj-lt"/>
              </a:rPr>
              <a:t>Fisiología del hambre</a:t>
            </a:r>
          </a:p>
        </p:txBody>
      </p:sp>
      <p:sp>
        <p:nvSpPr>
          <p:cNvPr id="4" name="CuadroTexto 3">
            <a:extLst>
              <a:ext uri="{FF2B5EF4-FFF2-40B4-BE49-F238E27FC236}">
                <a16:creationId xmlns:a16="http://schemas.microsoft.com/office/drawing/2014/main" id="{913138E3-5A04-5AA8-39EC-B420431753F5}"/>
              </a:ext>
            </a:extLst>
          </p:cNvPr>
          <p:cNvSpPr txBox="1"/>
          <p:nvPr/>
        </p:nvSpPr>
        <p:spPr>
          <a:xfrm>
            <a:off x="3882339" y="6508540"/>
            <a:ext cx="4857248" cy="246221"/>
          </a:xfrm>
          <a:prstGeom prst="rect">
            <a:avLst/>
          </a:prstGeom>
          <a:noFill/>
        </p:spPr>
        <p:txBody>
          <a:bodyPr wrap="square">
            <a:spAutoFit/>
          </a:bodyPr>
          <a:lstStyle/>
          <a:p>
            <a:pPr algn="ctr"/>
            <a:r>
              <a:rPr lang="en-US" sz="1000" dirty="0">
                <a:cs typeface="Poppins" panose="00000500000000000000" pitchFamily="2" charset="0"/>
              </a:rPr>
              <a:t>Adaptado de: Fasano A. </a:t>
            </a:r>
            <a:r>
              <a:rPr lang="en-US" sz="1000" i="1" dirty="0">
                <a:cs typeface="Poppins" panose="00000500000000000000" pitchFamily="2" charset="0"/>
              </a:rPr>
              <a:t>N Engl J Med</a:t>
            </a:r>
            <a:r>
              <a:rPr lang="en-US" sz="1000" dirty="0">
                <a:cs typeface="Poppins" panose="00000500000000000000" pitchFamily="2" charset="0"/>
              </a:rPr>
              <a:t>. 2025;392:372-81</a:t>
            </a:r>
            <a:r>
              <a:rPr lang="en-US" sz="798" dirty="0">
                <a:solidFill>
                  <a:srgbClr val="002060"/>
                </a:solidFill>
                <a:latin typeface="Poppins" panose="00000500000000000000" pitchFamily="2" charset="0"/>
                <a:cs typeface="Poppins" panose="00000500000000000000" pitchFamily="2" charset="0"/>
              </a:rPr>
              <a:t>.</a:t>
            </a:r>
            <a:endParaRPr lang="es-MX" sz="798" dirty="0">
              <a:solidFill>
                <a:srgbClr val="00206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02756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DB9837E-96C5-CD79-4B28-5E977105EB59}"/>
              </a:ext>
            </a:extLst>
          </p:cNvPr>
          <p:cNvSpPr txBox="1"/>
          <p:nvPr/>
        </p:nvSpPr>
        <p:spPr>
          <a:xfrm>
            <a:off x="1828800" y="103239"/>
            <a:ext cx="8642555" cy="584775"/>
          </a:xfrm>
          <a:prstGeom prst="rect">
            <a:avLst/>
          </a:prstGeom>
          <a:noFill/>
        </p:spPr>
        <p:txBody>
          <a:bodyPr wrap="square" rtlCol="0">
            <a:spAutoFit/>
          </a:bodyPr>
          <a:lstStyle/>
          <a:p>
            <a:pPr algn="ctr"/>
            <a:r>
              <a:rPr lang="es-MX" sz="3200" b="1" dirty="0">
                <a:latin typeface="+mj-lt"/>
              </a:rPr>
              <a:t>Fisiología del hambre</a:t>
            </a:r>
          </a:p>
        </p:txBody>
      </p:sp>
      <p:pic>
        <p:nvPicPr>
          <p:cNvPr id="6" name="Imagen 5">
            <a:extLst>
              <a:ext uri="{FF2B5EF4-FFF2-40B4-BE49-F238E27FC236}">
                <a16:creationId xmlns:a16="http://schemas.microsoft.com/office/drawing/2014/main" id="{D83B9FCF-C8BA-BFCF-D326-4E8C6ED79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72" y="688014"/>
            <a:ext cx="11817055" cy="5471757"/>
          </a:xfrm>
          <a:prstGeom prst="rect">
            <a:avLst/>
          </a:prstGeom>
        </p:spPr>
      </p:pic>
      <p:sp>
        <p:nvSpPr>
          <p:cNvPr id="7" name="CuadroTexto 6">
            <a:extLst>
              <a:ext uri="{FF2B5EF4-FFF2-40B4-BE49-F238E27FC236}">
                <a16:creationId xmlns:a16="http://schemas.microsoft.com/office/drawing/2014/main" id="{16C46108-E1EA-E99A-C322-AE1E31D392FD}"/>
              </a:ext>
            </a:extLst>
          </p:cNvPr>
          <p:cNvSpPr txBox="1"/>
          <p:nvPr/>
        </p:nvSpPr>
        <p:spPr>
          <a:xfrm>
            <a:off x="3882339" y="6508540"/>
            <a:ext cx="4857248" cy="246221"/>
          </a:xfrm>
          <a:prstGeom prst="rect">
            <a:avLst/>
          </a:prstGeom>
          <a:noFill/>
        </p:spPr>
        <p:txBody>
          <a:bodyPr wrap="square">
            <a:spAutoFit/>
          </a:bodyPr>
          <a:lstStyle/>
          <a:p>
            <a:pPr algn="ctr"/>
            <a:r>
              <a:rPr lang="en-US" sz="1000" dirty="0">
                <a:cs typeface="Poppins" panose="00000500000000000000" pitchFamily="2" charset="0"/>
              </a:rPr>
              <a:t>Adaptado de: Fasano A. </a:t>
            </a:r>
            <a:r>
              <a:rPr lang="en-US" sz="1000" i="1" dirty="0">
                <a:cs typeface="Poppins" panose="00000500000000000000" pitchFamily="2" charset="0"/>
              </a:rPr>
              <a:t>N Engl J Med</a:t>
            </a:r>
            <a:r>
              <a:rPr lang="en-US" sz="1000" dirty="0">
                <a:cs typeface="Poppins" panose="00000500000000000000" pitchFamily="2" charset="0"/>
              </a:rPr>
              <a:t>. 2025;392:372-81</a:t>
            </a:r>
            <a:r>
              <a:rPr lang="en-US" sz="798" dirty="0">
                <a:solidFill>
                  <a:srgbClr val="002060"/>
                </a:solidFill>
                <a:latin typeface="Poppins" panose="00000500000000000000" pitchFamily="2" charset="0"/>
                <a:cs typeface="Poppins" panose="00000500000000000000" pitchFamily="2" charset="0"/>
              </a:rPr>
              <a:t>.</a:t>
            </a:r>
            <a:endParaRPr lang="es-MX" sz="798" dirty="0">
              <a:solidFill>
                <a:srgbClr val="00206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942456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8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910" y="2496096"/>
            <a:ext cx="2473898" cy="2636812"/>
          </a:xfrm>
          <a:prstGeom prst="rect">
            <a:avLst/>
          </a:prstGeom>
        </p:spPr>
      </p:pic>
      <p:sp>
        <p:nvSpPr>
          <p:cNvPr id="149" name="148 Marcador de texto"/>
          <p:cNvSpPr>
            <a:spLocks noGrp="1"/>
          </p:cNvSpPr>
          <p:nvPr>
            <p:ph type="body" sz="quarter" idx="15"/>
          </p:nvPr>
        </p:nvSpPr>
        <p:spPr>
          <a:xfrm>
            <a:off x="1331969" y="6364151"/>
            <a:ext cx="9071588" cy="444827"/>
          </a:xfrm>
        </p:spPr>
        <p:txBody>
          <a:bodyPr>
            <a:normAutofit/>
          </a:bodyPr>
          <a:lstStyle/>
          <a:p>
            <a:pPr algn="ctr"/>
            <a:r>
              <a:rPr lang="es-MX" sz="1000" dirty="0">
                <a:solidFill>
                  <a:schemeClr val="tx1"/>
                </a:solidFill>
              </a:rPr>
              <a:t>Lean ME, et al. Int J Obes (Lond) 2016;40(4):622-632. </a:t>
            </a:r>
            <a:endParaRPr lang="es-MX" sz="1000" b="1" dirty="0">
              <a:solidFill>
                <a:schemeClr val="tx1"/>
              </a:solidFill>
            </a:endParaRPr>
          </a:p>
          <a:p>
            <a:pPr algn="ctr"/>
            <a:r>
              <a:rPr lang="es-MX" sz="1000" dirty="0">
                <a:solidFill>
                  <a:schemeClr val="tx1"/>
                </a:solidFill>
              </a:rPr>
              <a:t> Mendieta-Zerón H, et al. Gen </a:t>
            </a:r>
            <a:r>
              <a:rPr lang="es-MX" sz="1000" dirty="0" err="1">
                <a:solidFill>
                  <a:schemeClr val="tx1"/>
                </a:solidFill>
              </a:rPr>
              <a:t>Comp</a:t>
            </a:r>
            <a:r>
              <a:rPr lang="es-MX" sz="1000" dirty="0">
                <a:solidFill>
                  <a:schemeClr val="tx1"/>
                </a:solidFill>
              </a:rPr>
              <a:t> </a:t>
            </a:r>
            <a:r>
              <a:rPr lang="es-MX" sz="1000" dirty="0" err="1">
                <a:solidFill>
                  <a:schemeClr val="tx1"/>
                </a:solidFill>
              </a:rPr>
              <a:t>Endocrinol</a:t>
            </a:r>
            <a:r>
              <a:rPr lang="es-MX" sz="1000" dirty="0">
                <a:solidFill>
                  <a:schemeClr val="tx1"/>
                </a:solidFill>
              </a:rPr>
              <a:t> 2008;155(3):481-495.</a:t>
            </a:r>
          </a:p>
        </p:txBody>
      </p:sp>
      <p:sp>
        <p:nvSpPr>
          <p:cNvPr id="3" name="2 Título"/>
          <p:cNvSpPr>
            <a:spLocks noGrp="1"/>
          </p:cNvSpPr>
          <p:nvPr>
            <p:ph type="title"/>
          </p:nvPr>
        </p:nvSpPr>
        <p:spPr>
          <a:xfrm>
            <a:off x="240696" y="141770"/>
            <a:ext cx="11570373" cy="1016304"/>
          </a:xfrm>
        </p:spPr>
        <p:txBody>
          <a:bodyPr>
            <a:noAutofit/>
          </a:bodyPr>
          <a:lstStyle/>
          <a:p>
            <a:pPr algn="ctr">
              <a:lnSpc>
                <a:spcPct val="100000"/>
              </a:lnSpc>
            </a:pPr>
            <a:r>
              <a:rPr lang="es-MX" sz="3200" b="1" dirty="0"/>
              <a:t>El sistema hipotalámico del hambre integra señales periféricas complejas para regular la homeostasis del peso corporal</a:t>
            </a:r>
          </a:p>
        </p:txBody>
      </p:sp>
      <p:sp>
        <p:nvSpPr>
          <p:cNvPr id="55" name="Rounded Rectangle 149"/>
          <p:cNvSpPr/>
          <p:nvPr/>
        </p:nvSpPr>
        <p:spPr>
          <a:xfrm>
            <a:off x="8256000" y="1413000"/>
            <a:ext cx="3483037" cy="682655"/>
          </a:xfrm>
          <a:prstGeom prst="roundRect">
            <a:avLst>
              <a:gd name="adj" fmla="val 10804"/>
            </a:avLst>
          </a:prstGeom>
          <a:solidFill>
            <a:srgbClr val="0F69AF"/>
          </a:solidFill>
          <a:ln>
            <a:noFill/>
          </a:ln>
          <a:effectLst/>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a:r>
              <a:rPr lang="es-MX" sz="1300" b="1" dirty="0">
                <a:solidFill>
                  <a:prstClr val="white"/>
                </a:solidFill>
              </a:rPr>
              <a:t>Control de la ingesta de alimentos, control del gasto energético y homeostasis del peso corporal</a:t>
            </a:r>
          </a:p>
        </p:txBody>
      </p:sp>
      <p:grpSp>
        <p:nvGrpSpPr>
          <p:cNvPr id="56" name="Group 150"/>
          <p:cNvGrpSpPr/>
          <p:nvPr/>
        </p:nvGrpSpPr>
        <p:grpSpPr>
          <a:xfrm>
            <a:off x="5492469" y="5348460"/>
            <a:ext cx="3191600" cy="492443"/>
            <a:chOff x="9585039" y="1429810"/>
            <a:chExt cx="2547781" cy="527617"/>
          </a:xfrm>
        </p:grpSpPr>
        <p:cxnSp>
          <p:nvCxnSpPr>
            <p:cNvPr id="57" name="Straight Connector 151"/>
            <p:cNvCxnSpPr/>
            <p:nvPr/>
          </p:nvCxnSpPr>
          <p:spPr>
            <a:xfrm>
              <a:off x="9598487" y="1586447"/>
              <a:ext cx="412364" cy="0"/>
            </a:xfrm>
            <a:prstGeom prst="line">
              <a:avLst/>
            </a:prstGeom>
            <a:noFill/>
            <a:ln w="38100" cap="rnd">
              <a:solidFill>
                <a:schemeClr val="accent1"/>
              </a:solidFill>
              <a:prstDash val="sysDash"/>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Connector 152"/>
            <p:cNvCxnSpPr/>
            <p:nvPr/>
          </p:nvCxnSpPr>
          <p:spPr>
            <a:xfrm>
              <a:off x="9585039" y="1829923"/>
              <a:ext cx="459808" cy="0"/>
            </a:xfrm>
            <a:prstGeom prst="line">
              <a:avLst/>
            </a:prstGeom>
            <a:noFill/>
            <a:ln w="38100" cap="rnd">
              <a:solidFill>
                <a:schemeClr val="accent2"/>
              </a:solidFill>
              <a:prstDash val="sysDot"/>
              <a:tailEnd type="none"/>
            </a:ln>
          </p:spPr>
          <p:style>
            <a:lnRef idx="2">
              <a:schemeClr val="accent1">
                <a:shade val="50000"/>
              </a:schemeClr>
            </a:lnRef>
            <a:fillRef idx="1">
              <a:schemeClr val="accent1"/>
            </a:fillRef>
            <a:effectRef idx="0">
              <a:schemeClr val="accent1"/>
            </a:effectRef>
            <a:fontRef idx="minor">
              <a:schemeClr val="lt1"/>
            </a:fontRef>
          </p:style>
        </p:cxnSp>
        <p:sp>
          <p:nvSpPr>
            <p:cNvPr id="59" name="TextBox 153"/>
            <p:cNvSpPr txBox="1"/>
            <p:nvPr/>
          </p:nvSpPr>
          <p:spPr>
            <a:xfrm>
              <a:off x="10051070" y="1429810"/>
              <a:ext cx="2081750" cy="527617"/>
            </a:xfrm>
            <a:prstGeom prst="rect">
              <a:avLst/>
            </a:prstGeom>
            <a:noFill/>
          </p:spPr>
          <p:txBody>
            <a:bodyPr wrap="square" rtlCol="0">
              <a:spAutoFit/>
            </a:bodyPr>
            <a:lstStyle/>
            <a:p>
              <a:r>
                <a:rPr lang="es-MX" sz="1300" b="1" dirty="0">
                  <a:solidFill>
                    <a:srgbClr val="0F69AF"/>
                  </a:solidFill>
                </a:rPr>
                <a:t>Estimulante del apetito</a:t>
              </a:r>
            </a:p>
            <a:p>
              <a:r>
                <a:rPr lang="es-MX" sz="1300" b="1" dirty="0">
                  <a:solidFill>
                    <a:srgbClr val="0F69AF"/>
                  </a:solidFill>
                </a:rPr>
                <a:t>Supresor del apetito</a:t>
              </a:r>
            </a:p>
          </p:txBody>
        </p:sp>
      </p:grpSp>
      <p:sp>
        <p:nvSpPr>
          <p:cNvPr id="61" name="Rounded Rectangle 155"/>
          <p:cNvSpPr/>
          <p:nvPr/>
        </p:nvSpPr>
        <p:spPr>
          <a:xfrm>
            <a:off x="624000" y="1414725"/>
            <a:ext cx="3443633" cy="683436"/>
          </a:xfrm>
          <a:prstGeom prst="roundRect">
            <a:avLst>
              <a:gd name="adj" fmla="val 10152"/>
            </a:avLst>
          </a:prstGeom>
          <a:solidFill>
            <a:schemeClr val="bg2"/>
          </a:solidFill>
          <a:ln>
            <a:noFill/>
          </a:ln>
          <a:effectLst/>
        </p:spPr>
        <p:style>
          <a:lnRef idx="1">
            <a:schemeClr val="accent5"/>
          </a:lnRef>
          <a:fillRef idx="3">
            <a:schemeClr val="accent5"/>
          </a:fillRef>
          <a:effectRef idx="2">
            <a:schemeClr val="accent5"/>
          </a:effectRef>
          <a:fontRef idx="minor">
            <a:schemeClr val="lt1"/>
          </a:fontRef>
        </p:style>
        <p:txBody>
          <a:bodyPr lIns="0" tIns="0" rIns="0" bIns="0" rtlCol="0" anchor="ctr"/>
          <a:lstStyle/>
          <a:p>
            <a:pPr algn="ctr"/>
            <a:r>
              <a:rPr lang="es-MX" sz="1300" b="1" dirty="0">
                <a:solidFill>
                  <a:schemeClr val="tx1"/>
                </a:solidFill>
              </a:rPr>
              <a:t>Las señales periféricas transmiten información sobre el estado nutricional</a:t>
            </a:r>
          </a:p>
        </p:txBody>
      </p:sp>
      <p:sp>
        <p:nvSpPr>
          <p:cNvPr id="62" name="TextBox 156"/>
          <p:cNvSpPr txBox="1"/>
          <p:nvPr/>
        </p:nvSpPr>
        <p:spPr>
          <a:xfrm>
            <a:off x="624000" y="2342368"/>
            <a:ext cx="1025759" cy="486257"/>
          </a:xfrm>
          <a:prstGeom prst="rect">
            <a:avLst/>
          </a:prstGeom>
          <a:noFill/>
        </p:spPr>
        <p:txBody>
          <a:bodyPr wrap="square" lIns="85314" tIns="42657" rIns="85314" bIns="42657" rtlCol="0">
            <a:spAutoFit/>
          </a:bodyPr>
          <a:lstStyle/>
          <a:p>
            <a:r>
              <a:rPr lang="es-MX" sz="1300" dirty="0">
                <a:solidFill>
                  <a:srgbClr val="0F69AF"/>
                </a:solidFill>
              </a:rPr>
              <a:t>Tejido adiposo</a:t>
            </a:r>
          </a:p>
        </p:txBody>
      </p:sp>
      <p:sp>
        <p:nvSpPr>
          <p:cNvPr id="63" name="TextBox 157"/>
          <p:cNvSpPr txBox="1"/>
          <p:nvPr/>
        </p:nvSpPr>
        <p:spPr>
          <a:xfrm>
            <a:off x="3059942" y="3335633"/>
            <a:ext cx="833660" cy="215443"/>
          </a:xfrm>
          <a:prstGeom prst="rect">
            <a:avLst/>
          </a:prstGeom>
          <a:noFill/>
        </p:spPr>
        <p:txBody>
          <a:bodyPr wrap="none" lIns="0" tIns="0" rIns="0" bIns="0" rtlCol="0" anchor="ctr">
            <a:noAutofit/>
          </a:bodyPr>
          <a:lstStyle/>
          <a:p>
            <a:pPr algn="r"/>
            <a:r>
              <a:rPr lang="en-US" sz="1300" dirty="0" err="1">
                <a:solidFill>
                  <a:srgbClr val="0F69AF"/>
                </a:solidFill>
              </a:rPr>
              <a:t>Ghrelina</a:t>
            </a:r>
            <a:r>
              <a:rPr lang="en-US" sz="1300" dirty="0">
                <a:solidFill>
                  <a:srgbClr val="0F69AF"/>
                </a:solidFill>
              </a:rPr>
              <a:t> </a:t>
            </a:r>
          </a:p>
        </p:txBody>
      </p:sp>
      <p:sp>
        <p:nvSpPr>
          <p:cNvPr id="64" name="TextBox 158"/>
          <p:cNvSpPr txBox="1"/>
          <p:nvPr/>
        </p:nvSpPr>
        <p:spPr>
          <a:xfrm>
            <a:off x="3059942" y="4143657"/>
            <a:ext cx="833660" cy="215443"/>
          </a:xfrm>
          <a:prstGeom prst="rect">
            <a:avLst/>
          </a:prstGeom>
          <a:noFill/>
        </p:spPr>
        <p:txBody>
          <a:bodyPr wrap="none" lIns="0" tIns="0" rIns="0" bIns="0" rtlCol="0" anchor="ctr">
            <a:noAutofit/>
          </a:bodyPr>
          <a:lstStyle/>
          <a:p>
            <a:pPr algn="r"/>
            <a:r>
              <a:rPr lang="en-US" sz="1300" dirty="0" err="1">
                <a:solidFill>
                  <a:srgbClr val="0F69AF"/>
                </a:solidFill>
              </a:rPr>
              <a:t>Insulina</a:t>
            </a:r>
            <a:r>
              <a:rPr lang="en-US" sz="1300" dirty="0">
                <a:solidFill>
                  <a:srgbClr val="0F69AF"/>
                </a:solidFill>
              </a:rPr>
              <a:t> </a:t>
            </a:r>
          </a:p>
        </p:txBody>
      </p:sp>
      <p:sp>
        <p:nvSpPr>
          <p:cNvPr id="65" name="TextBox 159"/>
          <p:cNvSpPr txBox="1"/>
          <p:nvPr/>
        </p:nvSpPr>
        <p:spPr>
          <a:xfrm>
            <a:off x="3247427" y="2422768"/>
            <a:ext cx="646175" cy="224144"/>
          </a:xfrm>
          <a:prstGeom prst="rect">
            <a:avLst/>
          </a:prstGeom>
          <a:noFill/>
        </p:spPr>
        <p:txBody>
          <a:bodyPr wrap="none" lIns="0" tIns="0" rIns="0" bIns="42657" rtlCol="0" anchor="ctr">
            <a:noAutofit/>
          </a:bodyPr>
          <a:lstStyle/>
          <a:p>
            <a:pPr algn="r"/>
            <a:r>
              <a:rPr lang="en-US" sz="1300" dirty="0">
                <a:solidFill>
                  <a:srgbClr val="0F69AF"/>
                </a:solidFill>
              </a:rPr>
              <a:t>Leptina </a:t>
            </a:r>
          </a:p>
        </p:txBody>
      </p:sp>
      <p:sp>
        <p:nvSpPr>
          <p:cNvPr id="66" name="TextBox 160"/>
          <p:cNvSpPr txBox="1"/>
          <p:nvPr/>
        </p:nvSpPr>
        <p:spPr>
          <a:xfrm>
            <a:off x="624000" y="3287423"/>
            <a:ext cx="1086836" cy="286202"/>
          </a:xfrm>
          <a:prstGeom prst="rect">
            <a:avLst/>
          </a:prstGeom>
          <a:noFill/>
        </p:spPr>
        <p:txBody>
          <a:bodyPr wrap="square" lIns="85314" tIns="42657" rIns="85314" bIns="42657" rtlCol="0">
            <a:spAutoFit/>
          </a:bodyPr>
          <a:lstStyle/>
          <a:p>
            <a:r>
              <a:rPr lang="es-MX" sz="1300" dirty="0">
                <a:solidFill>
                  <a:srgbClr val="0F69AF"/>
                </a:solidFill>
              </a:rPr>
              <a:t>Estómago</a:t>
            </a:r>
          </a:p>
        </p:txBody>
      </p:sp>
      <p:sp>
        <p:nvSpPr>
          <p:cNvPr id="67" name="TextBox 161"/>
          <p:cNvSpPr txBox="1"/>
          <p:nvPr/>
        </p:nvSpPr>
        <p:spPr>
          <a:xfrm>
            <a:off x="624000" y="4338766"/>
            <a:ext cx="1025759" cy="286202"/>
          </a:xfrm>
          <a:prstGeom prst="rect">
            <a:avLst/>
          </a:prstGeom>
          <a:noFill/>
        </p:spPr>
        <p:txBody>
          <a:bodyPr wrap="square" lIns="85314" tIns="42657" rIns="85314" bIns="42657" rtlCol="0">
            <a:spAutoFit/>
          </a:bodyPr>
          <a:lstStyle/>
          <a:p>
            <a:r>
              <a:rPr lang="es-MX" sz="1300" dirty="0">
                <a:solidFill>
                  <a:srgbClr val="0F69AF"/>
                </a:solidFill>
              </a:rPr>
              <a:t>Páncreas</a:t>
            </a:r>
          </a:p>
        </p:txBody>
      </p:sp>
      <p:sp>
        <p:nvSpPr>
          <p:cNvPr id="68" name="TextBox 162"/>
          <p:cNvSpPr txBox="1"/>
          <p:nvPr/>
        </p:nvSpPr>
        <p:spPr>
          <a:xfrm>
            <a:off x="624000" y="5255629"/>
            <a:ext cx="1245815" cy="286202"/>
          </a:xfrm>
          <a:prstGeom prst="rect">
            <a:avLst/>
          </a:prstGeom>
          <a:noFill/>
        </p:spPr>
        <p:txBody>
          <a:bodyPr wrap="square" lIns="85314" tIns="42657" rIns="85314" bIns="42657" rtlCol="0">
            <a:spAutoFit/>
          </a:bodyPr>
          <a:lstStyle/>
          <a:p>
            <a:r>
              <a:rPr lang="es-MX" sz="1300" dirty="0">
                <a:solidFill>
                  <a:srgbClr val="0F69AF"/>
                </a:solidFill>
              </a:rPr>
              <a:t>Intestino</a:t>
            </a:r>
          </a:p>
        </p:txBody>
      </p:sp>
      <p:sp>
        <p:nvSpPr>
          <p:cNvPr id="69" name="TextBox 163"/>
          <p:cNvSpPr txBox="1"/>
          <p:nvPr/>
        </p:nvSpPr>
        <p:spPr>
          <a:xfrm>
            <a:off x="2784000" y="5086759"/>
            <a:ext cx="1109602" cy="419838"/>
          </a:xfrm>
          <a:prstGeom prst="rect">
            <a:avLst/>
          </a:prstGeom>
          <a:noFill/>
        </p:spPr>
        <p:txBody>
          <a:bodyPr wrap="none" lIns="0" tIns="0" rIns="0" bIns="0" rtlCol="0" anchor="ctr">
            <a:noAutofit/>
          </a:bodyPr>
          <a:lstStyle/>
          <a:p>
            <a:pPr algn="r"/>
            <a:r>
              <a:rPr lang="en-US" sz="1300" dirty="0" err="1">
                <a:solidFill>
                  <a:srgbClr val="0F69AF"/>
                </a:solidFill>
              </a:rPr>
              <a:t>CCK</a:t>
            </a:r>
            <a:r>
              <a:rPr lang="en-US" sz="1300" dirty="0">
                <a:solidFill>
                  <a:srgbClr val="0F69AF"/>
                </a:solidFill>
              </a:rPr>
              <a:t>, GLP-1 </a:t>
            </a:r>
          </a:p>
          <a:p>
            <a:pPr algn="r"/>
            <a:r>
              <a:rPr lang="en-US" sz="1300" dirty="0">
                <a:solidFill>
                  <a:srgbClr val="0F69AF"/>
                </a:solidFill>
              </a:rPr>
              <a:t>PYY, OXM </a:t>
            </a:r>
          </a:p>
        </p:txBody>
      </p:sp>
      <p:cxnSp>
        <p:nvCxnSpPr>
          <p:cNvPr id="70" name="Straight Arrow Connector 164"/>
          <p:cNvCxnSpPr/>
          <p:nvPr/>
        </p:nvCxnSpPr>
        <p:spPr>
          <a:xfrm>
            <a:off x="3882936" y="2534840"/>
            <a:ext cx="2408120" cy="843306"/>
          </a:xfrm>
          <a:prstGeom prst="straightConnector1">
            <a:avLst/>
          </a:prstGeom>
          <a:noFill/>
          <a:ln w="38100" cap="rnd">
            <a:solidFill>
              <a:schemeClr val="accent2"/>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Arrow Connector 165"/>
          <p:cNvCxnSpPr/>
          <p:nvPr/>
        </p:nvCxnSpPr>
        <p:spPr>
          <a:xfrm>
            <a:off x="3882936" y="3443355"/>
            <a:ext cx="2361252" cy="81989"/>
          </a:xfrm>
          <a:prstGeom prst="straightConnector1">
            <a:avLst/>
          </a:prstGeom>
          <a:noFill/>
          <a:ln w="38100" cap="rnd">
            <a:solidFill>
              <a:schemeClr val="accent1"/>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72" name="Straight Arrow Connector 166"/>
          <p:cNvCxnSpPr/>
          <p:nvPr/>
        </p:nvCxnSpPr>
        <p:spPr>
          <a:xfrm flipV="1">
            <a:off x="3882936" y="3714159"/>
            <a:ext cx="2306645" cy="537220"/>
          </a:xfrm>
          <a:prstGeom prst="straightConnector1">
            <a:avLst/>
          </a:prstGeom>
          <a:noFill/>
          <a:ln w="38100" cap="rnd">
            <a:solidFill>
              <a:schemeClr val="accent2"/>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73" name="Straight Arrow Connector 167"/>
          <p:cNvCxnSpPr/>
          <p:nvPr/>
        </p:nvCxnSpPr>
        <p:spPr>
          <a:xfrm flipV="1">
            <a:off x="3882936" y="3866699"/>
            <a:ext cx="2381919" cy="1429979"/>
          </a:xfrm>
          <a:prstGeom prst="straightConnector1">
            <a:avLst/>
          </a:prstGeom>
          <a:noFill/>
          <a:ln w="38100" cap="rnd">
            <a:solidFill>
              <a:schemeClr val="accent2"/>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4" name="Right Arrow 168"/>
          <p:cNvSpPr/>
          <p:nvPr/>
        </p:nvSpPr>
        <p:spPr>
          <a:xfrm>
            <a:off x="8320140" y="3163960"/>
            <a:ext cx="727860" cy="818808"/>
          </a:xfrm>
          <a:prstGeom prst="rightArrow">
            <a:avLst/>
          </a:prstGeom>
          <a:gradFill flip="none" rotWithShape="1">
            <a:gsLst>
              <a:gs pos="0">
                <a:schemeClr val="bg1"/>
              </a:gs>
              <a:gs pos="78000">
                <a:srgbClr val="503291">
                  <a:shade val="100000"/>
                  <a:satMod val="115000"/>
                </a:srgbClr>
              </a:gs>
            </a:gsLst>
            <a:lin ang="0" scaled="1"/>
            <a:tileRect/>
          </a:gradFill>
          <a:ln>
            <a:noFill/>
          </a:ln>
        </p:spPr>
        <p:txBody>
          <a:bodyPr wrap="square" lIns="85314" tIns="42657" rIns="85314" bIns="42657" rtlCol="0" anchor="ctr">
            <a:noAutofit/>
          </a:bodyPr>
          <a:lstStyle/>
          <a:p>
            <a:pPr algn="ctr"/>
            <a:endParaRPr lang="en-US" dirty="0">
              <a:solidFill>
                <a:schemeClr val="bg2"/>
              </a:solidFill>
              <a:latin typeface="Tahoma"/>
              <a:cs typeface="Tahoma"/>
            </a:endParaRPr>
          </a:p>
        </p:txBody>
      </p:sp>
      <p:cxnSp>
        <p:nvCxnSpPr>
          <p:cNvPr id="80" name="Straight Arrow Connector 174"/>
          <p:cNvCxnSpPr>
            <a:stCxn id="140" idx="1"/>
          </p:cNvCxnSpPr>
          <p:nvPr/>
        </p:nvCxnSpPr>
        <p:spPr>
          <a:xfrm flipH="1" flipV="1">
            <a:off x="6757922" y="3832689"/>
            <a:ext cx="346078" cy="983252"/>
          </a:xfrm>
          <a:prstGeom prst="straightConnector1">
            <a:avLst/>
          </a:prstGeom>
          <a:ln w="38100">
            <a:solidFill>
              <a:srgbClr val="0F69AF"/>
            </a:solidFill>
            <a:tailEnd type="triangle"/>
          </a:ln>
        </p:spPr>
        <p:style>
          <a:lnRef idx="2">
            <a:schemeClr val="accent1"/>
          </a:lnRef>
          <a:fillRef idx="0">
            <a:schemeClr val="accent1"/>
          </a:fillRef>
          <a:effectRef idx="1">
            <a:schemeClr val="accent1"/>
          </a:effectRef>
          <a:fontRef idx="minor">
            <a:schemeClr val="tx1"/>
          </a:fontRef>
        </p:style>
      </p:cxnSp>
      <p:sp>
        <p:nvSpPr>
          <p:cNvPr id="140" name="Rounded Rectangle 236"/>
          <p:cNvSpPr/>
          <p:nvPr/>
        </p:nvSpPr>
        <p:spPr>
          <a:xfrm>
            <a:off x="7104000" y="4581000"/>
            <a:ext cx="1980784" cy="469882"/>
          </a:xfrm>
          <a:prstGeom prst="roundRect">
            <a:avLst/>
          </a:prstGeom>
          <a:solidFill>
            <a:schemeClr val="bg1"/>
          </a:solidFill>
          <a:ln>
            <a:solidFill>
              <a:srgbClr val="0F69AF"/>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440" tIns="42657" rIns="91440" bIns="42657" rtlCol="0" anchor="ctr">
            <a:spAutoFit/>
          </a:bodyPr>
          <a:lstStyle/>
          <a:p>
            <a:pPr algn="ctr"/>
            <a:r>
              <a:rPr lang="es-MX" sz="1100" dirty="0">
                <a:solidFill>
                  <a:srgbClr val="0F69AF"/>
                </a:solidFill>
              </a:rPr>
              <a:t>Sistema hipotalámico del hambre</a:t>
            </a:r>
          </a:p>
        </p:txBody>
      </p:sp>
      <p:sp>
        <p:nvSpPr>
          <p:cNvPr id="141" name="Rounded Rectangle 237"/>
          <p:cNvSpPr/>
          <p:nvPr/>
        </p:nvSpPr>
        <p:spPr>
          <a:xfrm>
            <a:off x="4296000" y="1414725"/>
            <a:ext cx="3661489" cy="683436"/>
          </a:xfrm>
          <a:prstGeom prst="roundRect">
            <a:avLst>
              <a:gd name="adj" fmla="val 10152"/>
            </a:avLst>
          </a:prstGeom>
          <a:solidFill>
            <a:schemeClr val="accent1"/>
          </a:solidFill>
          <a:ln>
            <a:noFill/>
          </a:ln>
          <a:effectLst/>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a:r>
              <a:rPr lang="es-MX" sz="1300" b="1" dirty="0">
                <a:solidFill>
                  <a:schemeClr val="bg1"/>
                </a:solidFill>
              </a:rPr>
              <a:t>Estas señales se integran en regiones específicas del SNC</a:t>
            </a:r>
          </a:p>
        </p:txBody>
      </p:sp>
      <p:pic>
        <p:nvPicPr>
          <p:cNvPr id="142"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2586" y="2390869"/>
            <a:ext cx="2303747" cy="3270131"/>
          </a:xfrm>
          <a:prstGeom prst="rect">
            <a:avLst/>
          </a:prstGeom>
        </p:spPr>
      </p:pic>
      <p:pic>
        <p:nvPicPr>
          <p:cNvPr id="143" name="14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929" y="2293889"/>
            <a:ext cx="1162216" cy="688031"/>
          </a:xfrm>
          <a:prstGeom prst="rect">
            <a:avLst/>
          </a:prstGeom>
        </p:spPr>
      </p:pic>
      <p:pic>
        <p:nvPicPr>
          <p:cNvPr id="144" name="14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3809" y="3074025"/>
            <a:ext cx="928456" cy="887604"/>
          </a:xfrm>
          <a:prstGeom prst="rect">
            <a:avLst/>
          </a:prstGeom>
        </p:spPr>
      </p:pic>
      <p:pic>
        <p:nvPicPr>
          <p:cNvPr id="145" name="144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3204" y="4038169"/>
            <a:ext cx="1069666" cy="834340"/>
          </a:xfrm>
          <a:prstGeom prst="rect">
            <a:avLst/>
          </a:prstGeom>
        </p:spPr>
      </p:pic>
      <p:pic>
        <p:nvPicPr>
          <p:cNvPr id="146" name="145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7806" y="4929595"/>
            <a:ext cx="780463" cy="1130111"/>
          </a:xfrm>
          <a:prstGeom prst="rect">
            <a:avLst/>
          </a:prstGeom>
        </p:spPr>
      </p:pic>
      <p:sp>
        <p:nvSpPr>
          <p:cNvPr id="153" name="152 CuadroTexto"/>
          <p:cNvSpPr txBox="1"/>
          <p:nvPr/>
        </p:nvSpPr>
        <p:spPr bwMode="gray">
          <a:xfrm>
            <a:off x="7399207" y="5931167"/>
            <a:ext cx="4233531" cy="138499"/>
          </a:xfrm>
          <a:prstGeom prst="rect">
            <a:avLst/>
          </a:prstGeom>
          <a:noFill/>
        </p:spPr>
        <p:txBody>
          <a:bodyPr wrap="none" lIns="0" tIns="0" rIns="0" bIns="0" rtlCol="0">
            <a:spAutoFit/>
          </a:bodyPr>
          <a:lstStyle/>
          <a:p>
            <a:r>
              <a:rPr lang="es-MX" sz="900" b="1" dirty="0">
                <a:solidFill>
                  <a:srgbClr val="0F69AF"/>
                </a:solidFill>
              </a:rPr>
              <a:t>OXM:</a:t>
            </a:r>
            <a:r>
              <a:rPr lang="es-MX" sz="900" dirty="0">
                <a:solidFill>
                  <a:srgbClr val="0F69AF"/>
                </a:solidFill>
              </a:rPr>
              <a:t> </a:t>
            </a:r>
            <a:r>
              <a:rPr lang="es-MX" sz="900" dirty="0" err="1">
                <a:solidFill>
                  <a:srgbClr val="0F69AF"/>
                </a:solidFill>
              </a:rPr>
              <a:t>oxintomodulina</a:t>
            </a:r>
            <a:r>
              <a:rPr lang="es-MX" sz="900" dirty="0">
                <a:solidFill>
                  <a:srgbClr val="0F69AF"/>
                </a:solidFill>
              </a:rPr>
              <a:t>; </a:t>
            </a:r>
            <a:r>
              <a:rPr lang="es-MX" sz="900" b="1" dirty="0">
                <a:solidFill>
                  <a:srgbClr val="0F69AF"/>
                </a:solidFill>
              </a:rPr>
              <a:t>PYY:</a:t>
            </a:r>
            <a:r>
              <a:rPr lang="es-MX" sz="900" dirty="0">
                <a:solidFill>
                  <a:srgbClr val="0F69AF"/>
                </a:solidFill>
              </a:rPr>
              <a:t> péptido YY; </a:t>
            </a:r>
            <a:r>
              <a:rPr lang="es-MX" sz="900" b="1" dirty="0">
                <a:solidFill>
                  <a:srgbClr val="0F69AF"/>
                </a:solidFill>
              </a:rPr>
              <a:t>SNC:</a:t>
            </a:r>
            <a:r>
              <a:rPr lang="es-MX" sz="900" dirty="0">
                <a:solidFill>
                  <a:srgbClr val="0F69AF"/>
                </a:solidFill>
              </a:rPr>
              <a:t> sistema nervioso central.</a:t>
            </a:r>
          </a:p>
        </p:txBody>
      </p:sp>
      <p:grpSp>
        <p:nvGrpSpPr>
          <p:cNvPr id="81" name="80 Grupo"/>
          <p:cNvGrpSpPr/>
          <p:nvPr/>
        </p:nvGrpSpPr>
        <p:grpSpPr>
          <a:xfrm>
            <a:off x="9181825" y="3014928"/>
            <a:ext cx="2314775" cy="1253086"/>
            <a:chOff x="4188456" y="3501000"/>
            <a:chExt cx="4093631" cy="1628373"/>
          </a:xfrm>
        </p:grpSpPr>
        <p:sp>
          <p:nvSpPr>
            <p:cNvPr id="82" name="Curved Right Arrow 167"/>
            <p:cNvSpPr/>
            <p:nvPr/>
          </p:nvSpPr>
          <p:spPr>
            <a:xfrm rot="10800000">
              <a:off x="7070475" y="3501000"/>
              <a:ext cx="1211612" cy="1532112"/>
            </a:xfrm>
            <a:prstGeom prst="curvedRightArrow">
              <a:avLst>
                <a:gd name="adj1" fmla="val 15934"/>
                <a:gd name="adj2" fmla="val 41006"/>
                <a:gd name="adj3" fmla="val 16078"/>
              </a:avLst>
            </a:prstGeom>
            <a:solidFill>
              <a:schemeClr val="accent1">
                <a:lumMod val="60000"/>
                <a:lumOff val="40000"/>
              </a:schemeClr>
            </a:solidFill>
            <a:ln>
              <a:noFill/>
            </a:ln>
          </p:spPr>
          <p:txBody>
            <a:bodyPr wrap="square" lIns="82909" tIns="41454" rIns="82909" bIns="41454" rtlCol="0" anchor="ctr">
              <a:noAutofit/>
            </a:bodyPr>
            <a:lstStyle/>
            <a:p>
              <a:pPr algn="ctr"/>
              <a:endParaRPr lang="en-US" dirty="0">
                <a:latin typeface="Tahoma"/>
                <a:cs typeface="Tahoma"/>
              </a:endParaRPr>
            </a:p>
          </p:txBody>
        </p:sp>
        <p:sp>
          <p:nvSpPr>
            <p:cNvPr id="83" name="Curved Right Arrow 168"/>
            <p:cNvSpPr/>
            <p:nvPr/>
          </p:nvSpPr>
          <p:spPr>
            <a:xfrm>
              <a:off x="4188456" y="3597261"/>
              <a:ext cx="1069194" cy="1532112"/>
            </a:xfrm>
            <a:prstGeom prst="curvedRightArrow">
              <a:avLst>
                <a:gd name="adj1" fmla="val 15934"/>
                <a:gd name="adj2" fmla="val 41006"/>
                <a:gd name="adj3" fmla="val 16078"/>
              </a:avLst>
            </a:prstGeom>
            <a:solidFill>
              <a:schemeClr val="accent1">
                <a:lumMod val="60000"/>
                <a:lumOff val="40000"/>
              </a:schemeClr>
            </a:solidFill>
            <a:ln>
              <a:noFill/>
            </a:ln>
          </p:spPr>
          <p:txBody>
            <a:bodyPr wrap="square" lIns="82909" tIns="41454" rIns="82909" bIns="41454" rtlCol="0" anchor="ctr">
              <a:noAutofit/>
            </a:bodyPr>
            <a:lstStyle/>
            <a:p>
              <a:pPr algn="ctr"/>
              <a:endParaRPr lang="en-US" dirty="0">
                <a:latin typeface="Tahoma"/>
                <a:cs typeface="Tahoma"/>
              </a:endParaRPr>
            </a:p>
          </p:txBody>
        </p:sp>
      </p:grpSp>
    </p:spTree>
    <p:extLst>
      <p:ext uri="{BB962C8B-B14F-4D97-AF65-F5344CB8AC3E}">
        <p14:creationId xmlns:p14="http://schemas.microsoft.com/office/powerpoint/2010/main" val="2851686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1" grpId="0" animBg="1"/>
      <p:bldP spid="63" grpId="0"/>
      <p:bldP spid="64" grpId="0"/>
      <p:bldP spid="65" grpId="0"/>
      <p:bldP spid="69" grpId="0"/>
      <p:bldP spid="74" grpId="0" animBg="1"/>
      <p:bldP spid="140" grpId="0" animBg="1"/>
      <p:bldP spid="1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2">
            <a:extLst>
              <a:ext uri="{FF2B5EF4-FFF2-40B4-BE49-F238E27FC236}">
                <a16:creationId xmlns:a16="http://schemas.microsoft.com/office/drawing/2014/main" id="{A8E793CB-8EDF-753E-13A5-1A2DEC7C9951}"/>
              </a:ext>
            </a:extLst>
          </p:cNvPr>
          <p:cNvGraphicFramePr/>
          <p:nvPr>
            <p:extLst>
              <p:ext uri="{D42A27DB-BD31-4B8C-83A1-F6EECF244321}">
                <p14:modId xmlns:p14="http://schemas.microsoft.com/office/powerpoint/2010/main" val="2661519025"/>
              </p:ext>
            </p:extLst>
          </p:nvPr>
        </p:nvGraphicFramePr>
        <p:xfrm>
          <a:off x="908516" y="1600926"/>
          <a:ext cx="10108529" cy="3656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ítulo 2">
            <a:extLst>
              <a:ext uri="{FF2B5EF4-FFF2-40B4-BE49-F238E27FC236}">
                <a16:creationId xmlns:a16="http://schemas.microsoft.com/office/drawing/2014/main" id="{9178EC70-7125-79E2-B60A-6AE582578DC9}"/>
              </a:ext>
            </a:extLst>
          </p:cNvPr>
          <p:cNvSpPr>
            <a:spLocks noGrp="1"/>
          </p:cNvSpPr>
          <p:nvPr>
            <p:ph type="title"/>
          </p:nvPr>
        </p:nvSpPr>
        <p:spPr/>
        <p:txBody>
          <a:bodyPr>
            <a:normAutofit/>
          </a:bodyPr>
          <a:lstStyle/>
          <a:p>
            <a:pPr algn="ctr"/>
            <a:r>
              <a:rPr lang="es-MX" sz="3200" b="1" dirty="0"/>
              <a:t>¿Por qué comemos?</a:t>
            </a:r>
          </a:p>
        </p:txBody>
      </p:sp>
      <p:sp>
        <p:nvSpPr>
          <p:cNvPr id="5" name="4 Marcador de texto">
            <a:extLst>
              <a:ext uri="{FF2B5EF4-FFF2-40B4-BE49-F238E27FC236}">
                <a16:creationId xmlns:a16="http://schemas.microsoft.com/office/drawing/2014/main" id="{DDB24FB3-E1B6-1AC6-23ED-A1450F91CEB5}"/>
              </a:ext>
            </a:extLst>
          </p:cNvPr>
          <p:cNvSpPr txBox="1">
            <a:spLocks/>
          </p:cNvSpPr>
          <p:nvPr/>
        </p:nvSpPr>
        <p:spPr>
          <a:xfrm>
            <a:off x="1833563" y="5970494"/>
            <a:ext cx="8582025" cy="53774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s-MX" sz="1000" dirty="0"/>
              <a:t>Morton GJ, et al. Nature 2006;443(7109):289-295. </a:t>
            </a:r>
            <a:endParaRPr lang="es-MX" sz="1000" b="1" dirty="0"/>
          </a:p>
          <a:p>
            <a:pPr marL="0" indent="0" algn="ctr">
              <a:lnSpc>
                <a:spcPct val="100000"/>
              </a:lnSpc>
              <a:spcBef>
                <a:spcPts val="0"/>
              </a:spcBef>
              <a:buNone/>
            </a:pPr>
            <a:r>
              <a:rPr lang="es-MX" sz="1000" dirty="0"/>
              <a:t>Zheng H, et al. Int J Obes (Lond) 2009;33(Suppl 2):S8-13. </a:t>
            </a:r>
            <a:endParaRPr lang="es-MX" sz="1000" b="1" dirty="0"/>
          </a:p>
          <a:p>
            <a:pPr marL="0" indent="0" algn="ctr">
              <a:lnSpc>
                <a:spcPct val="100000"/>
              </a:lnSpc>
              <a:spcBef>
                <a:spcPts val="0"/>
              </a:spcBef>
              <a:buNone/>
            </a:pPr>
            <a:r>
              <a:rPr lang="es-MX" sz="1000" dirty="0"/>
              <a:t>Macht M. Appetite 2008;50(1):1-11</a:t>
            </a:r>
            <a:r>
              <a:rPr lang="es-MX" sz="500" dirty="0"/>
              <a:t>.</a:t>
            </a:r>
          </a:p>
        </p:txBody>
      </p:sp>
    </p:spTree>
    <p:extLst>
      <p:ext uri="{BB962C8B-B14F-4D97-AF65-F5344CB8AC3E}">
        <p14:creationId xmlns:p14="http://schemas.microsoft.com/office/powerpoint/2010/main" val="181543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216D4E05-7E38-A14D-7C2D-2FF6FD0C89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4172" y="377172"/>
            <a:ext cx="6103656" cy="6103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1305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57BEB2A-3EAE-C19D-6997-14F75163F300}"/>
              </a:ext>
            </a:extLst>
          </p:cNvPr>
          <p:cNvSpPr>
            <a:spLocks noGrp="1"/>
          </p:cNvSpPr>
          <p:nvPr>
            <p:ph type="title"/>
          </p:nvPr>
        </p:nvSpPr>
        <p:spPr>
          <a:xfrm>
            <a:off x="2604900" y="135541"/>
            <a:ext cx="6812311" cy="727200"/>
          </a:xfrm>
          <a:noFill/>
        </p:spPr>
        <p:txBody>
          <a:bodyPr>
            <a:normAutofit/>
          </a:bodyPr>
          <a:lstStyle/>
          <a:p>
            <a:pPr algn="ctr"/>
            <a:r>
              <a:rPr lang="es-MX" dirty="0"/>
              <a:t>¿Dónde está el problema?</a:t>
            </a:r>
          </a:p>
        </p:txBody>
      </p:sp>
      <p:pic>
        <p:nvPicPr>
          <p:cNvPr id="7" name="Imagen 2">
            <a:extLst>
              <a:ext uri="{FF2B5EF4-FFF2-40B4-BE49-F238E27FC236}">
                <a16:creationId xmlns:a16="http://schemas.microsoft.com/office/drawing/2014/main" id="{D3558393-487A-F90D-2884-7CBAF8C3954D}"/>
              </a:ext>
            </a:extLst>
          </p:cNvPr>
          <p:cNvPicPr>
            <a:picLocks noGrp="1" noChangeAspect="1"/>
          </p:cNvPicPr>
          <p:nvPr>
            <p:ph idx="1"/>
          </p:nvPr>
        </p:nvPicPr>
        <p:blipFill>
          <a:blip r:embed="rId3"/>
          <a:srcRect r="50620"/>
          <a:stretch/>
        </p:blipFill>
        <p:spPr>
          <a:xfrm>
            <a:off x="6489290" y="1356852"/>
            <a:ext cx="4878667" cy="4638407"/>
          </a:xfrm>
          <a:prstGeom prst="rect">
            <a:avLst/>
          </a:prstGeom>
          <a:ln>
            <a:noFill/>
          </a:ln>
          <a:effectLst>
            <a:outerShdw blurRad="292100" dist="139700" dir="2700000" algn="tl" rotWithShape="0">
              <a:srgbClr val="333333">
                <a:alpha val="65000"/>
              </a:srgbClr>
            </a:outerShdw>
          </a:effectLst>
        </p:spPr>
      </p:pic>
      <p:graphicFrame>
        <p:nvGraphicFramePr>
          <p:cNvPr id="8" name="Diagram 14">
            <a:extLst>
              <a:ext uri="{FF2B5EF4-FFF2-40B4-BE49-F238E27FC236}">
                <a16:creationId xmlns:a16="http://schemas.microsoft.com/office/drawing/2014/main" id="{34610068-CF7E-9213-EF32-8C854F0A0746}"/>
              </a:ext>
            </a:extLst>
          </p:cNvPr>
          <p:cNvGraphicFramePr/>
          <p:nvPr>
            <p:extLst>
              <p:ext uri="{D42A27DB-BD31-4B8C-83A1-F6EECF244321}">
                <p14:modId xmlns:p14="http://schemas.microsoft.com/office/powerpoint/2010/main" val="408992514"/>
              </p:ext>
            </p:extLst>
          </p:nvPr>
        </p:nvGraphicFramePr>
        <p:xfrm>
          <a:off x="1151818" y="1467579"/>
          <a:ext cx="4246092" cy="4164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86D9E179-1B0E-5546-8E48-6000AB96783B}"/>
              </a:ext>
            </a:extLst>
          </p:cNvPr>
          <p:cNvSpPr txBox="1"/>
          <p:nvPr/>
        </p:nvSpPr>
        <p:spPr>
          <a:xfrm>
            <a:off x="3462728" y="6415790"/>
            <a:ext cx="5096656" cy="246221"/>
          </a:xfrm>
          <a:prstGeom prst="rect">
            <a:avLst/>
          </a:prstGeom>
          <a:noFill/>
        </p:spPr>
        <p:txBody>
          <a:bodyPr wrap="square" rtlCol="0">
            <a:spAutoFit/>
          </a:bodyPr>
          <a:lstStyle/>
          <a:p>
            <a:pPr algn="ctr"/>
            <a:r>
              <a:rPr lang="es-ES" altLang="es-ES" sz="1000" dirty="0" err="1">
                <a:ea typeface="Helvetica Light" charset="0"/>
                <a:cs typeface="Helvetica Light" charset="0"/>
                <a:sym typeface="Helvetica Light" charset="0"/>
              </a:rPr>
              <a:t>Pharmacol</a:t>
            </a:r>
            <a:r>
              <a:rPr lang="es-ES" altLang="es-ES" sz="1000" dirty="0">
                <a:ea typeface="Helvetica Light" charset="0"/>
                <a:cs typeface="Helvetica Light" charset="0"/>
                <a:sym typeface="Helvetica Light" charset="0"/>
              </a:rPr>
              <a:t> </a:t>
            </a:r>
            <a:r>
              <a:rPr lang="es-ES" altLang="es-ES" sz="1000" dirty="0" err="1">
                <a:ea typeface="Helvetica Light" charset="0"/>
                <a:cs typeface="Helvetica Light" charset="0"/>
                <a:sym typeface="Helvetica Light" charset="0"/>
              </a:rPr>
              <a:t>Ther</a:t>
            </a:r>
            <a:r>
              <a:rPr lang="es-ES" altLang="es-ES" sz="1000" dirty="0">
                <a:ea typeface="Helvetica Light" charset="0"/>
                <a:cs typeface="Helvetica Light" charset="0"/>
                <a:sym typeface="Helvetica Light" charset="0"/>
              </a:rPr>
              <a:t>. 2011;33(8):880-894</a:t>
            </a:r>
            <a:endParaRPr lang="es-MX" sz="1000" dirty="0"/>
          </a:p>
        </p:txBody>
      </p:sp>
    </p:spTree>
    <p:extLst>
      <p:ext uri="{BB962C8B-B14F-4D97-AF65-F5344CB8AC3E}">
        <p14:creationId xmlns:p14="http://schemas.microsoft.com/office/powerpoint/2010/main" val="543136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BEE98A-CBDF-A20A-0772-158A6B0BA7E3}"/>
              </a:ext>
            </a:extLst>
          </p:cNvPr>
          <p:cNvSpPr>
            <a:spLocks noGrp="1"/>
          </p:cNvSpPr>
          <p:nvPr>
            <p:ph type="title"/>
          </p:nvPr>
        </p:nvSpPr>
        <p:spPr>
          <a:xfrm>
            <a:off x="1242745" y="1983783"/>
            <a:ext cx="3932237" cy="1600200"/>
          </a:xfrm>
        </p:spPr>
        <p:txBody>
          <a:bodyPr>
            <a:normAutofit fontScale="90000"/>
          </a:bodyPr>
          <a:lstStyle/>
          <a:p>
            <a:pPr algn="ctr"/>
            <a:r>
              <a:rPr lang="es-MX" dirty="0"/>
              <a:t>No solo es una enfermedad crónica, multifactorial y compleja</a:t>
            </a:r>
          </a:p>
        </p:txBody>
      </p:sp>
      <p:sp>
        <p:nvSpPr>
          <p:cNvPr id="4" name="Marcador de texto 3">
            <a:extLst>
              <a:ext uri="{FF2B5EF4-FFF2-40B4-BE49-F238E27FC236}">
                <a16:creationId xmlns:a16="http://schemas.microsoft.com/office/drawing/2014/main" id="{89825BA2-3D1D-35DC-10B6-B888D77AEC4E}"/>
              </a:ext>
            </a:extLst>
          </p:cNvPr>
          <p:cNvSpPr>
            <a:spLocks noGrp="1"/>
          </p:cNvSpPr>
          <p:nvPr>
            <p:ph type="body" sz="half" idx="2"/>
          </p:nvPr>
        </p:nvSpPr>
        <p:spPr>
          <a:xfrm>
            <a:off x="1242745" y="3703966"/>
            <a:ext cx="3932237" cy="387458"/>
          </a:xfrm>
        </p:spPr>
        <p:txBody>
          <a:bodyPr>
            <a:normAutofit/>
          </a:bodyPr>
          <a:lstStyle/>
          <a:p>
            <a:pPr algn="ctr"/>
            <a:r>
              <a:rPr lang="es-MX" sz="2000" dirty="0">
                <a:solidFill>
                  <a:srgbClr val="00B050"/>
                </a:solidFill>
              </a:rPr>
              <a:t>También es triste y frustrante</a:t>
            </a:r>
          </a:p>
        </p:txBody>
      </p:sp>
      <p:pic>
        <p:nvPicPr>
          <p:cNvPr id="1026" name="Picture 2" descr="Reacción De Sorpresa PNG Imágenes Y Dibujos Con Fondo Transparente Gratis -  Pngtree">
            <a:extLst>
              <a:ext uri="{FF2B5EF4-FFF2-40B4-BE49-F238E27FC236}">
                <a16:creationId xmlns:a16="http://schemas.microsoft.com/office/drawing/2014/main" id="{512629C8-20BE-B2BE-4233-95BB9A804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64175"/>
            <a:ext cx="5115733" cy="511573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328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11"/>
          <p:cNvSpPr txBox="1">
            <a:spLocks noGrp="1"/>
          </p:cNvSpPr>
          <p:nvPr>
            <p:ph type="title"/>
          </p:nvPr>
        </p:nvSpPr>
        <p:spPr>
          <a:xfrm>
            <a:off x="750714" y="588953"/>
            <a:ext cx="10491909" cy="966789"/>
          </a:xfrm>
          <a:prstGeom prst="rect">
            <a:avLst/>
          </a:prstGeom>
          <a:noFill/>
          <a:ln>
            <a:noFill/>
          </a:ln>
        </p:spPr>
        <p:txBody>
          <a:bodyPr spcFirstLastPara="1" wrap="square" lIns="0" tIns="0" rIns="0" bIns="0" anchor="t" anchorCtr="0">
            <a:noAutofit/>
          </a:bodyPr>
          <a:lstStyle/>
          <a:p>
            <a:pPr marL="0" lvl="0" indent="0" algn="ctr" rtl="0">
              <a:lnSpc>
                <a:spcPct val="100000"/>
              </a:lnSpc>
              <a:spcBef>
                <a:spcPct val="0"/>
              </a:spcBef>
              <a:spcAft>
                <a:spcPct val="0"/>
              </a:spcAft>
              <a:buClr>
                <a:schemeClr val="dk2"/>
              </a:buClr>
              <a:buSzPts val="2800"/>
              <a:buFont typeface="Arial"/>
              <a:buNone/>
            </a:pPr>
            <a:r>
              <a:rPr lang="es-LA" sz="3200" b="1" i="0" u="none" strike="noStrike" cap="none" baseline="0">
                <a:effectLst/>
                <a:uFill>
                  <a:solidFill>
                    <a:prstClr val="black">
                      <a:alpha val="0"/>
                    </a:prstClr>
                  </a:solidFill>
                </a:uFill>
                <a:ea typeface="Apis For Office" panose="020B0504010101010104" pitchFamily="34" charset="0"/>
                <a:cs typeface="Apis For Office" panose="020B0504010101010104" pitchFamily="34" charset="0"/>
              </a:rPr>
              <a:t>Las respuestas metabólicas y hormonales afectan la capacidad de mantener la pérdida de peso</a:t>
            </a:r>
            <a:br>
              <a:rPr sz="3600"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rPr>
            </a:br>
            <a:endParaRPr sz="3200" b="1" dirty="0">
              <a:solidFill>
                <a:srgbClr val="001965"/>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092" name="Google Shape;1092;p11"/>
          <p:cNvSpPr/>
          <p:nvPr/>
        </p:nvSpPr>
        <p:spPr>
          <a:xfrm>
            <a:off x="9561088" y="2432030"/>
            <a:ext cx="1817263" cy="369580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1965"/>
              </a:solidFill>
              <a:effectLst/>
              <a:uLnTx/>
              <a:uFillTx/>
              <a:latin typeface="Verdana"/>
              <a:ea typeface="Verdana"/>
              <a:cs typeface="Verdana"/>
              <a:sym typeface="Verdana"/>
            </a:endParaRPr>
          </a:p>
        </p:txBody>
      </p:sp>
      <p:sp>
        <p:nvSpPr>
          <p:cNvPr id="1093" name="Google Shape;1093;p11"/>
          <p:cNvSpPr/>
          <p:nvPr/>
        </p:nvSpPr>
        <p:spPr>
          <a:xfrm>
            <a:off x="5175575" y="3582305"/>
            <a:ext cx="5051547" cy="2314188"/>
          </a:xfrm>
          <a:custGeom>
            <a:avLst/>
            <a:gdLst/>
            <a:ahLst/>
            <a:cxnLst/>
            <a:rect l="l" t="t" r="r" b="b"/>
            <a:pathLst>
              <a:path w="5207634" h="2385695" extrusionOk="0">
                <a:moveTo>
                  <a:pt x="5207050" y="0"/>
                </a:moveTo>
                <a:lnTo>
                  <a:pt x="12" y="0"/>
                </a:lnTo>
                <a:lnTo>
                  <a:pt x="0" y="2385136"/>
                </a:lnTo>
                <a:lnTo>
                  <a:pt x="5082184" y="2385136"/>
                </a:lnTo>
                <a:lnTo>
                  <a:pt x="5130787" y="2374828"/>
                </a:lnTo>
                <a:lnTo>
                  <a:pt x="5170477" y="2346720"/>
                </a:lnTo>
                <a:lnTo>
                  <a:pt x="5197238" y="2305031"/>
                </a:lnTo>
                <a:lnTo>
                  <a:pt x="5207050" y="2253983"/>
                </a:lnTo>
                <a:lnTo>
                  <a:pt x="5207050" y="0"/>
                </a:lnTo>
                <a:close/>
              </a:path>
            </a:pathLst>
          </a:custGeom>
          <a:solidFill>
            <a:srgbClr val="E6E7E8">
              <a:alpha val="77647"/>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094" name="Google Shape;1094;p11"/>
          <p:cNvSpPr/>
          <p:nvPr/>
        </p:nvSpPr>
        <p:spPr>
          <a:xfrm flipH="1">
            <a:off x="5187718" y="3662774"/>
            <a:ext cx="0" cy="748400"/>
          </a:xfrm>
          <a:custGeom>
            <a:avLst/>
            <a:gdLst/>
            <a:ahLst/>
            <a:cxnLst/>
            <a:rect l="l" t="t" r="r" b="b"/>
            <a:pathLst>
              <a:path w="119999" h="771525" extrusionOk="0">
                <a:moveTo>
                  <a:pt x="0" y="0"/>
                </a:moveTo>
                <a:lnTo>
                  <a:pt x="0" y="771375"/>
                </a:lnTo>
              </a:path>
            </a:pathLst>
          </a:custGeom>
          <a:noFill/>
          <a:ln w="15600" cap="flat" cmpd="sng">
            <a:solidFill>
              <a:srgbClr val="D1D3D4"/>
            </a:solidFill>
            <a:prstDash val="lgDash"/>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095" name="Google Shape;1095;p11"/>
          <p:cNvSpPr/>
          <p:nvPr/>
        </p:nvSpPr>
        <p:spPr>
          <a:xfrm flipH="1">
            <a:off x="5187718" y="4453259"/>
            <a:ext cx="0" cy="1506039"/>
          </a:xfrm>
          <a:custGeom>
            <a:avLst/>
            <a:gdLst/>
            <a:ahLst/>
            <a:cxnLst/>
            <a:rect l="l" t="t" r="r" b="b"/>
            <a:pathLst>
              <a:path w="119999" h="1552575" extrusionOk="0">
                <a:moveTo>
                  <a:pt x="0" y="0"/>
                </a:moveTo>
                <a:lnTo>
                  <a:pt x="0" y="1552229"/>
                </a:lnTo>
              </a:path>
            </a:pathLst>
          </a:custGeom>
          <a:noFill/>
          <a:ln w="15600" cap="flat" cmpd="sng">
            <a:solidFill>
              <a:srgbClr val="D1D3D4"/>
            </a:solidFill>
            <a:prstDash val="lgDash"/>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096" name="Google Shape;1096;p11"/>
          <p:cNvSpPr/>
          <p:nvPr/>
        </p:nvSpPr>
        <p:spPr>
          <a:xfrm>
            <a:off x="2339761" y="3645321"/>
            <a:ext cx="7886844" cy="2314188"/>
          </a:xfrm>
          <a:custGeom>
            <a:avLst/>
            <a:gdLst/>
            <a:ahLst/>
            <a:cxnLst/>
            <a:rect l="l" t="t" r="r" b="b"/>
            <a:pathLst>
              <a:path w="8130540" h="2385695" extrusionOk="0">
                <a:moveTo>
                  <a:pt x="8130476" y="0"/>
                </a:moveTo>
                <a:lnTo>
                  <a:pt x="8130476" y="2253983"/>
                </a:lnTo>
                <a:lnTo>
                  <a:pt x="8120663" y="2305031"/>
                </a:lnTo>
                <a:lnTo>
                  <a:pt x="8093903" y="2346720"/>
                </a:lnTo>
                <a:lnTo>
                  <a:pt x="8054213" y="2374828"/>
                </a:lnTo>
                <a:lnTo>
                  <a:pt x="8005610" y="2385136"/>
                </a:lnTo>
                <a:lnTo>
                  <a:pt x="124866" y="2385136"/>
                </a:lnTo>
                <a:lnTo>
                  <a:pt x="76268" y="2374828"/>
                </a:lnTo>
                <a:lnTo>
                  <a:pt x="36577" y="2346720"/>
                </a:lnTo>
                <a:lnTo>
                  <a:pt x="9814" y="2305031"/>
                </a:lnTo>
                <a:lnTo>
                  <a:pt x="0" y="2253983"/>
                </a:lnTo>
                <a:lnTo>
                  <a:pt x="0" y="0"/>
                </a:lnTo>
              </a:path>
            </a:pathLst>
          </a:custGeom>
          <a:noFill/>
          <a:ln w="952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097" name="Google Shape;1097;p11"/>
          <p:cNvSpPr/>
          <p:nvPr/>
        </p:nvSpPr>
        <p:spPr>
          <a:xfrm>
            <a:off x="2335949" y="3265159"/>
            <a:ext cx="3150056" cy="380052"/>
          </a:xfrm>
          <a:custGeom>
            <a:avLst/>
            <a:gdLst/>
            <a:ahLst/>
            <a:cxnLst/>
            <a:rect l="l" t="t" r="r" b="b"/>
            <a:pathLst>
              <a:path w="3247390" h="391794" extrusionOk="0">
                <a:moveTo>
                  <a:pt x="3247059" y="0"/>
                </a:moveTo>
                <a:lnTo>
                  <a:pt x="132676" y="0"/>
                </a:lnTo>
                <a:lnTo>
                  <a:pt x="90739" y="6763"/>
                </a:lnTo>
                <a:lnTo>
                  <a:pt x="54318" y="25597"/>
                </a:lnTo>
                <a:lnTo>
                  <a:pt x="25597" y="54315"/>
                </a:lnTo>
                <a:lnTo>
                  <a:pt x="6763" y="90732"/>
                </a:lnTo>
                <a:lnTo>
                  <a:pt x="0" y="132664"/>
                </a:lnTo>
                <a:lnTo>
                  <a:pt x="0" y="391744"/>
                </a:lnTo>
                <a:lnTo>
                  <a:pt x="3247059" y="391744"/>
                </a:lnTo>
                <a:lnTo>
                  <a:pt x="3247059" y="0"/>
                </a:lnTo>
                <a:close/>
              </a:path>
            </a:pathLst>
          </a:custGeom>
          <a:solidFill>
            <a:srgbClr val="00A9E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098" name="Google Shape;1098;p11"/>
          <p:cNvSpPr/>
          <p:nvPr/>
        </p:nvSpPr>
        <p:spPr>
          <a:xfrm>
            <a:off x="5175575" y="3265159"/>
            <a:ext cx="5056475" cy="380052"/>
          </a:xfrm>
          <a:custGeom>
            <a:avLst/>
            <a:gdLst/>
            <a:ahLst/>
            <a:cxnLst/>
            <a:rect l="l" t="t" r="r" b="b"/>
            <a:pathLst>
              <a:path w="5212715" h="391794" extrusionOk="0">
                <a:moveTo>
                  <a:pt x="5080050" y="0"/>
                </a:moveTo>
                <a:lnTo>
                  <a:pt x="0" y="0"/>
                </a:lnTo>
                <a:lnTo>
                  <a:pt x="0" y="391744"/>
                </a:lnTo>
                <a:lnTo>
                  <a:pt x="5212715" y="391744"/>
                </a:lnTo>
                <a:lnTo>
                  <a:pt x="5212715" y="132664"/>
                </a:lnTo>
                <a:lnTo>
                  <a:pt x="5205951" y="90732"/>
                </a:lnTo>
                <a:lnTo>
                  <a:pt x="5187117" y="54315"/>
                </a:lnTo>
                <a:lnTo>
                  <a:pt x="5158399" y="25597"/>
                </a:lnTo>
                <a:lnTo>
                  <a:pt x="5121982" y="6763"/>
                </a:lnTo>
                <a:lnTo>
                  <a:pt x="5080050" y="0"/>
                </a:lnTo>
                <a:close/>
              </a:path>
            </a:pathLst>
          </a:custGeom>
          <a:solidFill>
            <a:srgbClr val="2540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099" name="Google Shape;1099;p11"/>
          <p:cNvSpPr txBox="1"/>
          <p:nvPr/>
        </p:nvSpPr>
        <p:spPr>
          <a:xfrm>
            <a:off x="5718910" y="5253391"/>
            <a:ext cx="1328805" cy="168900"/>
          </a:xfrm>
          <a:prstGeom prst="rect">
            <a:avLst/>
          </a:prstGeom>
          <a:noFill/>
          <a:ln>
            <a:noFill/>
          </a:ln>
        </p:spPr>
        <p:txBody>
          <a:bodyPr spcFirstLastPara="1" wrap="square" lIns="0" tIns="16500" rIns="0" bIns="0" anchor="t" anchorCtr="0">
            <a:spAutoFit/>
          </a:bodyPr>
          <a:lstStyle/>
          <a:p>
            <a:pPr marL="12700" marR="0" lvl="0" indent="0" algn="ctr" defTabSz="914400" rtl="0" eaLnBrk="1" fontAlgn="auto" latinLnBrk="0" hangingPunct="1">
              <a:lnSpc>
                <a:spcPct val="100000"/>
              </a:lnSpc>
              <a:spcBef>
                <a:spcPct val="0"/>
              </a:spcBef>
              <a:spcAft>
                <a:spcPct val="0"/>
              </a:spcAft>
              <a:buClr>
                <a:srgbClr val="25408F"/>
              </a:buClr>
              <a:buSzPts val="1000"/>
              <a:buFont typeface="Verdana"/>
              <a:buNone/>
              <a:tabLst/>
              <a:defRPr/>
            </a:pPr>
            <a:r>
              <a:rPr kumimoji="0" lang="es-LA" sz="1000" b="1" i="0" u="none" strike="noStrike" kern="1200" cap="none" spc="0" normalizeH="0" baseline="0" noProof="0">
                <a:ln>
                  <a:noFill/>
                </a:ln>
                <a:solidFill>
                  <a:srgbClr val="25408F"/>
                </a:solidFill>
                <a:effectLst/>
                <a:uLnTx/>
                <a:uFill>
                  <a:solidFill>
                    <a:prstClr val="black">
                      <a:alpha val="0"/>
                    </a:prstClr>
                  </a:solidFill>
                </a:uFill>
                <a:latin typeface="Apis For Office Light"/>
                <a:ea typeface="Apis For Office Light"/>
                <a:cs typeface="Apis For Office Light"/>
              </a:rPr>
              <a:t>METABOLISMO</a:t>
            </a:r>
            <a:endParaRPr kumimoji="0" sz="10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00" name="Google Shape;1100;p11"/>
          <p:cNvSpPr/>
          <p:nvPr/>
        </p:nvSpPr>
        <p:spPr>
          <a:xfrm>
            <a:off x="6209570" y="5444955"/>
            <a:ext cx="521724" cy="133049"/>
          </a:xfrm>
          <a:custGeom>
            <a:avLst/>
            <a:gdLst/>
            <a:ahLst/>
            <a:cxnLst/>
            <a:rect l="l" t="t" r="r" b="b"/>
            <a:pathLst>
              <a:path w="537845" h="137160" extrusionOk="0">
                <a:moveTo>
                  <a:pt x="537514" y="0"/>
                </a:moveTo>
                <a:lnTo>
                  <a:pt x="0" y="0"/>
                </a:lnTo>
                <a:lnTo>
                  <a:pt x="269036" y="136880"/>
                </a:lnTo>
                <a:lnTo>
                  <a:pt x="537514" y="0"/>
                </a:lnTo>
                <a:close/>
              </a:path>
            </a:pathLst>
          </a:custGeom>
          <a:solidFill>
            <a:srgbClr val="2540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01" name="Google Shape;1101;p11"/>
          <p:cNvSpPr txBox="1"/>
          <p:nvPr/>
        </p:nvSpPr>
        <p:spPr>
          <a:xfrm>
            <a:off x="7942197" y="5220947"/>
            <a:ext cx="1386476" cy="365822"/>
          </a:xfrm>
          <a:prstGeom prst="rect">
            <a:avLst/>
          </a:prstGeom>
          <a:noFill/>
          <a:ln>
            <a:noFill/>
          </a:ln>
        </p:spPr>
        <p:txBody>
          <a:bodyPr spcFirstLastPara="1" wrap="square" lIns="0" tIns="31100" rIns="0" bIns="0" anchor="t" anchorCtr="0">
            <a:spAutoFit/>
          </a:bodyPr>
          <a:lstStyle/>
          <a:p>
            <a:pPr marL="12700" marR="5080" lvl="0" indent="68580" algn="ctr" defTabSz="914400" rtl="0" eaLnBrk="1" fontAlgn="auto" latinLnBrk="0" hangingPunct="1">
              <a:lnSpc>
                <a:spcPct val="111000"/>
              </a:lnSpc>
              <a:spcBef>
                <a:spcPct val="0"/>
              </a:spcBef>
              <a:spcAft>
                <a:spcPct val="0"/>
              </a:spcAft>
              <a:buClr>
                <a:srgbClr val="25408F"/>
              </a:buClr>
              <a:buSzPts val="1000"/>
              <a:buFont typeface="Verdana"/>
              <a:buNone/>
              <a:tabLst/>
              <a:defRPr/>
            </a:pPr>
            <a:r>
              <a:rPr kumimoji="0" lang="es-LA" sz="1000" b="1" i="0" u="none" strike="noStrike" kern="1200" cap="none" spc="0" normalizeH="0" baseline="0" noProof="0">
                <a:ln>
                  <a:noFill/>
                </a:ln>
                <a:solidFill>
                  <a:srgbClr val="25408F"/>
                </a:solidFill>
                <a:effectLst/>
                <a:uLnTx/>
                <a:uFill>
                  <a:solidFill>
                    <a:prstClr val="black">
                      <a:alpha val="0"/>
                    </a:prstClr>
                  </a:solidFill>
                </a:uFill>
                <a:latin typeface="Apis For Office Light"/>
                <a:ea typeface="Apis For Office Light"/>
                <a:cs typeface="Apis For Office Light"/>
              </a:rPr>
              <a:t>HORMONAS ANOREXÍGENAS </a:t>
            </a:r>
            <a:endParaRPr kumimoji="0" sz="10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02" name="Google Shape;1102;p11"/>
          <p:cNvSpPr/>
          <p:nvPr/>
        </p:nvSpPr>
        <p:spPr>
          <a:xfrm>
            <a:off x="8374573" y="5638458"/>
            <a:ext cx="521724" cy="140440"/>
          </a:xfrm>
          <a:custGeom>
            <a:avLst/>
            <a:gdLst/>
            <a:ahLst/>
            <a:cxnLst/>
            <a:rect l="l" t="t" r="r" b="b"/>
            <a:pathLst>
              <a:path w="537845" h="144779" extrusionOk="0">
                <a:moveTo>
                  <a:pt x="537502" y="0"/>
                </a:moveTo>
                <a:lnTo>
                  <a:pt x="0" y="0"/>
                </a:lnTo>
                <a:lnTo>
                  <a:pt x="269036" y="144691"/>
                </a:lnTo>
                <a:lnTo>
                  <a:pt x="537502" y="0"/>
                </a:lnTo>
                <a:close/>
              </a:path>
            </a:pathLst>
          </a:custGeom>
          <a:solidFill>
            <a:srgbClr val="2540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03" name="Google Shape;1103;p11"/>
          <p:cNvSpPr txBox="1"/>
          <p:nvPr/>
        </p:nvSpPr>
        <p:spPr>
          <a:xfrm>
            <a:off x="3187308" y="5258048"/>
            <a:ext cx="935818" cy="168900"/>
          </a:xfrm>
          <a:prstGeom prst="rect">
            <a:avLst/>
          </a:prstGeom>
          <a:noFill/>
          <a:ln>
            <a:noFill/>
          </a:ln>
        </p:spPr>
        <p:txBody>
          <a:bodyPr spcFirstLastPara="1" wrap="square" lIns="0" tIns="16500" rIns="0" bIns="0" anchor="t" anchorCtr="0">
            <a:spAutoFit/>
          </a:bodyPr>
          <a:lstStyle/>
          <a:p>
            <a:pPr marL="12700" marR="0" lvl="0" indent="0" algn="ctr" defTabSz="914400" rtl="0" eaLnBrk="1" fontAlgn="auto" latinLnBrk="0" hangingPunct="1">
              <a:lnSpc>
                <a:spcPct val="100000"/>
              </a:lnSpc>
              <a:spcBef>
                <a:spcPct val="0"/>
              </a:spcBef>
              <a:spcAft>
                <a:spcPct val="0"/>
              </a:spcAft>
              <a:buClr>
                <a:srgbClr val="25408F"/>
              </a:buClr>
              <a:buSzPts val="1000"/>
              <a:buFont typeface="Verdana"/>
              <a:buNone/>
              <a:tabLst/>
              <a:defRPr/>
            </a:pPr>
            <a:r>
              <a:rPr kumimoji="0" lang="es-LA" sz="1000" b="1" i="0" u="none" strike="noStrike" kern="1200" cap="none" spc="0" normalizeH="0" baseline="0" noProof="0">
                <a:ln>
                  <a:noFill/>
                </a:ln>
                <a:solidFill>
                  <a:srgbClr val="25408F"/>
                </a:solidFill>
                <a:effectLst/>
                <a:uLnTx/>
                <a:uFill>
                  <a:solidFill>
                    <a:prstClr val="black">
                      <a:alpha val="0"/>
                    </a:prstClr>
                  </a:solidFill>
                </a:uFill>
                <a:latin typeface="Apis For Office Light"/>
                <a:ea typeface="Apis For Office Light"/>
                <a:cs typeface="Apis For Office Light"/>
              </a:rPr>
              <a:t>CALORIAS</a:t>
            </a:r>
            <a:endParaRPr kumimoji="0" sz="10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04" name="Google Shape;1104;p11"/>
          <p:cNvSpPr/>
          <p:nvPr/>
        </p:nvSpPr>
        <p:spPr>
          <a:xfrm>
            <a:off x="3382950" y="5452526"/>
            <a:ext cx="521724" cy="133049"/>
          </a:xfrm>
          <a:custGeom>
            <a:avLst/>
            <a:gdLst/>
            <a:ahLst/>
            <a:cxnLst/>
            <a:rect l="l" t="t" r="r" b="b"/>
            <a:pathLst>
              <a:path w="537844" h="137160" extrusionOk="0">
                <a:moveTo>
                  <a:pt x="537502" y="0"/>
                </a:moveTo>
                <a:lnTo>
                  <a:pt x="0" y="0"/>
                </a:lnTo>
                <a:lnTo>
                  <a:pt x="269036" y="136880"/>
                </a:lnTo>
                <a:lnTo>
                  <a:pt x="537502" y="0"/>
                </a:lnTo>
                <a:close/>
              </a:path>
            </a:pathLst>
          </a:custGeom>
          <a:solidFill>
            <a:srgbClr val="00A9E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05" name="Google Shape;1105;p11"/>
          <p:cNvSpPr txBox="1"/>
          <p:nvPr/>
        </p:nvSpPr>
        <p:spPr>
          <a:xfrm>
            <a:off x="4297416" y="5451801"/>
            <a:ext cx="913322" cy="168900"/>
          </a:xfrm>
          <a:prstGeom prst="rect">
            <a:avLst/>
          </a:prstGeom>
          <a:noFill/>
          <a:ln>
            <a:noFill/>
          </a:ln>
        </p:spPr>
        <p:txBody>
          <a:bodyPr spcFirstLastPara="1" wrap="square" lIns="0" tIns="16500" rIns="0" bIns="0" anchor="t" anchorCtr="0">
            <a:spAutoFit/>
          </a:bodyPr>
          <a:lstStyle/>
          <a:p>
            <a:pPr marL="12700" marR="0" lvl="0" indent="0" algn="ctr" defTabSz="914400" rtl="0" eaLnBrk="1" fontAlgn="auto" latinLnBrk="0" hangingPunct="1">
              <a:lnSpc>
                <a:spcPct val="100000"/>
              </a:lnSpc>
              <a:spcBef>
                <a:spcPct val="0"/>
              </a:spcBef>
              <a:spcAft>
                <a:spcPct val="0"/>
              </a:spcAft>
              <a:buClr>
                <a:srgbClr val="25408F"/>
              </a:buClr>
              <a:buSzPts val="1000"/>
              <a:buFont typeface="Verdana"/>
              <a:buNone/>
              <a:tabLst/>
              <a:defRPr/>
            </a:pPr>
            <a:r>
              <a:rPr kumimoji="0" lang="es-LA" sz="1000" b="1" i="0" u="none" strike="noStrike" kern="1200" cap="none" spc="0" normalizeH="0" baseline="0" noProof="0">
                <a:ln>
                  <a:noFill/>
                </a:ln>
                <a:solidFill>
                  <a:srgbClr val="25408F"/>
                </a:solidFill>
                <a:effectLst/>
                <a:uLnTx/>
                <a:uFill>
                  <a:solidFill>
                    <a:prstClr val="black">
                      <a:alpha val="0"/>
                    </a:prstClr>
                  </a:solidFill>
                </a:uFill>
                <a:latin typeface="Apis For Office Light"/>
                <a:ea typeface="Apis For Office Light"/>
                <a:cs typeface="Apis For Office Light"/>
              </a:rPr>
              <a:t>ACTIVIDAD</a:t>
            </a:r>
            <a:endParaRPr kumimoji="0" sz="10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06" name="Google Shape;1106;p11"/>
          <p:cNvSpPr/>
          <p:nvPr/>
        </p:nvSpPr>
        <p:spPr>
          <a:xfrm>
            <a:off x="4495087" y="5317831"/>
            <a:ext cx="521724" cy="133049"/>
          </a:xfrm>
          <a:custGeom>
            <a:avLst/>
            <a:gdLst/>
            <a:ahLst/>
            <a:cxnLst/>
            <a:rect l="l" t="t" r="r" b="b"/>
            <a:pathLst>
              <a:path w="537844" h="137160" extrusionOk="0">
                <a:moveTo>
                  <a:pt x="268465" y="0"/>
                </a:moveTo>
                <a:lnTo>
                  <a:pt x="0" y="136880"/>
                </a:lnTo>
                <a:lnTo>
                  <a:pt x="537502" y="136880"/>
                </a:lnTo>
                <a:lnTo>
                  <a:pt x="268465" y="0"/>
                </a:lnTo>
                <a:close/>
              </a:path>
            </a:pathLst>
          </a:custGeom>
          <a:solidFill>
            <a:srgbClr val="00A9E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07" name="Google Shape;1107;p11"/>
          <p:cNvSpPr txBox="1"/>
          <p:nvPr/>
        </p:nvSpPr>
        <p:spPr>
          <a:xfrm>
            <a:off x="6948588" y="5454842"/>
            <a:ext cx="1125722" cy="365822"/>
          </a:xfrm>
          <a:prstGeom prst="rect">
            <a:avLst/>
          </a:prstGeom>
          <a:noFill/>
          <a:ln>
            <a:noFill/>
          </a:ln>
        </p:spPr>
        <p:txBody>
          <a:bodyPr spcFirstLastPara="1" wrap="square" lIns="0" tIns="31100" rIns="0" bIns="0" anchor="t" anchorCtr="0">
            <a:spAutoFit/>
          </a:bodyPr>
          <a:lstStyle/>
          <a:p>
            <a:pPr marL="12700" marR="5080" lvl="0" indent="70485" algn="ctr" defTabSz="914400" rtl="0" eaLnBrk="1" fontAlgn="auto" latinLnBrk="0" hangingPunct="1">
              <a:lnSpc>
                <a:spcPct val="111000"/>
              </a:lnSpc>
              <a:spcBef>
                <a:spcPct val="0"/>
              </a:spcBef>
              <a:spcAft>
                <a:spcPct val="0"/>
              </a:spcAft>
              <a:buClr>
                <a:srgbClr val="25408F"/>
              </a:buClr>
              <a:buSzPts val="1000"/>
              <a:buFont typeface="Verdana"/>
              <a:buNone/>
              <a:tabLst/>
              <a:defRPr/>
            </a:pPr>
            <a:r>
              <a:rPr kumimoji="0" lang="es-LA" sz="1000" b="1" i="0" u="none" strike="noStrike" kern="1200" cap="none" spc="0" normalizeH="0" baseline="0" noProof="0">
                <a:ln>
                  <a:noFill/>
                </a:ln>
                <a:solidFill>
                  <a:srgbClr val="25408F"/>
                </a:solidFill>
                <a:effectLst/>
                <a:uLnTx/>
                <a:uFill>
                  <a:solidFill>
                    <a:prstClr val="black">
                      <a:alpha val="0"/>
                    </a:prstClr>
                  </a:solidFill>
                </a:uFill>
                <a:latin typeface="Apis For Office Light"/>
                <a:ea typeface="Apis For Office Light"/>
                <a:cs typeface="Apis For Office Light"/>
              </a:rPr>
              <a:t> HORMONAS OREXÍGENAS</a:t>
            </a:r>
            <a:endParaRPr kumimoji="0" sz="10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08" name="Google Shape;1108;p11"/>
          <p:cNvSpPr/>
          <p:nvPr/>
        </p:nvSpPr>
        <p:spPr>
          <a:xfrm>
            <a:off x="7267457" y="5306228"/>
            <a:ext cx="521724" cy="133049"/>
          </a:xfrm>
          <a:custGeom>
            <a:avLst/>
            <a:gdLst/>
            <a:ahLst/>
            <a:cxnLst/>
            <a:rect l="l" t="t" r="r" b="b"/>
            <a:pathLst>
              <a:path w="537845" h="137160" extrusionOk="0">
                <a:moveTo>
                  <a:pt x="268465" y="0"/>
                </a:moveTo>
                <a:lnTo>
                  <a:pt x="0" y="136880"/>
                </a:lnTo>
                <a:lnTo>
                  <a:pt x="537502" y="136880"/>
                </a:lnTo>
                <a:lnTo>
                  <a:pt x="268465" y="0"/>
                </a:lnTo>
                <a:close/>
              </a:path>
            </a:pathLst>
          </a:custGeom>
          <a:solidFill>
            <a:srgbClr val="2540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09" name="Google Shape;1109;p11"/>
          <p:cNvSpPr/>
          <p:nvPr/>
        </p:nvSpPr>
        <p:spPr>
          <a:xfrm>
            <a:off x="10226537" y="3741920"/>
            <a:ext cx="244539" cy="359725"/>
          </a:xfrm>
          <a:custGeom>
            <a:avLst/>
            <a:gdLst/>
            <a:ahLst/>
            <a:cxnLst/>
            <a:rect l="l" t="t" r="r" b="b"/>
            <a:pathLst>
              <a:path w="252095" h="370839" extrusionOk="0">
                <a:moveTo>
                  <a:pt x="251714" y="0"/>
                </a:moveTo>
                <a:lnTo>
                  <a:pt x="251714" y="370306"/>
                </a:lnTo>
                <a:lnTo>
                  <a:pt x="0" y="370306"/>
                </a:lnTo>
              </a:path>
            </a:pathLst>
          </a:custGeom>
          <a:noFill/>
          <a:ln w="9525" cap="flat" cmpd="sng">
            <a:solidFill>
              <a:srgbClr val="939598"/>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grpSp>
        <p:nvGrpSpPr>
          <p:cNvPr id="1110" name="Google Shape;1110;p11"/>
          <p:cNvGrpSpPr/>
          <p:nvPr/>
        </p:nvGrpSpPr>
        <p:grpSpPr>
          <a:xfrm>
            <a:off x="2627103" y="3885720"/>
            <a:ext cx="6987609" cy="1322337"/>
            <a:chOff x="2627953" y="2912810"/>
            <a:chExt cx="6987609" cy="1322337"/>
          </a:xfrm>
        </p:grpSpPr>
        <p:sp>
          <p:nvSpPr>
            <p:cNvPr id="1111" name="Google Shape;1111;p11"/>
            <p:cNvSpPr/>
            <p:nvPr/>
          </p:nvSpPr>
          <p:spPr>
            <a:xfrm>
              <a:off x="5409330" y="3355122"/>
              <a:ext cx="401611" cy="0"/>
            </a:xfrm>
            <a:custGeom>
              <a:avLst/>
              <a:gdLst/>
              <a:ahLst/>
              <a:cxnLst/>
              <a:rect l="l" t="t" r="r" b="b"/>
              <a:pathLst>
                <a:path w="414020" h="119999" extrusionOk="0">
                  <a:moveTo>
                    <a:pt x="0" y="0"/>
                  </a:moveTo>
                  <a:lnTo>
                    <a:pt x="413715" y="0"/>
                  </a:lnTo>
                </a:path>
              </a:pathLst>
            </a:custGeom>
            <a:noFill/>
            <a:ln w="10650" cap="flat" cmpd="sng">
              <a:solidFill>
                <a:srgbClr val="A7A9A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12" name="Google Shape;1112;p11"/>
            <p:cNvSpPr/>
            <p:nvPr/>
          </p:nvSpPr>
          <p:spPr>
            <a:xfrm>
              <a:off x="5244238" y="3385550"/>
              <a:ext cx="644302" cy="0"/>
            </a:xfrm>
            <a:custGeom>
              <a:avLst/>
              <a:gdLst/>
              <a:ahLst/>
              <a:cxnLst/>
              <a:rect l="l" t="t" r="r" b="b"/>
              <a:pathLst>
                <a:path w="664210" h="119999" extrusionOk="0">
                  <a:moveTo>
                    <a:pt x="0" y="0"/>
                  </a:moveTo>
                  <a:lnTo>
                    <a:pt x="663778" y="0"/>
                  </a:lnTo>
                </a:path>
              </a:pathLst>
            </a:custGeom>
            <a:noFill/>
            <a:ln w="10650" cap="flat" cmpd="sng">
              <a:solidFill>
                <a:srgbClr val="A7A9A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13" name="Google Shape;1113;p11"/>
            <p:cNvSpPr/>
            <p:nvPr/>
          </p:nvSpPr>
          <p:spPr>
            <a:xfrm>
              <a:off x="5321714" y="3557565"/>
              <a:ext cx="401611" cy="0"/>
            </a:xfrm>
            <a:custGeom>
              <a:avLst/>
              <a:gdLst/>
              <a:ahLst/>
              <a:cxnLst/>
              <a:rect l="l" t="t" r="r" b="b"/>
              <a:pathLst>
                <a:path w="414020" h="119999" extrusionOk="0">
                  <a:moveTo>
                    <a:pt x="0" y="0"/>
                  </a:moveTo>
                  <a:lnTo>
                    <a:pt x="413715" y="0"/>
                  </a:lnTo>
                </a:path>
              </a:pathLst>
            </a:custGeom>
            <a:noFill/>
            <a:ln w="10650" cap="flat" cmpd="sng">
              <a:solidFill>
                <a:srgbClr val="A7A9A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14" name="Google Shape;1114;p11"/>
            <p:cNvSpPr/>
            <p:nvPr/>
          </p:nvSpPr>
          <p:spPr>
            <a:xfrm>
              <a:off x="5244238" y="3527149"/>
              <a:ext cx="644302" cy="0"/>
            </a:xfrm>
            <a:custGeom>
              <a:avLst/>
              <a:gdLst/>
              <a:ahLst/>
              <a:cxnLst/>
              <a:rect l="l" t="t" r="r" b="b"/>
              <a:pathLst>
                <a:path w="664210" h="119999" extrusionOk="0">
                  <a:moveTo>
                    <a:pt x="0" y="0"/>
                  </a:moveTo>
                  <a:lnTo>
                    <a:pt x="663778" y="0"/>
                  </a:lnTo>
                </a:path>
              </a:pathLst>
            </a:custGeom>
            <a:noFill/>
            <a:ln w="10650" cap="flat" cmpd="sng">
              <a:solidFill>
                <a:srgbClr val="A7A9AC"/>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15" name="Google Shape;1115;p11"/>
            <p:cNvSpPr/>
            <p:nvPr/>
          </p:nvSpPr>
          <p:spPr>
            <a:xfrm>
              <a:off x="7113245" y="3204711"/>
              <a:ext cx="1031745" cy="971996"/>
            </a:xfrm>
            <a:custGeom>
              <a:avLst/>
              <a:gdLst/>
              <a:ahLst/>
              <a:cxnLst/>
              <a:rect l="l" t="t" r="r" b="b"/>
              <a:pathLst>
                <a:path w="1063625" h="1002028" extrusionOk="0">
                  <a:moveTo>
                    <a:pt x="900452" y="581515"/>
                  </a:moveTo>
                  <a:lnTo>
                    <a:pt x="615790" y="581515"/>
                  </a:lnTo>
                  <a:lnTo>
                    <a:pt x="647375" y="582320"/>
                  </a:lnTo>
                  <a:lnTo>
                    <a:pt x="714281" y="605237"/>
                  </a:lnTo>
                  <a:lnTo>
                    <a:pt x="729752" y="614895"/>
                  </a:lnTo>
                  <a:lnTo>
                    <a:pt x="735590" y="629754"/>
                  </a:lnTo>
                  <a:lnTo>
                    <a:pt x="732972" y="664478"/>
                  </a:lnTo>
                  <a:lnTo>
                    <a:pt x="721856" y="706883"/>
                  </a:lnTo>
                  <a:lnTo>
                    <a:pt x="705066" y="755700"/>
                  </a:lnTo>
                  <a:lnTo>
                    <a:pt x="685425" y="809663"/>
                  </a:lnTo>
                  <a:lnTo>
                    <a:pt x="673032" y="842497"/>
                  </a:lnTo>
                  <a:lnTo>
                    <a:pt x="653519" y="894611"/>
                  </a:lnTo>
                  <a:lnTo>
                    <a:pt x="635326" y="946685"/>
                  </a:lnTo>
                  <a:lnTo>
                    <a:pt x="626890" y="979398"/>
                  </a:lnTo>
                  <a:lnTo>
                    <a:pt x="641288" y="998592"/>
                  </a:lnTo>
                  <a:lnTo>
                    <a:pt x="673371" y="1001891"/>
                  </a:lnTo>
                  <a:lnTo>
                    <a:pt x="705870" y="993945"/>
                  </a:lnTo>
                  <a:lnTo>
                    <a:pt x="721520" y="979392"/>
                  </a:lnTo>
                  <a:lnTo>
                    <a:pt x="730680" y="942085"/>
                  </a:lnTo>
                  <a:lnTo>
                    <a:pt x="747952" y="907581"/>
                  </a:lnTo>
                  <a:lnTo>
                    <a:pt x="768240" y="877909"/>
                  </a:lnTo>
                  <a:lnTo>
                    <a:pt x="786453" y="855091"/>
                  </a:lnTo>
                  <a:lnTo>
                    <a:pt x="811183" y="818649"/>
                  </a:lnTo>
                  <a:lnTo>
                    <a:pt x="834867" y="777612"/>
                  </a:lnTo>
                  <a:lnTo>
                    <a:pt x="856500" y="733537"/>
                  </a:lnTo>
                  <a:lnTo>
                    <a:pt x="875076" y="687982"/>
                  </a:lnTo>
                  <a:lnTo>
                    <a:pt x="889588" y="642504"/>
                  </a:lnTo>
                  <a:lnTo>
                    <a:pt x="899032" y="598660"/>
                  </a:lnTo>
                  <a:lnTo>
                    <a:pt x="900452" y="581515"/>
                  </a:lnTo>
                  <a:close/>
                </a:path>
                <a:path w="1063625" h="1002028" extrusionOk="0">
                  <a:moveTo>
                    <a:pt x="1060205" y="154127"/>
                  </a:moveTo>
                  <a:lnTo>
                    <a:pt x="691279" y="154127"/>
                  </a:lnTo>
                  <a:lnTo>
                    <a:pt x="709903" y="155912"/>
                  </a:lnTo>
                  <a:lnTo>
                    <a:pt x="707141" y="175258"/>
                  </a:lnTo>
                  <a:lnTo>
                    <a:pt x="660210" y="245230"/>
                  </a:lnTo>
                  <a:lnTo>
                    <a:pt x="627419" y="285159"/>
                  </a:lnTo>
                  <a:lnTo>
                    <a:pt x="595994" y="321251"/>
                  </a:lnTo>
                  <a:lnTo>
                    <a:pt x="559999" y="360527"/>
                  </a:lnTo>
                  <a:lnTo>
                    <a:pt x="536280" y="380565"/>
                  </a:lnTo>
                  <a:lnTo>
                    <a:pt x="507731" y="408427"/>
                  </a:lnTo>
                  <a:lnTo>
                    <a:pt x="479770" y="436881"/>
                  </a:lnTo>
                  <a:lnTo>
                    <a:pt x="457815" y="458698"/>
                  </a:lnTo>
                  <a:lnTo>
                    <a:pt x="419195" y="495165"/>
                  </a:lnTo>
                  <a:lnTo>
                    <a:pt x="376723" y="535705"/>
                  </a:lnTo>
                  <a:lnTo>
                    <a:pt x="285044" y="624246"/>
                  </a:lnTo>
                  <a:lnTo>
                    <a:pt x="148753" y="757856"/>
                  </a:lnTo>
                  <a:lnTo>
                    <a:pt x="72764" y="833574"/>
                  </a:lnTo>
                  <a:lnTo>
                    <a:pt x="42843" y="863855"/>
                  </a:lnTo>
                  <a:lnTo>
                    <a:pt x="5175" y="903312"/>
                  </a:lnTo>
                  <a:lnTo>
                    <a:pt x="0" y="919594"/>
                  </a:lnTo>
                  <a:lnTo>
                    <a:pt x="2617" y="935096"/>
                  </a:lnTo>
                  <a:lnTo>
                    <a:pt x="9466" y="951324"/>
                  </a:lnTo>
                  <a:lnTo>
                    <a:pt x="16986" y="969784"/>
                  </a:lnTo>
                  <a:lnTo>
                    <a:pt x="20261" y="978519"/>
                  </a:lnTo>
                  <a:lnTo>
                    <a:pt x="23405" y="979392"/>
                  </a:lnTo>
                  <a:lnTo>
                    <a:pt x="30141" y="975749"/>
                  </a:lnTo>
                  <a:lnTo>
                    <a:pt x="44189" y="970940"/>
                  </a:lnTo>
                  <a:lnTo>
                    <a:pt x="85787" y="945450"/>
                  </a:lnTo>
                  <a:lnTo>
                    <a:pt x="157834" y="890141"/>
                  </a:lnTo>
                  <a:lnTo>
                    <a:pt x="208082" y="859078"/>
                  </a:lnTo>
                  <a:lnTo>
                    <a:pt x="257190" y="823294"/>
                  </a:lnTo>
                  <a:lnTo>
                    <a:pt x="302044" y="789228"/>
                  </a:lnTo>
                  <a:lnTo>
                    <a:pt x="381539" y="727592"/>
                  </a:lnTo>
                  <a:lnTo>
                    <a:pt x="417452" y="700691"/>
                  </a:lnTo>
                  <a:lnTo>
                    <a:pt x="451657" y="676849"/>
                  </a:lnTo>
                  <a:lnTo>
                    <a:pt x="536842" y="624386"/>
                  </a:lnTo>
                  <a:lnTo>
                    <a:pt x="579727" y="597481"/>
                  </a:lnTo>
                  <a:lnTo>
                    <a:pt x="615790" y="581515"/>
                  </a:lnTo>
                  <a:lnTo>
                    <a:pt x="900452" y="581515"/>
                  </a:lnTo>
                  <a:lnTo>
                    <a:pt x="902400" y="558008"/>
                  </a:lnTo>
                  <a:lnTo>
                    <a:pt x="898687" y="522106"/>
                  </a:lnTo>
                  <a:lnTo>
                    <a:pt x="886888" y="492510"/>
                  </a:lnTo>
                  <a:lnTo>
                    <a:pt x="865996" y="470779"/>
                  </a:lnTo>
                  <a:lnTo>
                    <a:pt x="835005" y="458469"/>
                  </a:lnTo>
                  <a:lnTo>
                    <a:pt x="873662" y="413931"/>
                  </a:lnTo>
                  <a:lnTo>
                    <a:pt x="907874" y="373176"/>
                  </a:lnTo>
                  <a:lnTo>
                    <a:pt x="938747" y="335038"/>
                  </a:lnTo>
                  <a:lnTo>
                    <a:pt x="967383" y="298352"/>
                  </a:lnTo>
                  <a:lnTo>
                    <a:pt x="994886" y="261952"/>
                  </a:lnTo>
                  <a:lnTo>
                    <a:pt x="1022359" y="224671"/>
                  </a:lnTo>
                  <a:lnTo>
                    <a:pt x="1050905" y="185343"/>
                  </a:lnTo>
                  <a:lnTo>
                    <a:pt x="1060205" y="154127"/>
                  </a:lnTo>
                  <a:close/>
                </a:path>
                <a:path w="1063625" h="1002028" extrusionOk="0">
                  <a:moveTo>
                    <a:pt x="847350" y="0"/>
                  </a:moveTo>
                  <a:lnTo>
                    <a:pt x="785719" y="7829"/>
                  </a:lnTo>
                  <a:lnTo>
                    <a:pt x="731454" y="19286"/>
                  </a:lnTo>
                  <a:lnTo>
                    <a:pt x="668260" y="35561"/>
                  </a:lnTo>
                  <a:lnTo>
                    <a:pt x="601165" y="56498"/>
                  </a:lnTo>
                  <a:lnTo>
                    <a:pt x="535196" y="81940"/>
                  </a:lnTo>
                  <a:lnTo>
                    <a:pt x="482405" y="103653"/>
                  </a:lnTo>
                  <a:lnTo>
                    <a:pt x="382066" y="141981"/>
                  </a:lnTo>
                  <a:lnTo>
                    <a:pt x="332128" y="162466"/>
                  </a:lnTo>
                  <a:lnTo>
                    <a:pt x="280752" y="186410"/>
                  </a:lnTo>
                  <a:lnTo>
                    <a:pt x="254503" y="199093"/>
                  </a:lnTo>
                  <a:lnTo>
                    <a:pt x="231916" y="208137"/>
                  </a:lnTo>
                  <a:lnTo>
                    <a:pt x="203187" y="217185"/>
                  </a:lnTo>
                  <a:lnTo>
                    <a:pt x="158514" y="229882"/>
                  </a:lnTo>
                  <a:lnTo>
                    <a:pt x="154133" y="288861"/>
                  </a:lnTo>
                  <a:lnTo>
                    <a:pt x="208940" y="287616"/>
                  </a:lnTo>
                  <a:lnTo>
                    <a:pt x="262027" y="281257"/>
                  </a:lnTo>
                  <a:lnTo>
                    <a:pt x="313640" y="270444"/>
                  </a:lnTo>
                  <a:lnTo>
                    <a:pt x="364026" y="255841"/>
                  </a:lnTo>
                  <a:lnTo>
                    <a:pt x="408781" y="241370"/>
                  </a:lnTo>
                  <a:lnTo>
                    <a:pt x="423563" y="236232"/>
                  </a:lnTo>
                  <a:lnTo>
                    <a:pt x="426903" y="235851"/>
                  </a:lnTo>
                  <a:lnTo>
                    <a:pt x="430282" y="235204"/>
                  </a:lnTo>
                  <a:lnTo>
                    <a:pt x="433761" y="233972"/>
                  </a:lnTo>
                  <a:lnTo>
                    <a:pt x="451752" y="228061"/>
                  </a:lnTo>
                  <a:lnTo>
                    <a:pt x="468794" y="223283"/>
                  </a:lnTo>
                  <a:lnTo>
                    <a:pt x="503980" y="214604"/>
                  </a:lnTo>
                  <a:lnTo>
                    <a:pt x="553353" y="200593"/>
                  </a:lnTo>
                  <a:lnTo>
                    <a:pt x="637498" y="170838"/>
                  </a:lnTo>
                  <a:lnTo>
                    <a:pt x="691279" y="154127"/>
                  </a:lnTo>
                  <a:lnTo>
                    <a:pt x="1060205" y="154127"/>
                  </a:lnTo>
                  <a:lnTo>
                    <a:pt x="1062593" y="146110"/>
                  </a:lnTo>
                  <a:lnTo>
                    <a:pt x="1049139" y="82275"/>
                  </a:lnTo>
                  <a:lnTo>
                    <a:pt x="1015142" y="52679"/>
                  </a:lnTo>
                  <a:lnTo>
                    <a:pt x="955330" y="23577"/>
                  </a:lnTo>
                  <a:lnTo>
                    <a:pt x="908938" y="10488"/>
                  </a:lnTo>
                  <a:lnTo>
                    <a:pt x="847350" y="0"/>
                  </a:lnTo>
                  <a:close/>
                </a:path>
              </a:pathLst>
            </a:custGeom>
            <a:solidFill>
              <a:srgbClr val="2540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16" name="Google Shape;1116;p11"/>
            <p:cNvSpPr/>
            <p:nvPr/>
          </p:nvSpPr>
          <p:spPr>
            <a:xfrm>
              <a:off x="7113245" y="3204711"/>
              <a:ext cx="1031745" cy="971996"/>
            </a:xfrm>
            <a:custGeom>
              <a:avLst/>
              <a:gdLst/>
              <a:ahLst/>
              <a:cxnLst/>
              <a:rect l="l" t="t" r="r" b="b"/>
              <a:pathLst>
                <a:path w="1063625" h="1002028" extrusionOk="0">
                  <a:moveTo>
                    <a:pt x="158514" y="229882"/>
                  </a:moveTo>
                  <a:lnTo>
                    <a:pt x="203187" y="217185"/>
                  </a:lnTo>
                  <a:lnTo>
                    <a:pt x="231916" y="208137"/>
                  </a:lnTo>
                  <a:lnTo>
                    <a:pt x="254503" y="199093"/>
                  </a:lnTo>
                  <a:lnTo>
                    <a:pt x="280752" y="186410"/>
                  </a:lnTo>
                  <a:lnTo>
                    <a:pt x="332128" y="162466"/>
                  </a:lnTo>
                  <a:lnTo>
                    <a:pt x="382066" y="141981"/>
                  </a:lnTo>
                  <a:lnTo>
                    <a:pt x="431760" y="123022"/>
                  </a:lnTo>
                  <a:lnTo>
                    <a:pt x="482405" y="103653"/>
                  </a:lnTo>
                  <a:lnTo>
                    <a:pt x="535196" y="81940"/>
                  </a:lnTo>
                  <a:lnTo>
                    <a:pt x="601165" y="56498"/>
                  </a:lnTo>
                  <a:lnTo>
                    <a:pt x="668260" y="35561"/>
                  </a:lnTo>
                  <a:lnTo>
                    <a:pt x="731454" y="19286"/>
                  </a:lnTo>
                  <a:lnTo>
                    <a:pt x="785719" y="7829"/>
                  </a:lnTo>
                  <a:lnTo>
                    <a:pt x="826027" y="1348"/>
                  </a:lnTo>
                  <a:lnTo>
                    <a:pt x="847350" y="0"/>
                  </a:lnTo>
                  <a:lnTo>
                    <a:pt x="908938" y="10488"/>
                  </a:lnTo>
                  <a:lnTo>
                    <a:pt x="955330" y="23577"/>
                  </a:lnTo>
                  <a:lnTo>
                    <a:pt x="1015142" y="52679"/>
                  </a:lnTo>
                  <a:lnTo>
                    <a:pt x="1049139" y="82275"/>
                  </a:lnTo>
                  <a:lnTo>
                    <a:pt x="1063480" y="112587"/>
                  </a:lnTo>
                  <a:lnTo>
                    <a:pt x="1062593" y="146110"/>
                  </a:lnTo>
                  <a:lnTo>
                    <a:pt x="1050905" y="185343"/>
                  </a:lnTo>
                  <a:lnTo>
                    <a:pt x="1022359" y="224671"/>
                  </a:lnTo>
                  <a:lnTo>
                    <a:pt x="994886" y="261952"/>
                  </a:lnTo>
                  <a:lnTo>
                    <a:pt x="967383" y="298352"/>
                  </a:lnTo>
                  <a:lnTo>
                    <a:pt x="938747" y="335038"/>
                  </a:lnTo>
                  <a:lnTo>
                    <a:pt x="907874" y="373176"/>
                  </a:lnTo>
                  <a:lnTo>
                    <a:pt x="873662" y="413931"/>
                  </a:lnTo>
                  <a:lnTo>
                    <a:pt x="835005" y="458469"/>
                  </a:lnTo>
                  <a:lnTo>
                    <a:pt x="865996" y="470779"/>
                  </a:lnTo>
                  <a:lnTo>
                    <a:pt x="886888" y="492510"/>
                  </a:lnTo>
                  <a:lnTo>
                    <a:pt x="898687" y="522106"/>
                  </a:lnTo>
                  <a:lnTo>
                    <a:pt x="902400" y="558008"/>
                  </a:lnTo>
                  <a:lnTo>
                    <a:pt x="899032" y="598660"/>
                  </a:lnTo>
                  <a:lnTo>
                    <a:pt x="889588" y="642504"/>
                  </a:lnTo>
                  <a:lnTo>
                    <a:pt x="875076" y="687982"/>
                  </a:lnTo>
                  <a:lnTo>
                    <a:pt x="856500" y="733537"/>
                  </a:lnTo>
                  <a:lnTo>
                    <a:pt x="834867" y="777612"/>
                  </a:lnTo>
                  <a:lnTo>
                    <a:pt x="811183" y="818649"/>
                  </a:lnTo>
                  <a:lnTo>
                    <a:pt x="786453" y="855091"/>
                  </a:lnTo>
                  <a:lnTo>
                    <a:pt x="768240" y="877909"/>
                  </a:lnTo>
                  <a:lnTo>
                    <a:pt x="747952" y="907581"/>
                  </a:lnTo>
                  <a:lnTo>
                    <a:pt x="730680" y="942085"/>
                  </a:lnTo>
                  <a:lnTo>
                    <a:pt x="721518" y="979398"/>
                  </a:lnTo>
                  <a:lnTo>
                    <a:pt x="705870" y="993945"/>
                  </a:lnTo>
                  <a:lnTo>
                    <a:pt x="673371" y="1001891"/>
                  </a:lnTo>
                  <a:lnTo>
                    <a:pt x="641288" y="998592"/>
                  </a:lnTo>
                  <a:lnTo>
                    <a:pt x="626890" y="979398"/>
                  </a:lnTo>
                  <a:lnTo>
                    <a:pt x="635326" y="946685"/>
                  </a:lnTo>
                  <a:lnTo>
                    <a:pt x="653519" y="894611"/>
                  </a:lnTo>
                  <a:lnTo>
                    <a:pt x="673032" y="842497"/>
                  </a:lnTo>
                  <a:lnTo>
                    <a:pt x="685425" y="809663"/>
                  </a:lnTo>
                  <a:lnTo>
                    <a:pt x="705066" y="755700"/>
                  </a:lnTo>
                  <a:lnTo>
                    <a:pt x="721856" y="706883"/>
                  </a:lnTo>
                  <a:lnTo>
                    <a:pt x="732972" y="664478"/>
                  </a:lnTo>
                  <a:lnTo>
                    <a:pt x="735590" y="629754"/>
                  </a:lnTo>
                  <a:lnTo>
                    <a:pt x="729752" y="614895"/>
                  </a:lnTo>
                  <a:lnTo>
                    <a:pt x="714281" y="605237"/>
                  </a:lnTo>
                  <a:lnTo>
                    <a:pt x="687410" y="595979"/>
                  </a:lnTo>
                  <a:lnTo>
                    <a:pt x="647375" y="582320"/>
                  </a:lnTo>
                  <a:lnTo>
                    <a:pt x="615790" y="581515"/>
                  </a:lnTo>
                  <a:lnTo>
                    <a:pt x="579727" y="597481"/>
                  </a:lnTo>
                  <a:lnTo>
                    <a:pt x="536842" y="624386"/>
                  </a:lnTo>
                  <a:lnTo>
                    <a:pt x="484790" y="656399"/>
                  </a:lnTo>
                  <a:lnTo>
                    <a:pt x="451657" y="676849"/>
                  </a:lnTo>
                  <a:lnTo>
                    <a:pt x="417452" y="700691"/>
                  </a:lnTo>
                  <a:lnTo>
                    <a:pt x="381539" y="727592"/>
                  </a:lnTo>
                  <a:lnTo>
                    <a:pt x="343282" y="757216"/>
                  </a:lnTo>
                  <a:lnTo>
                    <a:pt x="302044" y="789228"/>
                  </a:lnTo>
                  <a:lnTo>
                    <a:pt x="257190" y="823294"/>
                  </a:lnTo>
                  <a:lnTo>
                    <a:pt x="208082" y="859078"/>
                  </a:lnTo>
                  <a:lnTo>
                    <a:pt x="157834" y="890141"/>
                  </a:lnTo>
                  <a:lnTo>
                    <a:pt x="120368" y="918724"/>
                  </a:lnTo>
                  <a:lnTo>
                    <a:pt x="85787" y="945450"/>
                  </a:lnTo>
                  <a:lnTo>
                    <a:pt x="44189" y="970940"/>
                  </a:lnTo>
                  <a:lnTo>
                    <a:pt x="30141" y="975749"/>
                  </a:lnTo>
                  <a:lnTo>
                    <a:pt x="23405" y="979392"/>
                  </a:lnTo>
                  <a:lnTo>
                    <a:pt x="20261" y="978519"/>
                  </a:lnTo>
                  <a:lnTo>
                    <a:pt x="16986" y="969784"/>
                  </a:lnTo>
                  <a:lnTo>
                    <a:pt x="9466" y="951324"/>
                  </a:lnTo>
                  <a:lnTo>
                    <a:pt x="2617" y="935096"/>
                  </a:lnTo>
                  <a:lnTo>
                    <a:pt x="0" y="919594"/>
                  </a:lnTo>
                  <a:lnTo>
                    <a:pt x="5175" y="903312"/>
                  </a:lnTo>
                  <a:lnTo>
                    <a:pt x="42843" y="863855"/>
                  </a:lnTo>
                  <a:lnTo>
                    <a:pt x="72764" y="833574"/>
                  </a:lnTo>
                  <a:lnTo>
                    <a:pt x="108468" y="797844"/>
                  </a:lnTo>
                  <a:lnTo>
                    <a:pt x="148753" y="757856"/>
                  </a:lnTo>
                  <a:lnTo>
                    <a:pt x="192414" y="714800"/>
                  </a:lnTo>
                  <a:lnTo>
                    <a:pt x="238246" y="669867"/>
                  </a:lnTo>
                  <a:lnTo>
                    <a:pt x="285044" y="624246"/>
                  </a:lnTo>
                  <a:lnTo>
                    <a:pt x="331605" y="579129"/>
                  </a:lnTo>
                  <a:lnTo>
                    <a:pt x="376723" y="535705"/>
                  </a:lnTo>
                  <a:lnTo>
                    <a:pt x="419195" y="495165"/>
                  </a:lnTo>
                  <a:lnTo>
                    <a:pt x="457815" y="458698"/>
                  </a:lnTo>
                  <a:lnTo>
                    <a:pt x="479770" y="436881"/>
                  </a:lnTo>
                  <a:lnTo>
                    <a:pt x="507731" y="408427"/>
                  </a:lnTo>
                  <a:lnTo>
                    <a:pt x="536280" y="380565"/>
                  </a:lnTo>
                  <a:lnTo>
                    <a:pt x="559999" y="360527"/>
                  </a:lnTo>
                  <a:lnTo>
                    <a:pt x="571625" y="348157"/>
                  </a:lnTo>
                  <a:lnTo>
                    <a:pt x="627419" y="285159"/>
                  </a:lnTo>
                  <a:lnTo>
                    <a:pt x="660210" y="245230"/>
                  </a:lnTo>
                  <a:lnTo>
                    <a:pt x="688681" y="206813"/>
                  </a:lnTo>
                  <a:lnTo>
                    <a:pt x="709903" y="155912"/>
                  </a:lnTo>
                  <a:lnTo>
                    <a:pt x="691279" y="154127"/>
                  </a:lnTo>
                  <a:lnTo>
                    <a:pt x="637498" y="170838"/>
                  </a:lnTo>
                  <a:lnTo>
                    <a:pt x="594691" y="186166"/>
                  </a:lnTo>
                  <a:lnTo>
                    <a:pt x="553353" y="200593"/>
                  </a:lnTo>
                  <a:lnTo>
                    <a:pt x="503980" y="214604"/>
                  </a:lnTo>
                  <a:lnTo>
                    <a:pt x="485875" y="219007"/>
                  </a:lnTo>
                  <a:lnTo>
                    <a:pt x="468794" y="223283"/>
                  </a:lnTo>
                  <a:lnTo>
                    <a:pt x="451752" y="228061"/>
                  </a:lnTo>
                  <a:lnTo>
                    <a:pt x="433761" y="233972"/>
                  </a:lnTo>
                  <a:lnTo>
                    <a:pt x="430282" y="235204"/>
                  </a:lnTo>
                  <a:lnTo>
                    <a:pt x="426903" y="235851"/>
                  </a:lnTo>
                  <a:lnTo>
                    <a:pt x="423563" y="236232"/>
                  </a:lnTo>
                  <a:lnTo>
                    <a:pt x="408781" y="241370"/>
                  </a:lnTo>
                  <a:lnTo>
                    <a:pt x="393928" y="246346"/>
                  </a:lnTo>
                  <a:lnTo>
                    <a:pt x="313640" y="270444"/>
                  </a:lnTo>
                  <a:lnTo>
                    <a:pt x="262027" y="281257"/>
                  </a:lnTo>
                  <a:lnTo>
                    <a:pt x="208940" y="287616"/>
                  </a:lnTo>
                  <a:lnTo>
                    <a:pt x="154133" y="288861"/>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17" name="Google Shape;1117;p11"/>
            <p:cNvSpPr/>
            <p:nvPr/>
          </p:nvSpPr>
          <p:spPr>
            <a:xfrm>
              <a:off x="2709048" y="2933308"/>
              <a:ext cx="2347849" cy="1297842"/>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18" name="Google Shape;1118;p11"/>
            <p:cNvSpPr/>
            <p:nvPr/>
          </p:nvSpPr>
          <p:spPr>
            <a:xfrm>
              <a:off x="6174764" y="3150460"/>
              <a:ext cx="892536" cy="1014497"/>
            </a:xfrm>
            <a:custGeom>
              <a:avLst/>
              <a:gdLst/>
              <a:ahLst/>
              <a:cxnLst/>
              <a:rect l="l" t="t" r="r" b="b"/>
              <a:pathLst>
                <a:path w="920114" h="1045844" extrusionOk="0">
                  <a:moveTo>
                    <a:pt x="883195" y="265341"/>
                  </a:moveTo>
                  <a:lnTo>
                    <a:pt x="530456" y="265341"/>
                  </a:lnTo>
                  <a:lnTo>
                    <a:pt x="526021" y="274299"/>
                  </a:lnTo>
                  <a:lnTo>
                    <a:pt x="521746" y="283335"/>
                  </a:lnTo>
                  <a:lnTo>
                    <a:pt x="517607" y="292435"/>
                  </a:lnTo>
                  <a:lnTo>
                    <a:pt x="513578" y="301586"/>
                  </a:lnTo>
                  <a:lnTo>
                    <a:pt x="499954" y="317979"/>
                  </a:lnTo>
                  <a:lnTo>
                    <a:pt x="471350" y="350055"/>
                  </a:lnTo>
                  <a:lnTo>
                    <a:pt x="422359" y="387806"/>
                  </a:lnTo>
                  <a:lnTo>
                    <a:pt x="383741" y="409020"/>
                  </a:lnTo>
                  <a:lnTo>
                    <a:pt x="341647" y="429843"/>
                  </a:lnTo>
                  <a:lnTo>
                    <a:pt x="252392" y="472381"/>
                  </a:lnTo>
                  <a:lnTo>
                    <a:pt x="207908" y="495130"/>
                  </a:lnTo>
                  <a:lnTo>
                    <a:pt x="165307" y="519556"/>
                  </a:lnTo>
                  <a:lnTo>
                    <a:pt x="125929" y="546176"/>
                  </a:lnTo>
                  <a:lnTo>
                    <a:pt x="91111" y="575506"/>
                  </a:lnTo>
                  <a:lnTo>
                    <a:pt x="62195" y="608063"/>
                  </a:lnTo>
                  <a:lnTo>
                    <a:pt x="46840" y="648551"/>
                  </a:lnTo>
                  <a:lnTo>
                    <a:pt x="37065" y="695954"/>
                  </a:lnTo>
                  <a:lnTo>
                    <a:pt x="31251" y="746141"/>
                  </a:lnTo>
                  <a:lnTo>
                    <a:pt x="27776" y="794980"/>
                  </a:lnTo>
                  <a:lnTo>
                    <a:pt x="25022" y="838339"/>
                  </a:lnTo>
                  <a:lnTo>
                    <a:pt x="22596" y="886094"/>
                  </a:lnTo>
                  <a:lnTo>
                    <a:pt x="21914" y="909166"/>
                  </a:lnTo>
                  <a:lnTo>
                    <a:pt x="21123" y="933297"/>
                  </a:lnTo>
                  <a:lnTo>
                    <a:pt x="16246" y="995730"/>
                  </a:lnTo>
                  <a:lnTo>
                    <a:pt x="4373" y="1018654"/>
                  </a:lnTo>
                  <a:lnTo>
                    <a:pt x="0" y="1028409"/>
                  </a:lnTo>
                  <a:lnTo>
                    <a:pt x="5959" y="1035824"/>
                  </a:lnTo>
                  <a:lnTo>
                    <a:pt x="34079" y="1044529"/>
                  </a:lnTo>
                  <a:lnTo>
                    <a:pt x="60485" y="1045246"/>
                  </a:lnTo>
                  <a:lnTo>
                    <a:pt x="82631" y="1037226"/>
                  </a:lnTo>
                  <a:lnTo>
                    <a:pt x="97971" y="1019721"/>
                  </a:lnTo>
                  <a:lnTo>
                    <a:pt x="112496" y="977495"/>
                  </a:lnTo>
                  <a:lnTo>
                    <a:pt x="121286" y="929430"/>
                  </a:lnTo>
                  <a:lnTo>
                    <a:pt x="127683" y="880660"/>
                  </a:lnTo>
                  <a:lnTo>
                    <a:pt x="135029" y="836320"/>
                  </a:lnTo>
                  <a:lnTo>
                    <a:pt x="155508" y="770362"/>
                  </a:lnTo>
                  <a:lnTo>
                    <a:pt x="174902" y="724524"/>
                  </a:lnTo>
                  <a:lnTo>
                    <a:pt x="199418" y="682193"/>
                  </a:lnTo>
                  <a:lnTo>
                    <a:pt x="273375" y="637600"/>
                  </a:lnTo>
                  <a:lnTo>
                    <a:pt x="326782" y="620112"/>
                  </a:lnTo>
                  <a:lnTo>
                    <a:pt x="380283" y="606449"/>
                  </a:lnTo>
                  <a:lnTo>
                    <a:pt x="425735" y="597075"/>
                  </a:lnTo>
                  <a:lnTo>
                    <a:pt x="454993" y="592454"/>
                  </a:lnTo>
                  <a:lnTo>
                    <a:pt x="640312" y="592454"/>
                  </a:lnTo>
                  <a:lnTo>
                    <a:pt x="650722" y="578961"/>
                  </a:lnTo>
                  <a:lnTo>
                    <a:pt x="681216" y="541673"/>
                  </a:lnTo>
                  <a:lnTo>
                    <a:pt x="712511" y="501429"/>
                  </a:lnTo>
                  <a:lnTo>
                    <a:pt x="743484" y="455521"/>
                  </a:lnTo>
                  <a:lnTo>
                    <a:pt x="773014" y="401243"/>
                  </a:lnTo>
                  <a:lnTo>
                    <a:pt x="831502" y="335793"/>
                  </a:lnTo>
                  <a:lnTo>
                    <a:pt x="864076" y="295086"/>
                  </a:lnTo>
                  <a:lnTo>
                    <a:pt x="883195" y="265341"/>
                  </a:lnTo>
                  <a:close/>
                </a:path>
                <a:path w="920114" h="1045844" extrusionOk="0">
                  <a:moveTo>
                    <a:pt x="640312" y="592454"/>
                  </a:moveTo>
                  <a:lnTo>
                    <a:pt x="454993" y="592454"/>
                  </a:lnTo>
                  <a:lnTo>
                    <a:pt x="445145" y="609711"/>
                  </a:lnTo>
                  <a:lnTo>
                    <a:pt x="427697" y="645386"/>
                  </a:lnTo>
                  <a:lnTo>
                    <a:pt x="412821" y="687454"/>
                  </a:lnTo>
                  <a:lnTo>
                    <a:pt x="409437" y="736291"/>
                  </a:lnTo>
                  <a:lnTo>
                    <a:pt x="412296" y="761403"/>
                  </a:lnTo>
                  <a:lnTo>
                    <a:pt x="427701" y="811118"/>
                  </a:lnTo>
                  <a:lnTo>
                    <a:pt x="451374" y="861110"/>
                  </a:lnTo>
                  <a:lnTo>
                    <a:pt x="475612" y="894731"/>
                  </a:lnTo>
                  <a:lnTo>
                    <a:pt x="501545" y="927163"/>
                  </a:lnTo>
                  <a:lnTo>
                    <a:pt x="529240" y="958262"/>
                  </a:lnTo>
                  <a:lnTo>
                    <a:pt x="558765" y="987882"/>
                  </a:lnTo>
                  <a:lnTo>
                    <a:pt x="640388" y="995921"/>
                  </a:lnTo>
                  <a:lnTo>
                    <a:pt x="637983" y="985573"/>
                  </a:lnTo>
                  <a:lnTo>
                    <a:pt x="613948" y="925780"/>
                  </a:lnTo>
                  <a:lnTo>
                    <a:pt x="581092" y="865396"/>
                  </a:lnTo>
                  <a:lnTo>
                    <a:pt x="565826" y="834656"/>
                  </a:lnTo>
                  <a:lnTo>
                    <a:pt x="560280" y="822692"/>
                  </a:lnTo>
                  <a:lnTo>
                    <a:pt x="555747" y="813258"/>
                  </a:lnTo>
                  <a:lnTo>
                    <a:pt x="551469" y="803722"/>
                  </a:lnTo>
                  <a:lnTo>
                    <a:pt x="546687" y="791451"/>
                  </a:lnTo>
                  <a:lnTo>
                    <a:pt x="548024" y="782886"/>
                  </a:lnTo>
                  <a:lnTo>
                    <a:pt x="551150" y="767249"/>
                  </a:lnTo>
                  <a:lnTo>
                    <a:pt x="554311" y="752230"/>
                  </a:lnTo>
                  <a:lnTo>
                    <a:pt x="555755" y="745515"/>
                  </a:lnTo>
                  <a:lnTo>
                    <a:pt x="564990" y="724524"/>
                  </a:lnTo>
                  <a:lnTo>
                    <a:pt x="569976" y="713089"/>
                  </a:lnTo>
                  <a:lnTo>
                    <a:pt x="572821" y="706310"/>
                  </a:lnTo>
                  <a:lnTo>
                    <a:pt x="575262" y="700150"/>
                  </a:lnTo>
                  <a:lnTo>
                    <a:pt x="596623" y="655492"/>
                  </a:lnTo>
                  <a:lnTo>
                    <a:pt x="622150" y="615998"/>
                  </a:lnTo>
                  <a:lnTo>
                    <a:pt x="640312" y="592454"/>
                  </a:lnTo>
                  <a:close/>
                </a:path>
                <a:path w="920114" h="1045844" extrusionOk="0">
                  <a:moveTo>
                    <a:pt x="745518" y="0"/>
                  </a:moveTo>
                  <a:lnTo>
                    <a:pt x="695234" y="9670"/>
                  </a:lnTo>
                  <a:lnTo>
                    <a:pt x="647796" y="29413"/>
                  </a:lnTo>
                  <a:lnTo>
                    <a:pt x="602440" y="55865"/>
                  </a:lnTo>
                  <a:lnTo>
                    <a:pt x="514912" y="115434"/>
                  </a:lnTo>
                  <a:lnTo>
                    <a:pt x="471211" y="141820"/>
                  </a:lnTo>
                  <a:lnTo>
                    <a:pt x="427595" y="164625"/>
                  </a:lnTo>
                  <a:lnTo>
                    <a:pt x="383582" y="186151"/>
                  </a:lnTo>
                  <a:lnTo>
                    <a:pt x="338702" y="205997"/>
                  </a:lnTo>
                  <a:lnTo>
                    <a:pt x="292487" y="223762"/>
                  </a:lnTo>
                  <a:lnTo>
                    <a:pt x="244467" y="239045"/>
                  </a:lnTo>
                  <a:lnTo>
                    <a:pt x="194173" y="251447"/>
                  </a:lnTo>
                  <a:lnTo>
                    <a:pt x="189385" y="251815"/>
                  </a:lnTo>
                  <a:lnTo>
                    <a:pt x="182151" y="254061"/>
                  </a:lnTo>
                  <a:lnTo>
                    <a:pt x="145634" y="273245"/>
                  </a:lnTo>
                  <a:lnTo>
                    <a:pt x="133073" y="287108"/>
                  </a:lnTo>
                  <a:lnTo>
                    <a:pt x="134102" y="294017"/>
                  </a:lnTo>
                  <a:lnTo>
                    <a:pt x="168168" y="316044"/>
                  </a:lnTo>
                  <a:lnTo>
                    <a:pt x="230588" y="320558"/>
                  </a:lnTo>
                  <a:lnTo>
                    <a:pt x="280727" y="315155"/>
                  </a:lnTo>
                  <a:lnTo>
                    <a:pt x="329587" y="305370"/>
                  </a:lnTo>
                  <a:lnTo>
                    <a:pt x="380006" y="294538"/>
                  </a:lnTo>
                  <a:lnTo>
                    <a:pt x="484775" y="277812"/>
                  </a:lnTo>
                  <a:lnTo>
                    <a:pt x="496241" y="274883"/>
                  </a:lnTo>
                  <a:lnTo>
                    <a:pt x="507673" y="271810"/>
                  </a:lnTo>
                  <a:lnTo>
                    <a:pt x="530456" y="265341"/>
                  </a:lnTo>
                  <a:lnTo>
                    <a:pt x="883195" y="265341"/>
                  </a:lnTo>
                  <a:lnTo>
                    <a:pt x="892748" y="250476"/>
                  </a:lnTo>
                  <a:lnTo>
                    <a:pt x="912930" y="203030"/>
                  </a:lnTo>
                  <a:lnTo>
                    <a:pt x="920029" y="153809"/>
                  </a:lnTo>
                  <a:lnTo>
                    <a:pt x="912834" y="88334"/>
                  </a:lnTo>
                  <a:lnTo>
                    <a:pt x="887804" y="49193"/>
                  </a:lnTo>
                  <a:lnTo>
                    <a:pt x="854010" y="28122"/>
                  </a:lnTo>
                  <a:lnTo>
                    <a:pt x="820525" y="16858"/>
                  </a:lnTo>
                  <a:lnTo>
                    <a:pt x="796420" y="7137"/>
                  </a:lnTo>
                  <a:lnTo>
                    <a:pt x="754379" y="990"/>
                  </a:lnTo>
                  <a:lnTo>
                    <a:pt x="745518" y="0"/>
                  </a:lnTo>
                  <a:close/>
                </a:path>
              </a:pathLst>
            </a:custGeom>
            <a:solidFill>
              <a:srgbClr val="2540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19" name="Google Shape;1119;p11"/>
            <p:cNvSpPr/>
            <p:nvPr/>
          </p:nvSpPr>
          <p:spPr>
            <a:xfrm>
              <a:off x="6174764" y="3150460"/>
              <a:ext cx="892536" cy="1014497"/>
            </a:xfrm>
            <a:custGeom>
              <a:avLst/>
              <a:gdLst/>
              <a:ahLst/>
              <a:cxnLst/>
              <a:rect l="l" t="t" r="r" b="b"/>
              <a:pathLst>
                <a:path w="920114" h="1045844" extrusionOk="0">
                  <a:moveTo>
                    <a:pt x="640388" y="995921"/>
                  </a:moveTo>
                  <a:lnTo>
                    <a:pt x="627992" y="957084"/>
                  </a:lnTo>
                  <a:lnTo>
                    <a:pt x="597724" y="895494"/>
                  </a:lnTo>
                  <a:lnTo>
                    <a:pt x="581092" y="865396"/>
                  </a:lnTo>
                  <a:lnTo>
                    <a:pt x="565826" y="834656"/>
                  </a:lnTo>
                  <a:lnTo>
                    <a:pt x="560280" y="822692"/>
                  </a:lnTo>
                  <a:lnTo>
                    <a:pt x="555747" y="813258"/>
                  </a:lnTo>
                  <a:lnTo>
                    <a:pt x="551469" y="803722"/>
                  </a:lnTo>
                  <a:lnTo>
                    <a:pt x="546687" y="791451"/>
                  </a:lnTo>
                  <a:lnTo>
                    <a:pt x="548024" y="782886"/>
                  </a:lnTo>
                  <a:lnTo>
                    <a:pt x="551150" y="767249"/>
                  </a:lnTo>
                  <a:lnTo>
                    <a:pt x="554311" y="752230"/>
                  </a:lnTo>
                  <a:lnTo>
                    <a:pt x="555755" y="745515"/>
                  </a:lnTo>
                  <a:lnTo>
                    <a:pt x="564896" y="724739"/>
                  </a:lnTo>
                  <a:lnTo>
                    <a:pt x="569976" y="713089"/>
                  </a:lnTo>
                  <a:lnTo>
                    <a:pt x="572821" y="706310"/>
                  </a:lnTo>
                  <a:lnTo>
                    <a:pt x="575262" y="700150"/>
                  </a:lnTo>
                  <a:lnTo>
                    <a:pt x="596623" y="655492"/>
                  </a:lnTo>
                  <a:lnTo>
                    <a:pt x="622150" y="615998"/>
                  </a:lnTo>
                  <a:lnTo>
                    <a:pt x="650722" y="578961"/>
                  </a:lnTo>
                  <a:lnTo>
                    <a:pt x="681216" y="541673"/>
                  </a:lnTo>
                  <a:lnTo>
                    <a:pt x="712511" y="501429"/>
                  </a:lnTo>
                  <a:lnTo>
                    <a:pt x="743484" y="455521"/>
                  </a:lnTo>
                  <a:lnTo>
                    <a:pt x="773014" y="401243"/>
                  </a:lnTo>
                  <a:lnTo>
                    <a:pt x="799618" y="371533"/>
                  </a:lnTo>
                  <a:lnTo>
                    <a:pt x="831502" y="335793"/>
                  </a:lnTo>
                  <a:lnTo>
                    <a:pt x="864076" y="295086"/>
                  </a:lnTo>
                  <a:lnTo>
                    <a:pt x="892748" y="250476"/>
                  </a:lnTo>
                  <a:lnTo>
                    <a:pt x="912930" y="203030"/>
                  </a:lnTo>
                  <a:lnTo>
                    <a:pt x="920029" y="153809"/>
                  </a:lnTo>
                  <a:lnTo>
                    <a:pt x="912834" y="88334"/>
                  </a:lnTo>
                  <a:lnTo>
                    <a:pt x="887804" y="49193"/>
                  </a:lnTo>
                  <a:lnTo>
                    <a:pt x="854010" y="28122"/>
                  </a:lnTo>
                  <a:lnTo>
                    <a:pt x="820525" y="16858"/>
                  </a:lnTo>
                  <a:lnTo>
                    <a:pt x="796420" y="7137"/>
                  </a:lnTo>
                  <a:lnTo>
                    <a:pt x="787702" y="5875"/>
                  </a:lnTo>
                  <a:lnTo>
                    <a:pt x="771064" y="3387"/>
                  </a:lnTo>
                  <a:lnTo>
                    <a:pt x="754379" y="990"/>
                  </a:lnTo>
                  <a:lnTo>
                    <a:pt x="695234" y="9670"/>
                  </a:lnTo>
                  <a:lnTo>
                    <a:pt x="647796" y="29413"/>
                  </a:lnTo>
                  <a:lnTo>
                    <a:pt x="602440" y="55865"/>
                  </a:lnTo>
                  <a:lnTo>
                    <a:pt x="558400" y="85661"/>
                  </a:lnTo>
                  <a:lnTo>
                    <a:pt x="514912" y="115434"/>
                  </a:lnTo>
                  <a:lnTo>
                    <a:pt x="471211" y="141820"/>
                  </a:lnTo>
                  <a:lnTo>
                    <a:pt x="427595" y="164625"/>
                  </a:lnTo>
                  <a:lnTo>
                    <a:pt x="383582" y="186151"/>
                  </a:lnTo>
                  <a:lnTo>
                    <a:pt x="338702" y="205997"/>
                  </a:lnTo>
                  <a:lnTo>
                    <a:pt x="292487" y="223762"/>
                  </a:lnTo>
                  <a:lnTo>
                    <a:pt x="244467" y="239045"/>
                  </a:lnTo>
                  <a:lnTo>
                    <a:pt x="194173" y="251447"/>
                  </a:lnTo>
                  <a:lnTo>
                    <a:pt x="192573" y="251561"/>
                  </a:lnTo>
                  <a:lnTo>
                    <a:pt x="190973" y="251688"/>
                  </a:lnTo>
                  <a:lnTo>
                    <a:pt x="153040" y="267329"/>
                  </a:lnTo>
                  <a:lnTo>
                    <a:pt x="133073" y="287108"/>
                  </a:lnTo>
                  <a:lnTo>
                    <a:pt x="134102" y="294017"/>
                  </a:lnTo>
                  <a:lnTo>
                    <a:pt x="168168" y="316044"/>
                  </a:lnTo>
                  <a:lnTo>
                    <a:pt x="230588" y="320558"/>
                  </a:lnTo>
                  <a:lnTo>
                    <a:pt x="280727" y="315155"/>
                  </a:lnTo>
                  <a:lnTo>
                    <a:pt x="329587" y="305370"/>
                  </a:lnTo>
                  <a:lnTo>
                    <a:pt x="380006" y="294538"/>
                  </a:lnTo>
                  <a:lnTo>
                    <a:pt x="434825" y="285991"/>
                  </a:lnTo>
                  <a:lnTo>
                    <a:pt x="484775" y="277812"/>
                  </a:lnTo>
                  <a:lnTo>
                    <a:pt x="530456" y="265341"/>
                  </a:lnTo>
                  <a:lnTo>
                    <a:pt x="526021" y="274299"/>
                  </a:lnTo>
                  <a:lnTo>
                    <a:pt x="521746" y="283335"/>
                  </a:lnTo>
                  <a:lnTo>
                    <a:pt x="517607" y="292435"/>
                  </a:lnTo>
                  <a:lnTo>
                    <a:pt x="513578" y="301586"/>
                  </a:lnTo>
                  <a:lnTo>
                    <a:pt x="499954" y="317979"/>
                  </a:lnTo>
                  <a:lnTo>
                    <a:pt x="471350" y="350055"/>
                  </a:lnTo>
                  <a:lnTo>
                    <a:pt x="422359" y="387806"/>
                  </a:lnTo>
                  <a:lnTo>
                    <a:pt x="383741" y="409020"/>
                  </a:lnTo>
                  <a:lnTo>
                    <a:pt x="341647" y="429843"/>
                  </a:lnTo>
                  <a:lnTo>
                    <a:pt x="297418" y="450791"/>
                  </a:lnTo>
                  <a:lnTo>
                    <a:pt x="252392" y="472381"/>
                  </a:lnTo>
                  <a:lnTo>
                    <a:pt x="207908" y="495130"/>
                  </a:lnTo>
                  <a:lnTo>
                    <a:pt x="165307" y="519556"/>
                  </a:lnTo>
                  <a:lnTo>
                    <a:pt x="125929" y="546176"/>
                  </a:lnTo>
                  <a:lnTo>
                    <a:pt x="91111" y="575506"/>
                  </a:lnTo>
                  <a:lnTo>
                    <a:pt x="62195" y="608063"/>
                  </a:lnTo>
                  <a:lnTo>
                    <a:pt x="46840" y="648551"/>
                  </a:lnTo>
                  <a:lnTo>
                    <a:pt x="37065" y="695954"/>
                  </a:lnTo>
                  <a:lnTo>
                    <a:pt x="31251" y="746141"/>
                  </a:lnTo>
                  <a:lnTo>
                    <a:pt x="27776" y="794980"/>
                  </a:lnTo>
                  <a:lnTo>
                    <a:pt x="25022" y="838339"/>
                  </a:lnTo>
                  <a:lnTo>
                    <a:pt x="22596" y="886094"/>
                  </a:lnTo>
                  <a:lnTo>
                    <a:pt x="21914" y="909166"/>
                  </a:lnTo>
                  <a:lnTo>
                    <a:pt x="21123" y="933297"/>
                  </a:lnTo>
                  <a:lnTo>
                    <a:pt x="17730" y="979074"/>
                  </a:lnTo>
                  <a:lnTo>
                    <a:pt x="4373" y="1018654"/>
                  </a:lnTo>
                  <a:lnTo>
                    <a:pt x="0" y="1028409"/>
                  </a:lnTo>
                  <a:lnTo>
                    <a:pt x="5959" y="1035824"/>
                  </a:lnTo>
                  <a:lnTo>
                    <a:pt x="34079" y="1044529"/>
                  </a:lnTo>
                  <a:lnTo>
                    <a:pt x="60485" y="1045246"/>
                  </a:lnTo>
                  <a:lnTo>
                    <a:pt x="82631" y="1037226"/>
                  </a:lnTo>
                  <a:lnTo>
                    <a:pt x="97971" y="1019721"/>
                  </a:lnTo>
                  <a:lnTo>
                    <a:pt x="112496" y="977495"/>
                  </a:lnTo>
                  <a:lnTo>
                    <a:pt x="121286" y="929430"/>
                  </a:lnTo>
                  <a:lnTo>
                    <a:pt x="127683" y="880660"/>
                  </a:lnTo>
                  <a:lnTo>
                    <a:pt x="135029" y="836320"/>
                  </a:lnTo>
                  <a:lnTo>
                    <a:pt x="155508" y="770362"/>
                  </a:lnTo>
                  <a:lnTo>
                    <a:pt x="174902" y="724524"/>
                  </a:lnTo>
                  <a:lnTo>
                    <a:pt x="199418" y="682193"/>
                  </a:lnTo>
                  <a:lnTo>
                    <a:pt x="273375" y="637600"/>
                  </a:lnTo>
                  <a:lnTo>
                    <a:pt x="326782" y="620112"/>
                  </a:lnTo>
                  <a:lnTo>
                    <a:pt x="380283" y="606449"/>
                  </a:lnTo>
                  <a:lnTo>
                    <a:pt x="425735" y="597075"/>
                  </a:lnTo>
                  <a:lnTo>
                    <a:pt x="454993" y="592454"/>
                  </a:lnTo>
                  <a:lnTo>
                    <a:pt x="445145" y="609711"/>
                  </a:lnTo>
                  <a:lnTo>
                    <a:pt x="436064" y="627351"/>
                  </a:lnTo>
                  <a:lnTo>
                    <a:pt x="419992" y="663828"/>
                  </a:lnTo>
                  <a:lnTo>
                    <a:pt x="409457" y="711625"/>
                  </a:lnTo>
                  <a:lnTo>
                    <a:pt x="409437" y="736291"/>
                  </a:lnTo>
                  <a:lnTo>
                    <a:pt x="412296" y="761403"/>
                  </a:lnTo>
                  <a:lnTo>
                    <a:pt x="427701" y="811118"/>
                  </a:lnTo>
                  <a:lnTo>
                    <a:pt x="451374" y="861110"/>
                  </a:lnTo>
                  <a:lnTo>
                    <a:pt x="475612" y="894731"/>
                  </a:lnTo>
                  <a:lnTo>
                    <a:pt x="501545" y="927163"/>
                  </a:lnTo>
                  <a:lnTo>
                    <a:pt x="529240" y="958262"/>
                  </a:lnTo>
                  <a:lnTo>
                    <a:pt x="558765" y="987882"/>
                  </a:lnTo>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20" name="Google Shape;1120;p11"/>
            <p:cNvSpPr/>
            <p:nvPr/>
          </p:nvSpPr>
          <p:spPr>
            <a:xfrm>
              <a:off x="3303826" y="3459234"/>
              <a:ext cx="4133756" cy="0"/>
            </a:xfrm>
            <a:custGeom>
              <a:avLst/>
              <a:gdLst/>
              <a:ahLst/>
              <a:cxnLst/>
              <a:rect l="l" t="t" r="r" b="b"/>
              <a:pathLst>
                <a:path w="4261485" h="119999" extrusionOk="0">
                  <a:moveTo>
                    <a:pt x="0" y="0"/>
                  </a:moveTo>
                  <a:lnTo>
                    <a:pt x="4261363" y="0"/>
                  </a:lnTo>
                </a:path>
              </a:pathLst>
            </a:custGeom>
            <a:noFill/>
            <a:ln w="43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21" name="Google Shape;1121;p11"/>
            <p:cNvSpPr/>
            <p:nvPr/>
          </p:nvSpPr>
          <p:spPr>
            <a:xfrm>
              <a:off x="2709192" y="2983299"/>
              <a:ext cx="6906370" cy="1251848"/>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22" name="Google Shape;1122;p11"/>
            <p:cNvSpPr/>
            <p:nvPr/>
          </p:nvSpPr>
          <p:spPr>
            <a:xfrm>
              <a:off x="7076502" y="4132631"/>
              <a:ext cx="840795" cy="91163"/>
            </a:xfrm>
            <a:custGeom>
              <a:avLst/>
              <a:gdLst/>
              <a:ahLst/>
              <a:cxnLst/>
              <a:rect l="l" t="t" r="r" b="b"/>
              <a:pathLst>
                <a:path w="866775" h="93979" extrusionOk="0">
                  <a:moveTo>
                    <a:pt x="433273" y="0"/>
                  </a:moveTo>
                  <a:lnTo>
                    <a:pt x="355390" y="753"/>
                  </a:lnTo>
                  <a:lnTo>
                    <a:pt x="282088" y="2926"/>
                  </a:lnTo>
                  <a:lnTo>
                    <a:pt x="214590" y="6386"/>
                  </a:lnTo>
                  <a:lnTo>
                    <a:pt x="154119" y="11002"/>
                  </a:lnTo>
                  <a:lnTo>
                    <a:pt x="101899" y="16640"/>
                  </a:lnTo>
                  <a:lnTo>
                    <a:pt x="59153" y="23170"/>
                  </a:lnTo>
                  <a:lnTo>
                    <a:pt x="6980" y="38375"/>
                  </a:lnTo>
                  <a:lnTo>
                    <a:pt x="0" y="46786"/>
                  </a:lnTo>
                  <a:lnTo>
                    <a:pt x="6980" y="55198"/>
                  </a:lnTo>
                  <a:lnTo>
                    <a:pt x="59153" y="70403"/>
                  </a:lnTo>
                  <a:lnTo>
                    <a:pt x="101899" y="76932"/>
                  </a:lnTo>
                  <a:lnTo>
                    <a:pt x="154119" y="82571"/>
                  </a:lnTo>
                  <a:lnTo>
                    <a:pt x="214590" y="87186"/>
                  </a:lnTo>
                  <a:lnTo>
                    <a:pt x="282088" y="90647"/>
                  </a:lnTo>
                  <a:lnTo>
                    <a:pt x="355390" y="92819"/>
                  </a:lnTo>
                  <a:lnTo>
                    <a:pt x="433273" y="93573"/>
                  </a:lnTo>
                  <a:lnTo>
                    <a:pt x="511155" y="92819"/>
                  </a:lnTo>
                  <a:lnTo>
                    <a:pt x="584457" y="90647"/>
                  </a:lnTo>
                  <a:lnTo>
                    <a:pt x="651955" y="87186"/>
                  </a:lnTo>
                  <a:lnTo>
                    <a:pt x="712426" y="82571"/>
                  </a:lnTo>
                  <a:lnTo>
                    <a:pt x="764647" y="76932"/>
                  </a:lnTo>
                  <a:lnTo>
                    <a:pt x="807392" y="70403"/>
                  </a:lnTo>
                  <a:lnTo>
                    <a:pt x="859565" y="55198"/>
                  </a:lnTo>
                  <a:lnTo>
                    <a:pt x="866546" y="46786"/>
                  </a:lnTo>
                  <a:lnTo>
                    <a:pt x="859565" y="38375"/>
                  </a:lnTo>
                  <a:lnTo>
                    <a:pt x="807392" y="23170"/>
                  </a:lnTo>
                  <a:lnTo>
                    <a:pt x="764647" y="16640"/>
                  </a:lnTo>
                  <a:lnTo>
                    <a:pt x="712426" y="11002"/>
                  </a:lnTo>
                  <a:lnTo>
                    <a:pt x="651955" y="6386"/>
                  </a:lnTo>
                  <a:lnTo>
                    <a:pt x="584457" y="2926"/>
                  </a:lnTo>
                  <a:lnTo>
                    <a:pt x="511155" y="753"/>
                  </a:lnTo>
                  <a:lnTo>
                    <a:pt x="433273" y="0"/>
                  </a:lnTo>
                  <a:close/>
                </a:path>
              </a:pathLst>
            </a:custGeom>
            <a:solidFill>
              <a:srgbClr val="231F20">
                <a:alpha val="9803"/>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23" name="Google Shape;1123;p11"/>
            <p:cNvSpPr/>
            <p:nvPr/>
          </p:nvSpPr>
          <p:spPr>
            <a:xfrm>
              <a:off x="7685847" y="3985374"/>
              <a:ext cx="166977" cy="212368"/>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24" name="Google Shape;1124;p11"/>
            <p:cNvSpPr/>
            <p:nvPr/>
          </p:nvSpPr>
          <p:spPr>
            <a:xfrm>
              <a:off x="7050390" y="3631785"/>
              <a:ext cx="554986" cy="551290"/>
            </a:xfrm>
            <a:custGeom>
              <a:avLst/>
              <a:gdLst/>
              <a:ahLst/>
              <a:cxnLst/>
              <a:rect l="l" t="t" r="r" b="b"/>
              <a:pathLst>
                <a:path w="572135" h="568325" extrusionOk="0">
                  <a:moveTo>
                    <a:pt x="572025" y="0"/>
                  </a:moveTo>
                  <a:lnTo>
                    <a:pt x="549934" y="21521"/>
                  </a:lnTo>
                  <a:lnTo>
                    <a:pt x="520846" y="49011"/>
                  </a:lnTo>
                  <a:lnTo>
                    <a:pt x="485908" y="81486"/>
                  </a:lnTo>
                  <a:lnTo>
                    <a:pt x="97617" y="435827"/>
                  </a:lnTo>
                  <a:lnTo>
                    <a:pt x="67310" y="464064"/>
                  </a:lnTo>
                  <a:lnTo>
                    <a:pt x="28173" y="502056"/>
                  </a:lnTo>
                  <a:lnTo>
                    <a:pt x="4549" y="539445"/>
                  </a:lnTo>
                  <a:lnTo>
                    <a:pt x="0" y="558749"/>
                  </a:lnTo>
                  <a:lnTo>
                    <a:pt x="10139" y="567080"/>
                  </a:lnTo>
                  <a:lnTo>
                    <a:pt x="86885" y="567740"/>
                  </a:lnTo>
                  <a:lnTo>
                    <a:pt x="112351" y="567383"/>
                  </a:lnTo>
                  <a:lnTo>
                    <a:pt x="129301" y="565919"/>
                  </a:lnTo>
                  <a:lnTo>
                    <a:pt x="140000" y="562763"/>
                  </a:lnTo>
                  <a:lnTo>
                    <a:pt x="146714" y="557326"/>
                  </a:lnTo>
                  <a:lnTo>
                    <a:pt x="154646" y="534258"/>
                  </a:lnTo>
                  <a:lnTo>
                    <a:pt x="147034" y="516645"/>
                  </a:lnTo>
                  <a:lnTo>
                    <a:pt x="141862" y="501409"/>
                  </a:lnTo>
                  <a:lnTo>
                    <a:pt x="157116" y="485470"/>
                  </a:lnTo>
                  <a:lnTo>
                    <a:pt x="572025" y="0"/>
                  </a:lnTo>
                  <a:close/>
                </a:path>
              </a:pathLst>
            </a:custGeom>
            <a:solidFill>
              <a:srgbClr val="2540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25" name="Google Shape;1125;p11"/>
            <p:cNvSpPr/>
            <p:nvPr/>
          </p:nvSpPr>
          <p:spPr>
            <a:xfrm>
              <a:off x="6050434" y="4137752"/>
              <a:ext cx="840795" cy="91163"/>
            </a:xfrm>
            <a:custGeom>
              <a:avLst/>
              <a:gdLst/>
              <a:ahLst/>
              <a:cxnLst/>
              <a:rect l="l" t="t" r="r" b="b"/>
              <a:pathLst>
                <a:path w="866775" h="93979" extrusionOk="0">
                  <a:moveTo>
                    <a:pt x="433273" y="0"/>
                  </a:moveTo>
                  <a:lnTo>
                    <a:pt x="355390" y="753"/>
                  </a:lnTo>
                  <a:lnTo>
                    <a:pt x="282088" y="2926"/>
                  </a:lnTo>
                  <a:lnTo>
                    <a:pt x="214590" y="6386"/>
                  </a:lnTo>
                  <a:lnTo>
                    <a:pt x="154119" y="11002"/>
                  </a:lnTo>
                  <a:lnTo>
                    <a:pt x="101899" y="16640"/>
                  </a:lnTo>
                  <a:lnTo>
                    <a:pt x="59153" y="23170"/>
                  </a:lnTo>
                  <a:lnTo>
                    <a:pt x="6980" y="38375"/>
                  </a:lnTo>
                  <a:lnTo>
                    <a:pt x="0" y="46786"/>
                  </a:lnTo>
                  <a:lnTo>
                    <a:pt x="6980" y="55198"/>
                  </a:lnTo>
                  <a:lnTo>
                    <a:pt x="59153" y="70403"/>
                  </a:lnTo>
                  <a:lnTo>
                    <a:pt x="101899" y="76932"/>
                  </a:lnTo>
                  <a:lnTo>
                    <a:pt x="154119" y="82571"/>
                  </a:lnTo>
                  <a:lnTo>
                    <a:pt x="214590" y="87186"/>
                  </a:lnTo>
                  <a:lnTo>
                    <a:pt x="282088" y="90647"/>
                  </a:lnTo>
                  <a:lnTo>
                    <a:pt x="355390" y="92819"/>
                  </a:lnTo>
                  <a:lnTo>
                    <a:pt x="433273" y="93573"/>
                  </a:lnTo>
                  <a:lnTo>
                    <a:pt x="511155" y="92819"/>
                  </a:lnTo>
                  <a:lnTo>
                    <a:pt x="584457" y="90647"/>
                  </a:lnTo>
                  <a:lnTo>
                    <a:pt x="651955" y="87186"/>
                  </a:lnTo>
                  <a:lnTo>
                    <a:pt x="712426" y="82571"/>
                  </a:lnTo>
                  <a:lnTo>
                    <a:pt x="764647" y="76932"/>
                  </a:lnTo>
                  <a:lnTo>
                    <a:pt x="807392" y="70403"/>
                  </a:lnTo>
                  <a:lnTo>
                    <a:pt x="859565" y="55198"/>
                  </a:lnTo>
                  <a:lnTo>
                    <a:pt x="866546" y="46786"/>
                  </a:lnTo>
                  <a:lnTo>
                    <a:pt x="859565" y="38375"/>
                  </a:lnTo>
                  <a:lnTo>
                    <a:pt x="807392" y="23170"/>
                  </a:lnTo>
                  <a:lnTo>
                    <a:pt x="764647" y="16640"/>
                  </a:lnTo>
                  <a:lnTo>
                    <a:pt x="712426" y="11002"/>
                  </a:lnTo>
                  <a:lnTo>
                    <a:pt x="651955" y="6386"/>
                  </a:lnTo>
                  <a:lnTo>
                    <a:pt x="584457" y="2926"/>
                  </a:lnTo>
                  <a:lnTo>
                    <a:pt x="511155" y="753"/>
                  </a:lnTo>
                  <a:lnTo>
                    <a:pt x="433273" y="0"/>
                  </a:lnTo>
                  <a:close/>
                </a:path>
              </a:pathLst>
            </a:custGeom>
            <a:solidFill>
              <a:srgbClr val="231F20">
                <a:alpha val="9803"/>
              </a:srgbClr>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26" name="Google Shape;1126;p11"/>
            <p:cNvSpPr/>
            <p:nvPr/>
          </p:nvSpPr>
          <p:spPr>
            <a:xfrm>
              <a:off x="6916074" y="2912810"/>
              <a:ext cx="259322" cy="259322"/>
            </a:xfrm>
            <a:custGeom>
              <a:avLst/>
              <a:gdLst/>
              <a:ahLst/>
              <a:cxnLst/>
              <a:rect l="l" t="t" r="r" b="b"/>
              <a:pathLst>
                <a:path w="267335" h="267335" extrusionOk="0">
                  <a:moveTo>
                    <a:pt x="154203" y="0"/>
                  </a:moveTo>
                  <a:lnTo>
                    <a:pt x="110924" y="298"/>
                  </a:lnTo>
                  <a:lnTo>
                    <a:pt x="71325" y="13607"/>
                  </a:lnTo>
                  <a:lnTo>
                    <a:pt x="37944" y="38068"/>
                  </a:lnTo>
                  <a:lnTo>
                    <a:pt x="13323" y="71820"/>
                  </a:lnTo>
                  <a:lnTo>
                    <a:pt x="0" y="113004"/>
                  </a:lnTo>
                  <a:lnTo>
                    <a:pt x="299" y="156278"/>
                  </a:lnTo>
                  <a:lnTo>
                    <a:pt x="13611" y="195877"/>
                  </a:lnTo>
                  <a:lnTo>
                    <a:pt x="38073" y="229259"/>
                  </a:lnTo>
                  <a:lnTo>
                    <a:pt x="71825" y="253883"/>
                  </a:lnTo>
                  <a:lnTo>
                    <a:pt x="113004" y="267207"/>
                  </a:lnTo>
                  <a:lnTo>
                    <a:pt x="156283" y="266908"/>
                  </a:lnTo>
                  <a:lnTo>
                    <a:pt x="195882" y="253596"/>
                  </a:lnTo>
                  <a:lnTo>
                    <a:pt x="229263" y="229134"/>
                  </a:lnTo>
                  <a:lnTo>
                    <a:pt x="253884" y="195382"/>
                  </a:lnTo>
                  <a:lnTo>
                    <a:pt x="267208" y="154203"/>
                  </a:lnTo>
                  <a:lnTo>
                    <a:pt x="266908" y="110924"/>
                  </a:lnTo>
                  <a:lnTo>
                    <a:pt x="253596" y="71325"/>
                  </a:lnTo>
                  <a:lnTo>
                    <a:pt x="229134" y="37944"/>
                  </a:lnTo>
                  <a:lnTo>
                    <a:pt x="195382" y="13323"/>
                  </a:lnTo>
                  <a:lnTo>
                    <a:pt x="154203" y="0"/>
                  </a:lnTo>
                  <a:close/>
                </a:path>
              </a:pathLst>
            </a:custGeom>
            <a:solidFill>
              <a:srgbClr val="2540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27" name="Google Shape;1127;p11"/>
            <p:cNvSpPr/>
            <p:nvPr/>
          </p:nvSpPr>
          <p:spPr>
            <a:xfrm>
              <a:off x="6916074" y="2912810"/>
              <a:ext cx="259322" cy="259322"/>
            </a:xfrm>
            <a:custGeom>
              <a:avLst/>
              <a:gdLst/>
              <a:ahLst/>
              <a:cxnLst/>
              <a:rect l="l" t="t" r="r" b="b"/>
              <a:pathLst>
                <a:path w="267335" h="267335" extrusionOk="0">
                  <a:moveTo>
                    <a:pt x="267208" y="154203"/>
                  </a:moveTo>
                  <a:lnTo>
                    <a:pt x="253884" y="195382"/>
                  </a:lnTo>
                  <a:lnTo>
                    <a:pt x="229263" y="229134"/>
                  </a:lnTo>
                  <a:lnTo>
                    <a:pt x="195882" y="253596"/>
                  </a:lnTo>
                  <a:lnTo>
                    <a:pt x="156283" y="266908"/>
                  </a:lnTo>
                  <a:lnTo>
                    <a:pt x="113004" y="267207"/>
                  </a:lnTo>
                  <a:lnTo>
                    <a:pt x="71825" y="253883"/>
                  </a:lnTo>
                  <a:lnTo>
                    <a:pt x="38073" y="229259"/>
                  </a:lnTo>
                  <a:lnTo>
                    <a:pt x="13611" y="195877"/>
                  </a:lnTo>
                  <a:lnTo>
                    <a:pt x="299" y="156278"/>
                  </a:lnTo>
                  <a:lnTo>
                    <a:pt x="0" y="113004"/>
                  </a:lnTo>
                  <a:lnTo>
                    <a:pt x="13323" y="71820"/>
                  </a:lnTo>
                  <a:lnTo>
                    <a:pt x="37944" y="38068"/>
                  </a:lnTo>
                  <a:lnTo>
                    <a:pt x="71325" y="13607"/>
                  </a:lnTo>
                  <a:lnTo>
                    <a:pt x="110924" y="298"/>
                  </a:lnTo>
                  <a:lnTo>
                    <a:pt x="154203" y="0"/>
                  </a:lnTo>
                  <a:lnTo>
                    <a:pt x="195382" y="13323"/>
                  </a:lnTo>
                  <a:lnTo>
                    <a:pt x="229134" y="37944"/>
                  </a:lnTo>
                  <a:lnTo>
                    <a:pt x="253596" y="71325"/>
                  </a:lnTo>
                  <a:lnTo>
                    <a:pt x="266908" y="110924"/>
                  </a:lnTo>
                  <a:lnTo>
                    <a:pt x="267208" y="154203"/>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28" name="Google Shape;1128;p11"/>
            <p:cNvSpPr/>
            <p:nvPr/>
          </p:nvSpPr>
          <p:spPr>
            <a:xfrm>
              <a:off x="6097442" y="4015093"/>
              <a:ext cx="190609" cy="16696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29" name="Google Shape;1129;p11"/>
            <p:cNvSpPr/>
            <p:nvPr/>
          </p:nvSpPr>
          <p:spPr>
            <a:xfrm>
              <a:off x="6634060" y="3977063"/>
              <a:ext cx="186206" cy="214035"/>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30" name="Google Shape;1130;p11"/>
            <p:cNvSpPr/>
            <p:nvPr/>
          </p:nvSpPr>
          <p:spPr>
            <a:xfrm>
              <a:off x="2627953" y="2937090"/>
              <a:ext cx="259322" cy="259322"/>
            </a:xfrm>
            <a:custGeom>
              <a:avLst/>
              <a:gdLst/>
              <a:ahLst/>
              <a:cxnLst/>
              <a:rect l="l" t="t" r="r" b="b"/>
              <a:pathLst>
                <a:path w="267334" h="267335" extrusionOk="0">
                  <a:moveTo>
                    <a:pt x="113004" y="0"/>
                  </a:moveTo>
                  <a:lnTo>
                    <a:pt x="71825" y="13323"/>
                  </a:lnTo>
                  <a:lnTo>
                    <a:pt x="38073" y="37944"/>
                  </a:lnTo>
                  <a:lnTo>
                    <a:pt x="13611" y="71325"/>
                  </a:lnTo>
                  <a:lnTo>
                    <a:pt x="299" y="110924"/>
                  </a:lnTo>
                  <a:lnTo>
                    <a:pt x="0" y="154203"/>
                  </a:lnTo>
                  <a:lnTo>
                    <a:pt x="13323" y="195382"/>
                  </a:lnTo>
                  <a:lnTo>
                    <a:pt x="37944" y="229134"/>
                  </a:lnTo>
                  <a:lnTo>
                    <a:pt x="71325" y="253596"/>
                  </a:lnTo>
                  <a:lnTo>
                    <a:pt x="110924" y="266908"/>
                  </a:lnTo>
                  <a:lnTo>
                    <a:pt x="154203" y="267207"/>
                  </a:lnTo>
                  <a:lnTo>
                    <a:pt x="195382" y="253883"/>
                  </a:lnTo>
                  <a:lnTo>
                    <a:pt x="229134" y="229259"/>
                  </a:lnTo>
                  <a:lnTo>
                    <a:pt x="253596" y="195877"/>
                  </a:lnTo>
                  <a:lnTo>
                    <a:pt x="266908" y="156278"/>
                  </a:lnTo>
                  <a:lnTo>
                    <a:pt x="267208" y="113004"/>
                  </a:lnTo>
                  <a:lnTo>
                    <a:pt x="253884" y="71820"/>
                  </a:lnTo>
                  <a:lnTo>
                    <a:pt x="229263" y="38068"/>
                  </a:lnTo>
                  <a:lnTo>
                    <a:pt x="195882" y="13607"/>
                  </a:lnTo>
                  <a:lnTo>
                    <a:pt x="156283" y="298"/>
                  </a:lnTo>
                  <a:lnTo>
                    <a:pt x="113004" y="0"/>
                  </a:lnTo>
                  <a:close/>
                </a:path>
              </a:pathLst>
            </a:custGeom>
            <a:solidFill>
              <a:srgbClr val="00A9E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sp>
          <p:nvSpPr>
            <p:cNvPr id="1131" name="Google Shape;1131;p11"/>
            <p:cNvSpPr/>
            <p:nvPr/>
          </p:nvSpPr>
          <p:spPr>
            <a:xfrm>
              <a:off x="2627953" y="2937090"/>
              <a:ext cx="259322" cy="259322"/>
            </a:xfrm>
            <a:custGeom>
              <a:avLst/>
              <a:gdLst/>
              <a:ahLst/>
              <a:cxnLst/>
              <a:rect l="l" t="t" r="r" b="b"/>
              <a:pathLst>
                <a:path w="267334" h="267335" extrusionOk="0">
                  <a:moveTo>
                    <a:pt x="0" y="154203"/>
                  </a:moveTo>
                  <a:lnTo>
                    <a:pt x="13323" y="195382"/>
                  </a:lnTo>
                  <a:lnTo>
                    <a:pt x="37944" y="229134"/>
                  </a:lnTo>
                  <a:lnTo>
                    <a:pt x="71325" y="253596"/>
                  </a:lnTo>
                  <a:lnTo>
                    <a:pt x="110924" y="266908"/>
                  </a:lnTo>
                  <a:lnTo>
                    <a:pt x="154203" y="267207"/>
                  </a:lnTo>
                  <a:lnTo>
                    <a:pt x="195382" y="253883"/>
                  </a:lnTo>
                  <a:lnTo>
                    <a:pt x="229134" y="229259"/>
                  </a:lnTo>
                  <a:lnTo>
                    <a:pt x="253596" y="195877"/>
                  </a:lnTo>
                  <a:lnTo>
                    <a:pt x="266908" y="156278"/>
                  </a:lnTo>
                  <a:lnTo>
                    <a:pt x="267208" y="113004"/>
                  </a:lnTo>
                  <a:lnTo>
                    <a:pt x="253884" y="71820"/>
                  </a:lnTo>
                  <a:lnTo>
                    <a:pt x="229263" y="38068"/>
                  </a:lnTo>
                  <a:lnTo>
                    <a:pt x="195882" y="13607"/>
                  </a:lnTo>
                  <a:lnTo>
                    <a:pt x="156283" y="298"/>
                  </a:lnTo>
                  <a:lnTo>
                    <a:pt x="113004" y="0"/>
                  </a:lnTo>
                  <a:lnTo>
                    <a:pt x="71825" y="13323"/>
                  </a:lnTo>
                  <a:lnTo>
                    <a:pt x="38073" y="37944"/>
                  </a:lnTo>
                  <a:lnTo>
                    <a:pt x="13611" y="71325"/>
                  </a:lnTo>
                  <a:lnTo>
                    <a:pt x="299" y="110924"/>
                  </a:lnTo>
                  <a:lnTo>
                    <a:pt x="0" y="154203"/>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1" i="0" u="none" strike="noStrike" kern="0" cap="none" spc="0" normalizeH="0" baseline="0" noProof="0">
                <a:ln>
                  <a:noFill/>
                </a:ln>
                <a:solidFill>
                  <a:srgbClr val="001965"/>
                </a:solidFill>
                <a:effectLst/>
                <a:uLnTx/>
                <a:uFillTx/>
                <a:latin typeface="Apis For Office Light" panose="020B0404010101010104" pitchFamily="34" charset="0"/>
                <a:ea typeface="Apis For Office Light" panose="020B0404010101010104" pitchFamily="34" charset="0"/>
                <a:cs typeface="Apis For Office Light" panose="020B0404010101010104" pitchFamily="34" charset="0"/>
                <a:sym typeface="Verdana"/>
              </a:endParaRPr>
            </a:p>
          </p:txBody>
        </p:sp>
      </p:grpSp>
      <p:sp>
        <p:nvSpPr>
          <p:cNvPr id="1132" name="Google Shape;1132;p11"/>
          <p:cNvSpPr txBox="1"/>
          <p:nvPr/>
        </p:nvSpPr>
        <p:spPr>
          <a:xfrm>
            <a:off x="2356165" y="3302505"/>
            <a:ext cx="2699119" cy="347980"/>
          </a:xfrm>
          <a:prstGeom prst="rect">
            <a:avLst/>
          </a:prstGeom>
          <a:noFill/>
          <a:ln>
            <a:noFill/>
          </a:ln>
        </p:spPr>
        <p:txBody>
          <a:bodyPr spcFirstLastPara="1" wrap="square" lIns="0" tIns="12700" rIns="0" bIns="0" anchor="t" anchorCtr="0">
            <a:spAutoFit/>
          </a:bodyPr>
          <a:lstStyle/>
          <a:p>
            <a:pPr marL="0" marR="0" lvl="0" indent="0" algn="ctr" defTabSz="914400" rtl="0" eaLnBrk="1" fontAlgn="auto" latinLnBrk="0" hangingPunct="1">
              <a:lnSpc>
                <a:spcPct val="100000"/>
              </a:lnSpc>
              <a:spcBef>
                <a:spcPct val="0"/>
              </a:spcBef>
              <a:spcAft>
                <a:spcPct val="0"/>
              </a:spcAft>
              <a:buClr>
                <a:srgbClr val="FFFFFF"/>
              </a:buClr>
              <a:buSzPts val="2200"/>
              <a:buFont typeface="Verdana"/>
              <a:buNone/>
              <a:tabLst/>
              <a:defRPr/>
            </a:pPr>
            <a:r>
              <a:rPr kumimoji="0" lang="es-LA" sz="2200" b="1" i="0" u="none" strike="noStrike" kern="1200" cap="none" spc="0" normalizeH="0" baseline="0" noProof="0">
                <a:ln>
                  <a:noFill/>
                </a:ln>
                <a:solidFill>
                  <a:srgbClr val="FFFFFF"/>
                </a:solidFill>
                <a:effectLst/>
                <a:uLnTx/>
                <a:uFill>
                  <a:solidFill>
                    <a:prstClr val="black">
                      <a:alpha val="0"/>
                    </a:prstClr>
                  </a:solidFill>
                </a:uFill>
                <a:latin typeface="Apis For Office" panose="020B0504010101010104" pitchFamily="34" charset="0"/>
                <a:ea typeface="Apis For Office" panose="020B0504010101010104" pitchFamily="34" charset="0"/>
                <a:cs typeface="Apis For Office" panose="020B0504010101010104" pitchFamily="34" charset="0"/>
              </a:rPr>
              <a:t>Pérdida de peso</a:t>
            </a:r>
            <a:endParaRPr kumimoji="0" sz="2200" b="1"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Verdana"/>
            </a:endParaRPr>
          </a:p>
        </p:txBody>
      </p:sp>
      <p:sp>
        <p:nvSpPr>
          <p:cNvPr id="1133" name="Google Shape;1133;p11"/>
          <p:cNvSpPr txBox="1"/>
          <p:nvPr/>
        </p:nvSpPr>
        <p:spPr>
          <a:xfrm>
            <a:off x="5495563" y="3302505"/>
            <a:ext cx="4378867" cy="347980"/>
          </a:xfrm>
          <a:prstGeom prst="rect">
            <a:avLst/>
          </a:prstGeom>
          <a:noFill/>
          <a:ln>
            <a:noFill/>
          </a:ln>
        </p:spPr>
        <p:txBody>
          <a:bodyPr spcFirstLastPara="1" wrap="square" lIns="0" tIns="12700" rIns="0" bIns="0" anchor="t" anchorCtr="0">
            <a:spAutoFit/>
          </a:bodyPr>
          <a:lstStyle/>
          <a:p>
            <a:pPr marL="0" marR="0" lvl="0" indent="0" algn="ctr" defTabSz="914400" rtl="0" eaLnBrk="1" fontAlgn="auto" latinLnBrk="0" hangingPunct="1">
              <a:lnSpc>
                <a:spcPct val="100000"/>
              </a:lnSpc>
              <a:spcBef>
                <a:spcPct val="0"/>
              </a:spcBef>
              <a:spcAft>
                <a:spcPct val="0"/>
              </a:spcAft>
              <a:buClr>
                <a:srgbClr val="FFFFFF"/>
              </a:buClr>
              <a:buSzPts val="2200"/>
              <a:buFont typeface="Verdana"/>
              <a:buNone/>
              <a:tabLst/>
              <a:defRPr/>
            </a:pPr>
            <a:r>
              <a:rPr kumimoji="0" lang="es-LA" sz="2200" b="1" i="0" u="none" strike="noStrike" kern="1200" cap="none" spc="0" normalizeH="0" baseline="0" noProof="0">
                <a:ln>
                  <a:noFill/>
                </a:ln>
                <a:solidFill>
                  <a:srgbClr val="FFFFFF"/>
                </a:solidFill>
                <a:effectLst/>
                <a:uLnTx/>
                <a:uFill>
                  <a:solidFill>
                    <a:prstClr val="black">
                      <a:alpha val="0"/>
                    </a:prstClr>
                  </a:solidFill>
                </a:uFill>
                <a:latin typeface="Apis For Office" panose="020B0504010101010104" pitchFamily="34" charset="0"/>
                <a:ea typeface="Apis For Office" panose="020B0504010101010104" pitchFamily="34" charset="0"/>
                <a:cs typeface="Apis For Office" panose="020B0504010101010104" pitchFamily="34" charset="0"/>
              </a:rPr>
              <a:t>Ganancia de peso</a:t>
            </a:r>
            <a:endParaRPr kumimoji="0" sz="2200" b="1"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Verdana"/>
            </a:endParaRPr>
          </a:p>
        </p:txBody>
      </p:sp>
      <p:sp>
        <p:nvSpPr>
          <p:cNvPr id="1134" name="Google Shape;1134;p11"/>
          <p:cNvSpPr txBox="1"/>
          <p:nvPr/>
        </p:nvSpPr>
        <p:spPr>
          <a:xfrm>
            <a:off x="2201645" y="1871139"/>
            <a:ext cx="6725276" cy="1159292"/>
          </a:xfrm>
          <a:prstGeom prst="rect">
            <a:avLst/>
          </a:prstGeom>
          <a:noFill/>
          <a:ln>
            <a:noFill/>
          </a:ln>
        </p:spPr>
        <p:txBody>
          <a:bodyPr spcFirstLastPara="1" wrap="square" lIns="0" tIns="12700" rIns="0" bIns="0" anchor="t" anchorCtr="0">
            <a:spAutoFit/>
          </a:bodyPr>
          <a:lstStyle/>
          <a:p>
            <a:pPr marL="12700" marR="5080" lvl="0" indent="0" algn="l" defTabSz="914400" rtl="0" eaLnBrk="1" fontAlgn="auto" latinLnBrk="0" hangingPunct="1">
              <a:lnSpc>
                <a:spcPct val="150000"/>
              </a:lnSpc>
              <a:spcBef>
                <a:spcPts val="100"/>
              </a:spcBef>
              <a:spcAft>
                <a:spcPct val="0"/>
              </a:spcAft>
              <a:buClr>
                <a:srgbClr val="25408F"/>
              </a:buClr>
              <a:buSzPts val="1400"/>
              <a:buFont typeface="Verdana"/>
              <a:buNone/>
              <a:tabLst/>
              <a:defRPr/>
            </a:pPr>
            <a:r>
              <a:rPr kumimoji="0" lang="es-LA" sz="1600" b="1" i="0" u="none" strike="noStrike" kern="1200" cap="none" spc="0" normalizeH="0" baseline="0" noProof="0">
                <a:ln>
                  <a:noFill/>
                </a:ln>
                <a:solidFill>
                  <a:srgbClr val="001965"/>
                </a:solidFill>
                <a:effectLst/>
                <a:uLnTx/>
                <a:uFill>
                  <a:solidFill>
                    <a:prstClr val="black">
                      <a:alpha val="0"/>
                    </a:prstClr>
                  </a:solidFill>
                </a:uFill>
                <a:ea typeface="Apis For Office"/>
                <a:cs typeface="Apis For Office"/>
              </a:rPr>
              <a:t>-Disminución del metabolismo basal (~15 %),</a:t>
            </a:r>
            <a:endParaRPr kumimoji="0" sz="1600" b="1" i="0" u="none" strike="noStrike" kern="0" cap="none" spc="0" normalizeH="0" baseline="0" noProof="0" dirty="0">
              <a:ln>
                <a:noFill/>
              </a:ln>
              <a:solidFill>
                <a:srgbClr val="001965"/>
              </a:solidFill>
              <a:effectLst/>
              <a:uLnTx/>
              <a:uFillTx/>
              <a:ea typeface="Apis For Office" panose="020B0504010101010104" pitchFamily="34" charset="0"/>
              <a:cs typeface="Apis For Office" panose="020B0504010101010104" pitchFamily="34" charset="0"/>
              <a:sym typeface="Verdana"/>
            </a:endParaRPr>
          </a:p>
          <a:p>
            <a:pPr marL="12700" marR="5080" lvl="0" indent="0" algn="l" defTabSz="914400" rtl="0" eaLnBrk="1" fontAlgn="auto" latinLnBrk="0" hangingPunct="1">
              <a:lnSpc>
                <a:spcPct val="150000"/>
              </a:lnSpc>
              <a:spcBef>
                <a:spcPts val="100"/>
              </a:spcBef>
              <a:spcAft>
                <a:spcPct val="0"/>
              </a:spcAft>
              <a:buClr>
                <a:srgbClr val="25408F"/>
              </a:buClr>
              <a:buSzPts val="1400"/>
              <a:buFont typeface="Verdana"/>
              <a:buNone/>
              <a:tabLst/>
              <a:defRPr/>
            </a:pPr>
            <a:r>
              <a:rPr kumimoji="0" lang="es-LA" sz="1600" b="1" i="0" u="none" strike="noStrike" kern="1200" cap="none" spc="0" normalizeH="0" baseline="0" noProof="0">
                <a:ln>
                  <a:noFill/>
                </a:ln>
                <a:solidFill>
                  <a:srgbClr val="001965"/>
                </a:solidFill>
                <a:effectLst/>
                <a:uLnTx/>
                <a:uFill>
                  <a:solidFill>
                    <a:prstClr val="black">
                      <a:alpha val="0"/>
                    </a:prstClr>
                  </a:solidFill>
                </a:uFill>
                <a:ea typeface="Apis For Office"/>
                <a:cs typeface="Apis For Office"/>
              </a:rPr>
              <a:t>-Aumento hormonas orexígenas [ej, ghrelina] </a:t>
            </a:r>
            <a:endParaRPr kumimoji="0" sz="1600" b="1" i="0" u="none" strike="noStrike" kern="0" cap="none" spc="0" normalizeH="0" baseline="0" noProof="0" dirty="0">
              <a:ln>
                <a:noFill/>
              </a:ln>
              <a:solidFill>
                <a:srgbClr val="001965"/>
              </a:solidFill>
              <a:effectLst/>
              <a:uLnTx/>
              <a:uFillTx/>
              <a:ea typeface="Apis For Office" panose="020B0504010101010104" pitchFamily="34" charset="0"/>
              <a:cs typeface="Apis For Office" panose="020B0504010101010104" pitchFamily="34" charset="0"/>
              <a:sym typeface="Verdana"/>
            </a:endParaRPr>
          </a:p>
          <a:p>
            <a:pPr marL="12700" marR="5080" lvl="0" indent="0" algn="l" defTabSz="914400" rtl="0" eaLnBrk="1" fontAlgn="auto" latinLnBrk="0" hangingPunct="1">
              <a:lnSpc>
                <a:spcPct val="150000"/>
              </a:lnSpc>
              <a:spcBef>
                <a:spcPts val="100"/>
              </a:spcBef>
              <a:spcAft>
                <a:spcPct val="0"/>
              </a:spcAft>
              <a:buClr>
                <a:srgbClr val="000000"/>
              </a:buClr>
              <a:buSzTx/>
              <a:buFont typeface="Arial"/>
              <a:buNone/>
              <a:tabLst/>
              <a:defRPr/>
            </a:pPr>
            <a:r>
              <a:rPr kumimoji="0" lang="es-LA" sz="1600" b="1" i="0" u="none" strike="noStrike" kern="1200" cap="none" spc="0" normalizeH="0" baseline="0" noProof="0">
                <a:ln>
                  <a:noFill/>
                </a:ln>
                <a:solidFill>
                  <a:srgbClr val="001965"/>
                </a:solidFill>
                <a:effectLst/>
                <a:uLnTx/>
                <a:uFill>
                  <a:solidFill>
                    <a:prstClr val="black">
                      <a:alpha val="0"/>
                    </a:prstClr>
                  </a:solidFill>
                </a:uFill>
                <a:ea typeface="Apis For Office"/>
                <a:cs typeface="Apis For Office"/>
              </a:rPr>
              <a:t>-Disminución de hormonas anorexígenas [ej, GLP-1, PYY, CCK, amilina])</a:t>
            </a:r>
            <a:endParaRPr kumimoji="0" sz="1600" b="1" i="0" u="none" strike="noStrike" kern="0" cap="none" spc="0" normalizeH="0" baseline="0" noProof="0" dirty="0">
              <a:ln>
                <a:noFill/>
              </a:ln>
              <a:solidFill>
                <a:srgbClr val="001965"/>
              </a:solidFill>
              <a:effectLst/>
              <a:uLnTx/>
              <a:uFillTx/>
              <a:ea typeface="Apis For Office" panose="020B0504010101010104" pitchFamily="34" charset="0"/>
              <a:cs typeface="Apis For Office" panose="020B0504010101010104" pitchFamily="34" charset="0"/>
              <a:sym typeface="Verdana"/>
            </a:endParaRPr>
          </a:p>
        </p:txBody>
      </p:sp>
      <p:grpSp>
        <p:nvGrpSpPr>
          <p:cNvPr id="3" name="Grupo 2">
            <a:extLst>
              <a:ext uri="{FF2B5EF4-FFF2-40B4-BE49-F238E27FC236}">
                <a16:creationId xmlns:a16="http://schemas.microsoft.com/office/drawing/2014/main" id="{A1EED3DA-C656-A47F-6BFD-B746A79BDE63}"/>
              </a:ext>
            </a:extLst>
          </p:cNvPr>
          <p:cNvGrpSpPr/>
          <p:nvPr/>
        </p:nvGrpSpPr>
        <p:grpSpPr>
          <a:xfrm>
            <a:off x="-377009" y="2145098"/>
            <a:ext cx="2711871" cy="3553367"/>
            <a:chOff x="-922033" y="2453732"/>
            <a:chExt cx="3049026" cy="3995141"/>
          </a:xfrm>
        </p:grpSpPr>
        <p:sp>
          <p:nvSpPr>
            <p:cNvPr id="1136" name="Google Shape;1136;p11"/>
            <p:cNvSpPr/>
            <p:nvPr/>
          </p:nvSpPr>
          <p:spPr>
            <a:xfrm rot="2937209">
              <a:off x="-1068027" y="2609828"/>
              <a:ext cx="3341013" cy="3049026"/>
            </a:xfrm>
            <a:custGeom>
              <a:avLst/>
              <a:gdLst/>
              <a:ahLst/>
              <a:cxnLst/>
              <a:rect l="l" t="t" r="r" b="b"/>
              <a:pathLst>
                <a:path w="596" h="544" extrusionOk="0">
                  <a:moveTo>
                    <a:pt x="0" y="36"/>
                  </a:moveTo>
                  <a:lnTo>
                    <a:pt x="38" y="122"/>
                  </a:lnTo>
                  <a:cubicBezTo>
                    <a:pt x="205" y="49"/>
                    <a:pt x="401" y="125"/>
                    <a:pt x="474" y="292"/>
                  </a:cubicBezTo>
                  <a:cubicBezTo>
                    <a:pt x="506" y="366"/>
                    <a:pt x="509" y="446"/>
                    <a:pt x="488" y="518"/>
                  </a:cubicBezTo>
                  <a:lnTo>
                    <a:pt x="578" y="544"/>
                  </a:lnTo>
                  <a:cubicBezTo>
                    <a:pt x="606" y="452"/>
                    <a:pt x="602" y="350"/>
                    <a:pt x="560" y="254"/>
                  </a:cubicBezTo>
                  <a:cubicBezTo>
                    <a:pt x="466" y="39"/>
                    <a:pt x="215" y="-58"/>
                    <a:pt x="0" y="36"/>
                  </a:cubicBezTo>
                  <a:close/>
                </a:path>
              </a:pathLst>
            </a:custGeom>
            <a:solidFill>
              <a:schemeClr val="accent4">
                <a:lumMod val="50000"/>
              </a:schemeClr>
            </a:solidFill>
            <a:ln>
              <a:solidFill>
                <a:schemeClr val="accent1"/>
              </a:solidFill>
            </a:ln>
          </p:spPr>
          <p:txBody>
            <a:bodyPr spcFirstLastPara="1" wrap="square" lIns="90000" tIns="45000" rIns="90000" bIns="45000" anchor="ctr" anchorCtr="1">
              <a:noAutofit/>
            </a:bodyPr>
            <a:lstStyle/>
            <a:p>
              <a:pPr marL="0" marR="0" lvl="0" indent="0" algn="l" defTabSz="914400" rtl="0" eaLnBrk="1" fontAlgn="auto" latinLnBrk="0" hangingPunct="1">
                <a:lnSpc>
                  <a:spcPct val="100000"/>
                </a:lnSpc>
                <a:spcBef>
                  <a:spcPct val="0"/>
                </a:spcBef>
                <a:spcAft>
                  <a:spcPct val="0"/>
                </a:spcAft>
                <a:buClr>
                  <a:srgbClr val="000000"/>
                </a:buClr>
                <a:buSzPts val="1800"/>
                <a:buFont typeface="Arial"/>
                <a:buNone/>
                <a:tabLst/>
                <a:defRPr/>
              </a:pPr>
              <a:endParaRPr kumimoji="0" sz="1800" b="0" i="0" u="none" strike="noStrike" kern="0" cap="none" spc="0" normalizeH="0" baseline="0" noProof="0">
                <a:ln>
                  <a:noFill/>
                </a:ln>
                <a:solidFill>
                  <a:srgbClr val="001965"/>
                </a:solidFill>
                <a:effectLst/>
                <a:uLnTx/>
                <a:uFillTx/>
                <a:latin typeface="Arial"/>
                <a:ea typeface="Arial"/>
                <a:cs typeface="Arial"/>
                <a:sym typeface="Arial"/>
              </a:endParaRPr>
            </a:p>
          </p:txBody>
        </p:sp>
        <p:grpSp>
          <p:nvGrpSpPr>
            <p:cNvPr id="2" name="Grupo 1">
              <a:extLst>
                <a:ext uri="{FF2B5EF4-FFF2-40B4-BE49-F238E27FC236}">
                  <a16:creationId xmlns:a16="http://schemas.microsoft.com/office/drawing/2014/main" id="{8183A547-5B99-7147-1922-BC878CFAE0E9}"/>
                </a:ext>
              </a:extLst>
            </p:cNvPr>
            <p:cNvGrpSpPr/>
            <p:nvPr/>
          </p:nvGrpSpPr>
          <p:grpSpPr>
            <a:xfrm>
              <a:off x="358917" y="2453732"/>
              <a:ext cx="1729280" cy="3995141"/>
              <a:chOff x="358917" y="2453732"/>
              <a:chExt cx="1729280" cy="3995141"/>
            </a:xfrm>
          </p:grpSpPr>
          <p:grpSp>
            <p:nvGrpSpPr>
              <p:cNvPr id="1137" name="Google Shape;1137;p11"/>
              <p:cNvGrpSpPr/>
              <p:nvPr/>
            </p:nvGrpSpPr>
            <p:grpSpPr>
              <a:xfrm>
                <a:off x="1036204" y="3822789"/>
                <a:ext cx="1036009" cy="1036009"/>
                <a:chOff x="4689205" y="1958506"/>
                <a:chExt cx="2813590" cy="2813590"/>
              </a:xfrm>
            </p:grpSpPr>
            <p:grpSp>
              <p:nvGrpSpPr>
                <p:cNvPr id="1138" name="Google Shape;1138;p11"/>
                <p:cNvGrpSpPr/>
                <p:nvPr/>
              </p:nvGrpSpPr>
              <p:grpSpPr>
                <a:xfrm>
                  <a:off x="4689205" y="1958506"/>
                  <a:ext cx="2813590" cy="2813590"/>
                  <a:chOff x="5204514" y="2618169"/>
                  <a:chExt cx="1621662" cy="1621662"/>
                </a:xfrm>
              </p:grpSpPr>
              <p:sp>
                <p:nvSpPr>
                  <p:cNvPr id="1139" name="Google Shape;1139;p11"/>
                  <p:cNvSpPr/>
                  <p:nvPr/>
                </p:nvSpPr>
                <p:spPr>
                  <a:xfrm>
                    <a:off x="5204514" y="2618169"/>
                    <a:ext cx="1621662" cy="1621662"/>
                  </a:xfrm>
                  <a:prstGeom prst="ellipse">
                    <a:avLst/>
                  </a:prstGeom>
                  <a:solidFill>
                    <a:srgbClr val="ADC1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FFFFFF"/>
                      </a:buClr>
                      <a:buSzPts val="253"/>
                      <a:buFont typeface="Arial"/>
                      <a:buNone/>
                      <a:tabLst/>
                      <a:defRPr/>
                    </a:pPr>
                    <a:endParaRPr kumimoji="0" sz="253" b="1" i="0" u="none" strike="noStrike" kern="0" cap="none" spc="0" normalizeH="0" baseline="0" noProof="0">
                      <a:ln>
                        <a:noFill/>
                      </a:ln>
                      <a:solidFill>
                        <a:srgbClr val="FFFFFF"/>
                      </a:solidFill>
                      <a:effectLst/>
                      <a:uLnTx/>
                      <a:uFillTx/>
                      <a:latin typeface="Roboto" charset="0"/>
                      <a:ea typeface="Roboto" charset="0"/>
                      <a:cs typeface="Roboto" charset="0"/>
                      <a:sym typeface="Roboto" charset="0"/>
                    </a:endParaRPr>
                  </a:p>
                </p:txBody>
              </p:sp>
              <p:sp>
                <p:nvSpPr>
                  <p:cNvPr id="1140" name="Google Shape;1140;p11"/>
                  <p:cNvSpPr/>
                  <p:nvPr/>
                </p:nvSpPr>
                <p:spPr>
                  <a:xfrm>
                    <a:off x="5420735" y="2834390"/>
                    <a:ext cx="1189219" cy="1189219"/>
                  </a:xfrm>
                  <a:prstGeom prst="ellipse">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FFFFFF"/>
                      </a:buClr>
                      <a:buSzPts val="253"/>
                      <a:buFont typeface="Arial"/>
                      <a:buNone/>
                      <a:tabLst/>
                      <a:defRPr/>
                    </a:pPr>
                    <a:endParaRPr kumimoji="0" sz="253" b="1" i="0" u="none" strike="noStrike" kern="0" cap="none" spc="0" normalizeH="0" baseline="0" noProof="0">
                      <a:ln>
                        <a:noFill/>
                      </a:ln>
                      <a:solidFill>
                        <a:srgbClr val="FFFFFF"/>
                      </a:solidFill>
                      <a:effectLst/>
                      <a:uLnTx/>
                      <a:uFillTx/>
                      <a:latin typeface="Roboto" charset="0"/>
                      <a:ea typeface="Roboto" charset="0"/>
                      <a:cs typeface="Roboto" charset="0"/>
                      <a:sym typeface="Roboto" charset="0"/>
                    </a:endParaRPr>
                  </a:p>
                </p:txBody>
              </p:sp>
            </p:grpSp>
            <p:sp>
              <p:nvSpPr>
                <p:cNvPr id="1141" name="Google Shape;1141;p11"/>
                <p:cNvSpPr/>
                <p:nvPr/>
              </p:nvSpPr>
              <p:spPr>
                <a:xfrm rot="-333351">
                  <a:off x="5393983" y="2816350"/>
                  <a:ext cx="1459340" cy="1075439"/>
                </a:xfrm>
                <a:custGeom>
                  <a:avLst/>
                  <a:gdLst/>
                  <a:ahLst/>
                  <a:cxnLst/>
                  <a:rect l="l" t="t" r="r" b="b"/>
                  <a:pathLst>
                    <a:path w="330" h="243" extrusionOk="0">
                      <a:moveTo>
                        <a:pt x="55" y="0"/>
                      </a:moveTo>
                      <a:cubicBezTo>
                        <a:pt x="89" y="9"/>
                        <a:pt x="100" y="36"/>
                        <a:pt x="107" y="65"/>
                      </a:cubicBezTo>
                      <a:cubicBezTo>
                        <a:pt x="109" y="71"/>
                        <a:pt x="110" y="77"/>
                        <a:pt x="111" y="82"/>
                      </a:cubicBezTo>
                      <a:cubicBezTo>
                        <a:pt x="124" y="80"/>
                        <a:pt x="137" y="77"/>
                        <a:pt x="150" y="76"/>
                      </a:cubicBezTo>
                      <a:cubicBezTo>
                        <a:pt x="175" y="74"/>
                        <a:pt x="196" y="82"/>
                        <a:pt x="208" y="105"/>
                      </a:cubicBezTo>
                      <a:cubicBezTo>
                        <a:pt x="214" y="118"/>
                        <a:pt x="218" y="132"/>
                        <a:pt x="222" y="146"/>
                      </a:cubicBezTo>
                      <a:cubicBezTo>
                        <a:pt x="223" y="147"/>
                        <a:pt x="223" y="148"/>
                        <a:pt x="224" y="150"/>
                      </a:cubicBezTo>
                      <a:cubicBezTo>
                        <a:pt x="234" y="148"/>
                        <a:pt x="245" y="145"/>
                        <a:pt x="256" y="144"/>
                      </a:cubicBezTo>
                      <a:cubicBezTo>
                        <a:pt x="288" y="139"/>
                        <a:pt x="318" y="152"/>
                        <a:pt x="328" y="186"/>
                      </a:cubicBezTo>
                      <a:cubicBezTo>
                        <a:pt x="329" y="192"/>
                        <a:pt x="330" y="199"/>
                        <a:pt x="330" y="205"/>
                      </a:cubicBezTo>
                      <a:cubicBezTo>
                        <a:pt x="330" y="213"/>
                        <a:pt x="328" y="214"/>
                        <a:pt x="320" y="215"/>
                      </a:cubicBezTo>
                      <a:cubicBezTo>
                        <a:pt x="319" y="192"/>
                        <a:pt x="316" y="183"/>
                        <a:pt x="308" y="174"/>
                      </a:cubicBezTo>
                      <a:cubicBezTo>
                        <a:pt x="293" y="192"/>
                        <a:pt x="279" y="210"/>
                        <a:pt x="263" y="229"/>
                      </a:cubicBezTo>
                      <a:cubicBezTo>
                        <a:pt x="274" y="231"/>
                        <a:pt x="284" y="232"/>
                        <a:pt x="294" y="234"/>
                      </a:cubicBezTo>
                      <a:cubicBezTo>
                        <a:pt x="293" y="242"/>
                        <a:pt x="292" y="242"/>
                        <a:pt x="284" y="242"/>
                      </a:cubicBezTo>
                      <a:cubicBezTo>
                        <a:pt x="260" y="243"/>
                        <a:pt x="240" y="228"/>
                        <a:pt x="231" y="202"/>
                      </a:cubicBezTo>
                      <a:cubicBezTo>
                        <a:pt x="226" y="190"/>
                        <a:pt x="223" y="177"/>
                        <a:pt x="220" y="165"/>
                      </a:cubicBezTo>
                      <a:cubicBezTo>
                        <a:pt x="219" y="163"/>
                        <a:pt x="219" y="162"/>
                        <a:pt x="219" y="161"/>
                      </a:cubicBezTo>
                      <a:cubicBezTo>
                        <a:pt x="206" y="163"/>
                        <a:pt x="193" y="166"/>
                        <a:pt x="181" y="167"/>
                      </a:cubicBezTo>
                      <a:cubicBezTo>
                        <a:pt x="155" y="169"/>
                        <a:pt x="134" y="160"/>
                        <a:pt x="122" y="137"/>
                      </a:cubicBezTo>
                      <a:cubicBezTo>
                        <a:pt x="115" y="124"/>
                        <a:pt x="112" y="110"/>
                        <a:pt x="107" y="97"/>
                      </a:cubicBezTo>
                      <a:cubicBezTo>
                        <a:pt x="107" y="96"/>
                        <a:pt x="107" y="94"/>
                        <a:pt x="106" y="93"/>
                      </a:cubicBezTo>
                      <a:cubicBezTo>
                        <a:pt x="96" y="95"/>
                        <a:pt x="85" y="97"/>
                        <a:pt x="75" y="99"/>
                      </a:cubicBezTo>
                      <a:cubicBezTo>
                        <a:pt x="40" y="105"/>
                        <a:pt x="8" y="88"/>
                        <a:pt x="1" y="52"/>
                      </a:cubicBezTo>
                      <a:cubicBezTo>
                        <a:pt x="1" y="52"/>
                        <a:pt x="1" y="52"/>
                        <a:pt x="0" y="51"/>
                      </a:cubicBezTo>
                      <a:cubicBezTo>
                        <a:pt x="0" y="46"/>
                        <a:pt x="0" y="40"/>
                        <a:pt x="0" y="34"/>
                      </a:cubicBezTo>
                      <a:cubicBezTo>
                        <a:pt x="2" y="29"/>
                        <a:pt x="5" y="28"/>
                        <a:pt x="11" y="28"/>
                      </a:cubicBezTo>
                      <a:cubicBezTo>
                        <a:pt x="9" y="44"/>
                        <a:pt x="13" y="59"/>
                        <a:pt x="24" y="72"/>
                      </a:cubicBezTo>
                      <a:cubicBezTo>
                        <a:pt x="40" y="54"/>
                        <a:pt x="56" y="37"/>
                        <a:pt x="72" y="19"/>
                      </a:cubicBezTo>
                      <a:cubicBezTo>
                        <a:pt x="61" y="12"/>
                        <a:pt x="49" y="8"/>
                        <a:pt x="34" y="11"/>
                      </a:cubicBezTo>
                      <a:cubicBezTo>
                        <a:pt x="36" y="7"/>
                        <a:pt x="38" y="4"/>
                        <a:pt x="39" y="0"/>
                      </a:cubicBezTo>
                      <a:cubicBezTo>
                        <a:pt x="45" y="0"/>
                        <a:pt x="50" y="0"/>
                        <a:pt x="55" y="0"/>
                      </a:cubicBezTo>
                      <a:close/>
                      <a:moveTo>
                        <a:pt x="32" y="79"/>
                      </a:moveTo>
                      <a:cubicBezTo>
                        <a:pt x="35" y="81"/>
                        <a:pt x="36" y="82"/>
                        <a:pt x="38" y="83"/>
                      </a:cubicBezTo>
                      <a:cubicBezTo>
                        <a:pt x="43" y="87"/>
                        <a:pt x="47" y="86"/>
                        <a:pt x="51" y="80"/>
                      </a:cubicBezTo>
                      <a:cubicBezTo>
                        <a:pt x="58" y="73"/>
                        <a:pt x="65" y="66"/>
                        <a:pt x="72" y="59"/>
                      </a:cubicBezTo>
                      <a:cubicBezTo>
                        <a:pt x="78" y="53"/>
                        <a:pt x="84" y="46"/>
                        <a:pt x="90" y="39"/>
                      </a:cubicBezTo>
                      <a:cubicBezTo>
                        <a:pt x="87" y="35"/>
                        <a:pt x="84" y="31"/>
                        <a:pt x="81" y="27"/>
                      </a:cubicBezTo>
                      <a:cubicBezTo>
                        <a:pt x="65" y="44"/>
                        <a:pt x="49" y="61"/>
                        <a:pt x="32" y="79"/>
                      </a:cubicBezTo>
                      <a:close/>
                      <a:moveTo>
                        <a:pt x="193" y="101"/>
                      </a:moveTo>
                      <a:cubicBezTo>
                        <a:pt x="180" y="119"/>
                        <a:pt x="167" y="136"/>
                        <a:pt x="153" y="153"/>
                      </a:cubicBezTo>
                      <a:cubicBezTo>
                        <a:pt x="158" y="155"/>
                        <a:pt x="163" y="156"/>
                        <a:pt x="167" y="157"/>
                      </a:cubicBezTo>
                      <a:cubicBezTo>
                        <a:pt x="168" y="157"/>
                        <a:pt x="170" y="157"/>
                        <a:pt x="171" y="156"/>
                      </a:cubicBezTo>
                      <a:cubicBezTo>
                        <a:pt x="182" y="142"/>
                        <a:pt x="192" y="127"/>
                        <a:pt x="203" y="113"/>
                      </a:cubicBezTo>
                      <a:cubicBezTo>
                        <a:pt x="200" y="109"/>
                        <a:pt x="197" y="105"/>
                        <a:pt x="193" y="101"/>
                      </a:cubicBezTo>
                      <a:close/>
                      <a:moveTo>
                        <a:pt x="133" y="138"/>
                      </a:moveTo>
                      <a:cubicBezTo>
                        <a:pt x="137" y="142"/>
                        <a:pt x="140" y="144"/>
                        <a:pt x="143" y="148"/>
                      </a:cubicBezTo>
                      <a:cubicBezTo>
                        <a:pt x="157" y="130"/>
                        <a:pt x="170" y="112"/>
                        <a:pt x="184" y="94"/>
                      </a:cubicBezTo>
                      <a:cubicBezTo>
                        <a:pt x="180" y="91"/>
                        <a:pt x="176" y="90"/>
                        <a:pt x="172" y="88"/>
                      </a:cubicBezTo>
                      <a:cubicBezTo>
                        <a:pt x="159" y="105"/>
                        <a:pt x="146" y="122"/>
                        <a:pt x="133" y="138"/>
                      </a:cubicBezTo>
                      <a:close/>
                      <a:moveTo>
                        <a:pt x="290" y="159"/>
                      </a:moveTo>
                      <a:cubicBezTo>
                        <a:pt x="275" y="177"/>
                        <a:pt x="260" y="195"/>
                        <a:pt x="246" y="213"/>
                      </a:cubicBezTo>
                      <a:cubicBezTo>
                        <a:pt x="249" y="216"/>
                        <a:pt x="252" y="219"/>
                        <a:pt x="254" y="221"/>
                      </a:cubicBezTo>
                      <a:cubicBezTo>
                        <a:pt x="269" y="202"/>
                        <a:pt x="284" y="184"/>
                        <a:pt x="299" y="164"/>
                      </a:cubicBezTo>
                      <a:cubicBezTo>
                        <a:pt x="295" y="162"/>
                        <a:pt x="293" y="161"/>
                        <a:pt x="290" y="159"/>
                      </a:cubicBezTo>
                      <a:close/>
                      <a:moveTo>
                        <a:pt x="56" y="89"/>
                      </a:moveTo>
                      <a:cubicBezTo>
                        <a:pt x="60" y="89"/>
                        <a:pt x="62" y="89"/>
                        <a:pt x="65" y="90"/>
                      </a:cubicBezTo>
                      <a:cubicBezTo>
                        <a:pt x="73" y="91"/>
                        <a:pt x="79" y="89"/>
                        <a:pt x="84" y="81"/>
                      </a:cubicBezTo>
                      <a:cubicBezTo>
                        <a:pt x="87" y="77"/>
                        <a:pt x="91" y="73"/>
                        <a:pt x="94" y="69"/>
                      </a:cubicBezTo>
                      <a:cubicBezTo>
                        <a:pt x="100" y="62"/>
                        <a:pt x="100" y="57"/>
                        <a:pt x="94" y="49"/>
                      </a:cubicBezTo>
                      <a:cubicBezTo>
                        <a:pt x="81" y="62"/>
                        <a:pt x="69" y="75"/>
                        <a:pt x="56" y="89"/>
                      </a:cubicBezTo>
                      <a:close/>
                      <a:moveTo>
                        <a:pt x="128" y="129"/>
                      </a:moveTo>
                      <a:cubicBezTo>
                        <a:pt x="139" y="115"/>
                        <a:pt x="150" y="101"/>
                        <a:pt x="162" y="86"/>
                      </a:cubicBezTo>
                      <a:cubicBezTo>
                        <a:pt x="158" y="85"/>
                        <a:pt x="155" y="84"/>
                        <a:pt x="152" y="85"/>
                      </a:cubicBezTo>
                      <a:cubicBezTo>
                        <a:pt x="150" y="85"/>
                        <a:pt x="146" y="86"/>
                        <a:pt x="145" y="87"/>
                      </a:cubicBezTo>
                      <a:cubicBezTo>
                        <a:pt x="139" y="94"/>
                        <a:pt x="133" y="101"/>
                        <a:pt x="127" y="108"/>
                      </a:cubicBezTo>
                      <a:cubicBezTo>
                        <a:pt x="120" y="117"/>
                        <a:pt x="120" y="117"/>
                        <a:pt x="126" y="128"/>
                      </a:cubicBezTo>
                      <a:cubicBezTo>
                        <a:pt x="126" y="128"/>
                        <a:pt x="127" y="128"/>
                        <a:pt x="128" y="129"/>
                      </a:cubicBezTo>
                      <a:close/>
                      <a:moveTo>
                        <a:pt x="240" y="202"/>
                      </a:moveTo>
                      <a:cubicBezTo>
                        <a:pt x="253" y="186"/>
                        <a:pt x="265" y="171"/>
                        <a:pt x="278" y="155"/>
                      </a:cubicBezTo>
                      <a:cubicBezTo>
                        <a:pt x="269" y="152"/>
                        <a:pt x="265" y="153"/>
                        <a:pt x="259" y="159"/>
                      </a:cubicBezTo>
                      <a:cubicBezTo>
                        <a:pt x="253" y="168"/>
                        <a:pt x="247" y="177"/>
                        <a:pt x="240" y="185"/>
                      </a:cubicBezTo>
                      <a:cubicBezTo>
                        <a:pt x="234" y="191"/>
                        <a:pt x="235" y="196"/>
                        <a:pt x="240" y="202"/>
                      </a:cubicBezTo>
                      <a:close/>
                      <a:moveTo>
                        <a:pt x="183" y="157"/>
                      </a:moveTo>
                      <a:cubicBezTo>
                        <a:pt x="184" y="157"/>
                        <a:pt x="184" y="158"/>
                        <a:pt x="184" y="158"/>
                      </a:cubicBezTo>
                      <a:cubicBezTo>
                        <a:pt x="195" y="157"/>
                        <a:pt x="206" y="155"/>
                        <a:pt x="218" y="153"/>
                      </a:cubicBezTo>
                      <a:cubicBezTo>
                        <a:pt x="215" y="142"/>
                        <a:pt x="212" y="134"/>
                        <a:pt x="209" y="124"/>
                      </a:cubicBezTo>
                      <a:cubicBezTo>
                        <a:pt x="200" y="136"/>
                        <a:pt x="191" y="146"/>
                        <a:pt x="183" y="157"/>
                      </a:cubicBezTo>
                      <a:close/>
                      <a:moveTo>
                        <a:pt x="225" y="158"/>
                      </a:moveTo>
                      <a:cubicBezTo>
                        <a:pt x="227" y="166"/>
                        <a:pt x="229" y="173"/>
                        <a:pt x="231" y="182"/>
                      </a:cubicBezTo>
                      <a:cubicBezTo>
                        <a:pt x="238" y="172"/>
                        <a:pt x="245" y="163"/>
                        <a:pt x="252" y="153"/>
                      </a:cubicBezTo>
                      <a:cubicBezTo>
                        <a:pt x="242" y="155"/>
                        <a:pt x="234" y="156"/>
                        <a:pt x="225" y="158"/>
                      </a:cubicBezTo>
                      <a:close/>
                      <a:moveTo>
                        <a:pt x="133" y="86"/>
                      </a:moveTo>
                      <a:cubicBezTo>
                        <a:pt x="125" y="88"/>
                        <a:pt x="119" y="89"/>
                        <a:pt x="113" y="91"/>
                      </a:cubicBezTo>
                      <a:cubicBezTo>
                        <a:pt x="114" y="96"/>
                        <a:pt x="115" y="100"/>
                        <a:pt x="117" y="106"/>
                      </a:cubicBezTo>
                      <a:cubicBezTo>
                        <a:pt x="122" y="99"/>
                        <a:pt x="127" y="93"/>
                        <a:pt x="133" y="86"/>
                      </a:cubicBezTo>
                      <a:close/>
                      <a:moveTo>
                        <a:pt x="102" y="74"/>
                      </a:moveTo>
                      <a:cubicBezTo>
                        <a:pt x="98" y="78"/>
                        <a:pt x="95" y="82"/>
                        <a:pt x="91" y="86"/>
                      </a:cubicBezTo>
                      <a:cubicBezTo>
                        <a:pt x="92" y="86"/>
                        <a:pt x="92" y="87"/>
                        <a:pt x="92" y="87"/>
                      </a:cubicBezTo>
                      <a:cubicBezTo>
                        <a:pt x="96" y="86"/>
                        <a:pt x="101" y="85"/>
                        <a:pt x="105" y="85"/>
                      </a:cubicBezTo>
                      <a:cubicBezTo>
                        <a:pt x="104" y="81"/>
                        <a:pt x="103" y="78"/>
                        <a:pt x="102" y="74"/>
                      </a:cubicBezTo>
                      <a:close/>
                    </a:path>
                  </a:pathLst>
                </a:custGeom>
                <a:solidFill>
                  <a:schemeClr val="lt1"/>
                </a:solidFill>
                <a:ln>
                  <a:noFill/>
                </a:ln>
              </p:spPr>
              <p:txBody>
                <a:bodyPr spcFirstLastPara="1" wrap="square" lIns="121675" tIns="60825" rIns="121675" bIns="60825"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3195"/>
                    <a:buFont typeface="Arial"/>
                    <a:buNone/>
                    <a:tabLst/>
                    <a:defRPr/>
                  </a:pPr>
                  <a:endParaRPr kumimoji="0" sz="3195" b="0" i="0" u="none" strike="noStrike" kern="0" cap="none" spc="0" normalizeH="0" baseline="0" noProof="0">
                    <a:ln>
                      <a:noFill/>
                    </a:ln>
                    <a:solidFill>
                      <a:srgbClr val="001965"/>
                    </a:solidFill>
                    <a:effectLst/>
                    <a:uLnTx/>
                    <a:uFillTx/>
                    <a:latin typeface="Verdana"/>
                    <a:ea typeface="Verdana"/>
                    <a:cs typeface="Verdana"/>
                    <a:sym typeface="Verdana"/>
                  </a:endParaRPr>
                </a:p>
              </p:txBody>
            </p:sp>
          </p:grpSp>
          <p:grpSp>
            <p:nvGrpSpPr>
              <p:cNvPr id="1142" name="Google Shape;1142;p11"/>
              <p:cNvGrpSpPr/>
              <p:nvPr/>
            </p:nvGrpSpPr>
            <p:grpSpPr>
              <a:xfrm>
                <a:off x="595392" y="2453732"/>
                <a:ext cx="1036569" cy="1036569"/>
                <a:chOff x="993173" y="2831318"/>
                <a:chExt cx="1340216" cy="1340216"/>
              </a:xfrm>
            </p:grpSpPr>
            <p:grpSp>
              <p:nvGrpSpPr>
                <p:cNvPr id="1143" name="Google Shape;1143;p11"/>
                <p:cNvGrpSpPr/>
                <p:nvPr/>
              </p:nvGrpSpPr>
              <p:grpSpPr>
                <a:xfrm>
                  <a:off x="993173" y="2831318"/>
                  <a:ext cx="1340216" cy="1340216"/>
                  <a:chOff x="1310998" y="3750149"/>
                  <a:chExt cx="1621662" cy="1621662"/>
                </a:xfrm>
              </p:grpSpPr>
              <p:grpSp>
                <p:nvGrpSpPr>
                  <p:cNvPr id="1144" name="Google Shape;1144;p11"/>
                  <p:cNvGrpSpPr/>
                  <p:nvPr/>
                </p:nvGrpSpPr>
                <p:grpSpPr>
                  <a:xfrm>
                    <a:off x="1310998" y="3750149"/>
                    <a:ext cx="1621662" cy="1621662"/>
                    <a:chOff x="5204514" y="2618169"/>
                    <a:chExt cx="1621662" cy="1621662"/>
                  </a:xfrm>
                </p:grpSpPr>
                <p:sp>
                  <p:nvSpPr>
                    <p:cNvPr id="1145" name="Google Shape;1145;p11"/>
                    <p:cNvSpPr/>
                    <p:nvPr/>
                  </p:nvSpPr>
                  <p:spPr>
                    <a:xfrm>
                      <a:off x="5204514" y="2618169"/>
                      <a:ext cx="1621662" cy="1621662"/>
                    </a:xfrm>
                    <a:prstGeom prst="ellipse">
                      <a:avLst/>
                    </a:prstGeom>
                    <a:solidFill>
                      <a:srgbClr val="D7E9F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FFFFFF"/>
                        </a:buClr>
                        <a:buSzPts val="253"/>
                        <a:buFont typeface="Arial"/>
                        <a:buNone/>
                        <a:tabLst/>
                        <a:defRPr/>
                      </a:pPr>
                      <a:endParaRPr kumimoji="0" sz="253" b="1" i="0" u="none" strike="noStrike" kern="0" cap="none" spc="0" normalizeH="0" baseline="0" noProof="0">
                        <a:ln>
                          <a:noFill/>
                        </a:ln>
                        <a:solidFill>
                          <a:srgbClr val="FFFFFF"/>
                        </a:solidFill>
                        <a:effectLst/>
                        <a:uLnTx/>
                        <a:uFillTx/>
                        <a:latin typeface="Roboto" charset="0"/>
                        <a:ea typeface="Roboto" charset="0"/>
                        <a:cs typeface="Roboto" charset="0"/>
                        <a:sym typeface="Roboto" charset="0"/>
                      </a:endParaRPr>
                    </a:p>
                  </p:txBody>
                </p:sp>
                <p:sp>
                  <p:nvSpPr>
                    <p:cNvPr id="1146" name="Google Shape;1146;p11"/>
                    <p:cNvSpPr/>
                    <p:nvPr/>
                  </p:nvSpPr>
                  <p:spPr>
                    <a:xfrm>
                      <a:off x="5420735" y="2834390"/>
                      <a:ext cx="1189219" cy="1189219"/>
                    </a:xfrm>
                    <a:prstGeom prst="ellipse">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FFFFFF"/>
                        </a:buClr>
                        <a:buSzPts val="253"/>
                        <a:buFont typeface="Arial"/>
                        <a:buNone/>
                        <a:tabLst/>
                        <a:defRPr/>
                      </a:pPr>
                      <a:endParaRPr kumimoji="0" sz="253" b="1" i="0" u="none" strike="noStrike" kern="0" cap="none" spc="0" normalizeH="0" baseline="0" noProof="0">
                        <a:ln>
                          <a:noFill/>
                        </a:ln>
                        <a:solidFill>
                          <a:srgbClr val="FFFFFF"/>
                        </a:solidFill>
                        <a:effectLst/>
                        <a:uLnTx/>
                        <a:uFillTx/>
                        <a:latin typeface="Roboto" charset="0"/>
                        <a:ea typeface="Roboto" charset="0"/>
                        <a:cs typeface="Roboto" charset="0"/>
                        <a:sym typeface="Roboto" charset="0"/>
                      </a:endParaRPr>
                    </a:p>
                  </p:txBody>
                </p:sp>
              </p:grpSp>
              <p:pic>
                <p:nvPicPr>
                  <p:cNvPr id="1147" name="Google Shape;1147;p11"/>
                  <p:cNvPicPr preferRelativeResize="0"/>
                  <p:nvPr/>
                </p:nvPicPr>
                <p:blipFill>
                  <a:blip r:embed="rId9">
                    <a:alphaModFix/>
                  </a:blip>
                  <a:srcRect l="-5993" t="-11392" r="27091" b="-2724"/>
                  <a:stretch>
                    <a:fillRect/>
                  </a:stretch>
                </p:blipFill>
                <p:spPr>
                  <a:xfrm>
                    <a:off x="1536796" y="4199337"/>
                    <a:ext cx="1063465" cy="700196"/>
                  </a:xfrm>
                  <a:prstGeom prst="ellipse">
                    <a:avLst/>
                  </a:prstGeom>
                  <a:noFill/>
                  <a:ln>
                    <a:noFill/>
                  </a:ln>
                </p:spPr>
              </p:pic>
            </p:grpSp>
            <p:grpSp>
              <p:nvGrpSpPr>
                <p:cNvPr id="1148" name="Google Shape;1148;p11"/>
                <p:cNvGrpSpPr/>
                <p:nvPr/>
              </p:nvGrpSpPr>
              <p:grpSpPr>
                <a:xfrm>
                  <a:off x="1382446" y="3245251"/>
                  <a:ext cx="561667" cy="512348"/>
                  <a:chOff x="7402280" y="2642874"/>
                  <a:chExt cx="325440" cy="296864"/>
                </a:xfrm>
              </p:grpSpPr>
              <p:sp>
                <p:nvSpPr>
                  <p:cNvPr id="1149" name="Google Shape;1149;p11"/>
                  <p:cNvSpPr/>
                  <p:nvPr/>
                </p:nvSpPr>
                <p:spPr>
                  <a:xfrm>
                    <a:off x="7541981" y="2642875"/>
                    <a:ext cx="47625" cy="49213"/>
                  </a:xfrm>
                  <a:prstGeom prst="ellipse">
                    <a:avLst/>
                  </a:prstGeom>
                  <a:solidFill>
                    <a:srgbClr val="144C78"/>
                  </a:solidFill>
                  <a:ln>
                    <a:noFill/>
                  </a:ln>
                </p:spPr>
                <p:txBody>
                  <a:bodyPr spcFirstLastPara="1" wrap="square" lIns="121800" tIns="60900" rIns="121800" bIns="609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endParaRPr kumimoji="0" sz="2400" b="0" i="0" u="none" strike="noStrike" kern="0" cap="none" spc="0" normalizeH="0" baseline="0" noProof="0">
                      <a:ln>
                        <a:noFill/>
                      </a:ln>
                      <a:solidFill>
                        <a:srgbClr val="001965"/>
                      </a:solidFill>
                      <a:effectLst/>
                      <a:uLnTx/>
                      <a:uFillTx/>
                      <a:latin typeface="Verdana"/>
                      <a:ea typeface="Verdana"/>
                      <a:cs typeface="Verdana"/>
                      <a:sym typeface="Verdana"/>
                    </a:endParaRPr>
                  </a:p>
                </p:txBody>
              </p:sp>
              <p:sp>
                <p:nvSpPr>
                  <p:cNvPr id="1150" name="Google Shape;1150;p11"/>
                  <p:cNvSpPr/>
                  <p:nvPr/>
                </p:nvSpPr>
                <p:spPr>
                  <a:xfrm>
                    <a:off x="7494352" y="2698438"/>
                    <a:ext cx="141288" cy="241300"/>
                  </a:xfrm>
                  <a:custGeom>
                    <a:avLst/>
                    <a:gdLst/>
                    <a:ahLst/>
                    <a:cxnLst/>
                    <a:rect l="l" t="t" r="r" b="b"/>
                    <a:pathLst>
                      <a:path w="91" h="155" extrusionOk="0">
                        <a:moveTo>
                          <a:pt x="53" y="0"/>
                        </a:moveTo>
                        <a:cubicBezTo>
                          <a:pt x="64" y="0"/>
                          <a:pt x="75" y="8"/>
                          <a:pt x="77" y="19"/>
                        </a:cubicBezTo>
                        <a:cubicBezTo>
                          <a:pt x="78" y="24"/>
                          <a:pt x="88" y="60"/>
                          <a:pt x="90" y="67"/>
                        </a:cubicBezTo>
                        <a:cubicBezTo>
                          <a:pt x="91" y="70"/>
                          <a:pt x="90" y="75"/>
                          <a:pt x="87" y="76"/>
                        </a:cubicBezTo>
                        <a:cubicBezTo>
                          <a:pt x="85" y="76"/>
                          <a:pt x="84" y="76"/>
                          <a:pt x="82" y="77"/>
                        </a:cubicBezTo>
                        <a:cubicBezTo>
                          <a:pt x="81" y="72"/>
                          <a:pt x="68" y="24"/>
                          <a:pt x="68" y="24"/>
                        </a:cubicBezTo>
                        <a:cubicBezTo>
                          <a:pt x="61" y="24"/>
                          <a:pt x="61" y="24"/>
                          <a:pt x="61" y="24"/>
                        </a:cubicBezTo>
                        <a:cubicBezTo>
                          <a:pt x="79" y="92"/>
                          <a:pt x="79" y="92"/>
                          <a:pt x="79" y="92"/>
                        </a:cubicBezTo>
                        <a:cubicBezTo>
                          <a:pt x="64" y="92"/>
                          <a:pt x="64" y="92"/>
                          <a:pt x="64" y="92"/>
                        </a:cubicBezTo>
                        <a:cubicBezTo>
                          <a:pt x="64" y="145"/>
                          <a:pt x="64" y="145"/>
                          <a:pt x="64" y="145"/>
                        </a:cubicBezTo>
                        <a:cubicBezTo>
                          <a:pt x="64" y="150"/>
                          <a:pt x="62" y="155"/>
                          <a:pt x="57" y="155"/>
                        </a:cubicBezTo>
                        <a:cubicBezTo>
                          <a:pt x="52" y="155"/>
                          <a:pt x="49" y="150"/>
                          <a:pt x="49" y="145"/>
                        </a:cubicBezTo>
                        <a:cubicBezTo>
                          <a:pt x="49" y="92"/>
                          <a:pt x="49" y="92"/>
                          <a:pt x="49" y="92"/>
                        </a:cubicBezTo>
                        <a:cubicBezTo>
                          <a:pt x="42" y="92"/>
                          <a:pt x="42" y="92"/>
                          <a:pt x="42" y="92"/>
                        </a:cubicBezTo>
                        <a:cubicBezTo>
                          <a:pt x="42" y="145"/>
                          <a:pt x="42" y="145"/>
                          <a:pt x="42" y="145"/>
                        </a:cubicBezTo>
                        <a:cubicBezTo>
                          <a:pt x="42" y="150"/>
                          <a:pt x="39" y="155"/>
                          <a:pt x="34" y="155"/>
                        </a:cubicBezTo>
                        <a:cubicBezTo>
                          <a:pt x="29" y="155"/>
                          <a:pt x="27" y="150"/>
                          <a:pt x="27" y="145"/>
                        </a:cubicBezTo>
                        <a:cubicBezTo>
                          <a:pt x="27" y="92"/>
                          <a:pt x="27" y="92"/>
                          <a:pt x="27" y="92"/>
                        </a:cubicBezTo>
                        <a:cubicBezTo>
                          <a:pt x="12" y="92"/>
                          <a:pt x="12" y="92"/>
                          <a:pt x="12" y="92"/>
                        </a:cubicBezTo>
                        <a:cubicBezTo>
                          <a:pt x="30" y="24"/>
                          <a:pt x="30" y="24"/>
                          <a:pt x="30" y="24"/>
                        </a:cubicBezTo>
                        <a:cubicBezTo>
                          <a:pt x="23" y="24"/>
                          <a:pt x="23" y="24"/>
                          <a:pt x="23" y="24"/>
                        </a:cubicBezTo>
                        <a:cubicBezTo>
                          <a:pt x="23" y="24"/>
                          <a:pt x="10" y="72"/>
                          <a:pt x="9" y="77"/>
                        </a:cubicBezTo>
                        <a:cubicBezTo>
                          <a:pt x="7" y="76"/>
                          <a:pt x="6" y="76"/>
                          <a:pt x="4" y="76"/>
                        </a:cubicBezTo>
                        <a:cubicBezTo>
                          <a:pt x="1" y="75"/>
                          <a:pt x="0" y="70"/>
                          <a:pt x="1" y="67"/>
                        </a:cubicBezTo>
                        <a:cubicBezTo>
                          <a:pt x="3" y="60"/>
                          <a:pt x="13" y="24"/>
                          <a:pt x="14" y="19"/>
                        </a:cubicBezTo>
                        <a:cubicBezTo>
                          <a:pt x="16" y="8"/>
                          <a:pt x="27" y="0"/>
                          <a:pt x="38" y="0"/>
                        </a:cubicBezTo>
                        <a:lnTo>
                          <a:pt x="53" y="0"/>
                        </a:lnTo>
                        <a:close/>
                      </a:path>
                    </a:pathLst>
                  </a:custGeom>
                  <a:solidFill>
                    <a:srgbClr val="144C78"/>
                  </a:solidFill>
                  <a:ln>
                    <a:noFill/>
                  </a:ln>
                </p:spPr>
                <p:txBody>
                  <a:bodyPr spcFirstLastPara="1" wrap="square" lIns="121800" tIns="60900" rIns="121800" bIns="609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endParaRPr kumimoji="0" sz="2400" b="0" i="0" u="none" strike="noStrike" kern="0" cap="none" spc="0" normalizeH="0" baseline="0" noProof="0">
                      <a:ln>
                        <a:noFill/>
                      </a:ln>
                      <a:solidFill>
                        <a:srgbClr val="001965"/>
                      </a:solidFill>
                      <a:effectLst/>
                      <a:uLnTx/>
                      <a:uFillTx/>
                      <a:latin typeface="Verdana"/>
                      <a:ea typeface="Verdana"/>
                      <a:cs typeface="Verdana"/>
                      <a:sym typeface="Verdana"/>
                    </a:endParaRPr>
                  </a:p>
                </p:txBody>
              </p:sp>
              <p:sp>
                <p:nvSpPr>
                  <p:cNvPr id="1151" name="Google Shape;1151;p11"/>
                  <p:cNvSpPr/>
                  <p:nvPr/>
                </p:nvSpPr>
                <p:spPr>
                  <a:xfrm>
                    <a:off x="7430855" y="2642874"/>
                    <a:ext cx="47625" cy="49213"/>
                  </a:xfrm>
                  <a:prstGeom prst="ellipse">
                    <a:avLst/>
                  </a:prstGeom>
                  <a:solidFill>
                    <a:srgbClr val="144C78"/>
                  </a:solidFill>
                  <a:ln>
                    <a:noFill/>
                  </a:ln>
                </p:spPr>
                <p:txBody>
                  <a:bodyPr spcFirstLastPara="1" wrap="square" lIns="121800" tIns="60900" rIns="121800" bIns="609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endParaRPr kumimoji="0" sz="2400" b="0" i="0" u="none" strike="noStrike" kern="0" cap="none" spc="0" normalizeH="0" baseline="0" noProof="0">
                      <a:ln>
                        <a:noFill/>
                      </a:ln>
                      <a:solidFill>
                        <a:srgbClr val="001965"/>
                      </a:solidFill>
                      <a:effectLst/>
                      <a:uLnTx/>
                      <a:uFillTx/>
                      <a:latin typeface="Verdana"/>
                      <a:ea typeface="Verdana"/>
                      <a:cs typeface="Verdana"/>
                      <a:sym typeface="Verdana"/>
                    </a:endParaRPr>
                  </a:p>
                </p:txBody>
              </p:sp>
              <p:sp>
                <p:nvSpPr>
                  <p:cNvPr id="1152" name="Google Shape;1152;p11"/>
                  <p:cNvSpPr/>
                  <p:nvPr/>
                </p:nvSpPr>
                <p:spPr>
                  <a:xfrm>
                    <a:off x="7402280" y="2698438"/>
                    <a:ext cx="106363" cy="241300"/>
                  </a:xfrm>
                  <a:custGeom>
                    <a:avLst/>
                    <a:gdLst/>
                    <a:ahLst/>
                    <a:cxnLst/>
                    <a:rect l="l" t="t" r="r" b="b"/>
                    <a:pathLst>
                      <a:path w="68" h="155" extrusionOk="0">
                        <a:moveTo>
                          <a:pt x="53" y="24"/>
                        </a:moveTo>
                        <a:cubicBezTo>
                          <a:pt x="60" y="24"/>
                          <a:pt x="60" y="24"/>
                          <a:pt x="60" y="24"/>
                        </a:cubicBezTo>
                        <a:cubicBezTo>
                          <a:pt x="60" y="43"/>
                          <a:pt x="60" y="43"/>
                          <a:pt x="60" y="43"/>
                        </a:cubicBezTo>
                        <a:cubicBezTo>
                          <a:pt x="68" y="13"/>
                          <a:pt x="68" y="13"/>
                          <a:pt x="68" y="13"/>
                        </a:cubicBezTo>
                        <a:cubicBezTo>
                          <a:pt x="64" y="5"/>
                          <a:pt x="55" y="0"/>
                          <a:pt x="47" y="0"/>
                        </a:cubicBezTo>
                        <a:cubicBezTo>
                          <a:pt x="23" y="0"/>
                          <a:pt x="23" y="0"/>
                          <a:pt x="23" y="0"/>
                        </a:cubicBezTo>
                        <a:cubicBezTo>
                          <a:pt x="12" y="0"/>
                          <a:pt x="0" y="8"/>
                          <a:pt x="0" y="19"/>
                        </a:cubicBezTo>
                        <a:cubicBezTo>
                          <a:pt x="0" y="70"/>
                          <a:pt x="0" y="70"/>
                          <a:pt x="0" y="70"/>
                        </a:cubicBezTo>
                        <a:cubicBezTo>
                          <a:pt x="0" y="74"/>
                          <a:pt x="3" y="77"/>
                          <a:pt x="6" y="77"/>
                        </a:cubicBezTo>
                        <a:cubicBezTo>
                          <a:pt x="9" y="77"/>
                          <a:pt x="9" y="77"/>
                          <a:pt x="9" y="77"/>
                        </a:cubicBezTo>
                        <a:cubicBezTo>
                          <a:pt x="9" y="24"/>
                          <a:pt x="9" y="24"/>
                          <a:pt x="9" y="24"/>
                        </a:cubicBezTo>
                        <a:cubicBezTo>
                          <a:pt x="16" y="24"/>
                          <a:pt x="16" y="24"/>
                          <a:pt x="16" y="24"/>
                        </a:cubicBezTo>
                        <a:cubicBezTo>
                          <a:pt x="16" y="145"/>
                          <a:pt x="16" y="145"/>
                          <a:pt x="16" y="145"/>
                        </a:cubicBezTo>
                        <a:cubicBezTo>
                          <a:pt x="16" y="150"/>
                          <a:pt x="18" y="155"/>
                          <a:pt x="23" y="155"/>
                        </a:cubicBezTo>
                        <a:cubicBezTo>
                          <a:pt x="29" y="155"/>
                          <a:pt x="31" y="150"/>
                          <a:pt x="31" y="145"/>
                        </a:cubicBezTo>
                        <a:cubicBezTo>
                          <a:pt x="31" y="75"/>
                          <a:pt x="31" y="75"/>
                          <a:pt x="31" y="75"/>
                        </a:cubicBezTo>
                        <a:cubicBezTo>
                          <a:pt x="38" y="75"/>
                          <a:pt x="38" y="75"/>
                          <a:pt x="38" y="75"/>
                        </a:cubicBezTo>
                        <a:cubicBezTo>
                          <a:pt x="38" y="145"/>
                          <a:pt x="38" y="145"/>
                          <a:pt x="38" y="145"/>
                        </a:cubicBezTo>
                        <a:cubicBezTo>
                          <a:pt x="38" y="150"/>
                          <a:pt x="41" y="155"/>
                          <a:pt x="46" y="155"/>
                        </a:cubicBezTo>
                        <a:cubicBezTo>
                          <a:pt x="51" y="155"/>
                          <a:pt x="53" y="150"/>
                          <a:pt x="53" y="145"/>
                        </a:cubicBezTo>
                        <a:lnTo>
                          <a:pt x="53" y="24"/>
                        </a:lnTo>
                        <a:close/>
                      </a:path>
                    </a:pathLst>
                  </a:custGeom>
                  <a:solidFill>
                    <a:srgbClr val="144C78"/>
                  </a:solidFill>
                  <a:ln>
                    <a:noFill/>
                  </a:ln>
                </p:spPr>
                <p:txBody>
                  <a:bodyPr spcFirstLastPara="1" wrap="square" lIns="121800" tIns="60900" rIns="121800" bIns="609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endParaRPr kumimoji="0" sz="2400" b="0" i="0" u="none" strike="noStrike" kern="0" cap="none" spc="0" normalizeH="0" baseline="0" noProof="0">
                      <a:ln>
                        <a:noFill/>
                      </a:ln>
                      <a:solidFill>
                        <a:srgbClr val="001965"/>
                      </a:solidFill>
                      <a:effectLst/>
                      <a:uLnTx/>
                      <a:uFillTx/>
                      <a:latin typeface="Verdana"/>
                      <a:ea typeface="Verdana"/>
                      <a:cs typeface="Verdana"/>
                      <a:sym typeface="Verdana"/>
                    </a:endParaRPr>
                  </a:p>
                </p:txBody>
              </p:sp>
              <p:sp>
                <p:nvSpPr>
                  <p:cNvPr id="1153" name="Google Shape;1153;p11"/>
                  <p:cNvSpPr/>
                  <p:nvPr/>
                </p:nvSpPr>
                <p:spPr>
                  <a:xfrm>
                    <a:off x="7649931" y="2642874"/>
                    <a:ext cx="49213" cy="49213"/>
                  </a:xfrm>
                  <a:prstGeom prst="ellipse">
                    <a:avLst/>
                  </a:prstGeom>
                  <a:solidFill>
                    <a:srgbClr val="144C78"/>
                  </a:solidFill>
                  <a:ln>
                    <a:noFill/>
                  </a:ln>
                </p:spPr>
                <p:txBody>
                  <a:bodyPr spcFirstLastPara="1" wrap="square" lIns="121800" tIns="60900" rIns="121800" bIns="609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endParaRPr kumimoji="0" sz="2400" b="0" i="0" u="none" strike="noStrike" kern="0" cap="none" spc="0" normalizeH="0" baseline="0" noProof="0">
                      <a:ln>
                        <a:noFill/>
                      </a:ln>
                      <a:solidFill>
                        <a:srgbClr val="001965"/>
                      </a:solidFill>
                      <a:effectLst/>
                      <a:uLnTx/>
                      <a:uFillTx/>
                      <a:latin typeface="Verdana"/>
                      <a:ea typeface="Verdana"/>
                      <a:cs typeface="Verdana"/>
                      <a:sym typeface="Verdana"/>
                    </a:endParaRPr>
                  </a:p>
                </p:txBody>
              </p:sp>
              <p:sp>
                <p:nvSpPr>
                  <p:cNvPr id="1154" name="Google Shape;1154;p11"/>
                  <p:cNvSpPr/>
                  <p:nvPr/>
                </p:nvSpPr>
                <p:spPr>
                  <a:xfrm>
                    <a:off x="7621357" y="2698438"/>
                    <a:ext cx="106363" cy="241300"/>
                  </a:xfrm>
                  <a:custGeom>
                    <a:avLst/>
                    <a:gdLst/>
                    <a:ahLst/>
                    <a:cxnLst/>
                    <a:rect l="l" t="t" r="r" b="b"/>
                    <a:pathLst>
                      <a:path w="68" h="155" extrusionOk="0">
                        <a:moveTo>
                          <a:pt x="14" y="24"/>
                        </a:moveTo>
                        <a:cubicBezTo>
                          <a:pt x="8" y="24"/>
                          <a:pt x="8" y="24"/>
                          <a:pt x="8" y="24"/>
                        </a:cubicBezTo>
                        <a:cubicBezTo>
                          <a:pt x="8" y="43"/>
                          <a:pt x="8" y="43"/>
                          <a:pt x="8" y="43"/>
                        </a:cubicBezTo>
                        <a:cubicBezTo>
                          <a:pt x="0" y="13"/>
                          <a:pt x="0" y="13"/>
                          <a:pt x="0" y="13"/>
                        </a:cubicBezTo>
                        <a:cubicBezTo>
                          <a:pt x="4" y="5"/>
                          <a:pt x="13" y="0"/>
                          <a:pt x="21" y="0"/>
                        </a:cubicBezTo>
                        <a:cubicBezTo>
                          <a:pt x="45" y="0"/>
                          <a:pt x="45" y="0"/>
                          <a:pt x="45" y="0"/>
                        </a:cubicBezTo>
                        <a:cubicBezTo>
                          <a:pt x="56" y="0"/>
                          <a:pt x="68" y="8"/>
                          <a:pt x="68" y="19"/>
                        </a:cubicBezTo>
                        <a:cubicBezTo>
                          <a:pt x="68" y="70"/>
                          <a:pt x="68" y="70"/>
                          <a:pt x="68" y="70"/>
                        </a:cubicBezTo>
                        <a:cubicBezTo>
                          <a:pt x="68" y="74"/>
                          <a:pt x="65" y="77"/>
                          <a:pt x="62" y="77"/>
                        </a:cubicBezTo>
                        <a:cubicBezTo>
                          <a:pt x="59" y="77"/>
                          <a:pt x="59" y="77"/>
                          <a:pt x="59" y="77"/>
                        </a:cubicBezTo>
                        <a:cubicBezTo>
                          <a:pt x="59" y="24"/>
                          <a:pt x="59" y="24"/>
                          <a:pt x="59" y="24"/>
                        </a:cubicBezTo>
                        <a:cubicBezTo>
                          <a:pt x="52" y="24"/>
                          <a:pt x="52" y="24"/>
                          <a:pt x="52" y="24"/>
                        </a:cubicBezTo>
                        <a:cubicBezTo>
                          <a:pt x="52" y="145"/>
                          <a:pt x="52" y="145"/>
                          <a:pt x="52" y="145"/>
                        </a:cubicBezTo>
                        <a:cubicBezTo>
                          <a:pt x="52" y="150"/>
                          <a:pt x="49" y="155"/>
                          <a:pt x="44" y="155"/>
                        </a:cubicBezTo>
                        <a:cubicBezTo>
                          <a:pt x="39" y="155"/>
                          <a:pt x="37" y="150"/>
                          <a:pt x="37" y="145"/>
                        </a:cubicBezTo>
                        <a:cubicBezTo>
                          <a:pt x="37" y="75"/>
                          <a:pt x="37" y="75"/>
                          <a:pt x="37" y="75"/>
                        </a:cubicBezTo>
                        <a:cubicBezTo>
                          <a:pt x="30" y="75"/>
                          <a:pt x="30" y="75"/>
                          <a:pt x="30" y="75"/>
                        </a:cubicBezTo>
                        <a:cubicBezTo>
                          <a:pt x="30" y="145"/>
                          <a:pt x="30" y="145"/>
                          <a:pt x="30" y="145"/>
                        </a:cubicBezTo>
                        <a:cubicBezTo>
                          <a:pt x="30" y="150"/>
                          <a:pt x="27" y="155"/>
                          <a:pt x="22" y="155"/>
                        </a:cubicBezTo>
                        <a:cubicBezTo>
                          <a:pt x="17" y="155"/>
                          <a:pt x="14" y="150"/>
                          <a:pt x="14" y="145"/>
                        </a:cubicBezTo>
                        <a:lnTo>
                          <a:pt x="14" y="24"/>
                        </a:lnTo>
                        <a:close/>
                      </a:path>
                    </a:pathLst>
                  </a:custGeom>
                  <a:solidFill>
                    <a:srgbClr val="144C78"/>
                  </a:solidFill>
                  <a:ln>
                    <a:noFill/>
                  </a:ln>
                </p:spPr>
                <p:txBody>
                  <a:bodyPr spcFirstLastPara="1" wrap="square" lIns="121800" tIns="60900" rIns="121800" bIns="609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endParaRPr kumimoji="0" sz="2400" b="0" i="0" u="none" strike="noStrike" kern="0" cap="none" spc="0" normalizeH="0" baseline="0" noProof="0">
                      <a:ln>
                        <a:noFill/>
                      </a:ln>
                      <a:solidFill>
                        <a:srgbClr val="001965"/>
                      </a:solidFill>
                      <a:effectLst/>
                      <a:uLnTx/>
                      <a:uFillTx/>
                      <a:latin typeface="Verdana"/>
                      <a:ea typeface="Verdana"/>
                      <a:cs typeface="Verdana"/>
                      <a:sym typeface="Verdana"/>
                    </a:endParaRPr>
                  </a:p>
                </p:txBody>
              </p:sp>
            </p:grpSp>
          </p:grpSp>
          <p:sp>
            <p:nvSpPr>
              <p:cNvPr id="1155" name="Google Shape;1155;p11"/>
              <p:cNvSpPr/>
              <p:nvPr/>
            </p:nvSpPr>
            <p:spPr>
              <a:xfrm rot="16200000">
                <a:off x="151341" y="4047969"/>
                <a:ext cx="1364821" cy="415203"/>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ct val="0"/>
                  </a:spcBef>
                  <a:spcAft>
                    <a:spcPct val="0"/>
                  </a:spcAft>
                  <a:buClr>
                    <a:srgbClr val="001965"/>
                  </a:buClr>
                  <a:buSzPts val="1800"/>
                  <a:buFont typeface="Verdana"/>
                  <a:buNone/>
                  <a:tabLst/>
                  <a:defRPr/>
                </a:pPr>
                <a:r>
                  <a:rPr kumimoji="0" lang="es-LA" sz="1800" b="1" i="0" u="none" strike="noStrike" kern="1200" cap="none" spc="0" normalizeH="0" baseline="0" noProof="0">
                    <a:ln>
                      <a:noFill/>
                    </a:ln>
                    <a:solidFill>
                      <a:srgbClr val="001965"/>
                    </a:solidFill>
                    <a:effectLst/>
                    <a:uLnTx/>
                    <a:uFill>
                      <a:solidFill>
                        <a:prstClr val="black">
                          <a:alpha val="0"/>
                        </a:prstClr>
                      </a:solidFill>
                    </a:uFill>
                    <a:latin typeface="Apis For Office"/>
                    <a:ea typeface="Apis For Office"/>
                    <a:cs typeface="Apis For Office"/>
                  </a:rPr>
                  <a:t>Biología</a:t>
                </a:r>
                <a:endParaRPr kumimoji="0" sz="1800" b="1"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sym typeface="Verdana"/>
                </a:endParaRPr>
              </a:p>
            </p:txBody>
          </p:sp>
          <p:sp>
            <p:nvSpPr>
              <p:cNvPr id="1157" name="Google Shape;1157;p11"/>
              <p:cNvSpPr/>
              <p:nvPr/>
            </p:nvSpPr>
            <p:spPr>
              <a:xfrm>
                <a:off x="1033288" y="3826475"/>
                <a:ext cx="1054909" cy="1054908"/>
              </a:xfrm>
              <a:prstGeom prst="ellipse">
                <a:avLst/>
              </a:prstGeom>
              <a:solidFill>
                <a:schemeClr val="tx2">
                  <a:lumMod val="75000"/>
                  <a:lumOff val="25000"/>
                  <a:alpha val="73725"/>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grpSp>
            <p:nvGrpSpPr>
              <p:cNvPr id="1158" name="Google Shape;1158;p11"/>
              <p:cNvGrpSpPr/>
              <p:nvPr/>
            </p:nvGrpSpPr>
            <p:grpSpPr>
              <a:xfrm>
                <a:off x="358917" y="4939355"/>
                <a:ext cx="1509518" cy="1509518"/>
                <a:chOff x="7356295" y="2494795"/>
                <a:chExt cx="1868410" cy="1868410"/>
              </a:xfrm>
            </p:grpSpPr>
            <p:grpSp>
              <p:nvGrpSpPr>
                <p:cNvPr id="1159" name="Google Shape;1159;p11"/>
                <p:cNvGrpSpPr/>
                <p:nvPr/>
              </p:nvGrpSpPr>
              <p:grpSpPr>
                <a:xfrm>
                  <a:off x="7356295" y="2494795"/>
                  <a:ext cx="1868410" cy="1868410"/>
                  <a:chOff x="5387530" y="1695300"/>
                  <a:chExt cx="1340216" cy="1340216"/>
                </a:xfrm>
              </p:grpSpPr>
              <p:sp>
                <p:nvSpPr>
                  <p:cNvPr id="1160" name="Google Shape;1160;p11"/>
                  <p:cNvSpPr/>
                  <p:nvPr/>
                </p:nvSpPr>
                <p:spPr>
                  <a:xfrm>
                    <a:off x="5387530" y="1695300"/>
                    <a:ext cx="1340216" cy="1340216"/>
                  </a:xfrm>
                  <a:prstGeom prst="ellipse">
                    <a:avLst/>
                  </a:prstGeom>
                  <a:solidFill>
                    <a:srgbClr val="E5E5E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FFFFFF"/>
                      </a:buClr>
                      <a:buSzPts val="253"/>
                      <a:buFont typeface="Arial"/>
                      <a:buNone/>
                      <a:tabLst/>
                      <a:defRPr/>
                    </a:pPr>
                    <a:endParaRPr kumimoji="0" sz="253" b="1" i="0" u="none" strike="noStrike" kern="0" cap="none" spc="0" normalizeH="0" baseline="0" noProof="0">
                      <a:ln>
                        <a:noFill/>
                      </a:ln>
                      <a:solidFill>
                        <a:srgbClr val="FFFFFF"/>
                      </a:solidFill>
                      <a:effectLst/>
                      <a:uLnTx/>
                      <a:uFillTx/>
                      <a:latin typeface="Roboto" charset="0"/>
                      <a:ea typeface="Roboto" charset="0"/>
                      <a:cs typeface="Roboto" charset="0"/>
                      <a:sym typeface="Roboto" charset="0"/>
                    </a:endParaRPr>
                  </a:p>
                </p:txBody>
              </p:sp>
              <p:sp>
                <p:nvSpPr>
                  <p:cNvPr id="1161" name="Google Shape;1161;p11"/>
                  <p:cNvSpPr/>
                  <p:nvPr/>
                </p:nvSpPr>
                <p:spPr>
                  <a:xfrm>
                    <a:off x="5566225" y="1873995"/>
                    <a:ext cx="982825" cy="982825"/>
                  </a:xfrm>
                  <a:prstGeom prst="ellipse">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FFFFFF"/>
                      </a:buClr>
                      <a:buSzPts val="253"/>
                      <a:buFont typeface="Arial"/>
                      <a:buNone/>
                      <a:tabLst/>
                      <a:defRPr/>
                    </a:pPr>
                    <a:endParaRPr kumimoji="0" sz="253" b="1" i="0" u="none" strike="noStrike" kern="0" cap="none" spc="0" normalizeH="0" baseline="0" noProof="0">
                      <a:ln>
                        <a:noFill/>
                      </a:ln>
                      <a:solidFill>
                        <a:srgbClr val="FFFFFF"/>
                      </a:solidFill>
                      <a:effectLst/>
                      <a:uLnTx/>
                      <a:uFillTx/>
                      <a:latin typeface="Roboto" charset="0"/>
                      <a:ea typeface="Roboto" charset="0"/>
                      <a:cs typeface="Roboto" charset="0"/>
                      <a:sym typeface="Roboto" charset="0"/>
                    </a:endParaRPr>
                  </a:p>
                </p:txBody>
              </p:sp>
            </p:grpSp>
            <p:grpSp>
              <p:nvGrpSpPr>
                <p:cNvPr id="1162" name="Google Shape;1162;p11"/>
                <p:cNvGrpSpPr/>
                <p:nvPr/>
              </p:nvGrpSpPr>
              <p:grpSpPr>
                <a:xfrm>
                  <a:off x="8345818" y="3442202"/>
                  <a:ext cx="408486" cy="562895"/>
                  <a:chOff x="2824" y="1512"/>
                  <a:chExt cx="291" cy="401"/>
                </a:xfrm>
              </p:grpSpPr>
              <p:sp>
                <p:nvSpPr>
                  <p:cNvPr id="1163" name="Google Shape;1163;p11"/>
                  <p:cNvSpPr/>
                  <p:nvPr/>
                </p:nvSpPr>
                <p:spPr>
                  <a:xfrm>
                    <a:off x="2824" y="1512"/>
                    <a:ext cx="291" cy="358"/>
                  </a:xfrm>
                  <a:custGeom>
                    <a:avLst/>
                    <a:gdLst/>
                    <a:ahLst/>
                    <a:cxnLst/>
                    <a:rect l="l" t="t" r="r" b="b"/>
                    <a:pathLst>
                      <a:path w="149" h="185" extrusionOk="0">
                        <a:moveTo>
                          <a:pt x="118" y="173"/>
                        </a:moveTo>
                        <a:cubicBezTo>
                          <a:pt x="126" y="160"/>
                          <a:pt x="136" y="147"/>
                          <a:pt x="134" y="130"/>
                        </a:cubicBezTo>
                        <a:cubicBezTo>
                          <a:pt x="133" y="127"/>
                          <a:pt x="133" y="124"/>
                          <a:pt x="132" y="121"/>
                        </a:cubicBezTo>
                        <a:cubicBezTo>
                          <a:pt x="129" y="103"/>
                          <a:pt x="129" y="103"/>
                          <a:pt x="113" y="113"/>
                        </a:cubicBezTo>
                        <a:cubicBezTo>
                          <a:pt x="108" y="116"/>
                          <a:pt x="104" y="120"/>
                          <a:pt x="97" y="124"/>
                        </a:cubicBezTo>
                        <a:cubicBezTo>
                          <a:pt x="109" y="97"/>
                          <a:pt x="92" y="81"/>
                          <a:pt x="75" y="65"/>
                        </a:cubicBezTo>
                        <a:cubicBezTo>
                          <a:pt x="73" y="71"/>
                          <a:pt x="72" y="77"/>
                          <a:pt x="71" y="83"/>
                        </a:cubicBezTo>
                        <a:cubicBezTo>
                          <a:pt x="67" y="95"/>
                          <a:pt x="60" y="105"/>
                          <a:pt x="49" y="112"/>
                        </a:cubicBezTo>
                        <a:cubicBezTo>
                          <a:pt x="30" y="124"/>
                          <a:pt x="25" y="138"/>
                          <a:pt x="32" y="159"/>
                        </a:cubicBezTo>
                        <a:cubicBezTo>
                          <a:pt x="35" y="167"/>
                          <a:pt x="39" y="176"/>
                          <a:pt x="41" y="185"/>
                        </a:cubicBezTo>
                        <a:cubicBezTo>
                          <a:pt x="22" y="166"/>
                          <a:pt x="7" y="147"/>
                          <a:pt x="3" y="119"/>
                        </a:cubicBezTo>
                        <a:cubicBezTo>
                          <a:pt x="0" y="91"/>
                          <a:pt x="18" y="70"/>
                          <a:pt x="26" y="46"/>
                        </a:cubicBezTo>
                        <a:cubicBezTo>
                          <a:pt x="38" y="56"/>
                          <a:pt x="47" y="68"/>
                          <a:pt x="43" y="89"/>
                        </a:cubicBezTo>
                        <a:cubicBezTo>
                          <a:pt x="49" y="82"/>
                          <a:pt x="49" y="76"/>
                          <a:pt x="50" y="70"/>
                        </a:cubicBezTo>
                        <a:cubicBezTo>
                          <a:pt x="50" y="60"/>
                          <a:pt x="49" y="50"/>
                          <a:pt x="50" y="41"/>
                        </a:cubicBezTo>
                        <a:cubicBezTo>
                          <a:pt x="53" y="23"/>
                          <a:pt x="64" y="10"/>
                          <a:pt x="79" y="0"/>
                        </a:cubicBezTo>
                        <a:cubicBezTo>
                          <a:pt x="82" y="14"/>
                          <a:pt x="91" y="23"/>
                          <a:pt x="98" y="34"/>
                        </a:cubicBezTo>
                        <a:cubicBezTo>
                          <a:pt x="110" y="49"/>
                          <a:pt x="118" y="66"/>
                          <a:pt x="115" y="86"/>
                        </a:cubicBezTo>
                        <a:cubicBezTo>
                          <a:pt x="120" y="75"/>
                          <a:pt x="119" y="60"/>
                          <a:pt x="133" y="54"/>
                        </a:cubicBezTo>
                        <a:cubicBezTo>
                          <a:pt x="134" y="70"/>
                          <a:pt x="141" y="84"/>
                          <a:pt x="144" y="100"/>
                        </a:cubicBezTo>
                        <a:cubicBezTo>
                          <a:pt x="148" y="117"/>
                          <a:pt x="149" y="134"/>
                          <a:pt x="141" y="151"/>
                        </a:cubicBezTo>
                        <a:cubicBezTo>
                          <a:pt x="136" y="161"/>
                          <a:pt x="129" y="169"/>
                          <a:pt x="119" y="174"/>
                        </a:cubicBezTo>
                        <a:cubicBezTo>
                          <a:pt x="119" y="174"/>
                          <a:pt x="119" y="174"/>
                          <a:pt x="118" y="173"/>
                        </a:cubicBezTo>
                        <a:close/>
                      </a:path>
                    </a:pathLst>
                  </a:custGeom>
                  <a:solidFill>
                    <a:schemeClr val="lt1"/>
                  </a:solidFill>
                  <a:ln>
                    <a:noFill/>
                  </a:ln>
                </p:spPr>
                <p:txBody>
                  <a:bodyPr spcFirstLastPara="1" wrap="square" lIns="121800" tIns="60900" rIns="121800" bIns="609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endParaRPr kumimoji="0" sz="2400" b="0" i="0" u="none" strike="noStrike" kern="0" cap="none" spc="0" normalizeH="0" baseline="0" noProof="0">
                      <a:ln>
                        <a:noFill/>
                      </a:ln>
                      <a:solidFill>
                        <a:srgbClr val="001965"/>
                      </a:solidFill>
                      <a:effectLst/>
                      <a:uLnTx/>
                      <a:uFillTx/>
                      <a:latin typeface="Verdana"/>
                      <a:ea typeface="Verdana"/>
                      <a:cs typeface="Verdana"/>
                      <a:sym typeface="Verdana"/>
                    </a:endParaRPr>
                  </a:p>
                </p:txBody>
              </p:sp>
              <p:sp>
                <p:nvSpPr>
                  <p:cNvPr id="1164" name="Google Shape;1164;p11"/>
                  <p:cNvSpPr/>
                  <p:nvPr/>
                </p:nvSpPr>
                <p:spPr>
                  <a:xfrm>
                    <a:off x="2876" y="1686"/>
                    <a:ext cx="202" cy="227"/>
                  </a:xfrm>
                  <a:custGeom>
                    <a:avLst/>
                    <a:gdLst/>
                    <a:ahLst/>
                    <a:cxnLst/>
                    <a:rect l="l" t="t" r="r" b="b"/>
                    <a:pathLst>
                      <a:path w="79" h="90" extrusionOk="0">
                        <a:moveTo>
                          <a:pt x="32" y="41"/>
                        </a:moveTo>
                        <a:cubicBezTo>
                          <a:pt x="16" y="52"/>
                          <a:pt x="16" y="68"/>
                          <a:pt x="15" y="83"/>
                        </a:cubicBezTo>
                        <a:cubicBezTo>
                          <a:pt x="1" y="55"/>
                          <a:pt x="0" y="39"/>
                          <a:pt x="22" y="18"/>
                        </a:cubicBezTo>
                        <a:cubicBezTo>
                          <a:pt x="28" y="13"/>
                          <a:pt x="33" y="8"/>
                          <a:pt x="35" y="0"/>
                        </a:cubicBezTo>
                        <a:cubicBezTo>
                          <a:pt x="56" y="13"/>
                          <a:pt x="46" y="34"/>
                          <a:pt x="49" y="52"/>
                        </a:cubicBezTo>
                        <a:cubicBezTo>
                          <a:pt x="51" y="40"/>
                          <a:pt x="61" y="36"/>
                          <a:pt x="71" y="30"/>
                        </a:cubicBezTo>
                        <a:cubicBezTo>
                          <a:pt x="71" y="36"/>
                          <a:pt x="72" y="41"/>
                          <a:pt x="74" y="45"/>
                        </a:cubicBezTo>
                        <a:cubicBezTo>
                          <a:pt x="79" y="61"/>
                          <a:pt x="73" y="79"/>
                          <a:pt x="59" y="88"/>
                        </a:cubicBezTo>
                        <a:cubicBezTo>
                          <a:pt x="57" y="90"/>
                          <a:pt x="55" y="90"/>
                          <a:pt x="54" y="87"/>
                        </a:cubicBezTo>
                        <a:cubicBezTo>
                          <a:pt x="51" y="69"/>
                          <a:pt x="38" y="58"/>
                          <a:pt x="32" y="41"/>
                        </a:cubicBezTo>
                        <a:close/>
                      </a:path>
                    </a:pathLst>
                  </a:custGeom>
                  <a:solidFill>
                    <a:schemeClr val="lt1"/>
                  </a:solidFill>
                  <a:ln>
                    <a:noFill/>
                  </a:ln>
                </p:spPr>
                <p:txBody>
                  <a:bodyPr spcFirstLastPara="1" wrap="square" lIns="121800" tIns="60900" rIns="121800" bIns="609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endParaRPr kumimoji="0" sz="2400" b="0" i="0" u="none" strike="noStrike" kern="0" cap="none" spc="0" normalizeH="0" baseline="0" noProof="0">
                      <a:ln>
                        <a:noFill/>
                      </a:ln>
                      <a:solidFill>
                        <a:srgbClr val="001965"/>
                      </a:solidFill>
                      <a:effectLst/>
                      <a:uLnTx/>
                      <a:uFillTx/>
                      <a:latin typeface="Verdana"/>
                      <a:ea typeface="Verdana"/>
                      <a:cs typeface="Verdana"/>
                      <a:sym typeface="Verdana"/>
                    </a:endParaRPr>
                  </a:p>
                </p:txBody>
              </p:sp>
            </p:grpSp>
            <p:sp>
              <p:nvSpPr>
                <p:cNvPr id="1165" name="Google Shape;1165;p11"/>
                <p:cNvSpPr/>
                <p:nvPr/>
              </p:nvSpPr>
              <p:spPr>
                <a:xfrm>
                  <a:off x="7673462" y="2900250"/>
                  <a:ext cx="736093" cy="715263"/>
                </a:xfrm>
                <a:custGeom>
                  <a:avLst/>
                  <a:gdLst/>
                  <a:ahLst/>
                  <a:cxnLst/>
                  <a:rect l="l" t="t" r="r" b="b"/>
                  <a:pathLst>
                    <a:path w="216" h="210" extrusionOk="0">
                      <a:moveTo>
                        <a:pt x="204" y="121"/>
                      </a:moveTo>
                      <a:cubicBezTo>
                        <a:pt x="198" y="121"/>
                        <a:pt x="193" y="125"/>
                        <a:pt x="192" y="131"/>
                      </a:cubicBezTo>
                      <a:cubicBezTo>
                        <a:pt x="146" y="130"/>
                        <a:pt x="146" y="130"/>
                        <a:pt x="146" y="130"/>
                      </a:cubicBezTo>
                      <a:cubicBezTo>
                        <a:pt x="145" y="123"/>
                        <a:pt x="139" y="117"/>
                        <a:pt x="131" y="117"/>
                      </a:cubicBezTo>
                      <a:cubicBezTo>
                        <a:pt x="126" y="117"/>
                        <a:pt x="121" y="120"/>
                        <a:pt x="118" y="124"/>
                      </a:cubicBezTo>
                      <a:cubicBezTo>
                        <a:pt x="101" y="117"/>
                        <a:pt x="101" y="117"/>
                        <a:pt x="101" y="117"/>
                      </a:cubicBezTo>
                      <a:cubicBezTo>
                        <a:pt x="101" y="116"/>
                        <a:pt x="102" y="115"/>
                        <a:pt x="102" y="114"/>
                      </a:cubicBezTo>
                      <a:cubicBezTo>
                        <a:pt x="102" y="109"/>
                        <a:pt x="99" y="105"/>
                        <a:pt x="96" y="102"/>
                      </a:cubicBezTo>
                      <a:cubicBezTo>
                        <a:pt x="109" y="75"/>
                        <a:pt x="109" y="75"/>
                        <a:pt x="109" y="75"/>
                      </a:cubicBezTo>
                      <a:cubicBezTo>
                        <a:pt x="111" y="76"/>
                        <a:pt x="112" y="76"/>
                        <a:pt x="114" y="76"/>
                      </a:cubicBezTo>
                      <a:cubicBezTo>
                        <a:pt x="122" y="76"/>
                        <a:pt x="129" y="69"/>
                        <a:pt x="129" y="61"/>
                      </a:cubicBezTo>
                      <a:cubicBezTo>
                        <a:pt x="129" y="53"/>
                        <a:pt x="122" y="46"/>
                        <a:pt x="114" y="46"/>
                      </a:cubicBezTo>
                      <a:cubicBezTo>
                        <a:pt x="111" y="46"/>
                        <a:pt x="107" y="47"/>
                        <a:pt x="105" y="49"/>
                      </a:cubicBezTo>
                      <a:cubicBezTo>
                        <a:pt x="78" y="23"/>
                        <a:pt x="78" y="23"/>
                        <a:pt x="78" y="23"/>
                      </a:cubicBezTo>
                      <a:cubicBezTo>
                        <a:pt x="80" y="20"/>
                        <a:pt x="81" y="17"/>
                        <a:pt x="81" y="14"/>
                      </a:cubicBezTo>
                      <a:cubicBezTo>
                        <a:pt x="81" y="6"/>
                        <a:pt x="74" y="0"/>
                        <a:pt x="66" y="0"/>
                      </a:cubicBezTo>
                      <a:cubicBezTo>
                        <a:pt x="58" y="0"/>
                        <a:pt x="52" y="6"/>
                        <a:pt x="52" y="14"/>
                      </a:cubicBezTo>
                      <a:cubicBezTo>
                        <a:pt x="52" y="22"/>
                        <a:pt x="58" y="29"/>
                        <a:pt x="66" y="29"/>
                      </a:cubicBezTo>
                      <a:cubicBezTo>
                        <a:pt x="70" y="29"/>
                        <a:pt x="73" y="28"/>
                        <a:pt x="75" y="26"/>
                      </a:cubicBezTo>
                      <a:cubicBezTo>
                        <a:pt x="102" y="52"/>
                        <a:pt x="102" y="52"/>
                        <a:pt x="102" y="52"/>
                      </a:cubicBezTo>
                      <a:cubicBezTo>
                        <a:pt x="100" y="55"/>
                        <a:pt x="99" y="58"/>
                        <a:pt x="99" y="61"/>
                      </a:cubicBezTo>
                      <a:cubicBezTo>
                        <a:pt x="99" y="66"/>
                        <a:pt x="101" y="71"/>
                        <a:pt x="105" y="73"/>
                      </a:cubicBezTo>
                      <a:cubicBezTo>
                        <a:pt x="92" y="100"/>
                        <a:pt x="92" y="100"/>
                        <a:pt x="92" y="100"/>
                      </a:cubicBezTo>
                      <a:cubicBezTo>
                        <a:pt x="90" y="100"/>
                        <a:pt x="89" y="99"/>
                        <a:pt x="87" y="99"/>
                      </a:cubicBezTo>
                      <a:cubicBezTo>
                        <a:pt x="82" y="99"/>
                        <a:pt x="78" y="101"/>
                        <a:pt x="76" y="105"/>
                      </a:cubicBezTo>
                      <a:cubicBezTo>
                        <a:pt x="52" y="92"/>
                        <a:pt x="52" y="92"/>
                        <a:pt x="52" y="92"/>
                      </a:cubicBezTo>
                      <a:cubicBezTo>
                        <a:pt x="52" y="90"/>
                        <a:pt x="53" y="88"/>
                        <a:pt x="53" y="86"/>
                      </a:cubicBezTo>
                      <a:cubicBezTo>
                        <a:pt x="53" y="78"/>
                        <a:pt x="46" y="71"/>
                        <a:pt x="38" y="71"/>
                      </a:cubicBezTo>
                      <a:cubicBezTo>
                        <a:pt x="29" y="71"/>
                        <a:pt x="23" y="78"/>
                        <a:pt x="23" y="86"/>
                      </a:cubicBezTo>
                      <a:cubicBezTo>
                        <a:pt x="23" y="92"/>
                        <a:pt x="26" y="97"/>
                        <a:pt x="31" y="100"/>
                      </a:cubicBezTo>
                      <a:cubicBezTo>
                        <a:pt x="18" y="138"/>
                        <a:pt x="18" y="138"/>
                        <a:pt x="18" y="138"/>
                      </a:cubicBezTo>
                      <a:cubicBezTo>
                        <a:pt x="17" y="137"/>
                        <a:pt x="16" y="137"/>
                        <a:pt x="15" y="137"/>
                      </a:cubicBezTo>
                      <a:cubicBezTo>
                        <a:pt x="7" y="137"/>
                        <a:pt x="0" y="144"/>
                        <a:pt x="0" y="152"/>
                      </a:cubicBezTo>
                      <a:cubicBezTo>
                        <a:pt x="0" y="160"/>
                        <a:pt x="7" y="167"/>
                        <a:pt x="15" y="167"/>
                      </a:cubicBezTo>
                      <a:cubicBezTo>
                        <a:pt x="23" y="167"/>
                        <a:pt x="30" y="160"/>
                        <a:pt x="30" y="152"/>
                      </a:cubicBezTo>
                      <a:cubicBezTo>
                        <a:pt x="30" y="146"/>
                        <a:pt x="26" y="142"/>
                        <a:pt x="22" y="139"/>
                      </a:cubicBezTo>
                      <a:cubicBezTo>
                        <a:pt x="35" y="101"/>
                        <a:pt x="35" y="101"/>
                        <a:pt x="35" y="101"/>
                      </a:cubicBezTo>
                      <a:cubicBezTo>
                        <a:pt x="36" y="101"/>
                        <a:pt x="37" y="101"/>
                        <a:pt x="38" y="101"/>
                      </a:cubicBezTo>
                      <a:cubicBezTo>
                        <a:pt x="42" y="101"/>
                        <a:pt x="47" y="99"/>
                        <a:pt x="50" y="95"/>
                      </a:cubicBezTo>
                      <a:cubicBezTo>
                        <a:pt x="73" y="109"/>
                        <a:pt x="73" y="109"/>
                        <a:pt x="73" y="109"/>
                      </a:cubicBezTo>
                      <a:cubicBezTo>
                        <a:pt x="73" y="110"/>
                        <a:pt x="72" y="112"/>
                        <a:pt x="72" y="114"/>
                      </a:cubicBezTo>
                      <a:cubicBezTo>
                        <a:pt x="72" y="122"/>
                        <a:pt x="79" y="128"/>
                        <a:pt x="87" y="128"/>
                      </a:cubicBezTo>
                      <a:cubicBezTo>
                        <a:pt x="92" y="128"/>
                        <a:pt x="97" y="126"/>
                        <a:pt x="100" y="121"/>
                      </a:cubicBezTo>
                      <a:cubicBezTo>
                        <a:pt x="117" y="128"/>
                        <a:pt x="117" y="128"/>
                        <a:pt x="117" y="128"/>
                      </a:cubicBezTo>
                      <a:cubicBezTo>
                        <a:pt x="116" y="129"/>
                        <a:pt x="116" y="131"/>
                        <a:pt x="116" y="132"/>
                      </a:cubicBezTo>
                      <a:cubicBezTo>
                        <a:pt x="116" y="140"/>
                        <a:pt x="123" y="147"/>
                        <a:pt x="131" y="147"/>
                      </a:cubicBezTo>
                      <a:cubicBezTo>
                        <a:pt x="133" y="147"/>
                        <a:pt x="135" y="147"/>
                        <a:pt x="136" y="146"/>
                      </a:cubicBezTo>
                      <a:cubicBezTo>
                        <a:pt x="159" y="188"/>
                        <a:pt x="159" y="188"/>
                        <a:pt x="159" y="188"/>
                      </a:cubicBezTo>
                      <a:cubicBezTo>
                        <a:pt x="156" y="191"/>
                        <a:pt x="155" y="194"/>
                        <a:pt x="155" y="198"/>
                      </a:cubicBezTo>
                      <a:cubicBezTo>
                        <a:pt x="155" y="205"/>
                        <a:pt x="160" y="210"/>
                        <a:pt x="167" y="210"/>
                      </a:cubicBezTo>
                      <a:cubicBezTo>
                        <a:pt x="174" y="210"/>
                        <a:pt x="179" y="205"/>
                        <a:pt x="179" y="198"/>
                      </a:cubicBezTo>
                      <a:cubicBezTo>
                        <a:pt x="179" y="191"/>
                        <a:pt x="174" y="186"/>
                        <a:pt x="167" y="186"/>
                      </a:cubicBezTo>
                      <a:cubicBezTo>
                        <a:pt x="166" y="186"/>
                        <a:pt x="164" y="186"/>
                        <a:pt x="163" y="186"/>
                      </a:cubicBezTo>
                      <a:cubicBezTo>
                        <a:pt x="140" y="144"/>
                        <a:pt x="140" y="144"/>
                        <a:pt x="140" y="144"/>
                      </a:cubicBezTo>
                      <a:cubicBezTo>
                        <a:pt x="143" y="142"/>
                        <a:pt x="145" y="138"/>
                        <a:pt x="146" y="134"/>
                      </a:cubicBezTo>
                      <a:cubicBezTo>
                        <a:pt x="192" y="135"/>
                        <a:pt x="192" y="135"/>
                        <a:pt x="192" y="135"/>
                      </a:cubicBezTo>
                      <a:cubicBezTo>
                        <a:pt x="193" y="141"/>
                        <a:pt x="198" y="145"/>
                        <a:pt x="204" y="145"/>
                      </a:cubicBezTo>
                      <a:cubicBezTo>
                        <a:pt x="211" y="145"/>
                        <a:pt x="216" y="140"/>
                        <a:pt x="216" y="133"/>
                      </a:cubicBezTo>
                      <a:cubicBezTo>
                        <a:pt x="216" y="126"/>
                        <a:pt x="211" y="121"/>
                        <a:pt x="204" y="121"/>
                      </a:cubicBezTo>
                    </a:path>
                  </a:pathLst>
                </a:custGeom>
                <a:solidFill>
                  <a:schemeClr val="lt1"/>
                </a:solidFill>
                <a:ln>
                  <a:noFill/>
                </a:ln>
              </p:spPr>
              <p:txBody>
                <a:bodyPr spcFirstLastPara="1" wrap="square" lIns="121800" tIns="60900" rIns="121800" bIns="609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2400"/>
                    <a:buFont typeface="Arial"/>
                    <a:buNone/>
                    <a:tabLst/>
                    <a:defRPr/>
                  </a:pPr>
                  <a:endParaRPr kumimoji="0" sz="2400" b="0" i="0" u="none" strike="noStrike" kern="0" cap="none" spc="0" normalizeH="0" baseline="0" noProof="0">
                    <a:ln>
                      <a:noFill/>
                    </a:ln>
                    <a:solidFill>
                      <a:srgbClr val="001965"/>
                    </a:solidFill>
                    <a:effectLst/>
                    <a:uLnTx/>
                    <a:uFillTx/>
                    <a:latin typeface="Verdana"/>
                    <a:ea typeface="Verdana"/>
                    <a:cs typeface="Verdana"/>
                    <a:sym typeface="Verdana"/>
                  </a:endParaRPr>
                </a:p>
              </p:txBody>
            </p:sp>
          </p:grpSp>
        </p:grpSp>
      </p:grpSp>
      <p:sp>
        <p:nvSpPr>
          <p:cNvPr id="5" name="CuadroTexto 4">
            <a:extLst>
              <a:ext uri="{FF2B5EF4-FFF2-40B4-BE49-F238E27FC236}">
                <a16:creationId xmlns:a16="http://schemas.microsoft.com/office/drawing/2014/main" id="{85A69DA6-D89D-C1B1-7B16-0B52856234D7}"/>
              </a:ext>
            </a:extLst>
          </p:cNvPr>
          <p:cNvSpPr txBox="1"/>
          <p:nvPr/>
        </p:nvSpPr>
        <p:spPr>
          <a:xfrm>
            <a:off x="3920349" y="6361760"/>
            <a:ext cx="4578442" cy="400110"/>
          </a:xfrm>
          <a:prstGeom prst="rect">
            <a:avLst/>
          </a:prstGeom>
          <a:noFill/>
        </p:spPr>
        <p:txBody>
          <a:bodyPr wrap="square" rtlCol="0">
            <a:spAutoFit/>
          </a:bodyPr>
          <a:lstStyle/>
          <a:p>
            <a:pPr lvl="0" algn="ctr">
              <a:buClr>
                <a:srgbClr val="161311"/>
              </a:buClr>
              <a:buSzPts val="1000"/>
            </a:pPr>
            <a:r>
              <a:rPr lang="en-US" sz="1000" dirty="0"/>
              <a:t>Mol </a:t>
            </a:r>
            <a:r>
              <a:rPr lang="en-US" sz="1000" dirty="0" err="1"/>
              <a:t>Metab</a:t>
            </a:r>
            <a:r>
              <a:rPr lang="en-US" sz="1000" dirty="0"/>
              <a:t>. 2016;5(11):1057-1071.</a:t>
            </a:r>
          </a:p>
          <a:p>
            <a:pPr lvl="0" algn="ctr">
              <a:buClr>
                <a:srgbClr val="161311"/>
              </a:buClr>
              <a:buSzPts val="1000"/>
            </a:pPr>
            <a:r>
              <a:rPr lang="en-US" sz="1000" dirty="0"/>
              <a:t>N Engl J Med. 2011;365(17):1597-1604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A8F05F1-CCB2-DCCA-BD68-933D273657DC}"/>
              </a:ext>
            </a:extLst>
          </p:cNvPr>
          <p:cNvSpPr/>
          <p:nvPr/>
        </p:nvSpPr>
        <p:spPr bwMode="invGray">
          <a:xfrm>
            <a:off x="7094400" y="130626"/>
            <a:ext cx="5097600" cy="6858000"/>
          </a:xfrm>
          <a:prstGeom prst="rect">
            <a:avLst/>
          </a:prstGeom>
          <a:solidFill>
            <a:srgbClr val="939AA7">
              <a:alpha val="94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a:latin typeface="Apis For Office" panose="020B0504010101010104" pitchFamily="34" charset="0"/>
              <a:ea typeface="Apis For Office" panose="020B0504010101010104" pitchFamily="34" charset="0"/>
              <a:cs typeface="Apis For Office" panose="020B0504010101010104" pitchFamily="34" charset="0"/>
            </a:endParaRPr>
          </a:p>
        </p:txBody>
      </p:sp>
      <p:pic>
        <p:nvPicPr>
          <p:cNvPr id="27" name="Picture 38" descr="A human body with organs&#10;&#10;AI-generated content may be incorrect.">
            <a:extLst>
              <a:ext uri="{FF2B5EF4-FFF2-40B4-BE49-F238E27FC236}">
                <a16:creationId xmlns:a16="http://schemas.microsoft.com/office/drawing/2014/main" id="{EBCF8C4F-7A3C-742F-FAD3-8A97B5A13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324" y="445633"/>
            <a:ext cx="4551252" cy="5461502"/>
          </a:xfrm>
          <a:prstGeom prst="rect">
            <a:avLst/>
          </a:prstGeom>
        </p:spPr>
      </p:pic>
      <p:sp>
        <p:nvSpPr>
          <p:cNvPr id="35" name="Título 1">
            <a:extLst>
              <a:ext uri="{FF2B5EF4-FFF2-40B4-BE49-F238E27FC236}">
                <a16:creationId xmlns:a16="http://schemas.microsoft.com/office/drawing/2014/main" id="{37ABF63E-A33E-6AB5-D2A2-1DBA9AFB4351}"/>
              </a:ext>
            </a:extLst>
          </p:cNvPr>
          <p:cNvSpPr txBox="1"/>
          <p:nvPr/>
        </p:nvSpPr>
        <p:spPr>
          <a:xfrm>
            <a:off x="579722" y="117453"/>
            <a:ext cx="10660714" cy="547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dirty="0">
                <a:ea typeface="Apis For Office" panose="020B0504010101010104" pitchFamily="34" charset="0"/>
                <a:cs typeface="Apis For Office" panose="020B0504010101010104" pitchFamily="34" charset="0"/>
              </a:rPr>
              <a:t>Comorbilidades asociadas a obesidad</a:t>
            </a:r>
          </a:p>
        </p:txBody>
      </p:sp>
      <p:sp>
        <p:nvSpPr>
          <p:cNvPr id="36" name="TextBox 36">
            <a:extLst>
              <a:ext uri="{FF2B5EF4-FFF2-40B4-BE49-F238E27FC236}">
                <a16:creationId xmlns:a16="http://schemas.microsoft.com/office/drawing/2014/main" id="{2A2E39BE-7A90-5477-4EFF-DD885457767D}"/>
              </a:ext>
            </a:extLst>
          </p:cNvPr>
          <p:cNvSpPr txBox="1">
            <a:spLocks noChangeArrowheads="1"/>
          </p:cNvSpPr>
          <p:nvPr/>
        </p:nvSpPr>
        <p:spPr bwMode="auto">
          <a:xfrm>
            <a:off x="7495406" y="897767"/>
            <a:ext cx="2336348" cy="855589"/>
          </a:xfrm>
          <a:prstGeom prst="rect">
            <a:avLst/>
          </a:prstGeom>
          <a:noFill/>
          <a:ln w="9525">
            <a:noFill/>
            <a:miter lim="800000"/>
          </a:ln>
        </p:spPr>
        <p:txBody>
          <a:bodyPr wrap="none" lIns="85314" tIns="42657" rIns="85314" bIns="42657">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u="none" strike="noStrike" kern="1200" cap="none" spc="0" normalizeH="0" baseline="0" noProof="0" err="1">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Neurológico</a:t>
            </a:r>
            <a:endParaRPr kumimoji="0" lang="en-US" sz="1400" b="1" u="none" strike="noStrike" kern="1200" cap="none" spc="0" normalizeH="0" baseline="0" noProof="0">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Enfermedad vascular cerebral</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Hipertensión endocraneana </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Demencia</a:t>
            </a:r>
          </a:p>
        </p:txBody>
      </p:sp>
      <p:sp>
        <p:nvSpPr>
          <p:cNvPr id="37" name="Rectangle 38">
            <a:extLst>
              <a:ext uri="{FF2B5EF4-FFF2-40B4-BE49-F238E27FC236}">
                <a16:creationId xmlns:a16="http://schemas.microsoft.com/office/drawing/2014/main" id="{A714BBFF-887F-9F00-1CC4-0823EDBD28E1}"/>
              </a:ext>
            </a:extLst>
          </p:cNvPr>
          <p:cNvSpPr>
            <a:spLocks noChangeArrowheads="1"/>
          </p:cNvSpPr>
          <p:nvPr/>
        </p:nvSpPr>
        <p:spPr bwMode="auto">
          <a:xfrm>
            <a:off x="7495406" y="2691653"/>
            <a:ext cx="2599248" cy="1040254"/>
          </a:xfrm>
          <a:prstGeom prst="rect">
            <a:avLst/>
          </a:prstGeom>
          <a:noFill/>
          <a:ln w="9525">
            <a:noFill/>
            <a:miter lim="800000"/>
          </a:ln>
        </p:spPr>
        <p:txBody>
          <a:bodyPr wrap="square" lIns="85314" tIns="42657" rIns="85314" bIns="42657">
            <a:spAutoFit/>
          </a:bodyPr>
          <a:lstStyle/>
          <a:p>
            <a:pPr marL="319926" marR="0" lvl="0" indent="-319926" algn="l" defTabSz="914400" rtl="0" eaLnBrk="0" fontAlgn="base" latinLnBrk="0" hangingPunct="0">
              <a:lnSpc>
                <a:spcPct val="100000"/>
              </a:lnSpc>
              <a:spcBef>
                <a:spcPct val="0"/>
              </a:spcBef>
              <a:spcAft>
                <a:spcPct val="0"/>
              </a:spcAft>
              <a:buClrTx/>
              <a:buSzTx/>
              <a:buFontTx/>
              <a:buNone/>
              <a:defRPr/>
            </a:pPr>
            <a:r>
              <a:rPr kumimoji="0" lang="en-US" sz="1400" b="1" u="none" strike="noStrike" kern="1200" cap="none" spc="0" normalizeH="0" baseline="0" noProof="0">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Gastrointestinal</a:t>
            </a:r>
          </a:p>
          <a:p>
            <a:pPr marL="319926" marR="0" lvl="0" indent="-319926" algn="l"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Hígado graso</a:t>
            </a:r>
          </a:p>
          <a:p>
            <a:pPr marL="319926" marR="0" lvl="0" indent="-319926" algn="l"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Colelitiasis</a:t>
            </a:r>
          </a:p>
          <a:p>
            <a:pPr marL="319926" marR="0" lvl="0" indent="-319926" algn="l"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ERGE</a:t>
            </a:r>
          </a:p>
          <a:p>
            <a:pPr marL="319926" marR="0" lvl="0" indent="-319926" algn="l"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Hernia</a:t>
            </a:r>
          </a:p>
        </p:txBody>
      </p:sp>
      <p:sp>
        <p:nvSpPr>
          <p:cNvPr id="38" name="Rectangle 10">
            <a:extLst>
              <a:ext uri="{FF2B5EF4-FFF2-40B4-BE49-F238E27FC236}">
                <a16:creationId xmlns:a16="http://schemas.microsoft.com/office/drawing/2014/main" id="{3196F54D-D83F-7FEF-A846-84136816EDB2}"/>
              </a:ext>
            </a:extLst>
          </p:cNvPr>
          <p:cNvSpPr>
            <a:spLocks noChangeArrowheads="1"/>
          </p:cNvSpPr>
          <p:nvPr/>
        </p:nvSpPr>
        <p:spPr bwMode="auto">
          <a:xfrm>
            <a:off x="10003820" y="2190092"/>
            <a:ext cx="1746181" cy="1040254"/>
          </a:xfrm>
          <a:prstGeom prst="rect">
            <a:avLst/>
          </a:prstGeom>
          <a:noFill/>
          <a:ln w="9525">
            <a:noFill/>
            <a:miter lim="800000"/>
          </a:ln>
        </p:spPr>
        <p:txBody>
          <a:bodyPr wrap="square" lIns="85314" tIns="42657" rIns="85314" bIns="42657">
            <a:spAutoFit/>
          </a:bodyPr>
          <a:lstStyle/>
          <a:p>
            <a:pPr marL="319926" marR="0" lvl="0" indent="-319926" algn="l" defTabSz="914400" rtl="0" eaLnBrk="0" fontAlgn="base" latinLnBrk="0" hangingPunct="0">
              <a:lnSpc>
                <a:spcPct val="100000"/>
              </a:lnSpc>
              <a:spcBef>
                <a:spcPct val="0"/>
              </a:spcBef>
              <a:spcAft>
                <a:spcPct val="0"/>
              </a:spcAft>
              <a:buClrTx/>
              <a:buSzTx/>
              <a:buFontTx/>
              <a:buNone/>
              <a:defRPr/>
            </a:pPr>
            <a:r>
              <a:rPr kumimoji="0" lang="en-US" sz="1400" b="1" u="none" strike="noStrike" kern="1200" cap="none" spc="0" normalizeH="0" baseline="0" noProof="0">
                <a:ln>
                  <a:noFill/>
                </a:ln>
                <a:solidFill>
                  <a:srgbClr val="005AD2"/>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Cardiovascular</a:t>
            </a:r>
          </a:p>
          <a:p>
            <a:pPr marL="319926" marR="0" lvl="0" indent="-319926" algn="l"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Aterosclerosis</a:t>
            </a:r>
          </a:p>
          <a:p>
            <a:pPr marL="319926" marR="0" lvl="0" indent="-319926" algn="l"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Hipertensión</a:t>
            </a:r>
          </a:p>
          <a:p>
            <a:pPr marL="319926" marR="0" lvl="0" indent="-319926" algn="l"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Dislipidemia</a:t>
            </a:r>
          </a:p>
          <a:p>
            <a:pPr marL="319926" marR="0" lvl="0" indent="-319926" algn="l" defTabSz="914400" rtl="0" eaLnBrk="0" fontAlgn="base" latinLnBrk="0" hangingPunct="0">
              <a:lnSpc>
                <a:spcPct val="100000"/>
              </a:lnSpc>
              <a:spcBef>
                <a:spcPct val="0"/>
              </a:spcBef>
              <a:spcAft>
                <a:spcPct val="0"/>
              </a:spcAft>
              <a:buClrTx/>
              <a:buSzTx/>
              <a:buFontTx/>
              <a:buNone/>
              <a:defRPr/>
            </a:pPr>
            <a:r>
              <a:rPr kumimoji="0" lang="en-US"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ICC</a:t>
            </a:r>
          </a:p>
        </p:txBody>
      </p:sp>
      <p:sp>
        <p:nvSpPr>
          <p:cNvPr id="39" name="TextBox 40">
            <a:extLst>
              <a:ext uri="{FF2B5EF4-FFF2-40B4-BE49-F238E27FC236}">
                <a16:creationId xmlns:a16="http://schemas.microsoft.com/office/drawing/2014/main" id="{16A2B0B0-9E69-C37B-8C01-31D1C028661E}"/>
              </a:ext>
            </a:extLst>
          </p:cNvPr>
          <p:cNvSpPr txBox="1">
            <a:spLocks noChangeArrowheads="1"/>
          </p:cNvSpPr>
          <p:nvPr/>
        </p:nvSpPr>
        <p:spPr bwMode="auto">
          <a:xfrm>
            <a:off x="2909340" y="3199782"/>
            <a:ext cx="2175541" cy="1224920"/>
          </a:xfrm>
          <a:prstGeom prst="rect">
            <a:avLst/>
          </a:prstGeom>
          <a:noFill/>
          <a:ln w="9525">
            <a:noFill/>
            <a:miter lim="800000"/>
          </a:ln>
        </p:spPr>
        <p:txBody>
          <a:bodyPr wrap="square" lIns="85314" tIns="42657" rIns="85314" bIns="42657">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u="none" strike="noStrike" kern="1200" cap="none" spc="0" normalizeH="0" baseline="0" noProof="0" err="1">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Genitourinario</a:t>
            </a:r>
            <a:endParaRPr kumimoji="0" lang="en-US" sz="1400" b="1" u="none" strike="noStrike" kern="1200" cap="none" spc="0" normalizeH="0" baseline="0" noProof="0">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SOP</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Alteraciones menstruales</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Infertilidad</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Incontinencia urinaria</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Testosterona baja</a:t>
            </a:r>
          </a:p>
        </p:txBody>
      </p:sp>
      <p:sp>
        <p:nvSpPr>
          <p:cNvPr id="40" name="TextBox 41">
            <a:extLst>
              <a:ext uri="{FF2B5EF4-FFF2-40B4-BE49-F238E27FC236}">
                <a16:creationId xmlns:a16="http://schemas.microsoft.com/office/drawing/2014/main" id="{AC91B8EF-95D3-2450-7859-BB675A54CD7D}"/>
              </a:ext>
            </a:extLst>
          </p:cNvPr>
          <p:cNvSpPr txBox="1">
            <a:spLocks noChangeArrowheads="1"/>
          </p:cNvSpPr>
          <p:nvPr/>
        </p:nvSpPr>
        <p:spPr bwMode="auto">
          <a:xfrm>
            <a:off x="3197353" y="1260539"/>
            <a:ext cx="1754459" cy="1040254"/>
          </a:xfrm>
          <a:prstGeom prst="rect">
            <a:avLst/>
          </a:prstGeom>
          <a:noFill/>
          <a:ln w="9525">
            <a:noFill/>
            <a:miter lim="800000"/>
          </a:ln>
        </p:spPr>
        <p:txBody>
          <a:bodyPr wrap="none" lIns="85314" tIns="42657" rIns="85314" bIns="42657">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u="none" strike="noStrike" kern="1200" cap="none" spc="0" normalizeH="0" baseline="0" noProof="0" err="1">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Psicológico</a:t>
            </a:r>
            <a:endParaRPr kumimoji="0" lang="en-US" sz="1400" b="1" u="none" strike="noStrike" kern="1200" cap="none" spc="0" normalizeH="0" baseline="0" noProof="0">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Depresión</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Baja autoestima</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Pobre calidad de vida</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Trastorno alimentario</a:t>
            </a:r>
          </a:p>
        </p:txBody>
      </p:sp>
      <p:sp>
        <p:nvSpPr>
          <p:cNvPr id="41" name="Rectangle 10">
            <a:extLst>
              <a:ext uri="{FF2B5EF4-FFF2-40B4-BE49-F238E27FC236}">
                <a16:creationId xmlns:a16="http://schemas.microsoft.com/office/drawing/2014/main" id="{1E611478-8570-CF48-A7EB-404F45298D88}"/>
              </a:ext>
            </a:extLst>
          </p:cNvPr>
          <p:cNvSpPr>
            <a:spLocks noChangeArrowheads="1"/>
          </p:cNvSpPr>
          <p:nvPr/>
        </p:nvSpPr>
        <p:spPr bwMode="auto">
          <a:xfrm>
            <a:off x="793758" y="2370057"/>
            <a:ext cx="2915573" cy="1224920"/>
          </a:xfrm>
          <a:prstGeom prst="rect">
            <a:avLst/>
          </a:prstGeom>
          <a:noFill/>
          <a:ln w="9525">
            <a:noFill/>
            <a:miter lim="800000"/>
          </a:ln>
        </p:spPr>
        <p:txBody>
          <a:bodyPr wrap="square" lIns="85314" tIns="42657" rIns="85314" bIns="42657">
            <a:spAutoFit/>
          </a:bodyPr>
          <a:lstStyle/>
          <a:p>
            <a:pPr marL="319926" marR="0" lvl="0" indent="-319926" defTabSz="914400" rtl="0" eaLnBrk="0" fontAlgn="base" latinLnBrk="0" hangingPunct="0">
              <a:lnSpc>
                <a:spcPct val="100000"/>
              </a:lnSpc>
              <a:spcBef>
                <a:spcPct val="0"/>
              </a:spcBef>
              <a:spcAft>
                <a:spcPct val="0"/>
              </a:spcAft>
              <a:buClrTx/>
              <a:buSzTx/>
              <a:buFontTx/>
              <a:buNone/>
              <a:defRPr/>
            </a:pPr>
            <a:r>
              <a:rPr kumimoji="0" lang="en-US" sz="1400" b="1" u="none" strike="noStrike" kern="1200" cap="none" spc="0" normalizeH="0" baseline="0" noProof="0" err="1">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Pulmonar</a:t>
            </a:r>
            <a:endParaRPr kumimoji="0" lang="en-US" sz="1400" b="1" u="none" strike="noStrike" kern="1200" cap="none" spc="0" normalizeH="0" baseline="0" noProof="0">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a:p>
            <a:pPr marL="319926" marR="0" lvl="0" indent="-319926"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Apnea obstructiva del sueño</a:t>
            </a:r>
          </a:p>
          <a:p>
            <a:pPr marL="319926" marR="0" lvl="0" indent="-319926"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Síndrome de hipoventilación</a:t>
            </a:r>
          </a:p>
          <a:p>
            <a:pPr marL="319926" marR="0" lvl="0" indent="-319926"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Asma</a:t>
            </a:r>
          </a:p>
          <a:p>
            <a:pPr marL="319926" marR="0" lvl="0" indent="-319926"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Hipertensión pulmonar</a:t>
            </a:r>
          </a:p>
          <a:p>
            <a:pPr marL="319926" marR="0" lvl="0" indent="-319926"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Disnea</a:t>
            </a:r>
          </a:p>
        </p:txBody>
      </p:sp>
      <p:sp>
        <p:nvSpPr>
          <p:cNvPr id="42" name="TextBox 44">
            <a:extLst>
              <a:ext uri="{FF2B5EF4-FFF2-40B4-BE49-F238E27FC236}">
                <a16:creationId xmlns:a16="http://schemas.microsoft.com/office/drawing/2014/main" id="{EFE57AFF-78A8-E672-242B-18DCCB29A546}"/>
              </a:ext>
            </a:extLst>
          </p:cNvPr>
          <p:cNvSpPr txBox="1">
            <a:spLocks noChangeArrowheads="1"/>
          </p:cNvSpPr>
          <p:nvPr/>
        </p:nvSpPr>
        <p:spPr bwMode="auto">
          <a:xfrm>
            <a:off x="9025546" y="3855913"/>
            <a:ext cx="1211423" cy="1594252"/>
          </a:xfrm>
          <a:prstGeom prst="rect">
            <a:avLst/>
          </a:prstGeom>
          <a:noFill/>
          <a:ln w="9525">
            <a:noFill/>
            <a:miter lim="800000"/>
          </a:ln>
        </p:spPr>
        <p:txBody>
          <a:bodyPr wrap="square" lIns="85314" tIns="42657" rIns="85314" bIns="42657">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u="none" strike="noStrike" kern="1200" cap="none" spc="0" normalizeH="0" baseline="0" noProof="0" err="1">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Cáncer</a:t>
            </a:r>
            <a:endParaRPr kumimoji="0" lang="en-US" sz="1400" b="1" u="none" strike="noStrike" kern="1200" cap="none" spc="0" normalizeH="0" baseline="0" noProof="0">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206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Esófago</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206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Estómago</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206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Colorrectal</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206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Hígado</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206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Vesícula biliar</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206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Páncreas</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206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Mama </a:t>
            </a:r>
          </a:p>
        </p:txBody>
      </p:sp>
      <p:sp>
        <p:nvSpPr>
          <p:cNvPr id="43" name="TextBox 43">
            <a:extLst>
              <a:ext uri="{FF2B5EF4-FFF2-40B4-BE49-F238E27FC236}">
                <a16:creationId xmlns:a16="http://schemas.microsoft.com/office/drawing/2014/main" id="{9DB1DBD6-041B-4A74-A4C3-09A40824B072}"/>
              </a:ext>
            </a:extLst>
          </p:cNvPr>
          <p:cNvSpPr txBox="1">
            <a:spLocks noChangeArrowheads="1"/>
          </p:cNvSpPr>
          <p:nvPr/>
        </p:nvSpPr>
        <p:spPr bwMode="auto">
          <a:xfrm>
            <a:off x="821353" y="4598881"/>
            <a:ext cx="1958040" cy="855589"/>
          </a:xfrm>
          <a:prstGeom prst="rect">
            <a:avLst/>
          </a:prstGeom>
          <a:noFill/>
          <a:ln w="9525">
            <a:noFill/>
            <a:miter lim="800000"/>
          </a:ln>
        </p:spPr>
        <p:txBody>
          <a:bodyPr wrap="none" lIns="85314" tIns="42657" rIns="85314" bIns="42657">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u="none" strike="noStrike" kern="1200" cap="none" spc="0" normalizeH="0" baseline="0" noProof="0" err="1">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Musculoesquelético</a:t>
            </a:r>
            <a:endParaRPr kumimoji="0" lang="en-US" sz="1400" b="1" u="none" strike="noStrike" kern="1200" cap="none" spc="0" normalizeH="0" baseline="0" noProof="0">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Lumbalgia</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Osteoartritis</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Movilidad restringida</a:t>
            </a:r>
          </a:p>
        </p:txBody>
      </p:sp>
      <p:sp>
        <p:nvSpPr>
          <p:cNvPr id="44" name="Rectangle 10">
            <a:extLst>
              <a:ext uri="{FF2B5EF4-FFF2-40B4-BE49-F238E27FC236}">
                <a16:creationId xmlns:a16="http://schemas.microsoft.com/office/drawing/2014/main" id="{1A55543B-1C84-703E-11BD-51D02EBDB410}"/>
              </a:ext>
            </a:extLst>
          </p:cNvPr>
          <p:cNvSpPr>
            <a:spLocks noChangeArrowheads="1"/>
          </p:cNvSpPr>
          <p:nvPr/>
        </p:nvSpPr>
        <p:spPr bwMode="auto">
          <a:xfrm>
            <a:off x="7169320" y="4377747"/>
            <a:ext cx="2386572" cy="1040254"/>
          </a:xfrm>
          <a:prstGeom prst="rect">
            <a:avLst/>
          </a:prstGeom>
          <a:noFill/>
          <a:ln w="9525">
            <a:noFill/>
            <a:miter lim="800000"/>
          </a:ln>
        </p:spPr>
        <p:txBody>
          <a:bodyPr wrap="square" lIns="85314" tIns="42657" rIns="85314" bIns="42657">
            <a:spAutoFit/>
          </a:bodyPr>
          <a:lstStyle/>
          <a:p>
            <a:pPr marL="319926" marR="0" lvl="0" indent="-319926" algn="l" defTabSz="914400" rtl="0" eaLnBrk="0" fontAlgn="base" latinLnBrk="0" hangingPunct="0">
              <a:lnSpc>
                <a:spcPct val="100000"/>
              </a:lnSpc>
              <a:spcBef>
                <a:spcPct val="0"/>
              </a:spcBef>
              <a:spcAft>
                <a:spcPct val="0"/>
              </a:spcAft>
              <a:buClrTx/>
              <a:buSzTx/>
              <a:buFontTx/>
              <a:buNone/>
              <a:defRPr/>
            </a:pPr>
            <a:r>
              <a:rPr kumimoji="0" lang="en-US" sz="1400" b="1" u="none" strike="noStrike" kern="1200" cap="none" spc="0" normalizeH="0" baseline="0" noProof="0" err="1">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Metabólico</a:t>
            </a:r>
            <a:endParaRPr kumimoji="0" lang="en-US" sz="1400" b="1" u="none" strike="noStrike" kern="1200" cap="none" spc="0" normalizeH="0" baseline="0" noProof="0">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a:p>
            <a:pPr marL="319926" marR="0" lvl="0" indent="-319926" algn="l"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Diabetes tipo 2</a:t>
            </a:r>
          </a:p>
          <a:p>
            <a:pPr marL="319926" marR="0" lvl="0" indent="-319926" algn="l"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Gota</a:t>
            </a:r>
          </a:p>
          <a:p>
            <a:pPr marL="0" marR="0" lvl="0" indent="0" algn="l"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Resistencia a la insulina</a:t>
            </a:r>
          </a:p>
          <a:p>
            <a:pPr marL="0" marR="0" lvl="0" indent="0" algn="l" defTabSz="914400" rtl="0" eaLnBrk="0" fontAlgn="base" latinLnBrk="0" hangingPunct="0">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Síndrome metabólico</a:t>
            </a:r>
          </a:p>
        </p:txBody>
      </p:sp>
      <p:sp>
        <p:nvSpPr>
          <p:cNvPr id="45" name="TextBox 47">
            <a:extLst>
              <a:ext uri="{FF2B5EF4-FFF2-40B4-BE49-F238E27FC236}">
                <a16:creationId xmlns:a16="http://schemas.microsoft.com/office/drawing/2014/main" id="{AB90C4C8-19CB-DF07-26C5-EA34886473FA}"/>
              </a:ext>
            </a:extLst>
          </p:cNvPr>
          <p:cNvSpPr txBox="1">
            <a:spLocks noChangeArrowheads="1"/>
          </p:cNvSpPr>
          <p:nvPr/>
        </p:nvSpPr>
        <p:spPr bwMode="auto">
          <a:xfrm>
            <a:off x="2930205" y="5028148"/>
            <a:ext cx="1504390" cy="670923"/>
          </a:xfrm>
          <a:prstGeom prst="rect">
            <a:avLst/>
          </a:prstGeom>
          <a:noFill/>
          <a:ln w="9525">
            <a:noFill/>
            <a:miter lim="800000"/>
          </a:ln>
        </p:spPr>
        <p:txBody>
          <a:bodyPr wrap="none" lIns="85314" tIns="42657" rIns="85314" bIns="42657">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400" b="1" u="none" strike="noStrike" kern="1200" cap="none" spc="0" normalizeH="0" baseline="0" noProof="0" err="1">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Dermatológico</a:t>
            </a:r>
            <a:endParaRPr kumimoji="0" lang="en-US" sz="1400" b="1" u="none" strike="noStrike" kern="1200" cap="none" spc="0" normalizeH="0" baseline="0" noProof="0">
              <a:ln>
                <a:noFill/>
              </a:ln>
              <a:solidFill>
                <a:srgbClr val="0070C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Estasis venosa</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Celulitis</a:t>
            </a:r>
          </a:p>
        </p:txBody>
      </p:sp>
      <p:sp>
        <p:nvSpPr>
          <p:cNvPr id="46" name="Line 25">
            <a:extLst>
              <a:ext uri="{FF2B5EF4-FFF2-40B4-BE49-F238E27FC236}">
                <a16:creationId xmlns:a16="http://schemas.microsoft.com/office/drawing/2014/main" id="{06F01FA7-8A2A-9538-887E-346B90C468CF}"/>
              </a:ext>
            </a:extLst>
          </p:cNvPr>
          <p:cNvSpPr>
            <a:spLocks noChangeShapeType="1"/>
          </p:cNvSpPr>
          <p:nvPr/>
        </p:nvSpPr>
        <p:spPr bwMode="auto">
          <a:xfrm flipV="1">
            <a:off x="6318035" y="2348145"/>
            <a:ext cx="3642241" cy="0"/>
          </a:xfrm>
          <a:prstGeom prst="line">
            <a:avLst/>
          </a:prstGeom>
          <a:noFill/>
          <a:ln w="12700" cap="sq">
            <a:solidFill>
              <a:schemeClr val="tx1"/>
            </a:solidFill>
            <a:round/>
            <a:headEnd type="oval" w="med" len="med"/>
            <a:tailEnd type="oval" w="med" len="med"/>
          </a:ln>
        </p:spPr>
        <p:txBody>
          <a:bodyPr wrap="none" lIns="85314" tIns="42657" rIns="85314" bIns="4265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7" name="Line 35">
            <a:extLst>
              <a:ext uri="{FF2B5EF4-FFF2-40B4-BE49-F238E27FC236}">
                <a16:creationId xmlns:a16="http://schemas.microsoft.com/office/drawing/2014/main" id="{D893BC2C-D19A-FBBB-F548-259866593A04}"/>
              </a:ext>
            </a:extLst>
          </p:cNvPr>
          <p:cNvSpPr>
            <a:spLocks noChangeShapeType="1"/>
          </p:cNvSpPr>
          <p:nvPr/>
        </p:nvSpPr>
        <p:spPr bwMode="auto">
          <a:xfrm flipH="1">
            <a:off x="6284632" y="1061203"/>
            <a:ext cx="1137446" cy="0"/>
          </a:xfrm>
          <a:prstGeom prst="line">
            <a:avLst/>
          </a:prstGeom>
          <a:noFill/>
          <a:ln w="12700" cap="sq">
            <a:solidFill>
              <a:schemeClr val="tx1"/>
            </a:solidFill>
            <a:round/>
            <a:headEnd type="oval" w="med" len="med"/>
            <a:tailEnd type="oval" w="med" len="med"/>
          </a:ln>
        </p:spPr>
        <p:txBody>
          <a:bodyPr wrap="none" lIns="85314" tIns="42657" rIns="85314" bIns="4265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8" name="Line 35">
            <a:extLst>
              <a:ext uri="{FF2B5EF4-FFF2-40B4-BE49-F238E27FC236}">
                <a16:creationId xmlns:a16="http://schemas.microsoft.com/office/drawing/2014/main" id="{29715E16-5A0E-62C1-72F2-431C0B6CB7E8}"/>
              </a:ext>
            </a:extLst>
          </p:cNvPr>
          <p:cNvSpPr>
            <a:spLocks noChangeShapeType="1"/>
          </p:cNvSpPr>
          <p:nvPr/>
        </p:nvSpPr>
        <p:spPr bwMode="auto">
          <a:xfrm flipH="1">
            <a:off x="6095062" y="2855504"/>
            <a:ext cx="1344788" cy="0"/>
          </a:xfrm>
          <a:prstGeom prst="line">
            <a:avLst/>
          </a:prstGeom>
          <a:noFill/>
          <a:ln w="12700" cap="sq">
            <a:solidFill>
              <a:schemeClr val="tx1"/>
            </a:solidFill>
            <a:round/>
            <a:headEnd type="oval" w="med" len="med"/>
            <a:tailEnd type="oval" w="med" len="med"/>
          </a:ln>
        </p:spPr>
        <p:txBody>
          <a:bodyPr wrap="none" lIns="85314" tIns="42657" rIns="85314" bIns="4265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9" name="Freeform 58">
            <a:extLst>
              <a:ext uri="{FF2B5EF4-FFF2-40B4-BE49-F238E27FC236}">
                <a16:creationId xmlns:a16="http://schemas.microsoft.com/office/drawing/2014/main" id="{6558D371-7640-0C67-F2AB-37EBD6D08700}"/>
              </a:ext>
            </a:extLst>
          </p:cNvPr>
          <p:cNvSpPr/>
          <p:nvPr/>
        </p:nvSpPr>
        <p:spPr>
          <a:xfrm>
            <a:off x="4424314" y="4762302"/>
            <a:ext cx="1361302" cy="426720"/>
          </a:xfrm>
          <a:custGeom>
            <a:avLst/>
            <a:gdLst>
              <a:gd name="connsiteX0" fmla="*/ 1459149 w 1459149"/>
              <a:gd name="connsiteY0" fmla="*/ 0 h 457200"/>
              <a:gd name="connsiteX1" fmla="*/ 1001949 w 1459149"/>
              <a:gd name="connsiteY1" fmla="*/ 457200 h 457200"/>
              <a:gd name="connsiteX2" fmla="*/ 0 w 1459149"/>
              <a:gd name="connsiteY2" fmla="*/ 457200 h 457200"/>
            </a:gdLst>
            <a:ahLst/>
            <a:cxnLst>
              <a:cxn ang="0">
                <a:pos x="connsiteX0" y="connsiteY0"/>
              </a:cxn>
              <a:cxn ang="0">
                <a:pos x="connsiteX1" y="connsiteY1"/>
              </a:cxn>
              <a:cxn ang="0">
                <a:pos x="connsiteX2" y="connsiteY2"/>
              </a:cxn>
            </a:cxnLst>
            <a:rect l="l" t="t" r="r" b="b"/>
            <a:pathLst>
              <a:path w="1459149" h="457200">
                <a:moveTo>
                  <a:pt x="1459149" y="0"/>
                </a:moveTo>
                <a:lnTo>
                  <a:pt x="1001949" y="457200"/>
                </a:lnTo>
                <a:lnTo>
                  <a:pt x="0" y="457200"/>
                </a:lnTo>
              </a:path>
            </a:pathLst>
          </a:custGeom>
          <a:noFill/>
          <a:ln w="12700" cap="sq">
            <a:solidFill>
              <a:schemeClr val="tx1"/>
            </a:solidFill>
            <a:round/>
            <a:headEnd type="oval" w="med" len="med"/>
            <a:tailEnd type="oval" w="med" len="med"/>
          </a:ln>
        </p:spPr>
        <p:txBody>
          <a:bodyPr wrap="none" lIns="85314" tIns="42657" rIns="85314" bIns="4265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0" name="Freeform 59">
            <a:extLst>
              <a:ext uri="{FF2B5EF4-FFF2-40B4-BE49-F238E27FC236}">
                <a16:creationId xmlns:a16="http://schemas.microsoft.com/office/drawing/2014/main" id="{35ED3A8E-43C6-8E82-FE05-0B73921751D1}"/>
              </a:ext>
            </a:extLst>
          </p:cNvPr>
          <p:cNvSpPr/>
          <p:nvPr/>
        </p:nvSpPr>
        <p:spPr>
          <a:xfrm>
            <a:off x="2769554" y="4252935"/>
            <a:ext cx="3088539" cy="466477"/>
          </a:xfrm>
          <a:custGeom>
            <a:avLst/>
            <a:gdLst>
              <a:gd name="connsiteX0" fmla="*/ 3550942 w 3550942"/>
              <a:gd name="connsiteY0" fmla="*/ 0 h 543167"/>
              <a:gd name="connsiteX1" fmla="*/ 3011192 w 3550942"/>
              <a:gd name="connsiteY1" fmla="*/ 539750 h 543167"/>
              <a:gd name="connsiteX2" fmla="*/ 0 w 3550942"/>
              <a:gd name="connsiteY2" fmla="*/ 543167 h 543167"/>
            </a:gdLst>
            <a:ahLst/>
            <a:cxnLst>
              <a:cxn ang="0">
                <a:pos x="connsiteX0" y="connsiteY0"/>
              </a:cxn>
              <a:cxn ang="0">
                <a:pos x="connsiteX1" y="connsiteY1"/>
              </a:cxn>
              <a:cxn ang="0">
                <a:pos x="connsiteX2" y="connsiteY2"/>
              </a:cxn>
            </a:cxnLst>
            <a:rect l="l" t="t" r="r" b="b"/>
            <a:pathLst>
              <a:path w="3550942" h="543167">
                <a:moveTo>
                  <a:pt x="3550942" y="0"/>
                </a:moveTo>
                <a:lnTo>
                  <a:pt x="3011192" y="539750"/>
                </a:lnTo>
                <a:lnTo>
                  <a:pt x="0" y="543167"/>
                </a:lnTo>
              </a:path>
            </a:pathLst>
          </a:custGeom>
          <a:noFill/>
          <a:ln w="12700" cap="sq">
            <a:solidFill>
              <a:schemeClr val="tx1"/>
            </a:solidFill>
            <a:round/>
            <a:headEnd type="oval" w="med" len="med"/>
            <a:tailEnd type="oval" w="med" len="med"/>
          </a:ln>
        </p:spPr>
        <p:txBody>
          <a:bodyPr wrap="none" lIns="85314" tIns="42657" rIns="85314" bIns="4265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1" name="Freeform 60">
            <a:extLst>
              <a:ext uri="{FF2B5EF4-FFF2-40B4-BE49-F238E27FC236}">
                <a16:creationId xmlns:a16="http://schemas.microsoft.com/office/drawing/2014/main" id="{E80A3586-A288-6287-651F-278A081CAB16}"/>
              </a:ext>
            </a:extLst>
          </p:cNvPr>
          <p:cNvSpPr/>
          <p:nvPr/>
        </p:nvSpPr>
        <p:spPr>
          <a:xfrm>
            <a:off x="6393665" y="3990146"/>
            <a:ext cx="720723" cy="517512"/>
          </a:xfrm>
          <a:custGeom>
            <a:avLst/>
            <a:gdLst>
              <a:gd name="connsiteX0" fmla="*/ 0 w 1138136"/>
              <a:gd name="connsiteY0" fmla="*/ 0 h 554477"/>
              <a:gd name="connsiteX1" fmla="*/ 554477 w 1138136"/>
              <a:gd name="connsiteY1" fmla="*/ 554477 h 554477"/>
              <a:gd name="connsiteX2" fmla="*/ 1138136 w 1138136"/>
              <a:gd name="connsiteY2" fmla="*/ 554477 h 554477"/>
            </a:gdLst>
            <a:ahLst/>
            <a:cxnLst>
              <a:cxn ang="0">
                <a:pos x="connsiteX0" y="connsiteY0"/>
              </a:cxn>
              <a:cxn ang="0">
                <a:pos x="connsiteX1" y="connsiteY1"/>
              </a:cxn>
              <a:cxn ang="0">
                <a:pos x="connsiteX2" y="connsiteY2"/>
              </a:cxn>
            </a:cxnLst>
            <a:rect l="l" t="t" r="r" b="b"/>
            <a:pathLst>
              <a:path w="1138136" h="554477">
                <a:moveTo>
                  <a:pt x="0" y="0"/>
                </a:moveTo>
                <a:lnTo>
                  <a:pt x="554477" y="554477"/>
                </a:lnTo>
                <a:lnTo>
                  <a:pt x="1138136" y="554477"/>
                </a:lnTo>
              </a:path>
            </a:pathLst>
          </a:custGeom>
          <a:noFill/>
          <a:ln w="12700" cap="sq">
            <a:solidFill>
              <a:schemeClr val="tx1"/>
            </a:solidFill>
            <a:round/>
            <a:headEnd type="oval" w="med" len="med"/>
            <a:tailEnd type="oval" w="med" len="med"/>
          </a:ln>
        </p:spPr>
        <p:txBody>
          <a:bodyPr lIns="85314" tIns="42657" rIns="85314" bIns="42657"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4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2" name="Freeform 61">
            <a:extLst>
              <a:ext uri="{FF2B5EF4-FFF2-40B4-BE49-F238E27FC236}">
                <a16:creationId xmlns:a16="http://schemas.microsoft.com/office/drawing/2014/main" id="{D30CAC38-FBCF-91AB-98E8-8E2ED536BBC1}"/>
              </a:ext>
            </a:extLst>
          </p:cNvPr>
          <p:cNvSpPr/>
          <p:nvPr/>
        </p:nvSpPr>
        <p:spPr>
          <a:xfrm>
            <a:off x="6393665" y="3318288"/>
            <a:ext cx="2493506" cy="626462"/>
          </a:xfrm>
          <a:custGeom>
            <a:avLst/>
            <a:gdLst>
              <a:gd name="connsiteX0" fmla="*/ 0 w 3784060"/>
              <a:gd name="connsiteY0" fmla="*/ 0 h 564204"/>
              <a:gd name="connsiteX1" fmla="*/ 564204 w 3784060"/>
              <a:gd name="connsiteY1" fmla="*/ 564204 h 564204"/>
              <a:gd name="connsiteX2" fmla="*/ 3784060 w 3784060"/>
              <a:gd name="connsiteY2" fmla="*/ 564204 h 564204"/>
            </a:gdLst>
            <a:ahLst/>
            <a:cxnLst>
              <a:cxn ang="0">
                <a:pos x="connsiteX0" y="connsiteY0"/>
              </a:cxn>
              <a:cxn ang="0">
                <a:pos x="connsiteX1" y="connsiteY1"/>
              </a:cxn>
              <a:cxn ang="0">
                <a:pos x="connsiteX2" y="connsiteY2"/>
              </a:cxn>
            </a:cxnLst>
            <a:rect l="l" t="t" r="r" b="b"/>
            <a:pathLst>
              <a:path w="3784059" h="564204">
                <a:moveTo>
                  <a:pt x="0" y="0"/>
                </a:moveTo>
                <a:lnTo>
                  <a:pt x="564204" y="564204"/>
                </a:lnTo>
                <a:lnTo>
                  <a:pt x="3784060" y="564204"/>
                </a:lnTo>
              </a:path>
            </a:pathLst>
          </a:custGeom>
          <a:noFill/>
          <a:ln w="12700" cap="sq">
            <a:solidFill>
              <a:schemeClr val="tx1"/>
            </a:solidFill>
            <a:round/>
            <a:headEnd type="oval" w="med" len="med"/>
            <a:tailEnd type="oval" w="med" len="med"/>
          </a:ln>
        </p:spPr>
        <p:txBody>
          <a:bodyPr lIns="85314" tIns="42657" rIns="85314" bIns="42657"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4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3" name="Line 35">
            <a:extLst>
              <a:ext uri="{FF2B5EF4-FFF2-40B4-BE49-F238E27FC236}">
                <a16:creationId xmlns:a16="http://schemas.microsoft.com/office/drawing/2014/main" id="{0ABE0315-DBE8-CBFE-8CA4-A79FDE2CCF5C}"/>
              </a:ext>
            </a:extLst>
          </p:cNvPr>
          <p:cNvSpPr>
            <a:spLocks noChangeShapeType="1"/>
          </p:cNvSpPr>
          <p:nvPr/>
        </p:nvSpPr>
        <p:spPr bwMode="auto">
          <a:xfrm flipH="1">
            <a:off x="4458799" y="1414694"/>
            <a:ext cx="1581808" cy="0"/>
          </a:xfrm>
          <a:prstGeom prst="line">
            <a:avLst/>
          </a:prstGeom>
          <a:noFill/>
          <a:ln w="12700" cap="sq">
            <a:solidFill>
              <a:schemeClr val="tx1"/>
            </a:solidFill>
            <a:round/>
            <a:headEnd type="oval" w="med" len="med"/>
            <a:tailEnd type="oval" w="med" len="med"/>
          </a:ln>
        </p:spPr>
        <p:txBody>
          <a:bodyPr wrap="none" lIns="85314" tIns="42657" rIns="85314" bIns="4265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4" name="Line 35">
            <a:extLst>
              <a:ext uri="{FF2B5EF4-FFF2-40B4-BE49-F238E27FC236}">
                <a16:creationId xmlns:a16="http://schemas.microsoft.com/office/drawing/2014/main" id="{DA8229A1-D6D5-18BF-89A9-5F87DEC114BE}"/>
              </a:ext>
            </a:extLst>
          </p:cNvPr>
          <p:cNvSpPr>
            <a:spLocks noChangeShapeType="1"/>
          </p:cNvSpPr>
          <p:nvPr/>
        </p:nvSpPr>
        <p:spPr bwMode="auto">
          <a:xfrm flipH="1">
            <a:off x="4444581" y="3359271"/>
            <a:ext cx="1691948" cy="0"/>
          </a:xfrm>
          <a:prstGeom prst="line">
            <a:avLst/>
          </a:prstGeom>
          <a:noFill/>
          <a:ln w="12700" cap="sq">
            <a:solidFill>
              <a:schemeClr val="tx1"/>
            </a:solidFill>
            <a:round/>
            <a:headEnd type="oval" w="med" len="med"/>
            <a:tailEnd type="oval" w="med" len="med"/>
          </a:ln>
        </p:spPr>
        <p:txBody>
          <a:bodyPr wrap="none" lIns="85314" tIns="42657" rIns="85314" bIns="42657"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5" name="Rectangle 64">
            <a:extLst>
              <a:ext uri="{FF2B5EF4-FFF2-40B4-BE49-F238E27FC236}">
                <a16:creationId xmlns:a16="http://schemas.microsoft.com/office/drawing/2014/main" id="{579EA56F-6C81-9E1B-FC85-9039A646187D}"/>
              </a:ext>
            </a:extLst>
          </p:cNvPr>
          <p:cNvSpPr/>
          <p:nvPr/>
        </p:nvSpPr>
        <p:spPr>
          <a:xfrm>
            <a:off x="10069701" y="4248902"/>
            <a:ext cx="1484733" cy="1194143"/>
          </a:xfrm>
          <a:prstGeom prst="rect">
            <a:avLst/>
          </a:prstGeom>
        </p:spPr>
        <p:txBody>
          <a:bodyPr wrap="square" lIns="85314" tIns="42657" rIns="85314" bIns="42657">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206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Endometrio </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206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Ovario</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206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Riñón</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206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Meningioma</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206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Tiroides</a:t>
            </a:r>
          </a:p>
          <a:p>
            <a:pPr marL="0" marR="0" lvl="0" indent="0" algn="l" defTabSz="914400" rtl="0" eaLnBrk="1" fontAlgn="base" latinLnBrk="0" hangingPunct="1">
              <a:lnSpc>
                <a:spcPct val="100000"/>
              </a:lnSpc>
              <a:spcBef>
                <a:spcPct val="0"/>
              </a:spcBef>
              <a:spcAft>
                <a:spcPct val="0"/>
              </a:spcAft>
              <a:buClrTx/>
              <a:buSzTx/>
              <a:buFontTx/>
              <a:buNone/>
              <a:defRPr/>
            </a:pPr>
            <a:r>
              <a:rPr kumimoji="0" lang="es-MX" sz="1200" u="none" strike="noStrike" kern="1200" cap="none" spc="0" normalizeH="0" baseline="0" noProof="0">
                <a:ln>
                  <a:noFill/>
                </a:ln>
                <a:solidFill>
                  <a:srgbClr val="00206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Mieloma múltiple</a:t>
            </a:r>
          </a:p>
        </p:txBody>
      </p:sp>
      <p:sp>
        <p:nvSpPr>
          <p:cNvPr id="56" name="4 Marcador de texto">
            <a:extLst>
              <a:ext uri="{FF2B5EF4-FFF2-40B4-BE49-F238E27FC236}">
                <a16:creationId xmlns:a16="http://schemas.microsoft.com/office/drawing/2014/main" id="{3794B126-5D78-605E-2E4E-C2533BF847DF}"/>
              </a:ext>
            </a:extLst>
          </p:cNvPr>
          <p:cNvSpPr txBox="1"/>
          <p:nvPr/>
        </p:nvSpPr>
        <p:spPr>
          <a:xfrm>
            <a:off x="2590837" y="6550316"/>
            <a:ext cx="7008449" cy="286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0"/>
              </a:spcBef>
              <a:spcAft>
                <a:spcPct val="0"/>
              </a:spcAft>
              <a:buClrTx/>
              <a:buSzTx/>
              <a:buFont typeface="Arial" panose="020B0604020202020204" pitchFamily="34" charset="0"/>
              <a:buNone/>
              <a:defRPr/>
            </a:pPr>
            <a:r>
              <a:rPr kumimoji="0" lang="es-MX" sz="1000" u="none" strike="noStrike" kern="1200" cap="none" spc="0" normalizeH="0" baseline="0" noProof="0" dirty="0">
                <a:ln>
                  <a:noFill/>
                </a:ln>
                <a:effectLst/>
                <a:uLnTx/>
                <a:uFillTx/>
                <a:latin typeface="+mn-lt"/>
                <a:ea typeface="Apis For Office" panose="020B0504010101010104" pitchFamily="34" charset="0"/>
                <a:cs typeface="Apis For Office" panose="020B0504010101010104" pitchFamily="34" charset="0"/>
              </a:rPr>
              <a:t>Clin Chest Med 2009;30(3):415-444  </a:t>
            </a:r>
            <a:r>
              <a:rPr lang="es-MX" sz="1000" dirty="0">
                <a:latin typeface="+mn-lt"/>
                <a:ea typeface="Apis For Office" panose="020B0504010101010104" pitchFamily="34" charset="0"/>
                <a:cs typeface="Apis For Office" panose="020B0504010101010104" pitchFamily="34" charset="0"/>
              </a:rPr>
              <a:t>     </a:t>
            </a:r>
            <a:r>
              <a:rPr kumimoji="0" lang="es-MX" sz="1000" u="none" strike="noStrike" kern="1200" cap="none" spc="0" normalizeH="0" baseline="0" noProof="0" dirty="0">
                <a:ln>
                  <a:noFill/>
                </a:ln>
                <a:effectLst/>
                <a:uLnTx/>
                <a:uFillTx/>
                <a:latin typeface="+mn-lt"/>
                <a:ea typeface="Apis For Office" panose="020B0504010101010104" pitchFamily="34" charset="0"/>
                <a:cs typeface="Apis For Office" panose="020B0504010101010104" pitchFamily="34" charset="0"/>
              </a:rPr>
              <a:t>Diabetes Care 2011;34(7):1669-1675 </a:t>
            </a:r>
            <a:r>
              <a:rPr lang="es-MX" sz="1000" dirty="0">
                <a:latin typeface="+mn-lt"/>
                <a:ea typeface="Apis For Office" panose="020B0504010101010104" pitchFamily="34" charset="0"/>
                <a:cs typeface="Apis For Office" panose="020B0504010101010104" pitchFamily="34" charset="0"/>
              </a:rPr>
              <a:t>       </a:t>
            </a:r>
            <a:r>
              <a:rPr kumimoji="0" lang="es-MX" sz="1000" u="none" strike="noStrike" kern="1200" cap="none" spc="0" normalizeH="0" baseline="0" noProof="0" dirty="0">
                <a:ln>
                  <a:noFill/>
                </a:ln>
                <a:effectLst/>
                <a:uLnTx/>
                <a:uFillTx/>
                <a:latin typeface="+mn-lt"/>
                <a:ea typeface="Apis For Office" panose="020B0504010101010104" pitchFamily="34" charset="0"/>
                <a:cs typeface="Apis For Office" panose="020B0504010101010104" pitchFamily="34" charset="0"/>
              </a:rPr>
              <a:t>N Engl J Med 2016;375(8):794-798</a:t>
            </a:r>
          </a:p>
        </p:txBody>
      </p:sp>
      <p:sp>
        <p:nvSpPr>
          <p:cNvPr id="57" name="Rounded Rectangular Callout 38">
            <a:extLst>
              <a:ext uri="{FF2B5EF4-FFF2-40B4-BE49-F238E27FC236}">
                <a16:creationId xmlns:a16="http://schemas.microsoft.com/office/drawing/2014/main" id="{F1695F25-6BEC-28EB-A2D5-61C8305E626D}"/>
              </a:ext>
            </a:extLst>
          </p:cNvPr>
          <p:cNvSpPr/>
          <p:nvPr/>
        </p:nvSpPr>
        <p:spPr>
          <a:xfrm>
            <a:off x="7314620" y="5743373"/>
            <a:ext cx="2516118" cy="722048"/>
          </a:xfrm>
          <a:prstGeom prst="wedgeRoundRectCallout">
            <a:avLst>
              <a:gd name="adj1" fmla="val -36129"/>
              <a:gd name="adj2" fmla="val -75300"/>
              <a:gd name="adj3" fmla="val 16667"/>
            </a:avLst>
          </a:prstGeom>
          <a:solidFill>
            <a:srgbClr val="0070C0"/>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s-ES" sz="1400" u="none" strike="noStrike" kern="0" cap="none" spc="0" normalizeH="0" baseline="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Contribuye </a:t>
            </a:r>
            <a:r>
              <a:rPr kumimoji="0" lang="es-ES" sz="1400" b="1" u="none" strike="noStrike" kern="0" cap="none" spc="0" normalizeH="0" baseline="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44%</a:t>
            </a:r>
            <a:r>
              <a:rPr kumimoji="0" lang="es-ES" sz="1400" u="none" strike="noStrike" kern="0" cap="none" spc="0" normalizeH="0" baseline="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 a la carga de diabetes</a:t>
            </a:r>
            <a:endParaRPr kumimoji="0" lang="es-ES" sz="1400" u="none" strike="noStrike" kern="0" cap="none" spc="0" normalizeH="0" baseline="3000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8" name="Rounded Rectangular Callout 34">
            <a:extLst>
              <a:ext uri="{FF2B5EF4-FFF2-40B4-BE49-F238E27FC236}">
                <a16:creationId xmlns:a16="http://schemas.microsoft.com/office/drawing/2014/main" id="{9324DC24-CCBC-39BA-60FB-3CEA9C4AFA45}"/>
              </a:ext>
            </a:extLst>
          </p:cNvPr>
          <p:cNvSpPr/>
          <p:nvPr/>
        </p:nvSpPr>
        <p:spPr>
          <a:xfrm>
            <a:off x="10212753" y="863915"/>
            <a:ext cx="1569683" cy="978306"/>
          </a:xfrm>
          <a:prstGeom prst="wedgeRoundRectCallout">
            <a:avLst>
              <a:gd name="adj1" fmla="val -41803"/>
              <a:gd name="adj2" fmla="val 82967"/>
              <a:gd name="adj3" fmla="val 16667"/>
            </a:avLst>
          </a:prstGeom>
          <a:solidFill>
            <a:srgbClr val="0070C0"/>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s-ES" sz="1400" u="none" strike="noStrike" kern="0" cap="none" spc="0" normalizeH="0" baseline="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Contribuye 23% a la carga de cardiopatía isquémica</a:t>
            </a:r>
            <a:endParaRPr kumimoji="0" lang="es-ES" sz="1400" u="none" strike="noStrike" kern="0" cap="none" spc="0" normalizeH="0" baseline="3000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9" name="Rounded Rectangular Callout 34">
            <a:extLst>
              <a:ext uri="{FF2B5EF4-FFF2-40B4-BE49-F238E27FC236}">
                <a16:creationId xmlns:a16="http://schemas.microsoft.com/office/drawing/2014/main" id="{D1A26B51-6365-14E9-7F99-1DAAD8024D28}"/>
              </a:ext>
            </a:extLst>
          </p:cNvPr>
          <p:cNvSpPr/>
          <p:nvPr/>
        </p:nvSpPr>
        <p:spPr>
          <a:xfrm>
            <a:off x="10186377" y="3308547"/>
            <a:ext cx="1629366" cy="679138"/>
          </a:xfrm>
          <a:prstGeom prst="wedgeRoundRectCallout">
            <a:avLst>
              <a:gd name="adj1" fmla="val 13005"/>
              <a:gd name="adj2" fmla="val -176892"/>
              <a:gd name="adj3" fmla="val 16667"/>
            </a:avLst>
          </a:prstGeom>
          <a:solidFill>
            <a:srgbClr val="0070C0"/>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s-ES" sz="1400" u="none" strike="noStrike" kern="0" cap="none" spc="0" normalizeH="0" baseline="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Aumento de TAS 6 mmHg, TAD 4 mmHg</a:t>
            </a:r>
            <a:endParaRPr kumimoji="0" lang="es-ES" sz="1400" u="none" strike="noStrike" kern="0" cap="none" spc="0" normalizeH="0" baseline="3000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0" name="Rounded Rectangular Callout 34">
            <a:extLst>
              <a:ext uri="{FF2B5EF4-FFF2-40B4-BE49-F238E27FC236}">
                <a16:creationId xmlns:a16="http://schemas.microsoft.com/office/drawing/2014/main" id="{E4A4E53E-F2BC-E413-2B3F-A4397F701DB9}"/>
              </a:ext>
            </a:extLst>
          </p:cNvPr>
          <p:cNvSpPr/>
          <p:nvPr/>
        </p:nvSpPr>
        <p:spPr>
          <a:xfrm>
            <a:off x="8343222" y="3173958"/>
            <a:ext cx="1726479" cy="659030"/>
          </a:xfrm>
          <a:prstGeom prst="wedgeRoundRectCallout">
            <a:avLst>
              <a:gd name="adj1" fmla="val -22834"/>
              <a:gd name="adj2" fmla="val -89047"/>
              <a:gd name="adj3" fmla="val 16667"/>
            </a:avLst>
          </a:prstGeom>
          <a:solidFill>
            <a:srgbClr val="0070C0"/>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s-ES" sz="1400" u="none" strike="noStrike" kern="0" cap="none" spc="0" normalizeH="0" baseline="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2.7 veces riesgo de colelitiasis</a:t>
            </a:r>
            <a:endParaRPr kumimoji="0" lang="es-ES" sz="1400" u="none" strike="noStrike" kern="0" cap="none" spc="0" normalizeH="0" baseline="3000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1" name="Rounded Rectangular Callout 34">
            <a:extLst>
              <a:ext uri="{FF2B5EF4-FFF2-40B4-BE49-F238E27FC236}">
                <a16:creationId xmlns:a16="http://schemas.microsoft.com/office/drawing/2014/main" id="{68F4E76A-C8A6-1324-D3E7-D3BABF6D51F4}"/>
              </a:ext>
            </a:extLst>
          </p:cNvPr>
          <p:cNvSpPr/>
          <p:nvPr/>
        </p:nvSpPr>
        <p:spPr>
          <a:xfrm>
            <a:off x="793758" y="5672964"/>
            <a:ext cx="1553870" cy="659030"/>
          </a:xfrm>
          <a:prstGeom prst="wedgeRoundRectCallout">
            <a:avLst>
              <a:gd name="adj1" fmla="val -1948"/>
              <a:gd name="adj2" fmla="val -87676"/>
              <a:gd name="adj3" fmla="val 16667"/>
            </a:avLst>
          </a:prstGeom>
          <a:solidFill>
            <a:srgbClr val="0070C0"/>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s-ES" sz="1400" b="1" u="none" strike="noStrike" kern="0" cap="none" spc="0" normalizeH="0" baseline="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2.8 veces </a:t>
            </a:r>
            <a:r>
              <a:rPr kumimoji="0" lang="es-ES" sz="1400" u="none" strike="noStrike" kern="0" cap="none" spc="0" normalizeH="0" baseline="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riesgo de OAR</a:t>
            </a:r>
            <a:endParaRPr kumimoji="0" lang="es-ES" sz="1400" u="none" strike="noStrike" kern="0" cap="none" spc="0" normalizeH="0" baseline="3000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2" name="Rounded Rectangular Callout 34">
            <a:extLst>
              <a:ext uri="{FF2B5EF4-FFF2-40B4-BE49-F238E27FC236}">
                <a16:creationId xmlns:a16="http://schemas.microsoft.com/office/drawing/2014/main" id="{F8F90F5B-2FCC-52B3-4057-0A4A0C0BCF7E}"/>
              </a:ext>
            </a:extLst>
          </p:cNvPr>
          <p:cNvSpPr/>
          <p:nvPr/>
        </p:nvSpPr>
        <p:spPr>
          <a:xfrm>
            <a:off x="579722" y="3847088"/>
            <a:ext cx="1684357" cy="659030"/>
          </a:xfrm>
          <a:prstGeom prst="wedgeRoundRectCallout">
            <a:avLst>
              <a:gd name="adj1" fmla="val -1948"/>
              <a:gd name="adj2" fmla="val -87676"/>
              <a:gd name="adj3" fmla="val 16667"/>
            </a:avLst>
          </a:prstGeom>
          <a:solidFill>
            <a:srgbClr val="0070C0"/>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s-ES" sz="1400" u="none" strike="noStrike" kern="0" cap="none" spc="0" normalizeH="0" baseline="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4-10 veces </a:t>
            </a:r>
            <a:r>
              <a:rPr kumimoji="0" lang="es-ES" sz="1400" b="1" u="none" strike="noStrike" kern="0" cap="none" spc="0" normalizeH="0" baseline="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riesgo de SAOS</a:t>
            </a:r>
            <a:endParaRPr kumimoji="0" lang="es-ES" sz="1400" b="1" u="none" strike="noStrike" kern="0" cap="none" spc="0" normalizeH="0" baseline="3000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3" name="Rounded Rectangular Callout 34">
            <a:extLst>
              <a:ext uri="{FF2B5EF4-FFF2-40B4-BE49-F238E27FC236}">
                <a16:creationId xmlns:a16="http://schemas.microsoft.com/office/drawing/2014/main" id="{210146E8-2A9C-89E1-6F42-860B0C69E9EC}"/>
              </a:ext>
            </a:extLst>
          </p:cNvPr>
          <p:cNvSpPr/>
          <p:nvPr/>
        </p:nvSpPr>
        <p:spPr>
          <a:xfrm>
            <a:off x="793758" y="1318113"/>
            <a:ext cx="2041413" cy="916798"/>
          </a:xfrm>
          <a:prstGeom prst="wedgeRoundRectCallout">
            <a:avLst>
              <a:gd name="adj1" fmla="val 69237"/>
              <a:gd name="adj2" fmla="val -40680"/>
              <a:gd name="adj3" fmla="val 16667"/>
            </a:avLst>
          </a:prstGeom>
          <a:solidFill>
            <a:srgbClr val="0070C0"/>
          </a:solidFill>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s-ES" sz="1400" b="1" u="none" strike="noStrike" kern="0" cap="none" spc="0" normalizeH="0" baseline="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25% </a:t>
            </a:r>
            <a:r>
              <a:rPr kumimoji="0" lang="es-ES" sz="1400" u="none" strike="noStrike" kern="0" cap="none" spc="0" normalizeH="0" baseline="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más trastornos del estado de ánimo/ansiedad</a:t>
            </a:r>
            <a:endParaRPr kumimoji="0" lang="es-ES" sz="1400" u="none" strike="noStrike" kern="0" cap="none" spc="0" normalizeH="0" baseline="30000" noProof="0">
              <a:ln>
                <a:noFill/>
              </a:ln>
              <a:solidFill>
                <a:srgbClr val="FFFFFF">
                  <a:lumMod val="95000"/>
                </a:srgbClr>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 name="Rectángulo 1">
            <a:extLst>
              <a:ext uri="{FF2B5EF4-FFF2-40B4-BE49-F238E27FC236}">
                <a16:creationId xmlns:a16="http://schemas.microsoft.com/office/drawing/2014/main" id="{A0C7BFF3-9D81-9965-FF9F-40E6ADB680E2}"/>
              </a:ext>
            </a:extLst>
          </p:cNvPr>
          <p:cNvSpPr/>
          <p:nvPr/>
        </p:nvSpPr>
        <p:spPr>
          <a:xfrm>
            <a:off x="2474259" y="117453"/>
            <a:ext cx="2985247" cy="5476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800" b="1" dirty="0"/>
              <a:t>Complicaciones</a:t>
            </a:r>
            <a:endParaRPr lang="es-MX" dirty="0"/>
          </a:p>
        </p:txBody>
      </p:sp>
    </p:spTree>
    <p:extLst>
      <p:ext uri="{BB962C8B-B14F-4D97-AF65-F5344CB8AC3E}">
        <p14:creationId xmlns:p14="http://schemas.microsoft.com/office/powerpoint/2010/main" val="307025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010406-5BE2-E40E-7DE4-58C1BEDCEE6F}"/>
              </a:ext>
            </a:extLst>
          </p:cNvPr>
          <p:cNvSpPr>
            <a:spLocks noGrp="1"/>
          </p:cNvSpPr>
          <p:nvPr>
            <p:ph type="title"/>
          </p:nvPr>
        </p:nvSpPr>
        <p:spPr/>
        <p:txBody>
          <a:bodyPr/>
          <a:lstStyle/>
          <a:p>
            <a:r>
              <a:rPr lang="es-MX" dirty="0"/>
              <a:t>Diagnóstico de la obesidad</a:t>
            </a:r>
          </a:p>
        </p:txBody>
      </p:sp>
      <p:sp>
        <p:nvSpPr>
          <p:cNvPr id="3" name="Marcador de texto 2">
            <a:extLst>
              <a:ext uri="{FF2B5EF4-FFF2-40B4-BE49-F238E27FC236}">
                <a16:creationId xmlns:a16="http://schemas.microsoft.com/office/drawing/2014/main" id="{E1880D0D-F659-2C5D-2B71-DB32A3E531A3}"/>
              </a:ext>
            </a:extLst>
          </p:cNvPr>
          <p:cNvSpPr>
            <a:spLocks noGrp="1"/>
          </p:cNvSpPr>
          <p:nvPr>
            <p:ph type="body" idx="1"/>
          </p:nvPr>
        </p:nvSpPr>
        <p:spPr/>
        <p:txBody>
          <a:bodyPr/>
          <a:lstStyle/>
          <a:p>
            <a:r>
              <a:rPr lang="es-MX" dirty="0">
                <a:solidFill>
                  <a:srgbClr val="00B050"/>
                </a:solidFill>
              </a:rPr>
              <a:t>Más allá del IMC</a:t>
            </a:r>
          </a:p>
        </p:txBody>
      </p:sp>
    </p:spTree>
    <p:extLst>
      <p:ext uri="{BB962C8B-B14F-4D97-AF65-F5344CB8AC3E}">
        <p14:creationId xmlns:p14="http://schemas.microsoft.com/office/powerpoint/2010/main" val="1769472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7 Diagrama">
            <a:extLst>
              <a:ext uri="{FF2B5EF4-FFF2-40B4-BE49-F238E27FC236}">
                <a16:creationId xmlns:a16="http://schemas.microsoft.com/office/drawing/2014/main" id="{9B765D9B-AE4B-B5D5-E869-D43258F2DDE5}"/>
              </a:ext>
            </a:extLst>
          </p:cNvPr>
          <p:cNvGraphicFramePr/>
          <p:nvPr>
            <p:extLst>
              <p:ext uri="{D42A27DB-BD31-4B8C-83A1-F6EECF244321}">
                <p14:modId xmlns:p14="http://schemas.microsoft.com/office/powerpoint/2010/main" val="344456204"/>
              </p:ext>
            </p:extLst>
          </p:nvPr>
        </p:nvGraphicFramePr>
        <p:xfrm>
          <a:off x="1174402" y="123975"/>
          <a:ext cx="9843196" cy="2805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FC78F5FF-BA43-CB6D-336A-D38B4D3907C1}"/>
              </a:ext>
            </a:extLst>
          </p:cNvPr>
          <p:cNvSpPr txBox="1"/>
          <p:nvPr/>
        </p:nvSpPr>
        <p:spPr>
          <a:xfrm>
            <a:off x="0" y="374422"/>
            <a:ext cx="3146156" cy="707886"/>
          </a:xfrm>
          <a:prstGeom prst="rect">
            <a:avLst/>
          </a:prstGeom>
          <a:noFill/>
        </p:spPr>
        <p:txBody>
          <a:bodyPr wrap="square" rtlCol="0">
            <a:spAutoFit/>
          </a:bodyPr>
          <a:lstStyle/>
          <a:p>
            <a:pPr algn="ctr"/>
            <a:r>
              <a:rPr lang="es-MX" sz="1000" dirty="0"/>
              <a:t> </a:t>
            </a:r>
            <a:r>
              <a:rPr lang="en-US" sz="1000" dirty="0"/>
              <a:t>Jensen MD, et al; American College of Cardiology/American Heart Association Task Force on Practice Guidelines; Obesity Society. J Am Coll </a:t>
            </a:r>
            <a:r>
              <a:rPr lang="en-US" sz="1000" dirty="0" err="1"/>
              <a:t>Cardiol</a:t>
            </a:r>
            <a:r>
              <a:rPr lang="en-US" sz="1000" dirty="0"/>
              <a:t> 2014;63(25 Pt B):2985-3023</a:t>
            </a:r>
            <a:endParaRPr lang="es-MX" sz="1000" dirty="0"/>
          </a:p>
        </p:txBody>
      </p:sp>
      <p:pic>
        <p:nvPicPr>
          <p:cNvPr id="6" name="Marcador de contenido 8">
            <a:extLst>
              <a:ext uri="{FF2B5EF4-FFF2-40B4-BE49-F238E27FC236}">
                <a16:creationId xmlns:a16="http://schemas.microsoft.com/office/drawing/2014/main" id="{4EF1A4BB-76CB-3F13-0D35-17F6A7970563}"/>
              </a:ext>
            </a:extLst>
          </p:cNvPr>
          <p:cNvPicPr>
            <a:picLocks noGrp="1" noChangeAspect="1"/>
          </p:cNvPicPr>
          <p:nvPr>
            <p:ph idx="1"/>
          </p:nvPr>
        </p:nvPicPr>
        <p:blipFill>
          <a:blip r:embed="rId8"/>
          <a:stretch>
            <a:fillRect/>
          </a:stretch>
        </p:blipFill>
        <p:spPr>
          <a:xfrm>
            <a:off x="2576136" y="3416150"/>
            <a:ext cx="7432349" cy="3317875"/>
          </a:xfrm>
          <a:prstGeom prst="rect">
            <a:avLst/>
          </a:prstGeom>
        </p:spPr>
      </p:pic>
      <p:pic>
        <p:nvPicPr>
          <p:cNvPr id="7" name="Gráfico 6">
            <a:extLst>
              <a:ext uri="{FF2B5EF4-FFF2-40B4-BE49-F238E27FC236}">
                <a16:creationId xmlns:a16="http://schemas.microsoft.com/office/drawing/2014/main" id="{5DD819A4-D3EF-609B-2AE8-48CAE9F02496}"/>
              </a:ext>
            </a:extLst>
          </p:cNvPr>
          <p:cNvPicPr>
            <a:picLocks noChangeAspect="1"/>
          </p:cNvPicPr>
          <p:nvPr/>
        </p:nvPicPr>
        <p:blipFill>
          <a:blip r:embed="rId9">
            <a:extLst>
              <a:ext uri="{96DAC541-7B7A-43D3-8B79-37D633B846F1}">
                <asvg:svgBlip xmlns:asvg="http://schemas.microsoft.com/office/drawing/2016/SVG/main" r:embed="rId10"/>
              </a:ext>
            </a:extLst>
          </a:blip>
          <a:srcRect l="16316" r="20521"/>
          <a:stretch/>
        </p:blipFill>
        <p:spPr>
          <a:xfrm>
            <a:off x="0" y="3007491"/>
            <a:ext cx="2420637" cy="3832425"/>
          </a:xfrm>
          <a:prstGeom prst="rect">
            <a:avLst/>
          </a:prstGeom>
        </p:spPr>
      </p:pic>
      <p:sp>
        <p:nvSpPr>
          <p:cNvPr id="8" name="CuadroTexto 7">
            <a:extLst>
              <a:ext uri="{FF2B5EF4-FFF2-40B4-BE49-F238E27FC236}">
                <a16:creationId xmlns:a16="http://schemas.microsoft.com/office/drawing/2014/main" id="{3D0D19D5-B174-AAA9-6BB8-32679AC9C07D}"/>
              </a:ext>
            </a:extLst>
          </p:cNvPr>
          <p:cNvSpPr txBox="1"/>
          <p:nvPr/>
        </p:nvSpPr>
        <p:spPr>
          <a:xfrm>
            <a:off x="10306373" y="4600537"/>
            <a:ext cx="1084881" cy="646331"/>
          </a:xfrm>
          <a:prstGeom prst="rect">
            <a:avLst/>
          </a:prstGeom>
          <a:noFill/>
        </p:spPr>
        <p:txBody>
          <a:bodyPr wrap="square" rtlCol="0">
            <a:spAutoFit/>
          </a:bodyPr>
          <a:lstStyle/>
          <a:p>
            <a:pPr algn="ctr"/>
            <a:r>
              <a:rPr lang="es-MX" dirty="0"/>
              <a:t>Más allá del IMC</a:t>
            </a:r>
          </a:p>
        </p:txBody>
      </p:sp>
      <p:sp>
        <p:nvSpPr>
          <p:cNvPr id="9" name="CuadroTexto 8">
            <a:extLst>
              <a:ext uri="{FF2B5EF4-FFF2-40B4-BE49-F238E27FC236}">
                <a16:creationId xmlns:a16="http://schemas.microsoft.com/office/drawing/2014/main" id="{07502A3D-8190-AF2E-6A77-E1D26983702E}"/>
              </a:ext>
            </a:extLst>
          </p:cNvPr>
          <p:cNvSpPr txBox="1"/>
          <p:nvPr/>
        </p:nvSpPr>
        <p:spPr>
          <a:xfrm>
            <a:off x="3596132" y="3062885"/>
            <a:ext cx="5392356" cy="246221"/>
          </a:xfrm>
          <a:prstGeom prst="rect">
            <a:avLst/>
          </a:prstGeom>
          <a:noFill/>
        </p:spPr>
        <p:txBody>
          <a:bodyPr wrap="square">
            <a:spAutoFit/>
          </a:bodyPr>
          <a:lstStyle/>
          <a:p>
            <a:pPr algn="ctr"/>
            <a:r>
              <a:rPr lang="es-MX" sz="1000" dirty="0" err="1">
                <a:cs typeface="Poppins" panose="00000500000000000000" pitchFamily="2" charset="0"/>
              </a:rPr>
              <a:t>Rubino</a:t>
            </a:r>
            <a:r>
              <a:rPr lang="es-MX" sz="1000" dirty="0">
                <a:cs typeface="Poppins" panose="00000500000000000000" pitchFamily="2" charset="0"/>
              </a:rPr>
              <a:t> F, et al. Lancet Diabetes </a:t>
            </a:r>
            <a:r>
              <a:rPr lang="es-MX" sz="1000" dirty="0" err="1">
                <a:cs typeface="Poppins" panose="00000500000000000000" pitchFamily="2" charset="0"/>
              </a:rPr>
              <a:t>Endocrinol</a:t>
            </a:r>
            <a:r>
              <a:rPr lang="es-MX" sz="1000" dirty="0">
                <a:cs typeface="Poppins" panose="00000500000000000000" pitchFamily="2" charset="0"/>
              </a:rPr>
              <a:t>. 2025;13:221-262.</a:t>
            </a:r>
          </a:p>
        </p:txBody>
      </p:sp>
    </p:spTree>
    <p:extLst>
      <p:ext uri="{BB962C8B-B14F-4D97-AF65-F5344CB8AC3E}">
        <p14:creationId xmlns:p14="http://schemas.microsoft.com/office/powerpoint/2010/main" val="1420816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E194334-7BA1-6CBA-0D34-B2BE349830E2}"/>
              </a:ext>
            </a:extLst>
          </p:cNvPr>
          <p:cNvPicPr>
            <a:picLocks noChangeAspect="1"/>
          </p:cNvPicPr>
          <p:nvPr/>
        </p:nvPicPr>
        <p:blipFill>
          <a:blip r:embed="rId3"/>
          <a:stretch>
            <a:fillRect/>
          </a:stretch>
        </p:blipFill>
        <p:spPr>
          <a:xfrm>
            <a:off x="846777" y="1753707"/>
            <a:ext cx="10498446" cy="2933388"/>
          </a:xfrm>
          <a:prstGeom prst="rect">
            <a:avLst/>
          </a:prstGeom>
        </p:spPr>
      </p:pic>
      <p:sp>
        <p:nvSpPr>
          <p:cNvPr id="2" name="Título 1">
            <a:extLst>
              <a:ext uri="{FF2B5EF4-FFF2-40B4-BE49-F238E27FC236}">
                <a16:creationId xmlns:a16="http://schemas.microsoft.com/office/drawing/2014/main" id="{323153D8-53B6-7C31-D89F-3EABD80EA124}"/>
              </a:ext>
            </a:extLst>
          </p:cNvPr>
          <p:cNvSpPr>
            <a:spLocks noGrp="1"/>
          </p:cNvSpPr>
          <p:nvPr>
            <p:ph type="title"/>
          </p:nvPr>
        </p:nvSpPr>
        <p:spPr/>
        <p:txBody>
          <a:bodyPr/>
          <a:lstStyle/>
          <a:p>
            <a:pPr algn="ctr"/>
            <a:r>
              <a:rPr lang="es-MX" dirty="0"/>
              <a:t>Herramientas para el diagnóstico</a:t>
            </a:r>
          </a:p>
        </p:txBody>
      </p:sp>
    </p:spTree>
    <p:extLst>
      <p:ext uri="{BB962C8B-B14F-4D97-AF65-F5344CB8AC3E}">
        <p14:creationId xmlns:p14="http://schemas.microsoft.com/office/powerpoint/2010/main" val="1300943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E9BA9D-220E-9392-0E61-833DB25D5E46}"/>
              </a:ext>
            </a:extLst>
          </p:cNvPr>
          <p:cNvSpPr>
            <a:spLocks noGrp="1"/>
          </p:cNvSpPr>
          <p:nvPr>
            <p:ph type="title"/>
          </p:nvPr>
        </p:nvSpPr>
        <p:spPr/>
        <p:txBody>
          <a:bodyPr/>
          <a:lstStyle/>
          <a:p>
            <a:pPr algn="ctr"/>
            <a:r>
              <a:rPr lang="es-MX" dirty="0"/>
              <a:t>La obesidad no es de un momento</a:t>
            </a:r>
            <a:br>
              <a:rPr lang="es-MX" dirty="0"/>
            </a:br>
            <a:r>
              <a:rPr lang="es-MX" dirty="0"/>
              <a:t>¡Se construye!</a:t>
            </a:r>
          </a:p>
        </p:txBody>
      </p:sp>
      <p:pic>
        <p:nvPicPr>
          <p:cNvPr id="5" name="Marcador de contenido 4">
            <a:extLst>
              <a:ext uri="{FF2B5EF4-FFF2-40B4-BE49-F238E27FC236}">
                <a16:creationId xmlns:a16="http://schemas.microsoft.com/office/drawing/2014/main" id="{A1D63DD7-EFA7-149C-BD2C-29DE20EA3D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4209" y="1825625"/>
            <a:ext cx="8423581" cy="4351338"/>
          </a:xfrm>
        </p:spPr>
      </p:pic>
      <p:sp>
        <p:nvSpPr>
          <p:cNvPr id="6" name="CuadroTexto 5">
            <a:extLst>
              <a:ext uri="{FF2B5EF4-FFF2-40B4-BE49-F238E27FC236}">
                <a16:creationId xmlns:a16="http://schemas.microsoft.com/office/drawing/2014/main" id="{3D4FCFED-AC00-B49D-7209-1DCC8330AA8E}"/>
              </a:ext>
            </a:extLst>
          </p:cNvPr>
          <p:cNvSpPr txBox="1"/>
          <p:nvPr/>
        </p:nvSpPr>
        <p:spPr>
          <a:xfrm>
            <a:off x="1550893" y="6311900"/>
            <a:ext cx="9090212" cy="400110"/>
          </a:xfrm>
          <a:prstGeom prst="rect">
            <a:avLst/>
          </a:prstGeom>
          <a:noFill/>
        </p:spPr>
        <p:txBody>
          <a:bodyPr wrap="square" rtlCol="0">
            <a:spAutoFit/>
          </a:bodyPr>
          <a:lstStyle/>
          <a:p>
            <a:pPr algn="ctr"/>
            <a:r>
              <a:rPr lang="es-MX" sz="1000" dirty="0"/>
              <a:t>González-Muniesa P, Martínez-González MA, Hu FB, Després JP, Matsuzawa Y, Loos RJF, Moreno LA, Bray GA, Martinez JA. Obesity. Nat Rev Dis Primers. 2017;3:17034. doi:10.1038/nrdp.2017.34.</a:t>
            </a:r>
          </a:p>
        </p:txBody>
      </p:sp>
    </p:spTree>
    <p:extLst>
      <p:ext uri="{BB962C8B-B14F-4D97-AF65-F5344CB8AC3E}">
        <p14:creationId xmlns:p14="http://schemas.microsoft.com/office/powerpoint/2010/main" val="4060934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86CA44-10D8-FF21-72F5-01AEA1F8CC08}"/>
              </a:ext>
            </a:extLst>
          </p:cNvPr>
          <p:cNvSpPr>
            <a:spLocks noGrp="1"/>
          </p:cNvSpPr>
          <p:nvPr>
            <p:ph type="title"/>
          </p:nvPr>
        </p:nvSpPr>
        <p:spPr/>
        <p:txBody>
          <a:bodyPr/>
          <a:lstStyle/>
          <a:p>
            <a:pPr algn="ctr"/>
            <a:r>
              <a:rPr lang="es-MX" dirty="0"/>
              <a:t>¿Sabías que no se trata de obesidad, </a:t>
            </a:r>
            <a:br>
              <a:rPr lang="es-MX" dirty="0"/>
            </a:br>
            <a:r>
              <a:rPr lang="es-MX" dirty="0"/>
              <a:t>sino de obesidades?</a:t>
            </a:r>
          </a:p>
        </p:txBody>
      </p:sp>
      <p:graphicFrame>
        <p:nvGraphicFramePr>
          <p:cNvPr id="4" name="Marcador de contenido 3">
            <a:extLst>
              <a:ext uri="{FF2B5EF4-FFF2-40B4-BE49-F238E27FC236}">
                <a16:creationId xmlns:a16="http://schemas.microsoft.com/office/drawing/2014/main" id="{B7F4492A-1C28-7D2C-F5C2-4E772330A4A0}"/>
              </a:ext>
            </a:extLst>
          </p:cNvPr>
          <p:cNvGraphicFramePr>
            <a:graphicFrameLocks noGrp="1"/>
          </p:cNvGraphicFramePr>
          <p:nvPr>
            <p:ph idx="1"/>
            <p:extLst>
              <p:ext uri="{D42A27DB-BD31-4B8C-83A1-F6EECF244321}">
                <p14:modId xmlns:p14="http://schemas.microsoft.com/office/powerpoint/2010/main" val="286848628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Bocadillo: rectángulo con esquinas redondeadas 5">
            <a:extLst>
              <a:ext uri="{FF2B5EF4-FFF2-40B4-BE49-F238E27FC236}">
                <a16:creationId xmlns:a16="http://schemas.microsoft.com/office/drawing/2014/main" id="{3170DDB4-C86C-4BEA-19B8-45C94115AD43}"/>
              </a:ext>
            </a:extLst>
          </p:cNvPr>
          <p:cNvSpPr/>
          <p:nvPr/>
        </p:nvSpPr>
        <p:spPr bwMode="gray">
          <a:xfrm>
            <a:off x="8905528" y="3473777"/>
            <a:ext cx="2448272" cy="1055033"/>
          </a:xfrm>
          <a:prstGeom prst="wedgeRoundRectCallout">
            <a:avLst>
              <a:gd name="adj1" fmla="val -49904"/>
              <a:gd name="adj2" fmla="val 85387"/>
              <a:gd name="adj3" fmla="val 16667"/>
            </a:avLst>
          </a:prstGeom>
          <a:solidFill>
            <a:schemeClr val="accent5">
              <a:lumMod val="60000"/>
              <a:lumOff val="40000"/>
            </a:schemeClr>
          </a:solidFill>
          <a:ln w="9525" cap="flat" cmpd="sng" algn="ctr">
            <a:noFill/>
            <a:prstDash val="solid"/>
          </a:ln>
          <a:effectLst/>
        </p:spPr>
        <p:txBody>
          <a:bodyPr rtlCol="0" anchor="ctr" anchorCtr="0"/>
          <a:lstStyle/>
          <a:p>
            <a:pPr marL="0" indent="0" algn="ctr">
              <a:spcBef>
                <a:spcPts val="300"/>
              </a:spcBef>
              <a:spcAft>
                <a:spcPts val="300"/>
              </a:spcAft>
              <a:buClr>
                <a:schemeClr val="bg1"/>
              </a:buClr>
              <a:buSzPct val="100000"/>
              <a:buFont typeface="Arial" panose="020B0604020202020204" pitchFamily="34" charset="0"/>
              <a:buNone/>
            </a:pPr>
            <a:r>
              <a:rPr lang="es-MX" kern="0" dirty="0">
                <a:solidFill>
                  <a:schemeClr val="bg1"/>
                </a:solidFill>
                <a:latin typeface="Verdana"/>
              </a:rPr>
              <a:t>“No me llené”</a:t>
            </a:r>
          </a:p>
        </p:txBody>
      </p:sp>
      <p:sp>
        <p:nvSpPr>
          <p:cNvPr id="6" name="Bocadillo: rectángulo con esquinas redondeadas 6">
            <a:extLst>
              <a:ext uri="{FF2B5EF4-FFF2-40B4-BE49-F238E27FC236}">
                <a16:creationId xmlns:a16="http://schemas.microsoft.com/office/drawing/2014/main" id="{714E2E17-B3C0-05AC-B580-79F0E6706790}"/>
              </a:ext>
            </a:extLst>
          </p:cNvPr>
          <p:cNvSpPr/>
          <p:nvPr/>
        </p:nvSpPr>
        <p:spPr bwMode="gray">
          <a:xfrm>
            <a:off x="8730963" y="770592"/>
            <a:ext cx="3197232" cy="1055033"/>
          </a:xfrm>
          <a:prstGeom prst="wedgeRoundRectCallout">
            <a:avLst>
              <a:gd name="adj1" fmla="val -49904"/>
              <a:gd name="adj2" fmla="val 85387"/>
              <a:gd name="adj3" fmla="val 16667"/>
            </a:avLst>
          </a:prstGeom>
          <a:solidFill>
            <a:schemeClr val="bg1">
              <a:lumMod val="50000"/>
            </a:schemeClr>
          </a:solidFill>
          <a:ln w="9525" cap="flat" cmpd="sng" algn="ctr">
            <a:noFill/>
            <a:prstDash val="solid"/>
          </a:ln>
          <a:effectLst/>
        </p:spPr>
        <p:txBody>
          <a:bodyPr rtlCol="0" anchor="ctr" anchorCtr="0"/>
          <a:lstStyle/>
          <a:p>
            <a:pPr marL="0" indent="0" algn="ctr">
              <a:spcBef>
                <a:spcPts val="300"/>
              </a:spcBef>
              <a:spcAft>
                <a:spcPts val="300"/>
              </a:spcAft>
              <a:buClr>
                <a:schemeClr val="bg1"/>
              </a:buClr>
              <a:buSzPct val="100000"/>
              <a:buFont typeface="Arial" panose="020B0604020202020204" pitchFamily="34" charset="0"/>
              <a:buNone/>
            </a:pPr>
            <a:r>
              <a:rPr lang="es-MX" kern="0" dirty="0">
                <a:solidFill>
                  <a:schemeClr val="bg1"/>
                </a:solidFill>
                <a:latin typeface="Verdana"/>
              </a:rPr>
              <a:t>“Ya tengo hambre otra vez”</a:t>
            </a:r>
          </a:p>
        </p:txBody>
      </p:sp>
      <p:sp>
        <p:nvSpPr>
          <p:cNvPr id="7" name="Bocadillo: rectángulo con esquinas redondeadas 9">
            <a:extLst>
              <a:ext uri="{FF2B5EF4-FFF2-40B4-BE49-F238E27FC236}">
                <a16:creationId xmlns:a16="http://schemas.microsoft.com/office/drawing/2014/main" id="{F729E1D1-579A-282B-B552-78CB9FA31102}"/>
              </a:ext>
            </a:extLst>
          </p:cNvPr>
          <p:cNvSpPr/>
          <p:nvPr/>
        </p:nvSpPr>
        <p:spPr bwMode="gray">
          <a:xfrm>
            <a:off x="356090" y="1461682"/>
            <a:ext cx="2952328" cy="1259610"/>
          </a:xfrm>
          <a:prstGeom prst="wedgeRoundRectCallout">
            <a:avLst>
              <a:gd name="adj1" fmla="val 62219"/>
              <a:gd name="adj2" fmla="val 93090"/>
              <a:gd name="adj3" fmla="val 16667"/>
            </a:avLst>
          </a:prstGeom>
          <a:solidFill>
            <a:schemeClr val="accent6">
              <a:lumMod val="75000"/>
            </a:schemeClr>
          </a:solidFill>
          <a:ln w="9525" cap="flat" cmpd="sng" algn="ctr">
            <a:noFill/>
            <a:prstDash val="solid"/>
          </a:ln>
          <a:effectLst/>
        </p:spPr>
        <p:txBody>
          <a:bodyPr rtlCol="0" anchor="ctr" anchorCtr="0"/>
          <a:lstStyle/>
          <a:p>
            <a:pPr marL="0" indent="0" algn="ctr">
              <a:spcBef>
                <a:spcPts val="300"/>
              </a:spcBef>
              <a:spcAft>
                <a:spcPts val="300"/>
              </a:spcAft>
              <a:buClr>
                <a:schemeClr val="bg1"/>
              </a:buClr>
              <a:buSzPct val="100000"/>
              <a:buFont typeface="Arial" panose="020B0604020202020204" pitchFamily="34" charset="0"/>
              <a:buNone/>
            </a:pPr>
            <a:r>
              <a:rPr lang="es-MX" kern="0" dirty="0">
                <a:solidFill>
                  <a:schemeClr val="bg1"/>
                </a:solidFill>
                <a:latin typeface="Verdana"/>
              </a:rPr>
              <a:t>”No puedo dejar de pensar en la comida y en los antojos”</a:t>
            </a:r>
          </a:p>
        </p:txBody>
      </p:sp>
      <p:sp>
        <p:nvSpPr>
          <p:cNvPr id="8" name="Bocadillo: rectángulo con esquinas redondeadas 12">
            <a:extLst>
              <a:ext uri="{FF2B5EF4-FFF2-40B4-BE49-F238E27FC236}">
                <a16:creationId xmlns:a16="http://schemas.microsoft.com/office/drawing/2014/main" id="{8BFCBD0D-D177-0B6B-035A-D2015E499727}"/>
              </a:ext>
            </a:extLst>
          </p:cNvPr>
          <p:cNvSpPr/>
          <p:nvPr/>
        </p:nvSpPr>
        <p:spPr bwMode="gray">
          <a:xfrm>
            <a:off x="263805" y="3751895"/>
            <a:ext cx="2952328" cy="1259610"/>
          </a:xfrm>
          <a:prstGeom prst="wedgeRoundRectCallout">
            <a:avLst>
              <a:gd name="adj1" fmla="val 89861"/>
              <a:gd name="adj2" fmla="val 8787"/>
              <a:gd name="adj3" fmla="val 16667"/>
            </a:avLst>
          </a:prstGeom>
          <a:solidFill>
            <a:schemeClr val="accent2">
              <a:lumMod val="75000"/>
            </a:schemeClr>
          </a:solidFill>
          <a:ln w="9525" cap="flat" cmpd="sng" algn="ctr">
            <a:noFill/>
            <a:prstDash val="solid"/>
          </a:ln>
          <a:effectLst/>
        </p:spPr>
        <p:txBody>
          <a:bodyPr rtlCol="0" anchor="ctr" anchorCtr="0"/>
          <a:lstStyle/>
          <a:p>
            <a:pPr marL="0" indent="0" algn="ctr">
              <a:spcBef>
                <a:spcPts val="300"/>
              </a:spcBef>
              <a:spcAft>
                <a:spcPts val="300"/>
              </a:spcAft>
              <a:buClr>
                <a:schemeClr val="bg1"/>
              </a:buClr>
              <a:buSzPct val="100000"/>
              <a:buFont typeface="Arial" panose="020B0604020202020204" pitchFamily="34" charset="0"/>
              <a:buNone/>
            </a:pPr>
            <a:r>
              <a:rPr lang="es-MX" kern="0" dirty="0">
                <a:solidFill>
                  <a:schemeClr val="bg1"/>
                </a:solidFill>
                <a:latin typeface="Verdana"/>
              </a:rPr>
              <a:t>“Aunque como poco, no pierdo peso”</a:t>
            </a:r>
          </a:p>
        </p:txBody>
      </p:sp>
    </p:spTree>
    <p:extLst>
      <p:ext uri="{BB962C8B-B14F-4D97-AF65-F5344CB8AC3E}">
        <p14:creationId xmlns:p14="http://schemas.microsoft.com/office/powerpoint/2010/main" val="196699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C127B9-E013-44F4-1BAA-8801FC92BFA2}"/>
              </a:ext>
            </a:extLst>
          </p:cNvPr>
          <p:cNvSpPr>
            <a:spLocks noGrp="1"/>
          </p:cNvSpPr>
          <p:nvPr>
            <p:ph type="title"/>
          </p:nvPr>
        </p:nvSpPr>
        <p:spPr/>
        <p:txBody>
          <a:bodyPr/>
          <a:lstStyle/>
          <a:p>
            <a:pPr algn="ctr"/>
            <a:r>
              <a:rPr lang="es-MX" dirty="0"/>
              <a:t>Fenotipos clínicos de obesidad</a:t>
            </a:r>
          </a:p>
        </p:txBody>
      </p:sp>
      <p:pic>
        <p:nvPicPr>
          <p:cNvPr id="12" name="Marcador de contenido 11">
            <a:extLst>
              <a:ext uri="{FF2B5EF4-FFF2-40B4-BE49-F238E27FC236}">
                <a16:creationId xmlns:a16="http://schemas.microsoft.com/office/drawing/2014/main" id="{23389CC9-1559-F4EC-94E2-A6FDE24A8D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3163" y="1529790"/>
            <a:ext cx="9225673" cy="4351338"/>
          </a:xfrm>
        </p:spPr>
      </p:pic>
      <p:sp>
        <p:nvSpPr>
          <p:cNvPr id="13" name="CuadroTexto 12">
            <a:extLst>
              <a:ext uri="{FF2B5EF4-FFF2-40B4-BE49-F238E27FC236}">
                <a16:creationId xmlns:a16="http://schemas.microsoft.com/office/drawing/2014/main" id="{1D40A09E-004B-AD2F-0092-8C9EC12D495B}"/>
              </a:ext>
            </a:extLst>
          </p:cNvPr>
          <p:cNvSpPr txBox="1"/>
          <p:nvPr/>
        </p:nvSpPr>
        <p:spPr>
          <a:xfrm>
            <a:off x="3386416" y="6215876"/>
            <a:ext cx="5419165" cy="553998"/>
          </a:xfrm>
          <a:prstGeom prst="rect">
            <a:avLst/>
          </a:prstGeom>
          <a:noFill/>
        </p:spPr>
        <p:txBody>
          <a:bodyPr wrap="square" rtlCol="0">
            <a:spAutoFit/>
          </a:bodyPr>
          <a:lstStyle/>
          <a:p>
            <a:pPr algn="ctr"/>
            <a:r>
              <a:rPr lang="es-MX" sz="1000" dirty="0"/>
              <a:t>Acosta A, Camilleri M, et al. Phenotypes of obesity: implications for behavioral treatment and pharmacotherapy. Mayo Clinic Proceedings. 2021;96(9):2426-2439. doi:10.1016/j.mayocp.2020.12.037</a:t>
            </a:r>
          </a:p>
        </p:txBody>
      </p:sp>
    </p:spTree>
    <p:extLst>
      <p:ext uri="{BB962C8B-B14F-4D97-AF65-F5344CB8AC3E}">
        <p14:creationId xmlns:p14="http://schemas.microsoft.com/office/powerpoint/2010/main" val="1820164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FF31-767B-3DBF-79CF-A9145A9F539C}"/>
              </a:ext>
            </a:extLst>
          </p:cNvPr>
          <p:cNvSpPr>
            <a:spLocks noGrp="1"/>
          </p:cNvSpPr>
          <p:nvPr>
            <p:ph type="title"/>
          </p:nvPr>
        </p:nvSpPr>
        <p:spPr>
          <a:xfrm>
            <a:off x="285343" y="365125"/>
            <a:ext cx="11068457" cy="1325563"/>
          </a:xfrm>
        </p:spPr>
        <p:txBody>
          <a:bodyPr>
            <a:normAutofit/>
          </a:bodyPr>
          <a:lstStyle/>
          <a:p>
            <a:pPr algn="ctr"/>
            <a:r>
              <a:rPr lang="en-US" sz="3200" b="1" dirty="0">
                <a:solidFill>
                  <a:schemeClr val="bg1"/>
                </a:solidFill>
              </a:rPr>
              <a:t>Agenda de esta presentación</a:t>
            </a:r>
          </a:p>
        </p:txBody>
      </p:sp>
      <p:graphicFrame>
        <p:nvGraphicFramePr>
          <p:cNvPr id="4" name="Marcador de contenido 3">
            <a:extLst>
              <a:ext uri="{FF2B5EF4-FFF2-40B4-BE49-F238E27FC236}">
                <a16:creationId xmlns:a16="http://schemas.microsoft.com/office/drawing/2014/main" id="{7A4C045D-D354-4605-E6D8-D7EFFF3E4C2B}"/>
              </a:ext>
            </a:extLst>
          </p:cNvPr>
          <p:cNvGraphicFramePr>
            <a:graphicFrameLocks noGrp="1"/>
          </p:cNvGraphicFramePr>
          <p:nvPr>
            <p:ph idx="1"/>
            <p:extLst>
              <p:ext uri="{D42A27DB-BD31-4B8C-83A1-F6EECF244321}">
                <p14:modId xmlns:p14="http://schemas.microsoft.com/office/powerpoint/2010/main" val="3241070229"/>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ack background with white text&#10;&#10;AI-generated content may be incorrect.">
            <a:extLst>
              <a:ext uri="{FF2B5EF4-FFF2-40B4-BE49-F238E27FC236}">
                <a16:creationId xmlns:a16="http://schemas.microsoft.com/office/drawing/2014/main" id="{EEA60CCC-416C-859A-C849-4685AA955B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343" y="5967424"/>
            <a:ext cx="2877848" cy="688951"/>
          </a:xfrm>
          <a:prstGeom prst="rect">
            <a:avLst/>
          </a:prstGeom>
        </p:spPr>
      </p:pic>
    </p:spTree>
    <p:extLst>
      <p:ext uri="{BB962C8B-B14F-4D97-AF65-F5344CB8AC3E}">
        <p14:creationId xmlns:p14="http://schemas.microsoft.com/office/powerpoint/2010/main" val="1874592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AA1A-8BAB-3BED-50E5-B29A217E764B}"/>
              </a:ext>
            </a:extLst>
          </p:cNvPr>
          <p:cNvSpPr>
            <a:spLocks noGrp="1"/>
          </p:cNvSpPr>
          <p:nvPr>
            <p:ph type="title"/>
          </p:nvPr>
        </p:nvSpPr>
        <p:spPr>
          <a:xfrm>
            <a:off x="2533877" y="40044"/>
            <a:ext cx="8819921" cy="1325563"/>
          </a:xfrm>
        </p:spPr>
        <p:txBody>
          <a:bodyPr/>
          <a:lstStyle/>
          <a:p>
            <a:pPr algn="ctr"/>
            <a:r>
              <a:rPr lang="en-US" dirty="0"/>
              <a:t>Manejo interdisciplinario</a:t>
            </a:r>
          </a:p>
        </p:txBody>
      </p:sp>
      <p:graphicFrame>
        <p:nvGraphicFramePr>
          <p:cNvPr id="6" name="Diagrama 5">
            <a:extLst>
              <a:ext uri="{FF2B5EF4-FFF2-40B4-BE49-F238E27FC236}">
                <a16:creationId xmlns:a16="http://schemas.microsoft.com/office/drawing/2014/main" id="{BC717287-5D69-55D7-B9E3-38DD894740D7}"/>
              </a:ext>
            </a:extLst>
          </p:cNvPr>
          <p:cNvGraphicFramePr/>
          <p:nvPr>
            <p:extLst>
              <p:ext uri="{D42A27DB-BD31-4B8C-83A1-F6EECF244321}">
                <p14:modId xmlns:p14="http://schemas.microsoft.com/office/powerpoint/2010/main" val="3468300975"/>
              </p:ext>
            </p:extLst>
          </p:nvPr>
        </p:nvGraphicFramePr>
        <p:xfrm>
          <a:off x="2879838" y="1248879"/>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Gráfico 6">
            <a:extLst>
              <a:ext uri="{FF2B5EF4-FFF2-40B4-BE49-F238E27FC236}">
                <a16:creationId xmlns:a16="http://schemas.microsoft.com/office/drawing/2014/main" id="{634EEA0E-B0F7-8FC8-DE09-A40085568611}"/>
              </a:ext>
            </a:extLst>
          </p:cNvPr>
          <p:cNvPicPr>
            <a:picLocks noChangeAspect="1"/>
          </p:cNvPicPr>
          <p:nvPr/>
        </p:nvPicPr>
        <p:blipFill>
          <a:blip r:embed="rId9">
            <a:extLst>
              <a:ext uri="{96DAC541-7B7A-43D3-8B79-37D633B846F1}">
                <asvg:svgBlip xmlns:asvg="http://schemas.microsoft.com/office/drawing/2016/SVG/main" r:embed="rId10"/>
              </a:ext>
            </a:extLst>
          </a:blip>
          <a:srcRect l="16316" r="20521"/>
          <a:stretch/>
        </p:blipFill>
        <p:spPr>
          <a:xfrm>
            <a:off x="5812359" y="2387725"/>
            <a:ext cx="2262958" cy="3582783"/>
          </a:xfrm>
          <a:prstGeom prst="rect">
            <a:avLst/>
          </a:prstGeom>
        </p:spPr>
      </p:pic>
      <p:cxnSp>
        <p:nvCxnSpPr>
          <p:cNvPr id="9" name="Conector recto de flecha 8">
            <a:extLst>
              <a:ext uri="{FF2B5EF4-FFF2-40B4-BE49-F238E27FC236}">
                <a16:creationId xmlns:a16="http://schemas.microsoft.com/office/drawing/2014/main" id="{1D43E0D4-6183-9847-A549-051E459C48B5}"/>
              </a:ext>
            </a:extLst>
          </p:cNvPr>
          <p:cNvCxnSpPr/>
          <p:nvPr/>
        </p:nvCxnSpPr>
        <p:spPr>
          <a:xfrm>
            <a:off x="7842942" y="1663908"/>
            <a:ext cx="104931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ector recto de flecha 10">
            <a:extLst>
              <a:ext uri="{FF2B5EF4-FFF2-40B4-BE49-F238E27FC236}">
                <a16:creationId xmlns:a16="http://schemas.microsoft.com/office/drawing/2014/main" id="{4EE2E30C-2F24-29EA-09D6-57C783F99F54}"/>
              </a:ext>
            </a:extLst>
          </p:cNvPr>
          <p:cNvCxnSpPr/>
          <p:nvPr/>
        </p:nvCxnSpPr>
        <p:spPr>
          <a:xfrm>
            <a:off x="9211235" y="5970508"/>
            <a:ext cx="8740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C7E907A6-E9F6-9543-AD44-100F176302E9}"/>
              </a:ext>
            </a:extLst>
          </p:cNvPr>
          <p:cNvSpPr txBox="1"/>
          <p:nvPr/>
        </p:nvSpPr>
        <p:spPr>
          <a:xfrm>
            <a:off x="9076765" y="1411941"/>
            <a:ext cx="1371600" cy="646331"/>
          </a:xfrm>
          <a:prstGeom prst="rect">
            <a:avLst/>
          </a:prstGeom>
          <a:solidFill>
            <a:schemeClr val="tx2">
              <a:lumMod val="25000"/>
              <a:lumOff val="75000"/>
            </a:schemeClr>
          </a:solidFill>
        </p:spPr>
        <p:txBody>
          <a:bodyPr wrap="square" rtlCol="0">
            <a:spAutoFit/>
          </a:bodyPr>
          <a:lstStyle/>
          <a:p>
            <a:pPr algn="ctr"/>
            <a:r>
              <a:rPr lang="es-MX" dirty="0"/>
              <a:t>Cirujano bariatra</a:t>
            </a:r>
          </a:p>
        </p:txBody>
      </p:sp>
      <p:sp>
        <p:nvSpPr>
          <p:cNvPr id="15" name="CuadroTexto 14">
            <a:extLst>
              <a:ext uri="{FF2B5EF4-FFF2-40B4-BE49-F238E27FC236}">
                <a16:creationId xmlns:a16="http://schemas.microsoft.com/office/drawing/2014/main" id="{1ABA2255-E323-E97F-3838-0553D4FD9344}"/>
              </a:ext>
            </a:extLst>
          </p:cNvPr>
          <p:cNvSpPr txBox="1"/>
          <p:nvPr/>
        </p:nvSpPr>
        <p:spPr>
          <a:xfrm>
            <a:off x="10097510" y="5785842"/>
            <a:ext cx="1371600" cy="369332"/>
          </a:xfrm>
          <a:prstGeom prst="rect">
            <a:avLst/>
          </a:prstGeom>
          <a:solidFill>
            <a:schemeClr val="tx2">
              <a:lumMod val="25000"/>
              <a:lumOff val="75000"/>
            </a:schemeClr>
          </a:solidFill>
        </p:spPr>
        <p:txBody>
          <a:bodyPr wrap="square" rtlCol="0">
            <a:spAutoFit/>
          </a:bodyPr>
          <a:lstStyle/>
          <a:p>
            <a:pPr algn="ctr"/>
            <a:r>
              <a:rPr lang="es-MX" dirty="0"/>
              <a:t>Psiquiatra</a:t>
            </a:r>
          </a:p>
        </p:txBody>
      </p:sp>
    </p:spTree>
    <p:extLst>
      <p:ext uri="{BB962C8B-B14F-4D97-AF65-F5344CB8AC3E}">
        <p14:creationId xmlns:p14="http://schemas.microsoft.com/office/powerpoint/2010/main" val="1464065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FA1080-6C4B-4280-E9BE-98176135FE52}"/>
              </a:ext>
            </a:extLst>
          </p:cNvPr>
          <p:cNvSpPr>
            <a:spLocks noGrp="1"/>
          </p:cNvSpPr>
          <p:nvPr>
            <p:ph type="title"/>
          </p:nvPr>
        </p:nvSpPr>
        <p:spPr>
          <a:xfrm>
            <a:off x="6589059" y="2449419"/>
            <a:ext cx="5195048" cy="1325563"/>
          </a:xfrm>
        </p:spPr>
        <p:txBody>
          <a:bodyPr/>
          <a:lstStyle/>
          <a:p>
            <a:pPr algn="ctr"/>
            <a:r>
              <a:rPr lang="es-MX" dirty="0"/>
              <a:t>Manejo holístico </a:t>
            </a:r>
            <a:br>
              <a:rPr lang="es-MX" dirty="0"/>
            </a:br>
            <a:r>
              <a:rPr lang="es-MX" dirty="0"/>
              <a:t>de la obesidad</a:t>
            </a:r>
          </a:p>
        </p:txBody>
      </p:sp>
      <p:sp>
        <p:nvSpPr>
          <p:cNvPr id="5" name="CuadroTexto 4">
            <a:extLst>
              <a:ext uri="{FF2B5EF4-FFF2-40B4-BE49-F238E27FC236}">
                <a16:creationId xmlns:a16="http://schemas.microsoft.com/office/drawing/2014/main" id="{64233077-2CC3-8DE4-57DD-3E37521BC861}"/>
              </a:ext>
            </a:extLst>
          </p:cNvPr>
          <p:cNvSpPr txBox="1"/>
          <p:nvPr/>
        </p:nvSpPr>
        <p:spPr>
          <a:xfrm>
            <a:off x="3331509" y="6176963"/>
            <a:ext cx="6098240" cy="707886"/>
          </a:xfrm>
          <a:prstGeom prst="rect">
            <a:avLst/>
          </a:prstGeom>
          <a:noFill/>
        </p:spPr>
        <p:txBody>
          <a:bodyPr wrap="square">
            <a:spAutoFit/>
          </a:bodyPr>
          <a:lstStyle/>
          <a:p>
            <a:pPr algn="ctr">
              <a:buNone/>
            </a:pPr>
            <a:r>
              <a:rPr lang="es-MX" sz="1000" dirty="0"/>
              <a:t>-Wharton S, Lau DCW, Vallis M, et al. Obesity in adults: a clinical practice guideline. CMAJ. 2020;192(31):E875-91. doi:10.1503/cmaj.191707</a:t>
            </a:r>
          </a:p>
          <a:p>
            <a:pPr algn="ctr">
              <a:buNone/>
            </a:pPr>
            <a:r>
              <a:rPr lang="es-MX" sz="1000" dirty="0"/>
              <a:t>-Sharma AM, Campbell-Scherer D. Reducing obesity stigma in health care. Can Fam Physician. 2017;63(2):106-109.</a:t>
            </a:r>
          </a:p>
        </p:txBody>
      </p:sp>
      <p:pic>
        <p:nvPicPr>
          <p:cNvPr id="9" name="Imagen 8">
            <a:extLst>
              <a:ext uri="{FF2B5EF4-FFF2-40B4-BE49-F238E27FC236}">
                <a16:creationId xmlns:a16="http://schemas.microsoft.com/office/drawing/2014/main" id="{6F57DA77-1A0E-7923-7AAE-3DDE49AFF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199" y="610299"/>
            <a:ext cx="5496859" cy="5496859"/>
          </a:xfrm>
          <a:prstGeom prst="rect">
            <a:avLst/>
          </a:prstGeom>
        </p:spPr>
      </p:pic>
    </p:spTree>
    <p:extLst>
      <p:ext uri="{BB962C8B-B14F-4D97-AF65-F5344CB8AC3E}">
        <p14:creationId xmlns:p14="http://schemas.microsoft.com/office/powerpoint/2010/main" val="3769007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D4E509-971C-715D-126A-FFF8082CC0B5}"/>
              </a:ext>
            </a:extLst>
          </p:cNvPr>
          <p:cNvSpPr>
            <a:spLocks noGrp="1"/>
          </p:cNvSpPr>
          <p:nvPr>
            <p:ph type="title"/>
          </p:nvPr>
        </p:nvSpPr>
        <p:spPr>
          <a:xfrm>
            <a:off x="838200" y="255499"/>
            <a:ext cx="10515600" cy="1325563"/>
          </a:xfrm>
        </p:spPr>
        <p:txBody>
          <a:bodyPr/>
          <a:lstStyle/>
          <a:p>
            <a:r>
              <a:rPr lang="es-MX" dirty="0"/>
              <a:t> </a:t>
            </a:r>
          </a:p>
        </p:txBody>
      </p:sp>
      <p:sp>
        <p:nvSpPr>
          <p:cNvPr id="4" name="TextBox 2">
            <a:extLst>
              <a:ext uri="{FF2B5EF4-FFF2-40B4-BE49-F238E27FC236}">
                <a16:creationId xmlns:a16="http://schemas.microsoft.com/office/drawing/2014/main" id="{96ED886A-097B-FB88-123B-63B45B2CD0B4}"/>
              </a:ext>
            </a:extLst>
          </p:cNvPr>
          <p:cNvSpPr txBox="1"/>
          <p:nvPr/>
        </p:nvSpPr>
        <p:spPr>
          <a:xfrm>
            <a:off x="457199" y="2118559"/>
            <a:ext cx="2511910" cy="1661993"/>
          </a:xfrm>
          <a:prstGeom prst="rect">
            <a:avLst/>
          </a:prstGeom>
          <a:solidFill>
            <a:schemeClr val="bg2">
              <a:lumMod val="90000"/>
            </a:schemeClr>
          </a:solidFill>
          <a:ln w="19050">
            <a:solidFill>
              <a:schemeClr val="bg2">
                <a:lumMod val="90000"/>
              </a:schemeClr>
            </a:solidFill>
          </a:ln>
          <a:effectLst>
            <a:softEdge rad="12700"/>
          </a:effectLst>
        </p:spPr>
        <p:txBody>
          <a:bodyPr wrap="square">
            <a:spAutoFit/>
          </a:bodyPr>
          <a:lstStyle/>
          <a:p>
            <a:pPr algn="ctr"/>
            <a:endParaRPr dirty="0"/>
          </a:p>
          <a:p>
            <a:pPr algn="ctr">
              <a:defRPr sz="2800"/>
            </a:pPr>
            <a:r>
              <a:rPr dirty="0"/>
              <a:t>🤝 Ask</a:t>
            </a:r>
            <a:endParaRPr lang="es-419" dirty="0"/>
          </a:p>
          <a:p>
            <a:pPr algn="ctr">
              <a:defRPr sz="2800"/>
            </a:pPr>
            <a:r>
              <a:rPr lang="es-MX" dirty="0"/>
              <a:t>Preguntar</a:t>
            </a:r>
            <a:endParaRPr dirty="0"/>
          </a:p>
          <a:p>
            <a:pPr algn="ctr">
              <a:defRPr sz="1400">
                <a:solidFill>
                  <a:srgbClr val="3C3C3C"/>
                </a:solidFill>
              </a:defRPr>
            </a:pPr>
            <a:r>
              <a:rPr dirty="0" err="1"/>
              <a:t>Preguntar</a:t>
            </a:r>
            <a:r>
              <a:rPr dirty="0"/>
              <a:t> con </a:t>
            </a:r>
            <a:r>
              <a:rPr dirty="0" err="1"/>
              <a:t>respeto</a:t>
            </a:r>
            <a:r>
              <a:rPr dirty="0"/>
              <a:t> y </a:t>
            </a:r>
            <a:r>
              <a:rPr dirty="0" err="1"/>
              <a:t>abrir</a:t>
            </a:r>
            <a:r>
              <a:rPr dirty="0"/>
              <a:t> la </a:t>
            </a:r>
            <a:r>
              <a:rPr dirty="0" err="1"/>
              <a:t>conversación</a:t>
            </a:r>
            <a:r>
              <a:rPr dirty="0"/>
              <a:t>.</a:t>
            </a:r>
          </a:p>
        </p:txBody>
      </p:sp>
      <p:sp>
        <p:nvSpPr>
          <p:cNvPr id="5" name="TextBox 3">
            <a:extLst>
              <a:ext uri="{FF2B5EF4-FFF2-40B4-BE49-F238E27FC236}">
                <a16:creationId xmlns:a16="http://schemas.microsoft.com/office/drawing/2014/main" id="{61B804E2-71F9-CE16-AAD8-56B0A2E4DCDD}"/>
              </a:ext>
            </a:extLst>
          </p:cNvPr>
          <p:cNvSpPr txBox="1"/>
          <p:nvPr/>
        </p:nvSpPr>
        <p:spPr>
          <a:xfrm>
            <a:off x="3057013" y="3137476"/>
            <a:ext cx="2266132" cy="1877437"/>
          </a:xfrm>
          <a:prstGeom prst="rect">
            <a:avLst/>
          </a:prstGeom>
          <a:solidFill>
            <a:schemeClr val="tx2">
              <a:lumMod val="10000"/>
              <a:lumOff val="90000"/>
            </a:schemeClr>
          </a:solidFill>
        </p:spPr>
        <p:txBody>
          <a:bodyPr wrap="square">
            <a:spAutoFit/>
          </a:bodyPr>
          <a:lstStyle/>
          <a:p>
            <a:pPr algn="ctr"/>
            <a:endParaRPr dirty="0"/>
          </a:p>
          <a:p>
            <a:pPr algn="ctr">
              <a:defRPr sz="2800"/>
            </a:pPr>
            <a:r>
              <a:rPr dirty="0"/>
              <a:t>📊 Assess</a:t>
            </a:r>
            <a:endParaRPr lang="es-419" dirty="0"/>
          </a:p>
          <a:p>
            <a:pPr algn="ctr">
              <a:defRPr sz="2800"/>
            </a:pPr>
            <a:r>
              <a:rPr lang="es-MX" dirty="0"/>
              <a:t>Evaluar</a:t>
            </a:r>
            <a:endParaRPr dirty="0"/>
          </a:p>
          <a:p>
            <a:pPr algn="ctr">
              <a:defRPr sz="1400">
                <a:solidFill>
                  <a:srgbClr val="3C3C3C"/>
                </a:solidFill>
              </a:defRPr>
            </a:pPr>
            <a:r>
              <a:rPr dirty="0" err="1"/>
              <a:t>Evaluar</a:t>
            </a:r>
            <a:r>
              <a:rPr dirty="0"/>
              <a:t> peso, </a:t>
            </a:r>
            <a:endParaRPr lang="es-419" dirty="0"/>
          </a:p>
          <a:p>
            <a:pPr algn="ctr">
              <a:defRPr sz="1400">
                <a:solidFill>
                  <a:srgbClr val="3C3C3C"/>
                </a:solidFill>
              </a:defRPr>
            </a:pPr>
            <a:r>
              <a:rPr dirty="0" err="1"/>
              <a:t>comorbilidades</a:t>
            </a:r>
            <a:r>
              <a:rPr dirty="0"/>
              <a:t> y </a:t>
            </a:r>
            <a:endParaRPr lang="es-419" dirty="0"/>
          </a:p>
          <a:p>
            <a:pPr algn="ctr">
              <a:defRPr sz="1400">
                <a:solidFill>
                  <a:srgbClr val="3C3C3C"/>
                </a:solidFill>
              </a:defRPr>
            </a:pPr>
            <a:r>
              <a:rPr dirty="0" err="1"/>
              <a:t>factores</a:t>
            </a:r>
            <a:r>
              <a:rPr dirty="0"/>
              <a:t> </a:t>
            </a:r>
            <a:r>
              <a:rPr dirty="0" err="1"/>
              <a:t>individuales</a:t>
            </a:r>
            <a:r>
              <a:rPr dirty="0"/>
              <a:t>.</a:t>
            </a:r>
          </a:p>
        </p:txBody>
      </p:sp>
      <p:sp>
        <p:nvSpPr>
          <p:cNvPr id="6" name="TextBox 4">
            <a:extLst>
              <a:ext uri="{FF2B5EF4-FFF2-40B4-BE49-F238E27FC236}">
                <a16:creationId xmlns:a16="http://schemas.microsoft.com/office/drawing/2014/main" id="{B1C8BF1A-5166-DD4F-BFC7-9BF0452BA5AC}"/>
              </a:ext>
            </a:extLst>
          </p:cNvPr>
          <p:cNvSpPr txBox="1"/>
          <p:nvPr/>
        </p:nvSpPr>
        <p:spPr>
          <a:xfrm>
            <a:off x="5411049" y="2118559"/>
            <a:ext cx="2060694" cy="1938307"/>
          </a:xfrm>
          <a:prstGeom prst="rect">
            <a:avLst/>
          </a:prstGeom>
          <a:solidFill>
            <a:schemeClr val="bg2">
              <a:lumMod val="90000"/>
            </a:schemeClr>
          </a:solidFill>
        </p:spPr>
        <p:txBody>
          <a:bodyPr wrap="square">
            <a:spAutoFit/>
          </a:bodyPr>
          <a:lstStyle/>
          <a:p>
            <a:endParaRPr dirty="0"/>
          </a:p>
          <a:p>
            <a:pPr algn="ctr">
              <a:defRPr sz="2800"/>
            </a:pPr>
            <a:r>
              <a:rPr dirty="0"/>
              <a:t>💡 Advise</a:t>
            </a:r>
            <a:endParaRPr lang="es-419" dirty="0"/>
          </a:p>
          <a:p>
            <a:pPr algn="ctr">
              <a:defRPr sz="2800"/>
            </a:pPr>
            <a:r>
              <a:rPr lang="es-MX" dirty="0"/>
              <a:t>Aconsejar</a:t>
            </a:r>
            <a:endParaRPr dirty="0"/>
          </a:p>
          <a:p>
            <a:pPr algn="ctr">
              <a:defRPr sz="1400">
                <a:solidFill>
                  <a:srgbClr val="3C3C3C"/>
                </a:solidFill>
              </a:defRPr>
            </a:pPr>
            <a:r>
              <a:rPr dirty="0" err="1"/>
              <a:t>Aconsejar</a:t>
            </a:r>
            <a:r>
              <a:rPr dirty="0"/>
              <a:t> con </a:t>
            </a:r>
            <a:endParaRPr lang="es-419" dirty="0"/>
          </a:p>
          <a:p>
            <a:pPr algn="ctr">
              <a:defRPr sz="1400">
                <a:solidFill>
                  <a:srgbClr val="3C3C3C"/>
                </a:solidFill>
              </a:defRPr>
            </a:pPr>
            <a:r>
              <a:rPr dirty="0" err="1"/>
              <a:t>información</a:t>
            </a:r>
            <a:r>
              <a:rPr dirty="0"/>
              <a:t> </a:t>
            </a:r>
            <a:r>
              <a:rPr dirty="0" err="1"/>
              <a:t>clara</a:t>
            </a:r>
            <a:r>
              <a:rPr dirty="0"/>
              <a:t> y </a:t>
            </a:r>
            <a:endParaRPr lang="es-419" dirty="0"/>
          </a:p>
          <a:p>
            <a:pPr algn="ctr">
              <a:defRPr sz="1400">
                <a:solidFill>
                  <a:srgbClr val="3C3C3C"/>
                </a:solidFill>
              </a:defRPr>
            </a:pPr>
            <a:r>
              <a:rPr dirty="0" err="1"/>
              <a:t>basada</a:t>
            </a:r>
            <a:r>
              <a:rPr dirty="0"/>
              <a:t> </a:t>
            </a:r>
            <a:r>
              <a:rPr dirty="0" err="1"/>
              <a:t>en</a:t>
            </a:r>
            <a:r>
              <a:rPr dirty="0"/>
              <a:t> </a:t>
            </a:r>
            <a:r>
              <a:rPr dirty="0" err="1"/>
              <a:t>evidencia</a:t>
            </a:r>
            <a:r>
              <a:rPr dirty="0"/>
              <a:t>.</a:t>
            </a:r>
          </a:p>
        </p:txBody>
      </p:sp>
      <p:sp>
        <p:nvSpPr>
          <p:cNvPr id="7" name="TextBox 5">
            <a:extLst>
              <a:ext uri="{FF2B5EF4-FFF2-40B4-BE49-F238E27FC236}">
                <a16:creationId xmlns:a16="http://schemas.microsoft.com/office/drawing/2014/main" id="{C3BE1B27-96AD-ECA3-0B12-E09C97DA0D57}"/>
              </a:ext>
            </a:extLst>
          </p:cNvPr>
          <p:cNvSpPr txBox="1"/>
          <p:nvPr/>
        </p:nvSpPr>
        <p:spPr>
          <a:xfrm>
            <a:off x="7559648" y="3137476"/>
            <a:ext cx="2354036" cy="1877437"/>
          </a:xfrm>
          <a:prstGeom prst="rect">
            <a:avLst/>
          </a:prstGeom>
          <a:solidFill>
            <a:schemeClr val="tx2">
              <a:lumMod val="10000"/>
              <a:lumOff val="90000"/>
            </a:schemeClr>
          </a:solidFill>
        </p:spPr>
        <p:txBody>
          <a:bodyPr wrap="square">
            <a:spAutoFit/>
          </a:bodyPr>
          <a:lstStyle/>
          <a:p>
            <a:endParaRPr dirty="0"/>
          </a:p>
          <a:p>
            <a:pPr algn="ctr">
              <a:defRPr sz="2800"/>
            </a:pPr>
            <a:r>
              <a:rPr dirty="0"/>
              <a:t>✍️ Agree</a:t>
            </a:r>
            <a:endParaRPr lang="es-419" dirty="0"/>
          </a:p>
          <a:p>
            <a:pPr algn="ctr">
              <a:defRPr sz="2800"/>
            </a:pPr>
            <a:r>
              <a:rPr lang="es-MX" dirty="0"/>
              <a:t>Acordar</a:t>
            </a:r>
            <a:endParaRPr dirty="0"/>
          </a:p>
          <a:p>
            <a:pPr algn="ctr">
              <a:defRPr sz="1400">
                <a:solidFill>
                  <a:srgbClr val="3C3C3C"/>
                </a:solidFill>
              </a:defRPr>
            </a:pPr>
            <a:r>
              <a:rPr dirty="0" err="1"/>
              <a:t>Acordar</a:t>
            </a:r>
            <a:r>
              <a:rPr dirty="0"/>
              <a:t> </a:t>
            </a:r>
            <a:r>
              <a:rPr dirty="0" err="1"/>
              <a:t>metas</a:t>
            </a:r>
            <a:r>
              <a:rPr dirty="0"/>
              <a:t> </a:t>
            </a:r>
            <a:endParaRPr lang="es-419" dirty="0"/>
          </a:p>
          <a:p>
            <a:pPr algn="ctr">
              <a:defRPr sz="1400">
                <a:solidFill>
                  <a:srgbClr val="3C3C3C"/>
                </a:solidFill>
              </a:defRPr>
            </a:pPr>
            <a:r>
              <a:rPr dirty="0" err="1"/>
              <a:t>realistas</a:t>
            </a:r>
            <a:r>
              <a:rPr dirty="0"/>
              <a:t> </a:t>
            </a:r>
            <a:r>
              <a:rPr dirty="0" err="1"/>
              <a:t>en</a:t>
            </a:r>
            <a:r>
              <a:rPr dirty="0"/>
              <a:t> conjunto </a:t>
            </a:r>
            <a:endParaRPr lang="es-419" dirty="0"/>
          </a:p>
          <a:p>
            <a:pPr algn="ctr">
              <a:defRPr sz="1400">
                <a:solidFill>
                  <a:srgbClr val="3C3C3C"/>
                </a:solidFill>
              </a:defRPr>
            </a:pPr>
            <a:r>
              <a:rPr dirty="0"/>
              <a:t>con </a:t>
            </a:r>
            <a:r>
              <a:rPr dirty="0" err="1"/>
              <a:t>el</a:t>
            </a:r>
            <a:r>
              <a:rPr dirty="0"/>
              <a:t> </a:t>
            </a:r>
            <a:r>
              <a:rPr dirty="0" err="1"/>
              <a:t>paciente</a:t>
            </a:r>
            <a:r>
              <a:rPr dirty="0"/>
              <a:t>.</a:t>
            </a:r>
          </a:p>
        </p:txBody>
      </p:sp>
      <p:sp>
        <p:nvSpPr>
          <p:cNvPr id="8" name="TextBox 6">
            <a:extLst>
              <a:ext uri="{FF2B5EF4-FFF2-40B4-BE49-F238E27FC236}">
                <a16:creationId xmlns:a16="http://schemas.microsoft.com/office/drawing/2014/main" id="{46F039BA-82B6-915E-FE4E-2CA9A8AEECE4}"/>
              </a:ext>
            </a:extLst>
          </p:cNvPr>
          <p:cNvSpPr txBox="1"/>
          <p:nvPr/>
        </p:nvSpPr>
        <p:spPr>
          <a:xfrm>
            <a:off x="10001589" y="2103569"/>
            <a:ext cx="2179255" cy="1877437"/>
          </a:xfrm>
          <a:prstGeom prst="rect">
            <a:avLst/>
          </a:prstGeom>
          <a:solidFill>
            <a:schemeClr val="bg2">
              <a:lumMod val="90000"/>
            </a:schemeClr>
          </a:solidFill>
        </p:spPr>
        <p:txBody>
          <a:bodyPr wrap="square">
            <a:spAutoFit/>
          </a:bodyPr>
          <a:lstStyle/>
          <a:p>
            <a:pPr algn="ctr"/>
            <a:endParaRPr dirty="0"/>
          </a:p>
          <a:p>
            <a:pPr algn="ctr">
              <a:defRPr sz="2800"/>
            </a:pPr>
            <a:r>
              <a:rPr dirty="0"/>
              <a:t>🛠️ Assist</a:t>
            </a:r>
            <a:endParaRPr lang="es-419" dirty="0"/>
          </a:p>
          <a:p>
            <a:pPr algn="ctr">
              <a:defRPr sz="2800"/>
            </a:pPr>
            <a:r>
              <a:rPr lang="es-MX" dirty="0"/>
              <a:t>Ayudar</a:t>
            </a:r>
            <a:endParaRPr dirty="0"/>
          </a:p>
          <a:p>
            <a:pPr algn="ctr">
              <a:defRPr sz="1400">
                <a:solidFill>
                  <a:srgbClr val="3C3C3C"/>
                </a:solidFill>
              </a:defRPr>
            </a:pPr>
            <a:r>
              <a:rPr dirty="0" err="1"/>
              <a:t>Ayudar</a:t>
            </a:r>
            <a:r>
              <a:rPr dirty="0"/>
              <a:t> con </a:t>
            </a:r>
            <a:r>
              <a:rPr dirty="0" err="1"/>
              <a:t>apoyo</a:t>
            </a:r>
            <a:r>
              <a:rPr dirty="0"/>
              <a:t> continuo y </a:t>
            </a:r>
            <a:r>
              <a:rPr dirty="0" err="1"/>
              <a:t>acompañamiento</a:t>
            </a:r>
            <a:r>
              <a:rPr dirty="0"/>
              <a:t>.</a:t>
            </a:r>
          </a:p>
        </p:txBody>
      </p:sp>
      <p:sp>
        <p:nvSpPr>
          <p:cNvPr id="10" name="Título 1">
            <a:extLst>
              <a:ext uri="{FF2B5EF4-FFF2-40B4-BE49-F238E27FC236}">
                <a16:creationId xmlns:a16="http://schemas.microsoft.com/office/drawing/2014/main" id="{37DD64B5-3FB0-C680-E360-8C85078046AC}"/>
              </a:ext>
            </a:extLst>
          </p:cNvPr>
          <p:cNvSpPr txBox="1">
            <a:spLocks/>
          </p:cNvSpPr>
          <p:nvPr/>
        </p:nvSpPr>
        <p:spPr>
          <a:xfrm>
            <a:off x="990600" y="517525"/>
            <a:ext cx="10515600" cy="1325563"/>
          </a:xfrm>
          <a:prstGeom prst="rect">
            <a:avLst/>
          </a:prstGeom>
          <a:solidFill>
            <a:schemeClr val="tx2">
              <a:lumMod val="25000"/>
              <a:lumOff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t>Las 5As de la obesidad</a:t>
            </a:r>
          </a:p>
        </p:txBody>
      </p:sp>
      <p:sp>
        <p:nvSpPr>
          <p:cNvPr id="12" name="CuadroTexto 11">
            <a:extLst>
              <a:ext uri="{FF2B5EF4-FFF2-40B4-BE49-F238E27FC236}">
                <a16:creationId xmlns:a16="http://schemas.microsoft.com/office/drawing/2014/main" id="{808B92A7-0C9A-A4AC-82B1-FBEDDEC1A6EB}"/>
              </a:ext>
            </a:extLst>
          </p:cNvPr>
          <p:cNvSpPr txBox="1"/>
          <p:nvPr/>
        </p:nvSpPr>
        <p:spPr>
          <a:xfrm>
            <a:off x="3046880" y="5938877"/>
            <a:ext cx="6098240" cy="553998"/>
          </a:xfrm>
          <a:prstGeom prst="rect">
            <a:avLst/>
          </a:prstGeom>
          <a:noFill/>
        </p:spPr>
        <p:txBody>
          <a:bodyPr wrap="square">
            <a:spAutoFit/>
          </a:bodyPr>
          <a:lstStyle/>
          <a:p>
            <a:pPr algn="ctr"/>
            <a:r>
              <a:rPr lang="es-MX" sz="1000" dirty="0"/>
              <a:t>Wharton S, Lau DCW, Vallis M, et al. Obesity in adults: a clinical practice guideline. CMAJ. 2020;192(31):E875–91. Appendix 2: 5As framework for obesity management in adults. doi:10.1503/cmaj.191707 </a:t>
            </a:r>
          </a:p>
        </p:txBody>
      </p:sp>
    </p:spTree>
    <p:extLst>
      <p:ext uri="{BB962C8B-B14F-4D97-AF65-F5344CB8AC3E}">
        <p14:creationId xmlns:p14="http://schemas.microsoft.com/office/powerpoint/2010/main" val="225049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10C8473-5A27-7F12-E034-30738B73428B}"/>
              </a:ext>
            </a:extLst>
          </p:cNvPr>
          <p:cNvGrpSpPr/>
          <p:nvPr/>
        </p:nvGrpSpPr>
        <p:grpSpPr>
          <a:xfrm>
            <a:off x="965328" y="1142229"/>
            <a:ext cx="9850089" cy="5034795"/>
            <a:chOff x="1300608" y="817365"/>
            <a:chExt cx="9850089" cy="5034795"/>
          </a:xfrm>
        </p:grpSpPr>
        <p:pic>
          <p:nvPicPr>
            <p:cNvPr id="3" name="Imagen 2">
              <a:extLst>
                <a:ext uri="{FF2B5EF4-FFF2-40B4-BE49-F238E27FC236}">
                  <a16:creationId xmlns:a16="http://schemas.microsoft.com/office/drawing/2014/main" id="{5C215F64-4FC4-DF8E-1D91-FCD4F24F6E6D}"/>
                </a:ext>
              </a:extLst>
            </p:cNvPr>
            <p:cNvPicPr>
              <a:picLocks noChangeAspect="1"/>
            </p:cNvPicPr>
            <p:nvPr/>
          </p:nvPicPr>
          <p:blipFill>
            <a:blip r:embed="rId2"/>
            <a:stretch>
              <a:fillRect/>
            </a:stretch>
          </p:blipFill>
          <p:spPr>
            <a:xfrm>
              <a:off x="1300608" y="817365"/>
              <a:ext cx="9850089" cy="5034795"/>
            </a:xfrm>
            <a:prstGeom prst="rect">
              <a:avLst/>
            </a:prstGeom>
          </p:spPr>
        </p:pic>
        <p:sp>
          <p:nvSpPr>
            <p:cNvPr id="4" name="Rectángulo 3">
              <a:extLst>
                <a:ext uri="{FF2B5EF4-FFF2-40B4-BE49-F238E27FC236}">
                  <a16:creationId xmlns:a16="http://schemas.microsoft.com/office/drawing/2014/main" id="{3269F262-0BBC-6E8E-0852-6204DECB385A}"/>
                </a:ext>
              </a:extLst>
            </p:cNvPr>
            <p:cNvSpPr/>
            <p:nvPr/>
          </p:nvSpPr>
          <p:spPr>
            <a:xfrm>
              <a:off x="2336800" y="1064225"/>
              <a:ext cx="2204720" cy="12293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4">
              <a:extLst>
                <a:ext uri="{FF2B5EF4-FFF2-40B4-BE49-F238E27FC236}">
                  <a16:creationId xmlns:a16="http://schemas.microsoft.com/office/drawing/2014/main" id="{69DC0015-C59A-E01C-2E0B-AD2CC9177486}"/>
                </a:ext>
              </a:extLst>
            </p:cNvPr>
            <p:cNvSpPr txBox="1"/>
            <p:nvPr/>
          </p:nvSpPr>
          <p:spPr>
            <a:xfrm>
              <a:off x="2438400" y="1062479"/>
              <a:ext cx="2088010" cy="1231106"/>
            </a:xfrm>
            <a:prstGeom prst="rect">
              <a:avLst/>
            </a:prstGeom>
            <a:noFill/>
          </p:spPr>
          <p:txBody>
            <a:bodyPr wrap="square" rtlCol="0">
              <a:spAutoFit/>
            </a:bodyPr>
            <a:lstStyle/>
            <a:p>
              <a:r>
                <a:rPr lang="es-MX" sz="1400" b="1" dirty="0">
                  <a:solidFill>
                    <a:schemeClr val="bg1"/>
                  </a:solidFill>
                  <a:latin typeface="Arial" panose="020B0604020202020204" pitchFamily="34" charset="0"/>
                  <a:cs typeface="Arial" panose="020B0604020202020204" pitchFamily="34" charset="0"/>
                </a:rPr>
                <a:t>Gordofobia</a:t>
              </a:r>
              <a:r>
                <a:rPr lang="es-MX" sz="1200" dirty="0">
                  <a:solidFill>
                    <a:schemeClr val="bg1"/>
                  </a:solidFill>
                  <a:latin typeface="Arial" panose="020B0604020202020204" pitchFamily="34" charset="0"/>
                  <a:cs typeface="Arial" panose="020B0604020202020204" pitchFamily="34" charset="0"/>
                </a:rPr>
                <a:t> </a:t>
              </a:r>
            </a:p>
            <a:p>
              <a:r>
                <a:rPr lang="es-MX" sz="1200" dirty="0">
                  <a:solidFill>
                    <a:schemeClr val="bg1"/>
                  </a:solidFill>
                  <a:latin typeface="Arial" panose="020B0604020202020204" pitchFamily="34" charset="0"/>
                  <a:cs typeface="Arial" panose="020B0604020202020204" pitchFamily="34" charset="0"/>
                </a:rPr>
                <a:t>(“</a:t>
              </a:r>
              <a:r>
                <a:rPr lang="es-MX" sz="1200" dirty="0" err="1">
                  <a:solidFill>
                    <a:schemeClr val="bg1"/>
                  </a:solidFill>
                  <a:latin typeface="Arial" panose="020B0604020202020204" pitchFamily="34" charset="0"/>
                  <a:cs typeface="Arial" panose="020B0604020202020204" pitchFamily="34" charset="0"/>
                </a:rPr>
                <a:t>Body</a:t>
              </a:r>
              <a:r>
                <a:rPr lang="es-MX" sz="1200" dirty="0">
                  <a:solidFill>
                    <a:schemeClr val="bg1"/>
                  </a:solidFill>
                  <a:latin typeface="Arial" panose="020B0604020202020204" pitchFamily="34" charset="0"/>
                  <a:cs typeface="Arial" panose="020B0604020202020204" pitchFamily="34" charset="0"/>
                </a:rPr>
                <a:t> </a:t>
              </a:r>
              <a:r>
                <a:rPr lang="es-MX" sz="1200" dirty="0" err="1">
                  <a:solidFill>
                    <a:schemeClr val="bg1"/>
                  </a:solidFill>
                  <a:latin typeface="Arial" panose="020B0604020202020204" pitchFamily="34" charset="0"/>
                  <a:cs typeface="Arial" panose="020B0604020202020204" pitchFamily="34" charset="0"/>
                </a:rPr>
                <a:t>Shaming</a:t>
              </a:r>
              <a:r>
                <a:rPr lang="es-MX" sz="1200" dirty="0">
                  <a:solidFill>
                    <a:schemeClr val="bg1"/>
                  </a:solidFill>
                  <a:latin typeface="Arial" panose="020B0604020202020204" pitchFamily="34" charset="0"/>
                  <a:cs typeface="Arial" panose="020B0604020202020204" pitchFamily="34" charset="0"/>
                </a:rPr>
                <a:t>”)</a:t>
              </a:r>
            </a:p>
            <a:p>
              <a:endParaRPr lang="es-MX" sz="1200" dirty="0">
                <a:solidFill>
                  <a:schemeClr val="bg1"/>
                </a:solidFill>
                <a:latin typeface="Arial" panose="020B0604020202020204" pitchFamily="34" charset="0"/>
                <a:cs typeface="Arial" panose="020B0604020202020204" pitchFamily="34" charset="0"/>
              </a:endParaRPr>
            </a:p>
            <a:p>
              <a:r>
                <a:rPr lang="es-MX" sz="1200" dirty="0">
                  <a:solidFill>
                    <a:schemeClr val="bg1"/>
                  </a:solidFill>
                  <a:latin typeface="Arial" panose="020B0604020202020204" pitchFamily="34" charset="0"/>
                  <a:cs typeface="Arial" panose="020B0604020202020204" pitchFamily="34" charset="0"/>
                </a:rPr>
                <a:t>Familiares </a:t>
              </a:r>
            </a:p>
            <a:p>
              <a:r>
                <a:rPr lang="es-MX" sz="1200" dirty="0">
                  <a:solidFill>
                    <a:schemeClr val="bg1"/>
                  </a:solidFill>
                  <a:latin typeface="Arial" panose="020B0604020202020204" pitchFamily="34" charset="0"/>
                  <a:cs typeface="Arial" panose="020B0604020202020204" pitchFamily="34" charset="0"/>
                </a:rPr>
                <a:t>Sociedad </a:t>
              </a:r>
            </a:p>
            <a:p>
              <a:r>
                <a:rPr lang="es-MX" sz="1200" dirty="0">
                  <a:solidFill>
                    <a:schemeClr val="bg1"/>
                  </a:solidFill>
                  <a:latin typeface="Arial" panose="020B0604020202020204" pitchFamily="34" charset="0"/>
                  <a:cs typeface="Arial" panose="020B0604020202020204" pitchFamily="34" charset="0"/>
                </a:rPr>
                <a:t>Redes sociales  </a:t>
              </a:r>
            </a:p>
          </p:txBody>
        </p:sp>
        <p:sp>
          <p:nvSpPr>
            <p:cNvPr id="6" name="Rectángulo 5">
              <a:extLst>
                <a:ext uri="{FF2B5EF4-FFF2-40B4-BE49-F238E27FC236}">
                  <a16:creationId xmlns:a16="http://schemas.microsoft.com/office/drawing/2014/main" id="{8758941A-5AE1-1983-125B-26D12B8EC888}"/>
                </a:ext>
              </a:extLst>
            </p:cNvPr>
            <p:cNvSpPr/>
            <p:nvPr/>
          </p:nvSpPr>
          <p:spPr>
            <a:xfrm>
              <a:off x="2361505" y="2972577"/>
              <a:ext cx="1952651" cy="787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D66653DF-80D5-8AC5-FEBF-90FFE25EB447}"/>
                </a:ext>
              </a:extLst>
            </p:cNvPr>
            <p:cNvSpPr txBox="1"/>
            <p:nvPr/>
          </p:nvSpPr>
          <p:spPr>
            <a:xfrm>
              <a:off x="2546860" y="3053181"/>
              <a:ext cx="1347166" cy="692497"/>
            </a:xfrm>
            <a:prstGeom prst="rect">
              <a:avLst/>
            </a:prstGeom>
            <a:noFill/>
          </p:spPr>
          <p:txBody>
            <a:bodyPr wrap="square" rtlCol="0">
              <a:spAutoFit/>
            </a:bodyPr>
            <a:lstStyle/>
            <a:p>
              <a:r>
                <a:rPr lang="es-MX" sz="1400" dirty="0">
                  <a:solidFill>
                    <a:schemeClr val="bg1"/>
                  </a:solidFill>
                  <a:latin typeface="Arial" panose="020B0604020202020204" pitchFamily="34" charset="0"/>
                  <a:cs typeface="Arial" panose="020B0604020202020204" pitchFamily="34" charset="0"/>
                </a:rPr>
                <a:t>Sobrepeso y Obesidad</a:t>
              </a:r>
            </a:p>
            <a:p>
              <a:endParaRPr lang="es-MX" sz="1100" dirty="0">
                <a:solidFill>
                  <a:schemeClr val="bg1"/>
                </a:solidFill>
                <a:latin typeface="Arial" panose="020B0604020202020204" pitchFamily="34" charset="0"/>
                <a:cs typeface="Arial" panose="020B0604020202020204" pitchFamily="34" charset="0"/>
              </a:endParaRPr>
            </a:p>
          </p:txBody>
        </p:sp>
        <p:sp>
          <p:nvSpPr>
            <p:cNvPr id="8" name="Rectángulo 7">
              <a:extLst>
                <a:ext uri="{FF2B5EF4-FFF2-40B4-BE49-F238E27FC236}">
                  <a16:creationId xmlns:a16="http://schemas.microsoft.com/office/drawing/2014/main" id="{61264E66-2014-4FC5-1A2C-6DC81DBFAB12}"/>
                </a:ext>
              </a:extLst>
            </p:cNvPr>
            <p:cNvSpPr/>
            <p:nvPr/>
          </p:nvSpPr>
          <p:spPr>
            <a:xfrm>
              <a:off x="2397204" y="4443489"/>
              <a:ext cx="2204720" cy="13234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a:extLst>
                <a:ext uri="{FF2B5EF4-FFF2-40B4-BE49-F238E27FC236}">
                  <a16:creationId xmlns:a16="http://schemas.microsoft.com/office/drawing/2014/main" id="{C069AC1D-74E8-7772-D996-5361F7950317}"/>
                </a:ext>
              </a:extLst>
            </p:cNvPr>
            <p:cNvSpPr txBox="1"/>
            <p:nvPr/>
          </p:nvSpPr>
          <p:spPr>
            <a:xfrm>
              <a:off x="2410942" y="4443489"/>
              <a:ext cx="2103120" cy="1323439"/>
            </a:xfrm>
            <a:prstGeom prst="rect">
              <a:avLst/>
            </a:prstGeom>
            <a:noFill/>
          </p:spPr>
          <p:txBody>
            <a:bodyPr wrap="square" rtlCol="0">
              <a:spAutoFit/>
            </a:bodyPr>
            <a:lstStyle/>
            <a:p>
              <a:r>
                <a:rPr lang="es-MX" sz="1400" b="1" dirty="0">
                  <a:solidFill>
                    <a:schemeClr val="bg1"/>
                  </a:solidFill>
                  <a:latin typeface="Arial" panose="020B0604020202020204" pitchFamily="34" charset="0"/>
                  <a:cs typeface="Arial" panose="020B0604020202020204" pitchFamily="34" charset="0"/>
                </a:rPr>
                <a:t>Efectos psicológicos </a:t>
              </a:r>
            </a:p>
            <a:p>
              <a:endParaRPr lang="es-MX" sz="1050" dirty="0">
                <a:solidFill>
                  <a:schemeClr val="bg1"/>
                </a:solidFill>
                <a:latin typeface="Arial" panose="020B0604020202020204" pitchFamily="34" charset="0"/>
                <a:cs typeface="Arial" panose="020B0604020202020204" pitchFamily="34" charset="0"/>
              </a:endParaRPr>
            </a:p>
            <a:p>
              <a:r>
                <a:rPr lang="es-MX" sz="1100" dirty="0">
                  <a:solidFill>
                    <a:schemeClr val="bg1"/>
                  </a:solidFill>
                  <a:latin typeface="Arial" panose="020B0604020202020204" pitchFamily="34" charset="0"/>
                  <a:cs typeface="Arial" panose="020B0604020202020204" pitchFamily="34" charset="0"/>
                </a:rPr>
                <a:t>Ansiedad </a:t>
              </a:r>
            </a:p>
            <a:p>
              <a:r>
                <a:rPr lang="es-MX" sz="1100" dirty="0">
                  <a:solidFill>
                    <a:schemeClr val="bg1"/>
                  </a:solidFill>
                  <a:latin typeface="Arial" panose="020B0604020202020204" pitchFamily="34" charset="0"/>
                  <a:cs typeface="Arial" panose="020B0604020202020204" pitchFamily="34" charset="0"/>
                </a:rPr>
                <a:t>Depresión </a:t>
              </a:r>
            </a:p>
            <a:p>
              <a:r>
                <a:rPr lang="es-MX" sz="1100" dirty="0">
                  <a:solidFill>
                    <a:schemeClr val="bg1"/>
                  </a:solidFill>
                  <a:latin typeface="Arial" panose="020B0604020202020204" pitchFamily="34" charset="0"/>
                  <a:cs typeface="Arial" panose="020B0604020202020204" pitchFamily="34" charset="0"/>
                </a:rPr>
                <a:t>Desordenes alimentarios </a:t>
              </a:r>
            </a:p>
            <a:p>
              <a:r>
                <a:rPr lang="es-MX" sz="1100" dirty="0">
                  <a:solidFill>
                    <a:schemeClr val="bg1"/>
                  </a:solidFill>
                  <a:latin typeface="Arial" panose="020B0604020202020204" pitchFamily="34" charset="0"/>
                  <a:cs typeface="Arial" panose="020B0604020202020204" pitchFamily="34" charset="0"/>
                </a:rPr>
                <a:t>Mal apego a dietas</a:t>
              </a:r>
            </a:p>
            <a:p>
              <a:r>
                <a:rPr lang="es-MX" sz="1100" dirty="0">
                  <a:solidFill>
                    <a:schemeClr val="bg1"/>
                  </a:solidFill>
                  <a:latin typeface="Arial" panose="020B0604020202020204" pitchFamily="34" charset="0"/>
                  <a:cs typeface="Arial" panose="020B0604020202020204" pitchFamily="34" charset="0"/>
                </a:rPr>
                <a:t>Resistencia a atención medica </a:t>
              </a:r>
            </a:p>
          </p:txBody>
        </p:sp>
        <p:sp>
          <p:nvSpPr>
            <p:cNvPr id="10" name="Rectángulo 9">
              <a:extLst>
                <a:ext uri="{FF2B5EF4-FFF2-40B4-BE49-F238E27FC236}">
                  <a16:creationId xmlns:a16="http://schemas.microsoft.com/office/drawing/2014/main" id="{A6344204-FBD1-60AD-9709-961AD655815C}"/>
                </a:ext>
              </a:extLst>
            </p:cNvPr>
            <p:cNvSpPr/>
            <p:nvPr/>
          </p:nvSpPr>
          <p:spPr>
            <a:xfrm>
              <a:off x="5262880" y="3515077"/>
              <a:ext cx="2103120" cy="685800"/>
            </a:xfrm>
            <a:prstGeom prst="rect">
              <a:avLst/>
            </a:prstGeom>
            <a:solidFill>
              <a:srgbClr val="993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a:extLst>
                <a:ext uri="{FF2B5EF4-FFF2-40B4-BE49-F238E27FC236}">
                  <a16:creationId xmlns:a16="http://schemas.microsoft.com/office/drawing/2014/main" id="{DF903E1D-B969-B964-722E-F4230582578A}"/>
                </a:ext>
              </a:extLst>
            </p:cNvPr>
            <p:cNvSpPr txBox="1"/>
            <p:nvPr/>
          </p:nvSpPr>
          <p:spPr>
            <a:xfrm>
              <a:off x="5394960" y="3582110"/>
              <a:ext cx="1838960" cy="692497"/>
            </a:xfrm>
            <a:prstGeom prst="rect">
              <a:avLst/>
            </a:prstGeom>
            <a:noFill/>
          </p:spPr>
          <p:txBody>
            <a:bodyPr wrap="square" rtlCol="0">
              <a:spAutoFit/>
            </a:bodyPr>
            <a:lstStyle/>
            <a:p>
              <a:pPr algn="ctr"/>
              <a:r>
                <a:rPr lang="es-MX" sz="1400" dirty="0">
                  <a:solidFill>
                    <a:schemeClr val="bg1"/>
                  </a:solidFill>
                  <a:latin typeface="Arial" panose="020B0604020202020204" pitchFamily="34" charset="0"/>
                  <a:cs typeface="Arial" panose="020B0604020202020204" pitchFamily="34" charset="0"/>
                </a:rPr>
                <a:t>Estigma basado en el peso </a:t>
              </a:r>
            </a:p>
            <a:p>
              <a:endParaRPr lang="es-MX" sz="1100" dirty="0">
                <a:solidFill>
                  <a:schemeClr val="bg1"/>
                </a:solidFill>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6452C9AC-112E-933B-D0E9-341B783F3458}"/>
                </a:ext>
              </a:extLst>
            </p:cNvPr>
            <p:cNvSpPr/>
            <p:nvPr/>
          </p:nvSpPr>
          <p:spPr>
            <a:xfrm>
              <a:off x="6182360" y="1038517"/>
              <a:ext cx="1488440" cy="34544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9118F38C-B332-B9C0-4DB9-267A3526C66C}"/>
                </a:ext>
              </a:extLst>
            </p:cNvPr>
            <p:cNvSpPr txBox="1"/>
            <p:nvPr/>
          </p:nvSpPr>
          <p:spPr>
            <a:xfrm>
              <a:off x="6096000" y="1065771"/>
              <a:ext cx="1656082" cy="276999"/>
            </a:xfrm>
            <a:prstGeom prst="rect">
              <a:avLst/>
            </a:prstGeom>
            <a:noFill/>
          </p:spPr>
          <p:txBody>
            <a:bodyPr wrap="square" rtlCol="0">
              <a:spAutoFit/>
            </a:bodyPr>
            <a:lstStyle/>
            <a:p>
              <a:pPr algn="ctr"/>
              <a:r>
                <a:rPr lang="es-MX" sz="1200" dirty="0">
                  <a:solidFill>
                    <a:schemeClr val="bg1"/>
                  </a:solidFill>
                  <a:latin typeface="Arial" panose="020B0604020202020204" pitchFamily="34" charset="0"/>
                  <a:cs typeface="Arial" panose="020B0604020202020204" pitchFamily="34" charset="0"/>
                </a:rPr>
                <a:t>Tamizaje psicológico</a:t>
              </a:r>
            </a:p>
          </p:txBody>
        </p:sp>
        <p:sp>
          <p:nvSpPr>
            <p:cNvPr id="14" name="Rectángulo 13">
              <a:extLst>
                <a:ext uri="{FF2B5EF4-FFF2-40B4-BE49-F238E27FC236}">
                  <a16:creationId xmlns:a16="http://schemas.microsoft.com/office/drawing/2014/main" id="{4F8708EC-DF7D-15F0-E4BB-6986439DC436}"/>
                </a:ext>
              </a:extLst>
            </p:cNvPr>
            <p:cNvSpPr/>
            <p:nvPr/>
          </p:nvSpPr>
          <p:spPr>
            <a:xfrm>
              <a:off x="9408032" y="1012792"/>
              <a:ext cx="1656082" cy="59224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a16="http://schemas.microsoft.com/office/drawing/2014/main" id="{2D15DB76-6524-1658-0E93-E10E7EA56136}"/>
                </a:ext>
              </a:extLst>
            </p:cNvPr>
            <p:cNvSpPr txBox="1"/>
            <p:nvPr/>
          </p:nvSpPr>
          <p:spPr>
            <a:xfrm>
              <a:off x="9306562" y="1083875"/>
              <a:ext cx="1844135" cy="600164"/>
            </a:xfrm>
            <a:prstGeom prst="rect">
              <a:avLst/>
            </a:prstGeom>
            <a:noFill/>
          </p:spPr>
          <p:txBody>
            <a:bodyPr wrap="square" rtlCol="0">
              <a:spAutoFit/>
            </a:bodyPr>
            <a:lstStyle/>
            <a:p>
              <a:pPr algn="ctr"/>
              <a:r>
                <a:rPr lang="es-MX" sz="1100" dirty="0">
                  <a:solidFill>
                    <a:schemeClr val="bg1"/>
                  </a:solidFill>
                  <a:latin typeface="Arial" panose="020B0604020202020204" pitchFamily="34" charset="0"/>
                  <a:cs typeface="Arial" panose="020B0604020202020204" pitchFamily="34" charset="0"/>
                </a:rPr>
                <a:t>Soporte con psicoterapia  conductivo conductual</a:t>
              </a:r>
            </a:p>
            <a:p>
              <a:endParaRPr lang="es-MX" sz="1100" dirty="0">
                <a:solidFill>
                  <a:schemeClr val="bg1"/>
                </a:solidFill>
                <a:latin typeface="Arial" panose="020B0604020202020204" pitchFamily="34" charset="0"/>
                <a:cs typeface="Arial" panose="020B0604020202020204" pitchFamily="34" charset="0"/>
              </a:endParaRPr>
            </a:p>
          </p:txBody>
        </p:sp>
        <p:sp>
          <p:nvSpPr>
            <p:cNvPr id="16" name="Rectángulo 15">
              <a:extLst>
                <a:ext uri="{FF2B5EF4-FFF2-40B4-BE49-F238E27FC236}">
                  <a16:creationId xmlns:a16="http://schemas.microsoft.com/office/drawing/2014/main" id="{764DAC2A-E5A0-8AB1-40FC-CD59DE0824A1}"/>
                </a:ext>
              </a:extLst>
            </p:cNvPr>
            <p:cNvSpPr/>
            <p:nvPr/>
          </p:nvSpPr>
          <p:spPr>
            <a:xfrm>
              <a:off x="9084991" y="2878499"/>
              <a:ext cx="1772920" cy="51641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CuadroTexto 16">
              <a:extLst>
                <a:ext uri="{FF2B5EF4-FFF2-40B4-BE49-F238E27FC236}">
                  <a16:creationId xmlns:a16="http://schemas.microsoft.com/office/drawing/2014/main" id="{C55963B6-6CAA-3AD7-1E35-27974F4C1480}"/>
                </a:ext>
              </a:extLst>
            </p:cNvPr>
            <p:cNvSpPr txBox="1"/>
            <p:nvPr/>
          </p:nvSpPr>
          <p:spPr>
            <a:xfrm>
              <a:off x="9140936" y="2874759"/>
              <a:ext cx="1656082" cy="461665"/>
            </a:xfrm>
            <a:prstGeom prst="rect">
              <a:avLst/>
            </a:prstGeom>
            <a:noFill/>
          </p:spPr>
          <p:txBody>
            <a:bodyPr wrap="square" rtlCol="0">
              <a:spAutoFit/>
            </a:bodyPr>
            <a:lstStyle/>
            <a:p>
              <a:pPr algn="ctr"/>
              <a:r>
                <a:rPr lang="es-MX" sz="1200" dirty="0">
                  <a:solidFill>
                    <a:schemeClr val="bg1"/>
                  </a:solidFill>
                  <a:latin typeface="Arial" panose="020B0604020202020204" pitchFamily="34" charset="0"/>
                  <a:cs typeface="Arial" panose="020B0604020202020204" pitchFamily="34" charset="0"/>
                </a:rPr>
                <a:t>Tratamiento médico y quirúrgico</a:t>
              </a:r>
            </a:p>
          </p:txBody>
        </p:sp>
      </p:grpSp>
      <p:sp>
        <p:nvSpPr>
          <p:cNvPr id="20" name="CuadroTexto 19">
            <a:extLst>
              <a:ext uri="{FF2B5EF4-FFF2-40B4-BE49-F238E27FC236}">
                <a16:creationId xmlns:a16="http://schemas.microsoft.com/office/drawing/2014/main" id="{F46C6D8E-878E-F723-31C6-CC133ED0F68F}"/>
              </a:ext>
            </a:extLst>
          </p:cNvPr>
          <p:cNvSpPr txBox="1"/>
          <p:nvPr/>
        </p:nvSpPr>
        <p:spPr>
          <a:xfrm>
            <a:off x="437938" y="286218"/>
            <a:ext cx="10342880" cy="584775"/>
          </a:xfrm>
          <a:prstGeom prst="rect">
            <a:avLst/>
          </a:prstGeom>
          <a:noFill/>
        </p:spPr>
        <p:txBody>
          <a:bodyPr wrap="square" rtlCol="0">
            <a:spAutoFit/>
          </a:bodyPr>
          <a:lstStyle/>
          <a:p>
            <a:r>
              <a:rPr lang="es-MX" sz="3200" b="1" dirty="0">
                <a:latin typeface="Arial" panose="020B0604020202020204" pitchFamily="34" charset="0"/>
                <a:cs typeface="Arial" panose="020B0604020202020204" pitchFamily="34" charset="0"/>
              </a:rPr>
              <a:t>La barrera psicológica </a:t>
            </a:r>
          </a:p>
        </p:txBody>
      </p:sp>
      <p:sp>
        <p:nvSpPr>
          <p:cNvPr id="21" name="CuadroTexto 20">
            <a:extLst>
              <a:ext uri="{FF2B5EF4-FFF2-40B4-BE49-F238E27FC236}">
                <a16:creationId xmlns:a16="http://schemas.microsoft.com/office/drawing/2014/main" id="{0630E793-E55C-7B6B-D90A-608A1A2F3AC8}"/>
              </a:ext>
            </a:extLst>
          </p:cNvPr>
          <p:cNvSpPr txBox="1"/>
          <p:nvPr/>
        </p:nvSpPr>
        <p:spPr>
          <a:xfrm>
            <a:off x="2479675" y="6363734"/>
            <a:ext cx="9711690" cy="553998"/>
          </a:xfrm>
          <a:prstGeom prst="rect">
            <a:avLst/>
          </a:prstGeom>
          <a:noFill/>
        </p:spPr>
        <p:txBody>
          <a:bodyPr wrap="square">
            <a:spAutoFit/>
          </a:bodyPr>
          <a:lstStyle/>
          <a:p>
            <a:pPr algn="r"/>
            <a:r>
              <a:rPr lang="en-US" sz="1000" b="0" i="0" u="none" strike="noStrike" baseline="0" dirty="0">
                <a:solidFill>
                  <a:srgbClr val="002060"/>
                </a:solidFill>
                <a:latin typeface="Arial" panose="020B0604020202020204" pitchFamily="34" charset="0"/>
                <a:cs typeface="Arial" panose="020B0604020202020204" pitchFamily="34" charset="0"/>
              </a:rPr>
              <a:t>K. </a:t>
            </a:r>
            <a:r>
              <a:rPr lang="en-US" sz="1000" b="0" i="0" u="none" strike="noStrike" baseline="0" dirty="0" err="1">
                <a:solidFill>
                  <a:srgbClr val="002060"/>
                </a:solidFill>
                <a:latin typeface="Arial" panose="020B0604020202020204" pitchFamily="34" charset="0"/>
                <a:cs typeface="Arial" panose="020B0604020202020204" pitchFamily="34" charset="0"/>
              </a:rPr>
              <a:t>Nadolsky</a:t>
            </a:r>
            <a:r>
              <a:rPr lang="en-US" sz="1000" b="0" i="0" u="none" strike="noStrike" baseline="0" dirty="0">
                <a:solidFill>
                  <a:srgbClr val="002060"/>
                </a:solidFill>
                <a:latin typeface="Arial" panose="020B0604020202020204" pitchFamily="34" charset="0"/>
                <a:cs typeface="Arial" panose="020B0604020202020204" pitchFamily="34" charset="0"/>
              </a:rPr>
              <a:t>, B. Addison, M. Agarwal et al., American Association of Clinical Endocrinology Consensus Statement:</a:t>
            </a:r>
          </a:p>
          <a:p>
            <a:pPr algn="r"/>
            <a:r>
              <a:rPr lang="en-US" sz="1000" b="0" i="0" u="none" strike="noStrike" baseline="0" dirty="0">
                <a:solidFill>
                  <a:srgbClr val="002060"/>
                </a:solidFill>
                <a:latin typeface="Arial" panose="020B0604020202020204" pitchFamily="34" charset="0"/>
                <a:cs typeface="Arial" panose="020B0604020202020204" pitchFamily="34" charset="0"/>
              </a:rPr>
              <a:t>Addressing Stigma and Bias in the Diagnosis and Management of Patients with Obesity/Adiposity-Based Chronic Disease and Assessing Bias</a:t>
            </a:r>
          </a:p>
          <a:p>
            <a:pPr algn="r"/>
            <a:r>
              <a:rPr lang="en-US" sz="1000" b="0" i="0" u="none" strike="noStrike" baseline="0" dirty="0">
                <a:solidFill>
                  <a:srgbClr val="002060"/>
                </a:solidFill>
                <a:latin typeface="Arial" panose="020B0604020202020204" pitchFamily="34" charset="0"/>
                <a:cs typeface="Arial" panose="020B0604020202020204" pitchFamily="34" charset="0"/>
              </a:rPr>
              <a:t>and Stigmatization as Determinants of Disease Severity, Endocrine Practice, https://doi.org/10.1016/j.eprac.2023.03.272</a:t>
            </a:r>
            <a:endParaRPr lang="es-MX" sz="1000" dirty="0">
              <a:solidFill>
                <a:srgbClr val="002060"/>
              </a:solidFill>
              <a:latin typeface="Arial" panose="020B0604020202020204" pitchFamily="34" charset="0"/>
              <a:cs typeface="Arial" panose="020B0604020202020204" pitchFamily="34" charset="0"/>
            </a:endParaRPr>
          </a:p>
        </p:txBody>
      </p:sp>
      <p:sp>
        <p:nvSpPr>
          <p:cNvPr id="23" name="Rectángulo 22">
            <a:extLst>
              <a:ext uri="{FF2B5EF4-FFF2-40B4-BE49-F238E27FC236}">
                <a16:creationId xmlns:a16="http://schemas.microsoft.com/office/drawing/2014/main" id="{A072C81F-7EAE-C7BC-1F61-861A584766FA}"/>
              </a:ext>
            </a:extLst>
          </p:cNvPr>
          <p:cNvSpPr/>
          <p:nvPr/>
        </p:nvSpPr>
        <p:spPr>
          <a:xfrm>
            <a:off x="8722105" y="2766149"/>
            <a:ext cx="1772920" cy="344996"/>
          </a:xfrm>
          <a:prstGeom prst="rect">
            <a:avLst/>
          </a:prstGeom>
          <a:solidFill>
            <a:srgbClr val="44D62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CuadroTexto 21">
            <a:extLst>
              <a:ext uri="{FF2B5EF4-FFF2-40B4-BE49-F238E27FC236}">
                <a16:creationId xmlns:a16="http://schemas.microsoft.com/office/drawing/2014/main" id="{E6C32868-0E94-CB28-082B-14446F9C34A5}"/>
              </a:ext>
            </a:extLst>
          </p:cNvPr>
          <p:cNvSpPr txBox="1"/>
          <p:nvPr/>
        </p:nvSpPr>
        <p:spPr>
          <a:xfrm>
            <a:off x="8677145" y="2794735"/>
            <a:ext cx="1862839" cy="276999"/>
          </a:xfrm>
          <a:prstGeom prst="rect">
            <a:avLst/>
          </a:prstGeom>
          <a:noFill/>
        </p:spPr>
        <p:txBody>
          <a:bodyPr wrap="square" rtlCol="0">
            <a:spAutoFit/>
          </a:bodyPr>
          <a:lstStyle/>
          <a:p>
            <a:pPr algn="ctr"/>
            <a:r>
              <a:rPr lang="es-MX" sz="1200" b="1" dirty="0">
                <a:solidFill>
                  <a:schemeClr val="bg1"/>
                </a:solidFill>
                <a:latin typeface="Arial Black" panose="020B0A04020102020204" pitchFamily="34" charset="0"/>
                <a:cs typeface="Arial" panose="020B0604020202020204" pitchFamily="34" charset="0"/>
              </a:rPr>
              <a:t>BUENA</a:t>
            </a:r>
            <a:r>
              <a:rPr lang="es-MX" sz="1200" b="1" dirty="0">
                <a:solidFill>
                  <a:schemeClr val="bg1"/>
                </a:solidFill>
                <a:latin typeface="Arial" panose="020B0604020202020204" pitchFamily="34" charset="0"/>
                <a:cs typeface="Arial" panose="020B0604020202020204" pitchFamily="34" charset="0"/>
              </a:rPr>
              <a:t> RESPUESTA</a:t>
            </a:r>
          </a:p>
        </p:txBody>
      </p:sp>
      <p:sp>
        <p:nvSpPr>
          <p:cNvPr id="24" name="Rectángulo 23">
            <a:extLst>
              <a:ext uri="{FF2B5EF4-FFF2-40B4-BE49-F238E27FC236}">
                <a16:creationId xmlns:a16="http://schemas.microsoft.com/office/drawing/2014/main" id="{E807821D-122D-A884-7BA5-D5C49D42A6D2}"/>
              </a:ext>
            </a:extLst>
          </p:cNvPr>
          <p:cNvSpPr/>
          <p:nvPr/>
        </p:nvSpPr>
        <p:spPr>
          <a:xfrm>
            <a:off x="8766184" y="5295775"/>
            <a:ext cx="1772920" cy="516418"/>
          </a:xfrm>
          <a:prstGeom prst="rect">
            <a:avLst/>
          </a:prstGeom>
          <a:solidFill>
            <a:srgbClr val="E0E0E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5" name="CuadroTexto 24">
            <a:extLst>
              <a:ext uri="{FF2B5EF4-FFF2-40B4-BE49-F238E27FC236}">
                <a16:creationId xmlns:a16="http://schemas.microsoft.com/office/drawing/2014/main" id="{907D6EFB-2D6E-B933-A2EA-2E8ADF32006F}"/>
              </a:ext>
            </a:extLst>
          </p:cNvPr>
          <p:cNvSpPr txBox="1"/>
          <p:nvPr/>
        </p:nvSpPr>
        <p:spPr>
          <a:xfrm>
            <a:off x="8824603" y="5335186"/>
            <a:ext cx="1656082" cy="461665"/>
          </a:xfrm>
          <a:prstGeom prst="rect">
            <a:avLst/>
          </a:prstGeom>
          <a:solidFill>
            <a:srgbClr val="E0E0E0"/>
          </a:solidFill>
        </p:spPr>
        <p:txBody>
          <a:bodyPr wrap="square" rtlCol="0">
            <a:spAutoFit/>
          </a:bodyPr>
          <a:lstStyle/>
          <a:p>
            <a:pPr algn="ctr"/>
            <a:r>
              <a:rPr lang="es-MX" sz="1200" dirty="0">
                <a:latin typeface="Arial" panose="020B0604020202020204" pitchFamily="34" charset="0"/>
                <a:cs typeface="Arial" panose="020B0604020202020204" pitchFamily="34" charset="0"/>
              </a:rPr>
              <a:t>Tratamiento médico y quirúrgico</a:t>
            </a:r>
          </a:p>
        </p:txBody>
      </p:sp>
      <p:sp>
        <p:nvSpPr>
          <p:cNvPr id="44" name="Rectángulo 43">
            <a:extLst>
              <a:ext uri="{FF2B5EF4-FFF2-40B4-BE49-F238E27FC236}">
                <a16:creationId xmlns:a16="http://schemas.microsoft.com/office/drawing/2014/main" id="{4D0A9FA5-5B56-E3CF-1F06-AC578948438A}"/>
              </a:ext>
            </a:extLst>
          </p:cNvPr>
          <p:cNvSpPr/>
          <p:nvPr/>
        </p:nvSpPr>
        <p:spPr>
          <a:xfrm>
            <a:off x="8701507" y="4858564"/>
            <a:ext cx="1772920" cy="34499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CuadroTexto 44">
            <a:extLst>
              <a:ext uri="{FF2B5EF4-FFF2-40B4-BE49-F238E27FC236}">
                <a16:creationId xmlns:a16="http://schemas.microsoft.com/office/drawing/2014/main" id="{CC942C1F-05FB-5375-86BE-43A468851A60}"/>
              </a:ext>
            </a:extLst>
          </p:cNvPr>
          <p:cNvSpPr txBox="1"/>
          <p:nvPr/>
        </p:nvSpPr>
        <p:spPr>
          <a:xfrm>
            <a:off x="8656547" y="4887150"/>
            <a:ext cx="1862839" cy="276999"/>
          </a:xfrm>
          <a:prstGeom prst="rect">
            <a:avLst/>
          </a:prstGeom>
          <a:solidFill>
            <a:schemeClr val="tx1"/>
          </a:solidFill>
        </p:spPr>
        <p:txBody>
          <a:bodyPr wrap="square" rtlCol="0">
            <a:spAutoFit/>
          </a:bodyPr>
          <a:lstStyle/>
          <a:p>
            <a:pPr algn="ctr"/>
            <a:r>
              <a:rPr lang="es-MX" sz="1200" b="1" dirty="0">
                <a:solidFill>
                  <a:schemeClr val="bg1"/>
                </a:solidFill>
                <a:latin typeface="Arial Black" panose="020B0A04020102020204" pitchFamily="34" charset="0"/>
                <a:cs typeface="Arial" panose="020B0604020202020204" pitchFamily="34" charset="0"/>
              </a:rPr>
              <a:t>POBRE</a:t>
            </a:r>
            <a:r>
              <a:rPr lang="es-MX" sz="1200" b="1" dirty="0">
                <a:solidFill>
                  <a:schemeClr val="bg1"/>
                </a:solidFill>
                <a:latin typeface="Arial" panose="020B0604020202020204" pitchFamily="34" charset="0"/>
                <a:cs typeface="Arial" panose="020B0604020202020204" pitchFamily="34" charset="0"/>
              </a:rPr>
              <a:t> RESPUESTA</a:t>
            </a:r>
          </a:p>
        </p:txBody>
      </p:sp>
    </p:spTree>
    <p:extLst>
      <p:ext uri="{BB962C8B-B14F-4D97-AF65-F5344CB8AC3E}">
        <p14:creationId xmlns:p14="http://schemas.microsoft.com/office/powerpoint/2010/main" val="11711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36D4A-D98C-C883-2DA7-51270B8D2838}"/>
              </a:ext>
            </a:extLst>
          </p:cNvPr>
          <p:cNvSpPr>
            <a:spLocks noGrp="1"/>
          </p:cNvSpPr>
          <p:nvPr>
            <p:ph type="title"/>
          </p:nvPr>
        </p:nvSpPr>
        <p:spPr/>
        <p:txBody>
          <a:bodyPr/>
          <a:lstStyle/>
          <a:p>
            <a:pPr algn="ctr"/>
            <a:r>
              <a:rPr lang="es-MX" dirty="0"/>
              <a:t>Escala de Edmonton</a:t>
            </a:r>
          </a:p>
        </p:txBody>
      </p:sp>
      <p:pic>
        <p:nvPicPr>
          <p:cNvPr id="3" name="Picture 2">
            <a:extLst>
              <a:ext uri="{FF2B5EF4-FFF2-40B4-BE49-F238E27FC236}">
                <a16:creationId xmlns:a16="http://schemas.microsoft.com/office/drawing/2014/main" id="{A3388D4D-AEB0-8663-1C03-935AE08CD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127" b="69021"/>
          <a:stretch>
            <a:fillRect/>
          </a:stretch>
        </p:blipFill>
        <p:spPr bwMode="auto">
          <a:xfrm>
            <a:off x="1639300" y="1870602"/>
            <a:ext cx="9316812" cy="62603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26A1520D-FED1-DED2-DF7B-C9CE7B31DB17}"/>
              </a:ext>
            </a:extLst>
          </p:cNvPr>
          <p:cNvGrpSpPr/>
          <p:nvPr/>
        </p:nvGrpSpPr>
        <p:grpSpPr>
          <a:xfrm>
            <a:off x="1235888" y="2496634"/>
            <a:ext cx="9841416" cy="5598495"/>
            <a:chOff x="1966877" y="1824005"/>
            <a:chExt cx="8012822" cy="5119720"/>
          </a:xfrm>
        </p:grpSpPr>
        <p:sp>
          <p:nvSpPr>
            <p:cNvPr id="6" name="Google Shape;258;p24">
              <a:extLst>
                <a:ext uri="{FF2B5EF4-FFF2-40B4-BE49-F238E27FC236}">
                  <a16:creationId xmlns:a16="http://schemas.microsoft.com/office/drawing/2014/main" id="{F527F78B-02BB-33DB-25C2-C124295E7082}"/>
                </a:ext>
              </a:extLst>
            </p:cNvPr>
            <p:cNvSpPr txBox="1"/>
            <p:nvPr/>
          </p:nvSpPr>
          <p:spPr>
            <a:xfrm>
              <a:off x="1966877" y="3786372"/>
              <a:ext cx="979775" cy="346249"/>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2400"/>
              </a:pPr>
              <a:r>
                <a:rPr lang="es-MX" sz="1350" b="1"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Estadio 0</a:t>
              </a:r>
              <a:endParaRPr sz="825" b="1"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 name="Google Shape;259;p24">
              <a:extLst>
                <a:ext uri="{FF2B5EF4-FFF2-40B4-BE49-F238E27FC236}">
                  <a16:creationId xmlns:a16="http://schemas.microsoft.com/office/drawing/2014/main" id="{5526D61C-515D-F6E6-0BCE-F472FEF458B2}"/>
                </a:ext>
              </a:extLst>
            </p:cNvPr>
            <p:cNvSpPr txBox="1"/>
            <p:nvPr/>
          </p:nvSpPr>
          <p:spPr>
            <a:xfrm>
              <a:off x="2945627" y="2268715"/>
              <a:ext cx="979775" cy="346249"/>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2400"/>
              </a:pPr>
              <a:r>
                <a:rPr lang="es-MX" sz="1350" b="1"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Estadio 1</a:t>
              </a:r>
              <a:endParaRPr sz="825" b="1"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 name="Google Shape;261;p24">
              <a:extLst>
                <a:ext uri="{FF2B5EF4-FFF2-40B4-BE49-F238E27FC236}">
                  <a16:creationId xmlns:a16="http://schemas.microsoft.com/office/drawing/2014/main" id="{7234ECD5-B188-8390-AAD5-612CFEB531A1}"/>
                </a:ext>
              </a:extLst>
            </p:cNvPr>
            <p:cNvSpPr txBox="1"/>
            <p:nvPr/>
          </p:nvSpPr>
          <p:spPr>
            <a:xfrm>
              <a:off x="7912054" y="2285594"/>
              <a:ext cx="979775" cy="346249"/>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2400"/>
              </a:pPr>
              <a:r>
                <a:rPr lang="es-MX" sz="1350" b="1"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Estadio 3</a:t>
              </a:r>
              <a:endParaRPr sz="825" b="1"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 name="Google Shape;262;p24">
              <a:extLst>
                <a:ext uri="{FF2B5EF4-FFF2-40B4-BE49-F238E27FC236}">
                  <a16:creationId xmlns:a16="http://schemas.microsoft.com/office/drawing/2014/main" id="{B0EC2EBF-70F3-788D-D316-4085DE63DFDB}"/>
                </a:ext>
              </a:extLst>
            </p:cNvPr>
            <p:cNvSpPr txBox="1"/>
            <p:nvPr/>
          </p:nvSpPr>
          <p:spPr>
            <a:xfrm>
              <a:off x="8999924" y="3785752"/>
              <a:ext cx="979775" cy="346249"/>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2400"/>
              </a:pPr>
              <a:r>
                <a:rPr lang="es-MX" sz="1350" b="1"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Estadio 4</a:t>
              </a:r>
              <a:endParaRPr sz="825" b="1"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0" name="Google Shape;263;p24">
              <a:extLst>
                <a:ext uri="{FF2B5EF4-FFF2-40B4-BE49-F238E27FC236}">
                  <a16:creationId xmlns:a16="http://schemas.microsoft.com/office/drawing/2014/main" id="{0E9E1B7D-0FF5-56DF-8848-DE4276533810}"/>
                </a:ext>
              </a:extLst>
            </p:cNvPr>
            <p:cNvSpPr txBox="1"/>
            <p:nvPr/>
          </p:nvSpPr>
          <p:spPr>
            <a:xfrm rot="-3483491">
              <a:off x="2697177" y="4770066"/>
              <a:ext cx="727479" cy="276999"/>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defTabSz="685800">
                <a:buSzPts val="1800"/>
              </a:pPr>
              <a:r>
                <a:rPr lang="es-MX" sz="13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Médico</a:t>
              </a:r>
              <a:endParaRPr sz="13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sp>
          <p:nvSpPr>
            <p:cNvPr id="11" name="Google Shape;264;p24">
              <a:extLst>
                <a:ext uri="{FF2B5EF4-FFF2-40B4-BE49-F238E27FC236}">
                  <a16:creationId xmlns:a16="http://schemas.microsoft.com/office/drawing/2014/main" id="{A6EB84DB-012B-C16D-149C-CD278AD8BD51}"/>
                </a:ext>
              </a:extLst>
            </p:cNvPr>
            <p:cNvSpPr txBox="1"/>
            <p:nvPr/>
          </p:nvSpPr>
          <p:spPr>
            <a:xfrm rot="-3483491">
              <a:off x="3092297" y="4811723"/>
              <a:ext cx="762768" cy="276999"/>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defTabSz="685800">
                <a:buSzPts val="1800"/>
              </a:pPr>
              <a:r>
                <a:rPr lang="es-MX" sz="13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Mental</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 name="Google Shape;265;p24">
              <a:extLst>
                <a:ext uri="{FF2B5EF4-FFF2-40B4-BE49-F238E27FC236}">
                  <a16:creationId xmlns:a16="http://schemas.microsoft.com/office/drawing/2014/main" id="{B1C903C5-4A74-DDBE-403B-1B71AF79ACE7}"/>
                </a:ext>
              </a:extLst>
            </p:cNvPr>
            <p:cNvSpPr txBox="1"/>
            <p:nvPr/>
          </p:nvSpPr>
          <p:spPr>
            <a:xfrm rot="-3483491">
              <a:off x="3461877" y="4821500"/>
              <a:ext cx="889632" cy="286225"/>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r" defTabSz="685800">
                <a:buSzPts val="1800"/>
              </a:pPr>
              <a:r>
                <a:rPr lang="es-MX" sz="13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Funcional</a:t>
              </a:r>
              <a:endParaRPr sz="13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sp>
          <p:nvSpPr>
            <p:cNvPr id="13" name="Google Shape;266;p24">
              <a:extLst>
                <a:ext uri="{FF2B5EF4-FFF2-40B4-BE49-F238E27FC236}">
                  <a16:creationId xmlns:a16="http://schemas.microsoft.com/office/drawing/2014/main" id="{938FEAE6-1AF4-ADC4-8795-8EE6E22CB438}"/>
                </a:ext>
              </a:extLst>
            </p:cNvPr>
            <p:cNvSpPr txBox="1"/>
            <p:nvPr/>
          </p:nvSpPr>
          <p:spPr>
            <a:xfrm rot="-4435096">
              <a:off x="5740604" y="2554753"/>
              <a:ext cx="709613"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absent</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 name="Google Shape;267;p24">
              <a:extLst>
                <a:ext uri="{FF2B5EF4-FFF2-40B4-BE49-F238E27FC236}">
                  <a16:creationId xmlns:a16="http://schemas.microsoft.com/office/drawing/2014/main" id="{F7B9ACE5-7497-B266-EFE3-81C2815AD416}"/>
                </a:ext>
              </a:extLst>
            </p:cNvPr>
            <p:cNvSpPr txBox="1"/>
            <p:nvPr/>
          </p:nvSpPr>
          <p:spPr>
            <a:xfrm rot="-4435096">
              <a:off x="3321001" y="3945281"/>
              <a:ext cx="709613"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absent</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 name="Google Shape;268;p24">
              <a:extLst>
                <a:ext uri="{FF2B5EF4-FFF2-40B4-BE49-F238E27FC236}">
                  <a16:creationId xmlns:a16="http://schemas.microsoft.com/office/drawing/2014/main" id="{3D7C8265-9724-525A-BDB5-BCEA69514E40}"/>
                </a:ext>
              </a:extLst>
            </p:cNvPr>
            <p:cNvSpPr txBox="1"/>
            <p:nvPr/>
          </p:nvSpPr>
          <p:spPr>
            <a:xfrm rot="-4435096">
              <a:off x="3728566" y="4011956"/>
              <a:ext cx="709613"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absent</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6" name="Google Shape;269;p24">
              <a:extLst>
                <a:ext uri="{FF2B5EF4-FFF2-40B4-BE49-F238E27FC236}">
                  <a16:creationId xmlns:a16="http://schemas.microsoft.com/office/drawing/2014/main" id="{D815929D-44FB-776B-30CB-2400063B8849}"/>
                </a:ext>
              </a:extLst>
            </p:cNvPr>
            <p:cNvSpPr txBox="1"/>
            <p:nvPr/>
          </p:nvSpPr>
          <p:spPr>
            <a:xfrm rot="-2342349">
              <a:off x="3968697" y="3086704"/>
              <a:ext cx="710109"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mild</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7" name="Google Shape;270;p24">
              <a:extLst>
                <a:ext uri="{FF2B5EF4-FFF2-40B4-BE49-F238E27FC236}">
                  <a16:creationId xmlns:a16="http://schemas.microsoft.com/office/drawing/2014/main" id="{51C2D1FB-37CB-8161-327C-6D43C664F02B}"/>
                </a:ext>
              </a:extLst>
            </p:cNvPr>
            <p:cNvSpPr txBox="1"/>
            <p:nvPr/>
          </p:nvSpPr>
          <p:spPr>
            <a:xfrm rot="-2072178">
              <a:off x="4302260" y="3315298"/>
              <a:ext cx="710109"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mild</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cxnSp>
          <p:nvCxnSpPr>
            <p:cNvPr id="18" name="Google Shape;271;p24">
              <a:extLst>
                <a:ext uri="{FF2B5EF4-FFF2-40B4-BE49-F238E27FC236}">
                  <a16:creationId xmlns:a16="http://schemas.microsoft.com/office/drawing/2014/main" id="{0774162B-D6E0-1AB2-C1EE-19027971ED73}"/>
                </a:ext>
              </a:extLst>
            </p:cNvPr>
            <p:cNvCxnSpPr/>
            <p:nvPr/>
          </p:nvCxnSpPr>
          <p:spPr>
            <a:xfrm rot="-5400000">
              <a:off x="3275578" y="3436289"/>
              <a:ext cx="273385" cy="212703"/>
            </a:xfrm>
            <a:prstGeom prst="straightConnector1">
              <a:avLst/>
            </a:prstGeom>
            <a:noFill/>
            <a:ln w="9525" cap="flat" cmpd="sng">
              <a:solidFill>
                <a:schemeClr val="lt1"/>
              </a:solidFill>
              <a:prstDash val="solid"/>
              <a:round/>
              <a:headEnd type="none" w="sm" len="sm"/>
              <a:tailEnd type="stealth" w="med" len="med"/>
            </a:ln>
          </p:spPr>
        </p:cxnSp>
        <p:cxnSp>
          <p:nvCxnSpPr>
            <p:cNvPr id="19" name="Google Shape;272;p24">
              <a:extLst>
                <a:ext uri="{FF2B5EF4-FFF2-40B4-BE49-F238E27FC236}">
                  <a16:creationId xmlns:a16="http://schemas.microsoft.com/office/drawing/2014/main" id="{DD8F89CE-200C-49D6-4DFC-AC273A57164F}"/>
                </a:ext>
              </a:extLst>
            </p:cNvPr>
            <p:cNvCxnSpPr/>
            <p:nvPr/>
          </p:nvCxnSpPr>
          <p:spPr>
            <a:xfrm rot="-5400000">
              <a:off x="3793863" y="3485518"/>
              <a:ext cx="285740" cy="212703"/>
            </a:xfrm>
            <a:prstGeom prst="straightConnector1">
              <a:avLst/>
            </a:prstGeom>
            <a:noFill/>
            <a:ln w="9525" cap="flat" cmpd="sng">
              <a:solidFill>
                <a:schemeClr val="lt1"/>
              </a:solidFill>
              <a:prstDash val="solid"/>
              <a:round/>
              <a:headEnd type="none" w="sm" len="sm"/>
              <a:tailEnd type="stealth" w="med" len="med"/>
            </a:ln>
          </p:spPr>
        </p:cxnSp>
        <p:cxnSp>
          <p:nvCxnSpPr>
            <p:cNvPr id="20" name="Google Shape;273;p24">
              <a:extLst>
                <a:ext uri="{FF2B5EF4-FFF2-40B4-BE49-F238E27FC236}">
                  <a16:creationId xmlns:a16="http://schemas.microsoft.com/office/drawing/2014/main" id="{61A71537-C407-77B3-45BE-71CC3C4569A2}"/>
                </a:ext>
              </a:extLst>
            </p:cNvPr>
            <p:cNvCxnSpPr/>
            <p:nvPr/>
          </p:nvCxnSpPr>
          <p:spPr>
            <a:xfrm rot="10800000" flipH="1">
              <a:off x="4255797" y="3630343"/>
              <a:ext cx="152423" cy="216236"/>
            </a:xfrm>
            <a:prstGeom prst="straightConnector1">
              <a:avLst/>
            </a:prstGeom>
            <a:noFill/>
            <a:ln w="9525" cap="flat" cmpd="sng">
              <a:solidFill>
                <a:schemeClr val="lt1"/>
              </a:solidFill>
              <a:prstDash val="solid"/>
              <a:round/>
              <a:headEnd type="none" w="sm" len="sm"/>
              <a:tailEnd type="stealth" w="med" len="med"/>
            </a:ln>
          </p:spPr>
        </p:cxnSp>
        <p:sp>
          <p:nvSpPr>
            <p:cNvPr id="21" name="Google Shape;274;p24">
              <a:extLst>
                <a:ext uri="{FF2B5EF4-FFF2-40B4-BE49-F238E27FC236}">
                  <a16:creationId xmlns:a16="http://schemas.microsoft.com/office/drawing/2014/main" id="{6B97EBEA-63FE-42AA-66DC-0483D46CFC05}"/>
                </a:ext>
              </a:extLst>
            </p:cNvPr>
            <p:cNvSpPr txBox="1"/>
            <p:nvPr/>
          </p:nvSpPr>
          <p:spPr>
            <a:xfrm>
              <a:off x="4996186" y="2219628"/>
              <a:ext cx="1510133"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co-morbidity</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2" name="Google Shape;275;p24">
              <a:extLst>
                <a:ext uri="{FF2B5EF4-FFF2-40B4-BE49-F238E27FC236}">
                  <a16:creationId xmlns:a16="http://schemas.microsoft.com/office/drawing/2014/main" id="{3E066CC3-245F-8E30-1814-57A265EF1254}"/>
                </a:ext>
              </a:extLst>
            </p:cNvPr>
            <p:cNvSpPr txBox="1"/>
            <p:nvPr/>
          </p:nvSpPr>
          <p:spPr>
            <a:xfrm>
              <a:off x="5134717" y="2544028"/>
              <a:ext cx="1259634"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moderate</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3" name="Google Shape;276;p24">
              <a:extLst>
                <a:ext uri="{FF2B5EF4-FFF2-40B4-BE49-F238E27FC236}">
                  <a16:creationId xmlns:a16="http://schemas.microsoft.com/office/drawing/2014/main" id="{8EDB3D46-A919-C3ED-BCB0-9D985FEFF86A}"/>
                </a:ext>
              </a:extLst>
            </p:cNvPr>
            <p:cNvSpPr txBox="1"/>
            <p:nvPr/>
          </p:nvSpPr>
          <p:spPr>
            <a:xfrm>
              <a:off x="5134717" y="2968968"/>
              <a:ext cx="1259634"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moderate</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cxnSp>
          <p:nvCxnSpPr>
            <p:cNvPr id="24" name="Google Shape;277;p24">
              <a:extLst>
                <a:ext uri="{FF2B5EF4-FFF2-40B4-BE49-F238E27FC236}">
                  <a16:creationId xmlns:a16="http://schemas.microsoft.com/office/drawing/2014/main" id="{CED42602-B052-2AB9-CB46-5505200AE60D}"/>
                </a:ext>
              </a:extLst>
            </p:cNvPr>
            <p:cNvCxnSpPr/>
            <p:nvPr/>
          </p:nvCxnSpPr>
          <p:spPr>
            <a:xfrm rot="10800000" flipH="1">
              <a:off x="4525117" y="2444654"/>
              <a:ext cx="381000" cy="171450"/>
            </a:xfrm>
            <a:prstGeom prst="straightConnector1">
              <a:avLst/>
            </a:prstGeom>
            <a:noFill/>
            <a:ln w="9525" cap="flat" cmpd="sng">
              <a:solidFill>
                <a:srgbClr val="FFFFFF"/>
              </a:solidFill>
              <a:prstDash val="solid"/>
              <a:round/>
              <a:headEnd type="none" w="sm" len="sm"/>
              <a:tailEnd type="stealth" w="med" len="med"/>
            </a:ln>
          </p:spPr>
        </p:cxnSp>
        <p:cxnSp>
          <p:nvCxnSpPr>
            <p:cNvPr id="25" name="Google Shape;278;p24">
              <a:extLst>
                <a:ext uri="{FF2B5EF4-FFF2-40B4-BE49-F238E27FC236}">
                  <a16:creationId xmlns:a16="http://schemas.microsoft.com/office/drawing/2014/main" id="{AB42F16A-7A09-939F-62AB-75EF15A4AFD0}"/>
                </a:ext>
              </a:extLst>
            </p:cNvPr>
            <p:cNvCxnSpPr/>
            <p:nvPr/>
          </p:nvCxnSpPr>
          <p:spPr>
            <a:xfrm rot="10800000" flipH="1">
              <a:off x="4677517" y="2787554"/>
              <a:ext cx="381000" cy="171450"/>
            </a:xfrm>
            <a:prstGeom prst="straightConnector1">
              <a:avLst/>
            </a:prstGeom>
            <a:noFill/>
            <a:ln w="9525" cap="flat" cmpd="sng">
              <a:solidFill>
                <a:srgbClr val="FFFFFF"/>
              </a:solidFill>
              <a:prstDash val="solid"/>
              <a:round/>
              <a:headEnd type="none" w="sm" len="sm"/>
              <a:tailEnd type="stealth" w="med" len="med"/>
            </a:ln>
          </p:spPr>
        </p:cxnSp>
        <p:cxnSp>
          <p:nvCxnSpPr>
            <p:cNvPr id="26" name="Google Shape;279;p24">
              <a:extLst>
                <a:ext uri="{FF2B5EF4-FFF2-40B4-BE49-F238E27FC236}">
                  <a16:creationId xmlns:a16="http://schemas.microsoft.com/office/drawing/2014/main" id="{B9210B78-5D66-BE6F-0B59-A826BA60DBE2}"/>
                </a:ext>
              </a:extLst>
            </p:cNvPr>
            <p:cNvCxnSpPr/>
            <p:nvPr/>
          </p:nvCxnSpPr>
          <p:spPr>
            <a:xfrm rot="10800000" flipH="1">
              <a:off x="4906117" y="3130454"/>
              <a:ext cx="304800" cy="171450"/>
            </a:xfrm>
            <a:prstGeom prst="straightConnector1">
              <a:avLst/>
            </a:prstGeom>
            <a:noFill/>
            <a:ln w="9525" cap="flat" cmpd="sng">
              <a:solidFill>
                <a:srgbClr val="FFFFFF"/>
              </a:solidFill>
              <a:prstDash val="solid"/>
              <a:round/>
              <a:headEnd type="none" w="sm" len="sm"/>
              <a:tailEnd type="stealth" w="med" len="med"/>
            </a:ln>
          </p:spPr>
        </p:cxnSp>
        <p:sp>
          <p:nvSpPr>
            <p:cNvPr id="27" name="Google Shape;280;p24">
              <a:extLst>
                <a:ext uri="{FF2B5EF4-FFF2-40B4-BE49-F238E27FC236}">
                  <a16:creationId xmlns:a16="http://schemas.microsoft.com/office/drawing/2014/main" id="{64033B8F-2468-462E-B273-9D46852AA18D}"/>
                </a:ext>
              </a:extLst>
            </p:cNvPr>
            <p:cNvSpPr txBox="1"/>
            <p:nvPr/>
          </p:nvSpPr>
          <p:spPr>
            <a:xfrm rot="2303141">
              <a:off x="7013611" y="2702811"/>
              <a:ext cx="1247029" cy="438582"/>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end-organ damage</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8" name="Google Shape;281;p24">
              <a:extLst>
                <a:ext uri="{FF2B5EF4-FFF2-40B4-BE49-F238E27FC236}">
                  <a16:creationId xmlns:a16="http://schemas.microsoft.com/office/drawing/2014/main" id="{F404D0E1-03AE-425C-7121-FF31E522989F}"/>
                </a:ext>
              </a:extLst>
            </p:cNvPr>
            <p:cNvSpPr txBox="1"/>
            <p:nvPr/>
          </p:nvSpPr>
          <p:spPr>
            <a:xfrm rot="2224939">
              <a:off x="6796176" y="3022582"/>
              <a:ext cx="944794"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severe</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9" name="Google Shape;282;p24">
              <a:extLst>
                <a:ext uri="{FF2B5EF4-FFF2-40B4-BE49-F238E27FC236}">
                  <a16:creationId xmlns:a16="http://schemas.microsoft.com/office/drawing/2014/main" id="{6ED15127-79D9-E81F-56B3-E116F694E410}"/>
                </a:ext>
              </a:extLst>
            </p:cNvPr>
            <p:cNvSpPr txBox="1"/>
            <p:nvPr/>
          </p:nvSpPr>
          <p:spPr>
            <a:xfrm rot="2077215">
              <a:off x="6457801" y="3278990"/>
              <a:ext cx="944794"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severe</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cxnSp>
          <p:nvCxnSpPr>
            <p:cNvPr id="30" name="Google Shape;283;p24">
              <a:extLst>
                <a:ext uri="{FF2B5EF4-FFF2-40B4-BE49-F238E27FC236}">
                  <a16:creationId xmlns:a16="http://schemas.microsoft.com/office/drawing/2014/main" id="{F626A3BA-A408-D294-CE10-07E1BBE88FF4}"/>
                </a:ext>
              </a:extLst>
            </p:cNvPr>
            <p:cNvCxnSpPr/>
            <p:nvPr/>
          </p:nvCxnSpPr>
          <p:spPr>
            <a:xfrm>
              <a:off x="6620717" y="2388266"/>
              <a:ext cx="380900" cy="171462"/>
            </a:xfrm>
            <a:prstGeom prst="straightConnector1">
              <a:avLst/>
            </a:prstGeom>
            <a:noFill/>
            <a:ln w="9525" cap="flat" cmpd="sng">
              <a:solidFill>
                <a:srgbClr val="FFFFFF"/>
              </a:solidFill>
              <a:prstDash val="solid"/>
              <a:round/>
              <a:headEnd type="none" w="sm" len="sm"/>
              <a:tailEnd type="stealth" w="med" len="med"/>
            </a:ln>
          </p:spPr>
        </p:cxnSp>
        <p:cxnSp>
          <p:nvCxnSpPr>
            <p:cNvPr id="31" name="Google Shape;284;p24">
              <a:extLst>
                <a:ext uri="{FF2B5EF4-FFF2-40B4-BE49-F238E27FC236}">
                  <a16:creationId xmlns:a16="http://schemas.microsoft.com/office/drawing/2014/main" id="{D7D17D3E-898F-9039-1C2A-D39A94FA7E76}"/>
                </a:ext>
              </a:extLst>
            </p:cNvPr>
            <p:cNvCxnSpPr/>
            <p:nvPr/>
          </p:nvCxnSpPr>
          <p:spPr>
            <a:xfrm>
              <a:off x="6427298" y="2701823"/>
              <a:ext cx="380900" cy="171462"/>
            </a:xfrm>
            <a:prstGeom prst="straightConnector1">
              <a:avLst/>
            </a:prstGeom>
            <a:noFill/>
            <a:ln w="9525" cap="flat" cmpd="sng">
              <a:solidFill>
                <a:srgbClr val="FFFFFF"/>
              </a:solidFill>
              <a:prstDash val="solid"/>
              <a:round/>
              <a:headEnd type="none" w="sm" len="sm"/>
              <a:tailEnd type="stealth" w="med" len="med"/>
            </a:ln>
          </p:spPr>
        </p:cxnSp>
        <p:cxnSp>
          <p:nvCxnSpPr>
            <p:cNvPr id="32" name="Google Shape;285;p24">
              <a:extLst>
                <a:ext uri="{FF2B5EF4-FFF2-40B4-BE49-F238E27FC236}">
                  <a16:creationId xmlns:a16="http://schemas.microsoft.com/office/drawing/2014/main" id="{1CA7A1F4-FB48-4C37-F88B-E5AC72D19256}"/>
                </a:ext>
              </a:extLst>
            </p:cNvPr>
            <p:cNvCxnSpPr/>
            <p:nvPr/>
          </p:nvCxnSpPr>
          <p:spPr>
            <a:xfrm>
              <a:off x="6282670" y="3126874"/>
              <a:ext cx="304720" cy="114308"/>
            </a:xfrm>
            <a:prstGeom prst="straightConnector1">
              <a:avLst/>
            </a:prstGeom>
            <a:noFill/>
            <a:ln w="9525" cap="flat" cmpd="sng">
              <a:solidFill>
                <a:srgbClr val="FFFFFF"/>
              </a:solidFill>
              <a:prstDash val="solid"/>
              <a:round/>
              <a:headEnd type="none" w="sm" len="sm"/>
              <a:tailEnd type="stealth" w="med" len="med"/>
            </a:ln>
          </p:spPr>
        </p:cxnSp>
        <p:sp>
          <p:nvSpPr>
            <p:cNvPr id="33" name="Google Shape;286;p24">
              <a:extLst>
                <a:ext uri="{FF2B5EF4-FFF2-40B4-BE49-F238E27FC236}">
                  <a16:creationId xmlns:a16="http://schemas.microsoft.com/office/drawing/2014/main" id="{6E999EB7-A3ED-824C-C264-3379B88321EE}"/>
                </a:ext>
              </a:extLst>
            </p:cNvPr>
            <p:cNvSpPr txBox="1"/>
            <p:nvPr/>
          </p:nvSpPr>
          <p:spPr>
            <a:xfrm rot="4539996">
              <a:off x="7887762" y="3847192"/>
              <a:ext cx="1246545"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end-stage</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4" name="Google Shape;287;p24">
              <a:extLst>
                <a:ext uri="{FF2B5EF4-FFF2-40B4-BE49-F238E27FC236}">
                  <a16:creationId xmlns:a16="http://schemas.microsoft.com/office/drawing/2014/main" id="{F5788043-A456-008F-6305-6BA6C74AEB86}"/>
                </a:ext>
              </a:extLst>
            </p:cNvPr>
            <p:cNvSpPr txBox="1"/>
            <p:nvPr/>
          </p:nvSpPr>
          <p:spPr>
            <a:xfrm rot="4539996">
              <a:off x="7408010" y="3944205"/>
              <a:ext cx="1246545"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end-stage</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cxnSp>
          <p:nvCxnSpPr>
            <p:cNvPr id="35" name="Google Shape;288;p24">
              <a:extLst>
                <a:ext uri="{FF2B5EF4-FFF2-40B4-BE49-F238E27FC236}">
                  <a16:creationId xmlns:a16="http://schemas.microsoft.com/office/drawing/2014/main" id="{A0EA3172-7A4F-CDCD-A2F3-A3B3A4D295A5}"/>
                </a:ext>
              </a:extLst>
            </p:cNvPr>
            <p:cNvCxnSpPr/>
            <p:nvPr/>
          </p:nvCxnSpPr>
          <p:spPr>
            <a:xfrm rot="-5400000" flipH="1">
              <a:off x="8090220" y="3306646"/>
              <a:ext cx="285659" cy="228678"/>
            </a:xfrm>
            <a:prstGeom prst="straightConnector1">
              <a:avLst/>
            </a:prstGeom>
            <a:noFill/>
            <a:ln w="9525" cap="flat" cmpd="sng">
              <a:solidFill>
                <a:srgbClr val="FFFFFF"/>
              </a:solidFill>
              <a:prstDash val="solid"/>
              <a:round/>
              <a:headEnd type="none" w="sm" len="sm"/>
              <a:tailEnd type="stealth" w="med" len="med"/>
            </a:ln>
          </p:spPr>
        </p:cxnSp>
        <p:cxnSp>
          <p:nvCxnSpPr>
            <p:cNvPr id="36" name="Google Shape;289;p24">
              <a:extLst>
                <a:ext uri="{FF2B5EF4-FFF2-40B4-BE49-F238E27FC236}">
                  <a16:creationId xmlns:a16="http://schemas.microsoft.com/office/drawing/2014/main" id="{CC2A7A08-FCB8-F017-CF7A-5A60B8BF3617}"/>
                </a:ext>
              </a:extLst>
            </p:cNvPr>
            <p:cNvCxnSpPr/>
            <p:nvPr/>
          </p:nvCxnSpPr>
          <p:spPr>
            <a:xfrm rot="-5400000" flipH="1">
              <a:off x="7623318" y="3487589"/>
              <a:ext cx="228526" cy="152451"/>
            </a:xfrm>
            <a:prstGeom prst="straightConnector1">
              <a:avLst/>
            </a:prstGeom>
            <a:noFill/>
            <a:ln w="9525" cap="flat" cmpd="sng">
              <a:solidFill>
                <a:srgbClr val="FFFFFF"/>
              </a:solidFill>
              <a:prstDash val="solid"/>
              <a:round/>
              <a:headEnd type="none" w="sm" len="sm"/>
              <a:tailEnd type="stealth" w="med" len="med"/>
            </a:ln>
          </p:spPr>
        </p:cxnSp>
        <p:cxnSp>
          <p:nvCxnSpPr>
            <p:cNvPr id="37" name="Google Shape;290;p24">
              <a:extLst>
                <a:ext uri="{FF2B5EF4-FFF2-40B4-BE49-F238E27FC236}">
                  <a16:creationId xmlns:a16="http://schemas.microsoft.com/office/drawing/2014/main" id="{D6A279DD-6FF1-0EDF-46A1-3E45EEE2DD19}"/>
                </a:ext>
              </a:extLst>
            </p:cNvPr>
            <p:cNvCxnSpPr/>
            <p:nvPr/>
          </p:nvCxnSpPr>
          <p:spPr>
            <a:xfrm rot="-5400000" flipH="1">
              <a:off x="7194526" y="3630419"/>
              <a:ext cx="171394" cy="152451"/>
            </a:xfrm>
            <a:prstGeom prst="straightConnector1">
              <a:avLst/>
            </a:prstGeom>
            <a:noFill/>
            <a:ln w="9525" cap="flat" cmpd="sng">
              <a:solidFill>
                <a:srgbClr val="FFFFFF"/>
              </a:solidFill>
              <a:prstDash val="solid"/>
              <a:round/>
              <a:headEnd type="none" w="sm" len="sm"/>
              <a:tailEnd type="stealth" w="med" len="med"/>
            </a:ln>
          </p:spPr>
        </p:cxnSp>
        <p:sp>
          <p:nvSpPr>
            <p:cNvPr id="38" name="Google Shape;291;p24">
              <a:extLst>
                <a:ext uri="{FF2B5EF4-FFF2-40B4-BE49-F238E27FC236}">
                  <a16:creationId xmlns:a16="http://schemas.microsoft.com/office/drawing/2014/main" id="{B2BBF6BF-261B-7B99-BDFF-2D9D7B755369}"/>
                </a:ext>
              </a:extLst>
            </p:cNvPr>
            <p:cNvSpPr/>
            <p:nvPr/>
          </p:nvSpPr>
          <p:spPr>
            <a:xfrm>
              <a:off x="5036798" y="3711626"/>
              <a:ext cx="1752600" cy="857250"/>
            </a:xfrm>
            <a:prstGeom prst="ellipse">
              <a:avLst/>
            </a:prstGeom>
            <a:solidFill>
              <a:srgbClr val="001965"/>
            </a:solidFill>
            <a:ln w="9525" cap="flat" cmpd="sng">
              <a:noFill/>
              <a:prstDash val="solid"/>
              <a:miter lim="800000"/>
              <a:headEnd type="none" w="sm" len="sm"/>
              <a:tailEnd type="none" w="sm" len="sm"/>
            </a:ln>
          </p:spPr>
          <p:style>
            <a:lnRef idx="0">
              <a:scrgbClr r="0" g="0" b="0"/>
            </a:lnRef>
            <a:fillRef idx="0">
              <a:scrgbClr r="0" g="0" b="0"/>
            </a:fillRef>
            <a:effectRef idx="0">
              <a:scrgbClr r="0" g="0" b="0"/>
            </a:effectRef>
            <a:fontRef idx="major"/>
          </p:style>
          <p:txBody>
            <a:bodyPr spcFirstLastPara="1" wrap="square" lIns="68569" tIns="34275" rIns="68569" bIns="34275"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2000"/>
              </a:pPr>
              <a:r>
                <a:rPr lang="es-MX" sz="1500" b="1" kern="1200" dirty="0">
                  <a:solidFill>
                    <a:schemeClr val="bg1"/>
                  </a:solidFill>
                  <a:latin typeface="Apis For Office" panose="020B0504010101010104" pitchFamily="34" charset="0"/>
                  <a:ea typeface="Apis For Office" panose="020B0504010101010104" pitchFamily="34" charset="0"/>
                  <a:cs typeface="Apis For Office" panose="020B0504010101010104" pitchFamily="34" charset="0"/>
                  <a:sym typeface="Calibri"/>
                </a:rPr>
                <a:t>Obesidad</a:t>
              </a:r>
              <a:endParaRPr sz="1500" b="1" kern="1200" dirty="0">
                <a:solidFill>
                  <a:schemeClr val="bg1"/>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cxnSp>
          <p:nvCxnSpPr>
            <p:cNvPr id="39" name="Google Shape;328;p24">
              <a:extLst>
                <a:ext uri="{FF2B5EF4-FFF2-40B4-BE49-F238E27FC236}">
                  <a16:creationId xmlns:a16="http://schemas.microsoft.com/office/drawing/2014/main" id="{25134DA4-AE9C-9C1F-452C-2F5C0F0C0EBB}"/>
                </a:ext>
              </a:extLst>
            </p:cNvPr>
            <p:cNvCxnSpPr/>
            <p:nvPr/>
          </p:nvCxnSpPr>
          <p:spPr>
            <a:xfrm rot="10800000" flipH="1">
              <a:off x="5913098" y="3337226"/>
              <a:ext cx="3825" cy="374400"/>
            </a:xfrm>
            <a:prstGeom prst="straightConnector1">
              <a:avLst/>
            </a:prstGeom>
            <a:noFill/>
            <a:ln w="9525" cap="flat" cmpd="sng">
              <a:solidFill>
                <a:srgbClr val="000000"/>
              </a:solidFill>
              <a:prstDash val="solid"/>
              <a:round/>
              <a:headEnd type="none" w="sm" len="sm"/>
              <a:tailEnd type="stealth" w="med" len="med"/>
            </a:ln>
          </p:spPr>
        </p:cxnSp>
        <p:cxnSp>
          <p:nvCxnSpPr>
            <p:cNvPr id="40" name="Google Shape;292;p24">
              <a:extLst>
                <a:ext uri="{FF2B5EF4-FFF2-40B4-BE49-F238E27FC236}">
                  <a16:creationId xmlns:a16="http://schemas.microsoft.com/office/drawing/2014/main" id="{18A7E773-2486-E2D9-8936-AB5D448D2285}"/>
                </a:ext>
              </a:extLst>
            </p:cNvPr>
            <p:cNvCxnSpPr/>
            <p:nvPr/>
          </p:nvCxnSpPr>
          <p:spPr>
            <a:xfrm rot="10800000">
              <a:off x="4525117" y="4216305"/>
              <a:ext cx="381000" cy="1191"/>
            </a:xfrm>
            <a:prstGeom prst="straightConnector1">
              <a:avLst/>
            </a:prstGeom>
            <a:noFill/>
            <a:ln w="9525" cap="flat" cmpd="sng">
              <a:solidFill>
                <a:srgbClr val="000000"/>
              </a:solidFill>
              <a:prstDash val="solid"/>
              <a:round/>
              <a:headEnd type="none" w="sm" len="sm"/>
              <a:tailEnd type="stealth" w="med" len="med"/>
            </a:ln>
          </p:spPr>
        </p:cxnSp>
        <p:cxnSp>
          <p:nvCxnSpPr>
            <p:cNvPr id="41" name="Google Shape;293;p24">
              <a:extLst>
                <a:ext uri="{FF2B5EF4-FFF2-40B4-BE49-F238E27FC236}">
                  <a16:creationId xmlns:a16="http://schemas.microsoft.com/office/drawing/2014/main" id="{E3CDD6D7-5B01-7F9F-B0E4-225F119DD6DE}"/>
                </a:ext>
              </a:extLst>
            </p:cNvPr>
            <p:cNvCxnSpPr/>
            <p:nvPr/>
          </p:nvCxnSpPr>
          <p:spPr>
            <a:xfrm rot="5400000" flipH="1">
              <a:off x="4934692" y="3616229"/>
              <a:ext cx="171450" cy="228600"/>
            </a:xfrm>
            <a:prstGeom prst="straightConnector1">
              <a:avLst/>
            </a:prstGeom>
            <a:noFill/>
            <a:ln w="9525" cap="flat" cmpd="sng">
              <a:solidFill>
                <a:srgbClr val="FFFFFF"/>
              </a:solidFill>
              <a:prstDash val="solid"/>
              <a:round/>
              <a:headEnd type="none" w="sm" len="sm"/>
              <a:tailEnd type="stealth" w="med" len="med"/>
            </a:ln>
          </p:spPr>
        </p:cxnSp>
        <p:cxnSp>
          <p:nvCxnSpPr>
            <p:cNvPr id="42" name="Google Shape;294;p24">
              <a:extLst>
                <a:ext uri="{FF2B5EF4-FFF2-40B4-BE49-F238E27FC236}">
                  <a16:creationId xmlns:a16="http://schemas.microsoft.com/office/drawing/2014/main" id="{20701140-259E-7EB4-8164-F0073CFA1AEC}"/>
                </a:ext>
              </a:extLst>
            </p:cNvPr>
            <p:cNvCxnSpPr/>
            <p:nvPr/>
          </p:nvCxnSpPr>
          <p:spPr>
            <a:xfrm rot="-5400000">
              <a:off x="5679033" y="3500541"/>
              <a:ext cx="284560" cy="1588"/>
            </a:xfrm>
            <a:prstGeom prst="straightConnector1">
              <a:avLst/>
            </a:prstGeom>
            <a:noFill/>
            <a:ln w="9525" cap="flat" cmpd="sng">
              <a:solidFill>
                <a:srgbClr val="FFFFFF"/>
              </a:solidFill>
              <a:prstDash val="solid"/>
              <a:round/>
              <a:headEnd type="none" w="sm" len="sm"/>
              <a:tailEnd type="stealth" w="med" len="med"/>
            </a:ln>
          </p:spPr>
        </p:cxnSp>
        <p:cxnSp>
          <p:nvCxnSpPr>
            <p:cNvPr id="43" name="Google Shape;295;p24">
              <a:extLst>
                <a:ext uri="{FF2B5EF4-FFF2-40B4-BE49-F238E27FC236}">
                  <a16:creationId xmlns:a16="http://schemas.microsoft.com/office/drawing/2014/main" id="{D02FEA65-533C-E207-9D77-45A7E5D2E6E1}"/>
                </a:ext>
              </a:extLst>
            </p:cNvPr>
            <p:cNvCxnSpPr/>
            <p:nvPr/>
          </p:nvCxnSpPr>
          <p:spPr>
            <a:xfrm rot="-5400000">
              <a:off x="6534892" y="3559079"/>
              <a:ext cx="171450" cy="228600"/>
            </a:xfrm>
            <a:prstGeom prst="straightConnector1">
              <a:avLst/>
            </a:prstGeom>
            <a:noFill/>
            <a:ln w="9525" cap="flat" cmpd="sng">
              <a:solidFill>
                <a:srgbClr val="FFFFFF"/>
              </a:solidFill>
              <a:prstDash val="solid"/>
              <a:round/>
              <a:headEnd type="none" w="sm" len="sm"/>
              <a:tailEnd type="stealth" w="med" len="med"/>
            </a:ln>
          </p:spPr>
        </p:cxnSp>
        <p:cxnSp>
          <p:nvCxnSpPr>
            <p:cNvPr id="44" name="Google Shape;296;p24">
              <a:extLst>
                <a:ext uri="{FF2B5EF4-FFF2-40B4-BE49-F238E27FC236}">
                  <a16:creationId xmlns:a16="http://schemas.microsoft.com/office/drawing/2014/main" id="{4E63D224-DD6E-B0A8-F1BC-8EA71396F6EB}"/>
                </a:ext>
              </a:extLst>
            </p:cNvPr>
            <p:cNvCxnSpPr/>
            <p:nvPr/>
          </p:nvCxnSpPr>
          <p:spPr>
            <a:xfrm>
              <a:off x="6811117" y="4216305"/>
              <a:ext cx="381000" cy="1191"/>
            </a:xfrm>
            <a:prstGeom prst="straightConnector1">
              <a:avLst/>
            </a:prstGeom>
            <a:noFill/>
            <a:ln w="9525" cap="flat" cmpd="sng">
              <a:solidFill>
                <a:srgbClr val="FFFFFF"/>
              </a:solidFill>
              <a:prstDash val="solid"/>
              <a:round/>
              <a:headEnd type="none" w="sm" len="sm"/>
              <a:tailEnd type="stealth" w="med" len="med"/>
            </a:ln>
          </p:spPr>
        </p:cxnSp>
        <p:sp>
          <p:nvSpPr>
            <p:cNvPr id="45" name="Google Shape;298;p24">
              <a:extLst>
                <a:ext uri="{FF2B5EF4-FFF2-40B4-BE49-F238E27FC236}">
                  <a16:creationId xmlns:a16="http://schemas.microsoft.com/office/drawing/2014/main" id="{6CDDFC58-E8FE-4716-30A8-1A71C133C638}"/>
                </a:ext>
              </a:extLst>
            </p:cNvPr>
            <p:cNvSpPr/>
            <p:nvPr/>
          </p:nvSpPr>
          <p:spPr>
            <a:xfrm>
              <a:off x="3027974" y="2200275"/>
              <a:ext cx="5867400" cy="4743450"/>
            </a:xfrm>
            <a:prstGeom prst="blockArc">
              <a:avLst>
                <a:gd name="adj1" fmla="val 10800000"/>
                <a:gd name="adj2" fmla="val 0"/>
                <a:gd name="adj3" fmla="val 25000"/>
              </a:avLst>
            </a:prstGeom>
            <a:gradFill>
              <a:gsLst>
                <a:gs pos="0">
                  <a:srgbClr val="FF0000"/>
                </a:gs>
                <a:gs pos="0">
                  <a:srgbClr val="FF0000"/>
                </a:gs>
                <a:gs pos="55000">
                  <a:srgbClr val="CFCD0B"/>
                </a:gs>
                <a:gs pos="100000">
                  <a:srgbClr val="0B853C"/>
                </a:gs>
              </a:gsLst>
              <a:path path="circle">
                <a:fillToRect l="100000" t="100000"/>
              </a:path>
              <a:tileRect r="-100000" b="-100000"/>
            </a:gradFill>
            <a:ln w="9525" cap="flat" cmpd="sng">
              <a:solidFill>
                <a:schemeClr val="dk1"/>
              </a:solidFill>
              <a:prstDash val="solid"/>
              <a:round/>
              <a:headEnd type="none" w="sm" len="sm"/>
              <a:tailEnd type="none" w="sm" len="sm"/>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2400"/>
              </a:pPr>
              <a:endParaRPr sz="1800" kern="1200" dirty="0">
                <a:solidFill>
                  <a:srgbClr val="FFFFFF"/>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6" name="Google Shape;299;p24">
              <a:extLst>
                <a:ext uri="{FF2B5EF4-FFF2-40B4-BE49-F238E27FC236}">
                  <a16:creationId xmlns:a16="http://schemas.microsoft.com/office/drawing/2014/main" id="{E5B898E9-A9DE-9772-6D80-BC9B5B152CA4}"/>
                </a:ext>
              </a:extLst>
            </p:cNvPr>
            <p:cNvSpPr txBox="1"/>
            <p:nvPr/>
          </p:nvSpPr>
          <p:spPr>
            <a:xfrm rot="-4615331">
              <a:off x="2988120" y="4046392"/>
              <a:ext cx="709613"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ausente</a:t>
              </a:r>
              <a:endParaRPr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cxnSp>
          <p:nvCxnSpPr>
            <p:cNvPr id="47" name="Google Shape;305;p24">
              <a:extLst>
                <a:ext uri="{FF2B5EF4-FFF2-40B4-BE49-F238E27FC236}">
                  <a16:creationId xmlns:a16="http://schemas.microsoft.com/office/drawing/2014/main" id="{09469C4B-AA15-181F-6BF5-F686476512FC}"/>
                </a:ext>
              </a:extLst>
            </p:cNvPr>
            <p:cNvCxnSpPr/>
            <p:nvPr/>
          </p:nvCxnSpPr>
          <p:spPr>
            <a:xfrm rot="10800000" flipH="1">
              <a:off x="3423210" y="3445696"/>
              <a:ext cx="306450" cy="382050"/>
            </a:xfrm>
            <a:prstGeom prst="straightConnector1">
              <a:avLst/>
            </a:prstGeom>
            <a:noFill/>
            <a:ln w="9525" cap="flat" cmpd="sng">
              <a:solidFill>
                <a:srgbClr val="002060"/>
              </a:solidFill>
              <a:prstDash val="solid"/>
              <a:round/>
              <a:headEnd type="none" w="sm" len="sm"/>
              <a:tailEnd type="stealth" w="med" len="med"/>
            </a:ln>
          </p:spPr>
        </p:cxnSp>
        <p:sp>
          <p:nvSpPr>
            <p:cNvPr id="48" name="Google Shape;300;p24">
              <a:extLst>
                <a:ext uri="{FF2B5EF4-FFF2-40B4-BE49-F238E27FC236}">
                  <a16:creationId xmlns:a16="http://schemas.microsoft.com/office/drawing/2014/main" id="{54DE91A2-883C-AC6E-37C3-666E38AD125F}"/>
                </a:ext>
              </a:extLst>
            </p:cNvPr>
            <p:cNvSpPr txBox="1"/>
            <p:nvPr/>
          </p:nvSpPr>
          <p:spPr>
            <a:xfrm rot="-4435096">
              <a:off x="3401552" y="4076893"/>
              <a:ext cx="709613"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ausente</a:t>
              </a:r>
              <a:endParaRPr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cxnSp>
          <p:nvCxnSpPr>
            <p:cNvPr id="49" name="Google Shape;306;p24">
              <a:extLst>
                <a:ext uri="{FF2B5EF4-FFF2-40B4-BE49-F238E27FC236}">
                  <a16:creationId xmlns:a16="http://schemas.microsoft.com/office/drawing/2014/main" id="{0A85C34A-5E96-3608-5C3D-C95231A933EB}"/>
                </a:ext>
              </a:extLst>
            </p:cNvPr>
            <p:cNvCxnSpPr/>
            <p:nvPr/>
          </p:nvCxnSpPr>
          <p:spPr>
            <a:xfrm rot="10800000" flipH="1">
              <a:off x="3854643" y="3540279"/>
              <a:ext cx="267075" cy="322650"/>
            </a:xfrm>
            <a:prstGeom prst="straightConnector1">
              <a:avLst/>
            </a:prstGeom>
            <a:noFill/>
            <a:ln w="9525" cap="flat" cmpd="sng">
              <a:solidFill>
                <a:srgbClr val="002060"/>
              </a:solidFill>
              <a:prstDash val="solid"/>
              <a:round/>
              <a:headEnd type="none" w="sm" len="sm"/>
              <a:tailEnd type="stealth" w="med" len="med"/>
            </a:ln>
          </p:spPr>
        </p:cxnSp>
        <p:sp>
          <p:nvSpPr>
            <p:cNvPr id="50" name="Google Shape;301;p24">
              <a:extLst>
                <a:ext uri="{FF2B5EF4-FFF2-40B4-BE49-F238E27FC236}">
                  <a16:creationId xmlns:a16="http://schemas.microsoft.com/office/drawing/2014/main" id="{9271BE3D-8D1C-ECDD-FEC0-3D8255EB45C7}"/>
                </a:ext>
              </a:extLst>
            </p:cNvPr>
            <p:cNvSpPr txBox="1"/>
            <p:nvPr/>
          </p:nvSpPr>
          <p:spPr>
            <a:xfrm rot="-4435096">
              <a:off x="3802565" y="4094632"/>
              <a:ext cx="702245"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ausente</a:t>
              </a:r>
              <a:endParaRPr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cxnSp>
          <p:nvCxnSpPr>
            <p:cNvPr id="51" name="Google Shape;307;p24">
              <a:extLst>
                <a:ext uri="{FF2B5EF4-FFF2-40B4-BE49-F238E27FC236}">
                  <a16:creationId xmlns:a16="http://schemas.microsoft.com/office/drawing/2014/main" id="{EA7558B8-BCBF-1220-A5CF-8FCB0D84D748}"/>
                </a:ext>
              </a:extLst>
            </p:cNvPr>
            <p:cNvCxnSpPr/>
            <p:nvPr/>
          </p:nvCxnSpPr>
          <p:spPr>
            <a:xfrm rot="10800000" flipH="1">
              <a:off x="4250952" y="3697232"/>
              <a:ext cx="176625" cy="186975"/>
            </a:xfrm>
            <a:prstGeom prst="straightConnector1">
              <a:avLst/>
            </a:prstGeom>
            <a:noFill/>
            <a:ln w="9525" cap="flat" cmpd="sng">
              <a:solidFill>
                <a:srgbClr val="002060"/>
              </a:solidFill>
              <a:prstDash val="solid"/>
              <a:round/>
              <a:headEnd type="none" w="sm" len="sm"/>
              <a:tailEnd type="stealth" w="med" len="med"/>
            </a:ln>
          </p:spPr>
        </p:cxnSp>
        <p:sp>
          <p:nvSpPr>
            <p:cNvPr id="52" name="Google Shape;302;p24">
              <a:extLst>
                <a:ext uri="{FF2B5EF4-FFF2-40B4-BE49-F238E27FC236}">
                  <a16:creationId xmlns:a16="http://schemas.microsoft.com/office/drawing/2014/main" id="{F8B2E8CB-C986-D491-55CD-E14A500DEDD6}"/>
                </a:ext>
              </a:extLst>
            </p:cNvPr>
            <p:cNvSpPr txBox="1"/>
            <p:nvPr/>
          </p:nvSpPr>
          <p:spPr>
            <a:xfrm rot="-2381571">
              <a:off x="3589573" y="2810665"/>
              <a:ext cx="1215491" cy="49370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050"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Factores de riesgo preclínicos</a:t>
              </a:r>
              <a:endParaRPr sz="1050"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cxnSp>
          <p:nvCxnSpPr>
            <p:cNvPr id="53" name="Google Shape;305;p24">
              <a:extLst>
                <a:ext uri="{FF2B5EF4-FFF2-40B4-BE49-F238E27FC236}">
                  <a16:creationId xmlns:a16="http://schemas.microsoft.com/office/drawing/2014/main" id="{BFE01566-40F4-DF8A-B5D4-A882BC97A2C1}"/>
                </a:ext>
              </a:extLst>
            </p:cNvPr>
            <p:cNvCxnSpPr/>
            <p:nvPr/>
          </p:nvCxnSpPr>
          <p:spPr>
            <a:xfrm rot="10800000" flipH="1">
              <a:off x="3423210" y="3445696"/>
              <a:ext cx="306450" cy="382050"/>
            </a:xfrm>
            <a:prstGeom prst="straightConnector1">
              <a:avLst/>
            </a:prstGeom>
            <a:noFill/>
            <a:ln w="9525" cap="flat" cmpd="sng">
              <a:solidFill>
                <a:srgbClr val="002060"/>
              </a:solidFill>
              <a:prstDash val="solid"/>
              <a:round/>
              <a:headEnd type="none" w="sm" len="sm"/>
              <a:tailEnd type="stealth" w="med" len="med"/>
            </a:ln>
          </p:spPr>
        </p:cxnSp>
        <p:sp>
          <p:nvSpPr>
            <p:cNvPr id="54" name="Google Shape;303;p24">
              <a:extLst>
                <a:ext uri="{FF2B5EF4-FFF2-40B4-BE49-F238E27FC236}">
                  <a16:creationId xmlns:a16="http://schemas.microsoft.com/office/drawing/2014/main" id="{9EB7CFD6-B83C-A0CF-B775-516587D6AFD4}"/>
                </a:ext>
              </a:extLst>
            </p:cNvPr>
            <p:cNvSpPr txBox="1"/>
            <p:nvPr/>
          </p:nvSpPr>
          <p:spPr>
            <a:xfrm rot="-2342349">
              <a:off x="4040082" y="3182846"/>
              <a:ext cx="731787"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leve</a:t>
              </a:r>
              <a:endParaRPr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cxnSp>
          <p:nvCxnSpPr>
            <p:cNvPr id="55" name="Google Shape;306;p24">
              <a:extLst>
                <a:ext uri="{FF2B5EF4-FFF2-40B4-BE49-F238E27FC236}">
                  <a16:creationId xmlns:a16="http://schemas.microsoft.com/office/drawing/2014/main" id="{4E2033CA-2347-7919-776B-1C94D8787A14}"/>
                </a:ext>
              </a:extLst>
            </p:cNvPr>
            <p:cNvCxnSpPr/>
            <p:nvPr/>
          </p:nvCxnSpPr>
          <p:spPr>
            <a:xfrm rot="10800000" flipH="1">
              <a:off x="3854643" y="3540279"/>
              <a:ext cx="267075" cy="322650"/>
            </a:xfrm>
            <a:prstGeom prst="straightConnector1">
              <a:avLst/>
            </a:prstGeom>
            <a:noFill/>
            <a:ln w="9525" cap="flat" cmpd="sng">
              <a:solidFill>
                <a:srgbClr val="002060"/>
              </a:solidFill>
              <a:prstDash val="solid"/>
              <a:round/>
              <a:headEnd type="none" w="sm" len="sm"/>
              <a:tailEnd type="stealth" w="med" len="med"/>
            </a:ln>
          </p:spPr>
        </p:cxnSp>
        <p:sp>
          <p:nvSpPr>
            <p:cNvPr id="56" name="Google Shape;304;p24">
              <a:extLst>
                <a:ext uri="{FF2B5EF4-FFF2-40B4-BE49-F238E27FC236}">
                  <a16:creationId xmlns:a16="http://schemas.microsoft.com/office/drawing/2014/main" id="{C306AA7F-C4D4-1BB9-D14E-1946EE38F8D7}"/>
                </a:ext>
              </a:extLst>
            </p:cNvPr>
            <p:cNvSpPr txBox="1"/>
            <p:nvPr/>
          </p:nvSpPr>
          <p:spPr>
            <a:xfrm rot="-2072178">
              <a:off x="4373200" y="3395230"/>
              <a:ext cx="617771"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leve</a:t>
              </a:r>
              <a:endParaRPr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cxnSp>
          <p:nvCxnSpPr>
            <p:cNvPr id="57" name="Google Shape;307;p24">
              <a:extLst>
                <a:ext uri="{FF2B5EF4-FFF2-40B4-BE49-F238E27FC236}">
                  <a16:creationId xmlns:a16="http://schemas.microsoft.com/office/drawing/2014/main" id="{C794B3AE-8A60-3555-E825-C23379FB0DCF}"/>
                </a:ext>
              </a:extLst>
            </p:cNvPr>
            <p:cNvCxnSpPr/>
            <p:nvPr/>
          </p:nvCxnSpPr>
          <p:spPr>
            <a:xfrm rot="10800000" flipH="1">
              <a:off x="4250952" y="3697232"/>
              <a:ext cx="176625" cy="186975"/>
            </a:xfrm>
            <a:prstGeom prst="straightConnector1">
              <a:avLst/>
            </a:prstGeom>
            <a:noFill/>
            <a:ln w="9525" cap="flat" cmpd="sng">
              <a:solidFill>
                <a:srgbClr val="002060"/>
              </a:solidFill>
              <a:prstDash val="solid"/>
              <a:round/>
              <a:headEnd type="none" w="sm" len="sm"/>
              <a:tailEnd type="stealth" w="med" len="med"/>
            </a:ln>
          </p:spPr>
        </p:cxnSp>
        <p:cxnSp>
          <p:nvCxnSpPr>
            <p:cNvPr id="58" name="Google Shape;305;p24">
              <a:extLst>
                <a:ext uri="{FF2B5EF4-FFF2-40B4-BE49-F238E27FC236}">
                  <a16:creationId xmlns:a16="http://schemas.microsoft.com/office/drawing/2014/main" id="{B70B470A-DC15-2C6C-EEEB-1E1BAD549613}"/>
                </a:ext>
              </a:extLst>
            </p:cNvPr>
            <p:cNvCxnSpPr/>
            <p:nvPr/>
          </p:nvCxnSpPr>
          <p:spPr>
            <a:xfrm rot="10800000" flipH="1">
              <a:off x="3423210" y="3445696"/>
              <a:ext cx="306450" cy="382050"/>
            </a:xfrm>
            <a:prstGeom prst="straightConnector1">
              <a:avLst/>
            </a:prstGeom>
            <a:noFill/>
            <a:ln w="9525" cap="flat" cmpd="sng">
              <a:solidFill>
                <a:srgbClr val="002060"/>
              </a:solidFill>
              <a:prstDash val="solid"/>
              <a:round/>
              <a:headEnd type="none" w="sm" len="sm"/>
              <a:tailEnd type="stealth" w="med" len="med"/>
            </a:ln>
          </p:spPr>
        </p:cxnSp>
        <p:cxnSp>
          <p:nvCxnSpPr>
            <p:cNvPr id="59" name="Google Shape;306;p24">
              <a:extLst>
                <a:ext uri="{FF2B5EF4-FFF2-40B4-BE49-F238E27FC236}">
                  <a16:creationId xmlns:a16="http://schemas.microsoft.com/office/drawing/2014/main" id="{ED65FFEC-9CB6-9D05-313B-4DDD8DB455F6}"/>
                </a:ext>
              </a:extLst>
            </p:cNvPr>
            <p:cNvCxnSpPr/>
            <p:nvPr/>
          </p:nvCxnSpPr>
          <p:spPr>
            <a:xfrm rot="10800000" flipH="1">
              <a:off x="3854643" y="3540279"/>
              <a:ext cx="267075" cy="322650"/>
            </a:xfrm>
            <a:prstGeom prst="straightConnector1">
              <a:avLst/>
            </a:prstGeom>
            <a:noFill/>
            <a:ln w="9525" cap="flat" cmpd="sng">
              <a:solidFill>
                <a:srgbClr val="002060"/>
              </a:solidFill>
              <a:prstDash val="solid"/>
              <a:round/>
              <a:headEnd type="none" w="sm" len="sm"/>
              <a:tailEnd type="stealth" w="med" len="med"/>
            </a:ln>
          </p:spPr>
        </p:cxnSp>
        <p:cxnSp>
          <p:nvCxnSpPr>
            <p:cNvPr id="60" name="Google Shape;307;p24">
              <a:extLst>
                <a:ext uri="{FF2B5EF4-FFF2-40B4-BE49-F238E27FC236}">
                  <a16:creationId xmlns:a16="http://schemas.microsoft.com/office/drawing/2014/main" id="{53E0219B-46FE-1D41-6438-B277F16B6E16}"/>
                </a:ext>
              </a:extLst>
            </p:cNvPr>
            <p:cNvCxnSpPr/>
            <p:nvPr/>
          </p:nvCxnSpPr>
          <p:spPr>
            <a:xfrm rot="10800000" flipH="1">
              <a:off x="4250952" y="3697232"/>
              <a:ext cx="176625" cy="186975"/>
            </a:xfrm>
            <a:prstGeom prst="straightConnector1">
              <a:avLst/>
            </a:prstGeom>
            <a:noFill/>
            <a:ln w="9525" cap="flat" cmpd="sng">
              <a:solidFill>
                <a:srgbClr val="002060"/>
              </a:solidFill>
              <a:prstDash val="solid"/>
              <a:round/>
              <a:headEnd type="none" w="sm" len="sm"/>
              <a:tailEnd type="stealth" w="med" len="med"/>
            </a:ln>
          </p:spPr>
        </p:cxnSp>
        <p:sp>
          <p:nvSpPr>
            <p:cNvPr id="61" name="Google Shape;308;p24">
              <a:extLst>
                <a:ext uri="{FF2B5EF4-FFF2-40B4-BE49-F238E27FC236}">
                  <a16:creationId xmlns:a16="http://schemas.microsoft.com/office/drawing/2014/main" id="{DE1ECAA5-6667-3322-216C-749F39FA5239}"/>
                </a:ext>
              </a:extLst>
            </p:cNvPr>
            <p:cNvSpPr txBox="1"/>
            <p:nvPr/>
          </p:nvSpPr>
          <p:spPr>
            <a:xfrm>
              <a:off x="5148586" y="2333928"/>
              <a:ext cx="1510133"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comorbilidad</a:t>
              </a:r>
              <a:endParaRPr sz="1200"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sp>
          <p:nvSpPr>
            <p:cNvPr id="62" name="Google Shape;309;p24">
              <a:extLst>
                <a:ext uri="{FF2B5EF4-FFF2-40B4-BE49-F238E27FC236}">
                  <a16:creationId xmlns:a16="http://schemas.microsoft.com/office/drawing/2014/main" id="{F7F7DAAC-315F-F1D2-2373-14D3D6277B2C}"/>
                </a:ext>
              </a:extLst>
            </p:cNvPr>
            <p:cNvSpPr txBox="1"/>
            <p:nvPr/>
          </p:nvSpPr>
          <p:spPr>
            <a:xfrm>
              <a:off x="5287117" y="2658328"/>
              <a:ext cx="1259634"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moderada</a:t>
              </a:r>
              <a:endParaRPr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sp>
          <p:nvSpPr>
            <p:cNvPr id="63" name="Google Shape;310;p24">
              <a:extLst>
                <a:ext uri="{FF2B5EF4-FFF2-40B4-BE49-F238E27FC236}">
                  <a16:creationId xmlns:a16="http://schemas.microsoft.com/office/drawing/2014/main" id="{B9C55936-1E66-7241-C423-72747AE4BB9C}"/>
                </a:ext>
              </a:extLst>
            </p:cNvPr>
            <p:cNvSpPr txBox="1"/>
            <p:nvPr/>
          </p:nvSpPr>
          <p:spPr>
            <a:xfrm>
              <a:off x="5287117" y="3083268"/>
              <a:ext cx="1259634"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moderada</a:t>
              </a:r>
              <a:endParaRPr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cxnSp>
          <p:nvCxnSpPr>
            <p:cNvPr id="64" name="Google Shape;328;p24">
              <a:extLst>
                <a:ext uri="{FF2B5EF4-FFF2-40B4-BE49-F238E27FC236}">
                  <a16:creationId xmlns:a16="http://schemas.microsoft.com/office/drawing/2014/main" id="{12BD287F-A395-0D41-D4E2-63D5EE425862}"/>
                </a:ext>
              </a:extLst>
            </p:cNvPr>
            <p:cNvCxnSpPr/>
            <p:nvPr/>
          </p:nvCxnSpPr>
          <p:spPr>
            <a:xfrm rot="10800000" flipH="1">
              <a:off x="5913098" y="3337226"/>
              <a:ext cx="3825" cy="374400"/>
            </a:xfrm>
            <a:prstGeom prst="straightConnector1">
              <a:avLst/>
            </a:prstGeom>
            <a:noFill/>
            <a:ln w="9525" cap="flat" cmpd="sng">
              <a:solidFill>
                <a:srgbClr val="000000"/>
              </a:solidFill>
              <a:prstDash val="solid"/>
              <a:round/>
              <a:headEnd type="none" w="sm" len="sm"/>
              <a:tailEnd type="stealth" w="med" len="med"/>
            </a:ln>
          </p:spPr>
        </p:cxnSp>
        <p:cxnSp>
          <p:nvCxnSpPr>
            <p:cNvPr id="65" name="Google Shape;311;p24">
              <a:extLst>
                <a:ext uri="{FF2B5EF4-FFF2-40B4-BE49-F238E27FC236}">
                  <a16:creationId xmlns:a16="http://schemas.microsoft.com/office/drawing/2014/main" id="{2E56432E-3771-9A24-06A0-A38B3DEF5528}"/>
                </a:ext>
              </a:extLst>
            </p:cNvPr>
            <p:cNvCxnSpPr/>
            <p:nvPr/>
          </p:nvCxnSpPr>
          <p:spPr>
            <a:xfrm rot="10800000" flipH="1">
              <a:off x="4677517" y="2558954"/>
              <a:ext cx="381000" cy="171450"/>
            </a:xfrm>
            <a:prstGeom prst="straightConnector1">
              <a:avLst/>
            </a:prstGeom>
            <a:noFill/>
            <a:ln w="9525" cap="flat" cmpd="sng">
              <a:solidFill>
                <a:srgbClr val="002060"/>
              </a:solidFill>
              <a:prstDash val="solid"/>
              <a:round/>
              <a:headEnd type="none" w="sm" len="sm"/>
              <a:tailEnd type="stealth" w="med" len="med"/>
            </a:ln>
          </p:spPr>
        </p:cxnSp>
        <p:cxnSp>
          <p:nvCxnSpPr>
            <p:cNvPr id="66" name="Google Shape;312;p24">
              <a:extLst>
                <a:ext uri="{FF2B5EF4-FFF2-40B4-BE49-F238E27FC236}">
                  <a16:creationId xmlns:a16="http://schemas.microsoft.com/office/drawing/2014/main" id="{EFF08AA3-43D5-1F7B-D41F-BC752A4CB3B8}"/>
                </a:ext>
              </a:extLst>
            </p:cNvPr>
            <p:cNvCxnSpPr/>
            <p:nvPr/>
          </p:nvCxnSpPr>
          <p:spPr>
            <a:xfrm rot="10800000" flipH="1">
              <a:off x="4829917" y="2901854"/>
              <a:ext cx="381000" cy="171450"/>
            </a:xfrm>
            <a:prstGeom prst="straightConnector1">
              <a:avLst/>
            </a:prstGeom>
            <a:noFill/>
            <a:ln w="9525" cap="flat" cmpd="sng">
              <a:solidFill>
                <a:srgbClr val="002060"/>
              </a:solidFill>
              <a:prstDash val="solid"/>
              <a:round/>
              <a:headEnd type="none" w="sm" len="sm"/>
              <a:tailEnd type="stealth" w="med" len="med"/>
            </a:ln>
          </p:spPr>
        </p:cxnSp>
        <p:cxnSp>
          <p:nvCxnSpPr>
            <p:cNvPr id="67" name="Google Shape;313;p24">
              <a:extLst>
                <a:ext uri="{FF2B5EF4-FFF2-40B4-BE49-F238E27FC236}">
                  <a16:creationId xmlns:a16="http://schemas.microsoft.com/office/drawing/2014/main" id="{8076ACC8-BF00-AC3C-ED18-1409D0584535}"/>
                </a:ext>
              </a:extLst>
            </p:cNvPr>
            <p:cNvCxnSpPr/>
            <p:nvPr/>
          </p:nvCxnSpPr>
          <p:spPr>
            <a:xfrm rot="10800000" flipH="1">
              <a:off x="5020417" y="3244755"/>
              <a:ext cx="342900" cy="156232"/>
            </a:xfrm>
            <a:prstGeom prst="straightConnector1">
              <a:avLst/>
            </a:prstGeom>
            <a:noFill/>
            <a:ln w="9525" cap="flat" cmpd="sng">
              <a:solidFill>
                <a:srgbClr val="002060"/>
              </a:solidFill>
              <a:prstDash val="solid"/>
              <a:round/>
              <a:headEnd type="none" w="sm" len="sm"/>
              <a:tailEnd type="stealth" w="med" len="med"/>
            </a:ln>
          </p:spPr>
        </p:cxnSp>
        <p:sp>
          <p:nvSpPr>
            <p:cNvPr id="68" name="Google Shape;314;p24">
              <a:extLst>
                <a:ext uri="{FF2B5EF4-FFF2-40B4-BE49-F238E27FC236}">
                  <a16:creationId xmlns:a16="http://schemas.microsoft.com/office/drawing/2014/main" id="{6DB9B815-431D-3221-0677-B14552E230DC}"/>
                </a:ext>
              </a:extLst>
            </p:cNvPr>
            <p:cNvSpPr txBox="1"/>
            <p:nvPr/>
          </p:nvSpPr>
          <p:spPr>
            <a:xfrm rot="2303141">
              <a:off x="7166011" y="2817111"/>
              <a:ext cx="1247029" cy="438582"/>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Daño a órgano blanco</a:t>
              </a:r>
              <a:endParaRPr sz="1200"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sp>
          <p:nvSpPr>
            <p:cNvPr id="69" name="Google Shape;315;p24">
              <a:extLst>
                <a:ext uri="{FF2B5EF4-FFF2-40B4-BE49-F238E27FC236}">
                  <a16:creationId xmlns:a16="http://schemas.microsoft.com/office/drawing/2014/main" id="{DEC623EC-E551-E310-BA8A-1C0BD4ED4BDA}"/>
                </a:ext>
              </a:extLst>
            </p:cNvPr>
            <p:cNvSpPr txBox="1"/>
            <p:nvPr/>
          </p:nvSpPr>
          <p:spPr>
            <a:xfrm rot="2224939">
              <a:off x="6948576" y="3136883"/>
              <a:ext cx="944794"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grave</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0" name="Google Shape;316;p24">
              <a:extLst>
                <a:ext uri="{FF2B5EF4-FFF2-40B4-BE49-F238E27FC236}">
                  <a16:creationId xmlns:a16="http://schemas.microsoft.com/office/drawing/2014/main" id="{B09D8763-DA4B-2940-F631-AED6CD220156}"/>
                </a:ext>
              </a:extLst>
            </p:cNvPr>
            <p:cNvSpPr txBox="1"/>
            <p:nvPr/>
          </p:nvSpPr>
          <p:spPr>
            <a:xfrm rot="2077215">
              <a:off x="6610201" y="3393290"/>
              <a:ext cx="944794"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grave</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cxnSp>
          <p:nvCxnSpPr>
            <p:cNvPr id="71" name="Google Shape;317;p24">
              <a:extLst>
                <a:ext uri="{FF2B5EF4-FFF2-40B4-BE49-F238E27FC236}">
                  <a16:creationId xmlns:a16="http://schemas.microsoft.com/office/drawing/2014/main" id="{E59DF29C-0D83-B4CA-3961-AB3D8FEE6BA3}"/>
                </a:ext>
              </a:extLst>
            </p:cNvPr>
            <p:cNvCxnSpPr/>
            <p:nvPr/>
          </p:nvCxnSpPr>
          <p:spPr>
            <a:xfrm>
              <a:off x="6811549" y="2494538"/>
              <a:ext cx="380900" cy="171462"/>
            </a:xfrm>
            <a:prstGeom prst="straightConnector1">
              <a:avLst/>
            </a:prstGeom>
            <a:noFill/>
            <a:ln w="9525" cap="flat" cmpd="sng">
              <a:solidFill>
                <a:srgbClr val="002060"/>
              </a:solidFill>
              <a:prstDash val="solid"/>
              <a:round/>
              <a:headEnd type="none" w="sm" len="sm"/>
              <a:tailEnd type="stealth" w="med" len="med"/>
            </a:ln>
          </p:spPr>
        </p:cxnSp>
        <p:cxnSp>
          <p:nvCxnSpPr>
            <p:cNvPr id="72" name="Google Shape;318;p24">
              <a:extLst>
                <a:ext uri="{FF2B5EF4-FFF2-40B4-BE49-F238E27FC236}">
                  <a16:creationId xmlns:a16="http://schemas.microsoft.com/office/drawing/2014/main" id="{99765AA4-B7D5-6452-5BAE-2F7B4D95C808}"/>
                </a:ext>
              </a:extLst>
            </p:cNvPr>
            <p:cNvCxnSpPr/>
            <p:nvPr/>
          </p:nvCxnSpPr>
          <p:spPr>
            <a:xfrm>
              <a:off x="6579698" y="2816123"/>
              <a:ext cx="380900" cy="171462"/>
            </a:xfrm>
            <a:prstGeom prst="straightConnector1">
              <a:avLst/>
            </a:prstGeom>
            <a:noFill/>
            <a:ln w="9525" cap="flat" cmpd="sng">
              <a:solidFill>
                <a:srgbClr val="002060"/>
              </a:solidFill>
              <a:prstDash val="solid"/>
              <a:round/>
              <a:headEnd type="none" w="sm" len="sm"/>
              <a:tailEnd type="stealth" w="med" len="med"/>
            </a:ln>
          </p:spPr>
        </p:cxnSp>
        <p:cxnSp>
          <p:nvCxnSpPr>
            <p:cNvPr id="73" name="Google Shape;319;p24">
              <a:extLst>
                <a:ext uri="{FF2B5EF4-FFF2-40B4-BE49-F238E27FC236}">
                  <a16:creationId xmlns:a16="http://schemas.microsoft.com/office/drawing/2014/main" id="{9F80A029-9E33-8E69-BD3A-07A1F2C71C1F}"/>
                </a:ext>
              </a:extLst>
            </p:cNvPr>
            <p:cNvCxnSpPr/>
            <p:nvPr/>
          </p:nvCxnSpPr>
          <p:spPr>
            <a:xfrm>
              <a:off x="6435070" y="3241173"/>
              <a:ext cx="304720" cy="114308"/>
            </a:xfrm>
            <a:prstGeom prst="straightConnector1">
              <a:avLst/>
            </a:prstGeom>
            <a:noFill/>
            <a:ln w="9525" cap="flat" cmpd="sng">
              <a:solidFill>
                <a:srgbClr val="002060"/>
              </a:solidFill>
              <a:prstDash val="solid"/>
              <a:round/>
              <a:headEnd type="none" w="sm" len="sm"/>
              <a:tailEnd type="stealth" w="med" len="med"/>
            </a:ln>
          </p:spPr>
        </p:cxnSp>
        <p:sp>
          <p:nvSpPr>
            <p:cNvPr id="74" name="Google Shape;320;p24">
              <a:extLst>
                <a:ext uri="{FF2B5EF4-FFF2-40B4-BE49-F238E27FC236}">
                  <a16:creationId xmlns:a16="http://schemas.microsoft.com/office/drawing/2014/main" id="{37DC814E-7E9B-9D51-C04B-BA16726AA4E9}"/>
                </a:ext>
              </a:extLst>
            </p:cNvPr>
            <p:cNvSpPr txBox="1"/>
            <p:nvPr/>
          </p:nvSpPr>
          <p:spPr>
            <a:xfrm rot="4539996">
              <a:off x="8040162" y="3961492"/>
              <a:ext cx="1246545"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terimnal</a:t>
              </a:r>
              <a:endParaRPr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endParaRPr>
            </a:p>
          </p:txBody>
        </p:sp>
        <p:sp>
          <p:nvSpPr>
            <p:cNvPr id="75" name="Google Shape;322;p24">
              <a:extLst>
                <a:ext uri="{FF2B5EF4-FFF2-40B4-BE49-F238E27FC236}">
                  <a16:creationId xmlns:a16="http://schemas.microsoft.com/office/drawing/2014/main" id="{93F6B04B-B109-0479-1818-728F4C7EF156}"/>
                </a:ext>
              </a:extLst>
            </p:cNvPr>
            <p:cNvSpPr txBox="1"/>
            <p:nvPr/>
          </p:nvSpPr>
          <p:spPr>
            <a:xfrm rot="4539996">
              <a:off x="7560410" y="4058505"/>
              <a:ext cx="1246545"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terminal</a:t>
              </a:r>
              <a:endParaRPr sz="1050" kern="120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cxnSp>
          <p:nvCxnSpPr>
            <p:cNvPr id="76" name="Google Shape;323;p24">
              <a:extLst>
                <a:ext uri="{FF2B5EF4-FFF2-40B4-BE49-F238E27FC236}">
                  <a16:creationId xmlns:a16="http://schemas.microsoft.com/office/drawing/2014/main" id="{55C70440-82C6-A7C9-0F72-1D34B7B0B6AF}"/>
                </a:ext>
              </a:extLst>
            </p:cNvPr>
            <p:cNvCxnSpPr/>
            <p:nvPr/>
          </p:nvCxnSpPr>
          <p:spPr>
            <a:xfrm rot="-5400000" flipH="1">
              <a:off x="8242620" y="3420946"/>
              <a:ext cx="285659" cy="228678"/>
            </a:xfrm>
            <a:prstGeom prst="straightConnector1">
              <a:avLst/>
            </a:prstGeom>
            <a:noFill/>
            <a:ln w="9525" cap="flat" cmpd="sng">
              <a:solidFill>
                <a:srgbClr val="002060"/>
              </a:solidFill>
              <a:prstDash val="solid"/>
              <a:round/>
              <a:headEnd type="none" w="sm" len="sm"/>
              <a:tailEnd type="stealth" w="med" len="med"/>
            </a:ln>
          </p:spPr>
        </p:cxnSp>
        <p:cxnSp>
          <p:nvCxnSpPr>
            <p:cNvPr id="77" name="Google Shape;324;p24">
              <a:extLst>
                <a:ext uri="{FF2B5EF4-FFF2-40B4-BE49-F238E27FC236}">
                  <a16:creationId xmlns:a16="http://schemas.microsoft.com/office/drawing/2014/main" id="{C57D8E05-313D-AA5D-8266-1D91DE6DBD0B}"/>
                </a:ext>
              </a:extLst>
            </p:cNvPr>
            <p:cNvCxnSpPr/>
            <p:nvPr/>
          </p:nvCxnSpPr>
          <p:spPr>
            <a:xfrm rot="-5400000" flipH="1">
              <a:off x="7775718" y="3601889"/>
              <a:ext cx="228526" cy="152451"/>
            </a:xfrm>
            <a:prstGeom prst="straightConnector1">
              <a:avLst/>
            </a:prstGeom>
            <a:noFill/>
            <a:ln w="9525" cap="flat" cmpd="sng">
              <a:solidFill>
                <a:srgbClr val="002060"/>
              </a:solidFill>
              <a:prstDash val="solid"/>
              <a:round/>
              <a:headEnd type="none" w="sm" len="sm"/>
              <a:tailEnd type="stealth" w="med" len="med"/>
            </a:ln>
          </p:spPr>
        </p:cxnSp>
        <p:cxnSp>
          <p:nvCxnSpPr>
            <p:cNvPr id="78" name="Google Shape;325;p24">
              <a:extLst>
                <a:ext uri="{FF2B5EF4-FFF2-40B4-BE49-F238E27FC236}">
                  <a16:creationId xmlns:a16="http://schemas.microsoft.com/office/drawing/2014/main" id="{F2A72E70-AFB9-7170-C3A2-6DA7FF2741BF}"/>
                </a:ext>
              </a:extLst>
            </p:cNvPr>
            <p:cNvCxnSpPr/>
            <p:nvPr/>
          </p:nvCxnSpPr>
          <p:spPr>
            <a:xfrm rot="-5400000" flipH="1">
              <a:off x="7346926" y="3744719"/>
              <a:ext cx="171394" cy="152451"/>
            </a:xfrm>
            <a:prstGeom prst="straightConnector1">
              <a:avLst/>
            </a:prstGeom>
            <a:noFill/>
            <a:ln w="9525" cap="flat" cmpd="sng">
              <a:solidFill>
                <a:srgbClr val="002060"/>
              </a:solidFill>
              <a:prstDash val="solid"/>
              <a:round/>
              <a:headEnd type="none" w="sm" len="sm"/>
              <a:tailEnd type="stealth" w="med" len="med"/>
            </a:ln>
          </p:spPr>
        </p:cxnSp>
        <p:cxnSp>
          <p:nvCxnSpPr>
            <p:cNvPr id="79" name="Google Shape;326;p24">
              <a:extLst>
                <a:ext uri="{FF2B5EF4-FFF2-40B4-BE49-F238E27FC236}">
                  <a16:creationId xmlns:a16="http://schemas.microsoft.com/office/drawing/2014/main" id="{5C198556-7D0C-C025-7126-1B57ED497F1B}"/>
                </a:ext>
              </a:extLst>
            </p:cNvPr>
            <p:cNvCxnSpPr/>
            <p:nvPr/>
          </p:nvCxnSpPr>
          <p:spPr>
            <a:xfrm rot="10800000">
              <a:off x="4677517" y="4330605"/>
              <a:ext cx="381000" cy="1191"/>
            </a:xfrm>
            <a:prstGeom prst="straightConnector1">
              <a:avLst/>
            </a:prstGeom>
            <a:noFill/>
            <a:ln w="9525" cap="flat" cmpd="sng">
              <a:solidFill>
                <a:srgbClr val="FFFFFF"/>
              </a:solidFill>
              <a:prstDash val="solid"/>
              <a:round/>
              <a:headEnd type="none" w="sm" len="sm"/>
              <a:tailEnd type="stealth" w="med" len="med"/>
            </a:ln>
          </p:spPr>
        </p:cxnSp>
        <p:cxnSp>
          <p:nvCxnSpPr>
            <p:cNvPr id="80" name="Google Shape;327;p24">
              <a:extLst>
                <a:ext uri="{FF2B5EF4-FFF2-40B4-BE49-F238E27FC236}">
                  <a16:creationId xmlns:a16="http://schemas.microsoft.com/office/drawing/2014/main" id="{5EDAC0DB-0B36-22A4-CB04-0F3E9C77E355}"/>
                </a:ext>
              </a:extLst>
            </p:cNvPr>
            <p:cNvCxnSpPr/>
            <p:nvPr/>
          </p:nvCxnSpPr>
          <p:spPr>
            <a:xfrm rot="5400000" flipH="1">
              <a:off x="4980691" y="3592372"/>
              <a:ext cx="171450" cy="228600"/>
            </a:xfrm>
            <a:prstGeom prst="straightConnector1">
              <a:avLst/>
            </a:prstGeom>
            <a:noFill/>
            <a:ln w="9525" cap="flat" cmpd="sng">
              <a:solidFill>
                <a:srgbClr val="000000"/>
              </a:solidFill>
              <a:prstDash val="solid"/>
              <a:round/>
              <a:headEnd type="none" w="sm" len="sm"/>
              <a:tailEnd type="stealth" w="med" len="med"/>
            </a:ln>
          </p:spPr>
        </p:cxnSp>
        <p:cxnSp>
          <p:nvCxnSpPr>
            <p:cNvPr id="81" name="Google Shape;328;p24">
              <a:extLst>
                <a:ext uri="{FF2B5EF4-FFF2-40B4-BE49-F238E27FC236}">
                  <a16:creationId xmlns:a16="http://schemas.microsoft.com/office/drawing/2014/main" id="{B1DB3042-FE3A-EE16-B24A-F2FE0AC4BB6D}"/>
                </a:ext>
              </a:extLst>
            </p:cNvPr>
            <p:cNvCxnSpPr/>
            <p:nvPr/>
          </p:nvCxnSpPr>
          <p:spPr>
            <a:xfrm rot="10800000" flipH="1">
              <a:off x="5913098" y="3337226"/>
              <a:ext cx="3825" cy="374400"/>
            </a:xfrm>
            <a:prstGeom prst="straightConnector1">
              <a:avLst/>
            </a:prstGeom>
            <a:noFill/>
            <a:ln w="9525" cap="flat" cmpd="sng">
              <a:solidFill>
                <a:srgbClr val="000000"/>
              </a:solidFill>
              <a:prstDash val="solid"/>
              <a:round/>
              <a:headEnd type="none" w="sm" len="sm"/>
              <a:tailEnd type="stealth" w="med" len="med"/>
            </a:ln>
          </p:spPr>
        </p:cxnSp>
        <p:cxnSp>
          <p:nvCxnSpPr>
            <p:cNvPr id="82" name="Google Shape;329;p24">
              <a:extLst>
                <a:ext uri="{FF2B5EF4-FFF2-40B4-BE49-F238E27FC236}">
                  <a16:creationId xmlns:a16="http://schemas.microsoft.com/office/drawing/2014/main" id="{4B9507FD-2E55-22C1-5DED-3DF3765B8D77}"/>
                </a:ext>
              </a:extLst>
            </p:cNvPr>
            <p:cNvCxnSpPr/>
            <p:nvPr/>
          </p:nvCxnSpPr>
          <p:spPr>
            <a:xfrm rot="-5400000">
              <a:off x="6687292" y="3571201"/>
              <a:ext cx="171450" cy="228600"/>
            </a:xfrm>
            <a:prstGeom prst="straightConnector1">
              <a:avLst/>
            </a:prstGeom>
            <a:noFill/>
            <a:ln w="9525" cap="flat" cmpd="sng">
              <a:solidFill>
                <a:srgbClr val="000000"/>
              </a:solidFill>
              <a:prstDash val="solid"/>
              <a:round/>
              <a:headEnd type="none" w="sm" len="sm"/>
              <a:tailEnd type="stealth" w="med" len="med"/>
            </a:ln>
          </p:spPr>
        </p:cxnSp>
        <p:cxnSp>
          <p:nvCxnSpPr>
            <p:cNvPr id="83" name="Google Shape;330;p24">
              <a:extLst>
                <a:ext uri="{FF2B5EF4-FFF2-40B4-BE49-F238E27FC236}">
                  <a16:creationId xmlns:a16="http://schemas.microsoft.com/office/drawing/2014/main" id="{D2E3D9DA-5F59-E599-EC26-79316B2BA52D}"/>
                </a:ext>
              </a:extLst>
            </p:cNvPr>
            <p:cNvCxnSpPr/>
            <p:nvPr/>
          </p:nvCxnSpPr>
          <p:spPr>
            <a:xfrm>
              <a:off x="6918594" y="4234910"/>
              <a:ext cx="381000" cy="1191"/>
            </a:xfrm>
            <a:prstGeom prst="straightConnector1">
              <a:avLst/>
            </a:prstGeom>
            <a:noFill/>
            <a:ln w="9525" cap="flat" cmpd="sng">
              <a:solidFill>
                <a:schemeClr val="dk1"/>
              </a:solidFill>
              <a:prstDash val="solid"/>
              <a:round/>
              <a:headEnd type="none" w="sm" len="sm"/>
              <a:tailEnd type="stealth" w="med" len="med"/>
            </a:ln>
          </p:spPr>
        </p:cxnSp>
        <p:sp>
          <p:nvSpPr>
            <p:cNvPr id="84" name="CuadroTexto 79">
              <a:extLst>
                <a:ext uri="{FF2B5EF4-FFF2-40B4-BE49-F238E27FC236}">
                  <a16:creationId xmlns:a16="http://schemas.microsoft.com/office/drawing/2014/main" id="{840BCAEF-BF82-3BE2-2C4E-37A49680818D}"/>
                </a:ext>
              </a:extLst>
            </p:cNvPr>
            <p:cNvSpPr txBox="1"/>
            <p:nvPr/>
          </p:nvSpPr>
          <p:spPr>
            <a:xfrm>
              <a:off x="9523837" y="3164564"/>
              <a:ext cx="150407" cy="300708"/>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s-MX" dirty="0">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5" name="Google Shape;321;p24">
              <a:extLst>
                <a:ext uri="{FF2B5EF4-FFF2-40B4-BE49-F238E27FC236}">
                  <a16:creationId xmlns:a16="http://schemas.microsoft.com/office/drawing/2014/main" id="{68534D8B-AB66-1961-D5EB-2568BDECBBCB}"/>
                </a:ext>
              </a:extLst>
            </p:cNvPr>
            <p:cNvSpPr txBox="1"/>
            <p:nvPr/>
          </p:nvSpPr>
          <p:spPr>
            <a:xfrm rot="4156340">
              <a:off x="7186218" y="4132888"/>
              <a:ext cx="1246545" cy="253916"/>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1600"/>
              </a:pPr>
              <a:r>
                <a:rPr lang="es-MX" sz="1200"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terminal</a:t>
              </a:r>
              <a:endParaRPr sz="1050"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6" name="Google Shape;261;p24">
              <a:extLst>
                <a:ext uri="{FF2B5EF4-FFF2-40B4-BE49-F238E27FC236}">
                  <a16:creationId xmlns:a16="http://schemas.microsoft.com/office/drawing/2014/main" id="{4CAFC667-20E1-E7BE-958A-5360134971E0}"/>
                </a:ext>
              </a:extLst>
            </p:cNvPr>
            <p:cNvSpPr txBox="1"/>
            <p:nvPr/>
          </p:nvSpPr>
          <p:spPr>
            <a:xfrm>
              <a:off x="5470097" y="1824005"/>
              <a:ext cx="979775" cy="346249"/>
            </a:xfrm>
            <a:prstGeom prst="rect">
              <a:avLst/>
            </a:prstGeom>
            <a:noFill/>
            <a:ln>
              <a:noFill/>
            </a:ln>
          </p:spPr>
          <p:style>
            <a:lnRef idx="0">
              <a:scrgbClr r="0" g="0" b="0"/>
            </a:lnRef>
            <a:fillRef idx="0">
              <a:scrgbClr r="0" g="0" b="0"/>
            </a:fillRef>
            <a:effectRef idx="0">
              <a:scrgbClr r="0" g="0" b="0"/>
            </a:effectRef>
            <a:fontRef idx="major"/>
          </p:style>
          <p:txBody>
            <a:bodyPr spcFirstLastPara="1" wrap="square" lIns="68569" tIns="34275" rIns="68569" bIns="34275" anchor="t"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buSzPts val="2400"/>
              </a:pPr>
              <a:r>
                <a:rPr lang="es-MX" sz="1350" b="1"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sym typeface="Calibri"/>
                </a:rPr>
                <a:t>Estadio 2</a:t>
              </a:r>
              <a:endParaRPr sz="825" b="1" kern="1200" dirty="0">
                <a:solidFill>
                  <a:srgbClr val="002060"/>
                </a:solidFill>
                <a:latin typeface="Apis For Office" panose="020B0504010101010104" pitchFamily="34" charset="0"/>
                <a:ea typeface="Apis For Office" panose="020B0504010101010104" pitchFamily="34" charset="0"/>
                <a:cs typeface="Apis For Office" panose="020B0504010101010104" pitchFamily="34" charset="0"/>
              </a:endParaRPr>
            </a:p>
          </p:txBody>
        </p:sp>
      </p:grpSp>
      <p:sp>
        <p:nvSpPr>
          <p:cNvPr id="88" name="CuadroTexto 87">
            <a:extLst>
              <a:ext uri="{FF2B5EF4-FFF2-40B4-BE49-F238E27FC236}">
                <a16:creationId xmlns:a16="http://schemas.microsoft.com/office/drawing/2014/main" id="{08C1CD14-84D3-F1F3-7E09-53F0C958ED44}"/>
              </a:ext>
            </a:extLst>
          </p:cNvPr>
          <p:cNvSpPr txBox="1"/>
          <p:nvPr/>
        </p:nvSpPr>
        <p:spPr>
          <a:xfrm>
            <a:off x="3248586" y="6457890"/>
            <a:ext cx="6098240" cy="400110"/>
          </a:xfrm>
          <a:prstGeom prst="rect">
            <a:avLst/>
          </a:prstGeom>
          <a:noFill/>
        </p:spPr>
        <p:txBody>
          <a:bodyPr wrap="square">
            <a:spAutoFit/>
          </a:bodyPr>
          <a:lstStyle/>
          <a:p>
            <a:pPr algn="ctr"/>
            <a:r>
              <a:rPr lang="es-MX" sz="1000" dirty="0"/>
              <a:t>Sharma AM, Kushner RF. A proposed clinical staging system for obesity. Int J Obes (Lond). 2009;33(3):289-95. doi:10.1038/ijo.2009.2</a:t>
            </a:r>
          </a:p>
        </p:txBody>
      </p:sp>
    </p:spTree>
    <p:extLst>
      <p:ext uri="{BB962C8B-B14F-4D97-AF65-F5344CB8AC3E}">
        <p14:creationId xmlns:p14="http://schemas.microsoft.com/office/powerpoint/2010/main" val="1357059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0F0B21D2-1DD5-6B12-1A89-7ACDA558C4AC}"/>
              </a:ext>
            </a:extLst>
          </p:cNvPr>
          <p:cNvSpPr>
            <a:spLocks noGrp="1"/>
          </p:cNvSpPr>
          <p:nvPr>
            <p:ph type="title"/>
          </p:nvPr>
        </p:nvSpPr>
        <p:spPr>
          <a:xfrm>
            <a:off x="838200" y="365125"/>
            <a:ext cx="10515600" cy="670299"/>
          </a:xfrm>
        </p:spPr>
        <p:txBody>
          <a:bodyPr>
            <a:normAutofit/>
          </a:bodyPr>
          <a:lstStyle/>
          <a:p>
            <a:pPr algn="ctr"/>
            <a:r>
              <a:rPr lang="es-MX" sz="3600" dirty="0"/>
              <a:t>Fármacos con aprobación para tratar obesidad </a:t>
            </a:r>
          </a:p>
        </p:txBody>
      </p:sp>
      <p:graphicFrame>
        <p:nvGraphicFramePr>
          <p:cNvPr id="7" name="Marcador de contenido 6">
            <a:extLst>
              <a:ext uri="{FF2B5EF4-FFF2-40B4-BE49-F238E27FC236}">
                <a16:creationId xmlns:a16="http://schemas.microsoft.com/office/drawing/2014/main" id="{D56A3A20-DD85-18BD-74ED-DE2CEAB3FE99}"/>
              </a:ext>
            </a:extLst>
          </p:cNvPr>
          <p:cNvGraphicFramePr>
            <a:graphicFrameLocks noGrp="1"/>
          </p:cNvGraphicFramePr>
          <p:nvPr>
            <p:ph idx="1"/>
            <p:extLst>
              <p:ext uri="{D42A27DB-BD31-4B8C-83A1-F6EECF244321}">
                <p14:modId xmlns:p14="http://schemas.microsoft.com/office/powerpoint/2010/main" val="2602184380"/>
              </p:ext>
            </p:extLst>
          </p:nvPr>
        </p:nvGraphicFramePr>
        <p:xfrm>
          <a:off x="838200" y="1035424"/>
          <a:ext cx="10515600" cy="5712275"/>
        </p:xfrm>
        <a:graphic>
          <a:graphicData uri="http://schemas.openxmlformats.org/drawingml/2006/table">
            <a:tbl>
              <a:tblPr>
                <a:tableStyleId>{D113A9D2-9D6B-4929-AA2D-F23B5EE8CBE7}</a:tableStyleId>
              </a:tblPr>
              <a:tblGrid>
                <a:gridCol w="2628900">
                  <a:extLst>
                    <a:ext uri="{9D8B030D-6E8A-4147-A177-3AD203B41FA5}">
                      <a16:colId xmlns:a16="http://schemas.microsoft.com/office/drawing/2014/main" val="1220413523"/>
                    </a:ext>
                  </a:extLst>
                </a:gridCol>
                <a:gridCol w="2628900">
                  <a:extLst>
                    <a:ext uri="{9D8B030D-6E8A-4147-A177-3AD203B41FA5}">
                      <a16:colId xmlns:a16="http://schemas.microsoft.com/office/drawing/2014/main" val="797562789"/>
                    </a:ext>
                  </a:extLst>
                </a:gridCol>
                <a:gridCol w="2628900">
                  <a:extLst>
                    <a:ext uri="{9D8B030D-6E8A-4147-A177-3AD203B41FA5}">
                      <a16:colId xmlns:a16="http://schemas.microsoft.com/office/drawing/2014/main" val="511936274"/>
                    </a:ext>
                  </a:extLst>
                </a:gridCol>
                <a:gridCol w="2628900">
                  <a:extLst>
                    <a:ext uri="{9D8B030D-6E8A-4147-A177-3AD203B41FA5}">
                      <a16:colId xmlns:a16="http://schemas.microsoft.com/office/drawing/2014/main" val="360335961"/>
                    </a:ext>
                  </a:extLst>
                </a:gridCol>
              </a:tblGrid>
              <a:tr h="487634">
                <a:tc>
                  <a:txBody>
                    <a:bodyPr/>
                    <a:lstStyle/>
                    <a:p>
                      <a:pPr>
                        <a:buNone/>
                      </a:pPr>
                      <a:r>
                        <a:rPr lang="es-MX" sz="1000" dirty="0"/>
                        <a:t>Fármaco (nombre genérico / comercial)</a:t>
                      </a:r>
                    </a:p>
                  </a:txBody>
                  <a:tcPr marL="53065" marR="53065" marT="26533" marB="26533" anchor="ctr"/>
                </a:tc>
                <a:tc>
                  <a:txBody>
                    <a:bodyPr/>
                    <a:lstStyle/>
                    <a:p>
                      <a:pPr>
                        <a:buNone/>
                      </a:pPr>
                      <a:r>
                        <a:rPr lang="es-MX" sz="1000" dirty="0"/>
                        <a:t>Mecanismo de acción</a:t>
                      </a:r>
                    </a:p>
                  </a:txBody>
                  <a:tcPr marL="53065" marR="53065" marT="26533" marB="26533" anchor="ctr"/>
                </a:tc>
                <a:tc>
                  <a:txBody>
                    <a:bodyPr/>
                    <a:lstStyle/>
                    <a:p>
                      <a:pPr>
                        <a:buNone/>
                      </a:pPr>
                      <a:r>
                        <a:rPr lang="es-MX" sz="1000"/>
                        <a:t>Indicaciones principales</a:t>
                      </a:r>
                    </a:p>
                  </a:txBody>
                  <a:tcPr marL="53065" marR="53065" marT="26533" marB="26533" anchor="ctr"/>
                </a:tc>
                <a:tc>
                  <a:txBody>
                    <a:bodyPr/>
                    <a:lstStyle/>
                    <a:p>
                      <a:pPr>
                        <a:buNone/>
                      </a:pPr>
                      <a:r>
                        <a:rPr lang="es-MX" sz="1000" dirty="0"/>
                        <a:t>Criterios al usarlo</a:t>
                      </a:r>
                    </a:p>
                  </a:txBody>
                  <a:tcPr marL="53065" marR="53065" marT="26533" marB="26533" anchor="ctr"/>
                </a:tc>
                <a:extLst>
                  <a:ext uri="{0D108BD9-81ED-4DB2-BD59-A6C34878D82A}">
                    <a16:rowId xmlns:a16="http://schemas.microsoft.com/office/drawing/2014/main" val="1634562799"/>
                  </a:ext>
                </a:extLst>
              </a:tr>
              <a:tr h="905604">
                <a:tc>
                  <a:txBody>
                    <a:bodyPr/>
                    <a:lstStyle/>
                    <a:p>
                      <a:pPr>
                        <a:buNone/>
                      </a:pPr>
                      <a:r>
                        <a:rPr lang="es-MX" sz="1000" b="1" dirty="0"/>
                        <a:t>Orlistat</a:t>
                      </a:r>
                      <a:r>
                        <a:rPr lang="es-MX" sz="1000" dirty="0"/>
                        <a:t> (Xenical®, Alli®)</a:t>
                      </a:r>
                    </a:p>
                  </a:txBody>
                  <a:tcPr marL="53065" marR="53065" marT="26533" marB="26533" anchor="ctr"/>
                </a:tc>
                <a:tc>
                  <a:txBody>
                    <a:bodyPr/>
                    <a:lstStyle/>
                    <a:p>
                      <a:pPr>
                        <a:buNone/>
                      </a:pPr>
                      <a:r>
                        <a:rPr lang="es-MX" sz="1000"/>
                        <a:t>Inhibe lipasa pancreática → ↓ absorción de grasa intestinal</a:t>
                      </a:r>
                    </a:p>
                  </a:txBody>
                  <a:tcPr marL="53065" marR="53065" marT="26533" marB="26533" anchor="ctr"/>
                </a:tc>
                <a:tc>
                  <a:txBody>
                    <a:bodyPr/>
                    <a:lstStyle/>
                    <a:p>
                      <a:pPr>
                        <a:buNone/>
                      </a:pPr>
                      <a:r>
                        <a:rPr lang="es-MX" sz="1000"/>
                        <a:t>Obesidad en adultos y adolescentes ≥12 años</a:t>
                      </a:r>
                    </a:p>
                  </a:txBody>
                  <a:tcPr marL="53065" marR="53065" marT="26533" marB="26533" anchor="ctr"/>
                </a:tc>
                <a:tc>
                  <a:txBody>
                    <a:bodyPr/>
                    <a:lstStyle/>
                    <a:p>
                      <a:pPr>
                        <a:buNone/>
                      </a:pPr>
                      <a:endParaRPr lang="es-MX" sz="1000" dirty="0"/>
                    </a:p>
                  </a:txBody>
                  <a:tcPr marL="53065" marR="53065" marT="26533" marB="26533" anchor="ctr"/>
                </a:tc>
                <a:extLst>
                  <a:ext uri="{0D108BD9-81ED-4DB2-BD59-A6C34878D82A}">
                    <a16:rowId xmlns:a16="http://schemas.microsoft.com/office/drawing/2014/main" val="3126118285"/>
                  </a:ext>
                </a:extLst>
              </a:tr>
              <a:tr h="696619">
                <a:tc>
                  <a:txBody>
                    <a:bodyPr/>
                    <a:lstStyle/>
                    <a:p>
                      <a:pPr>
                        <a:buNone/>
                      </a:pPr>
                      <a:r>
                        <a:rPr lang="es-MX" sz="1000" b="1"/>
                        <a:t>Liraglutida 3.0 mg</a:t>
                      </a:r>
                      <a:r>
                        <a:rPr lang="es-MX" sz="1000"/>
                        <a:t> (Saxenda®)</a:t>
                      </a:r>
                    </a:p>
                  </a:txBody>
                  <a:tcPr marL="53065" marR="53065" marT="26533" marB="26533" anchor="ctr"/>
                </a:tc>
                <a:tc>
                  <a:txBody>
                    <a:bodyPr/>
                    <a:lstStyle/>
                    <a:p>
                      <a:pPr>
                        <a:buNone/>
                      </a:pPr>
                      <a:r>
                        <a:rPr lang="es-MX" sz="1000"/>
                        <a:t>Agonista GLP-1 → ↑ saciedad, ↓ vaciamiento gástrico</a:t>
                      </a:r>
                    </a:p>
                  </a:txBody>
                  <a:tcPr marL="53065" marR="53065" marT="26533" marB="26533" anchor="ctr"/>
                </a:tc>
                <a:tc>
                  <a:txBody>
                    <a:bodyPr/>
                    <a:lstStyle/>
                    <a:p>
                      <a:pPr>
                        <a:buNone/>
                      </a:pPr>
                      <a:r>
                        <a:rPr lang="es-MX" sz="1000"/>
                        <a:t>Obesidad crónica en adultos y adolescentes ≥12 años</a:t>
                      </a:r>
                    </a:p>
                  </a:txBody>
                  <a:tcPr marL="53065" marR="53065" marT="26533" marB="26533" anchor="ctr"/>
                </a:tc>
                <a:tc>
                  <a:txBody>
                    <a:bodyPr/>
                    <a:lstStyle/>
                    <a:p>
                      <a:pPr>
                        <a:buNone/>
                      </a:pPr>
                      <a:r>
                        <a:rPr lang="es-MX" sz="1000"/>
                        <a:t>IMC ≥30 o ≥27 con comorbilidades</a:t>
                      </a:r>
                    </a:p>
                  </a:txBody>
                  <a:tcPr marL="53065" marR="53065" marT="26533" marB="26533" anchor="ctr"/>
                </a:tc>
                <a:extLst>
                  <a:ext uri="{0D108BD9-81ED-4DB2-BD59-A6C34878D82A}">
                    <a16:rowId xmlns:a16="http://schemas.microsoft.com/office/drawing/2014/main" val="2828319683"/>
                  </a:ext>
                </a:extLst>
              </a:tr>
              <a:tr h="487634">
                <a:tc>
                  <a:txBody>
                    <a:bodyPr/>
                    <a:lstStyle/>
                    <a:p>
                      <a:pPr>
                        <a:buNone/>
                      </a:pPr>
                      <a:r>
                        <a:rPr lang="es-MX" sz="1000" b="1"/>
                        <a:t>Semaglutida 2.4 mg</a:t>
                      </a:r>
                      <a:r>
                        <a:rPr lang="es-MX" sz="1000"/>
                        <a:t> (Wegovy®)</a:t>
                      </a:r>
                    </a:p>
                  </a:txBody>
                  <a:tcPr marL="53065" marR="53065" marT="26533" marB="26533" anchor="ctr"/>
                </a:tc>
                <a:tc>
                  <a:txBody>
                    <a:bodyPr/>
                    <a:lstStyle/>
                    <a:p>
                      <a:pPr>
                        <a:buNone/>
                      </a:pPr>
                      <a:r>
                        <a:rPr lang="es-MX" sz="1000"/>
                        <a:t>Agonista GLP-1 de acción prolongada</a:t>
                      </a:r>
                    </a:p>
                  </a:txBody>
                  <a:tcPr marL="53065" marR="53065" marT="26533" marB="26533" anchor="ctr"/>
                </a:tc>
                <a:tc>
                  <a:txBody>
                    <a:bodyPr/>
                    <a:lstStyle/>
                    <a:p>
                      <a:pPr>
                        <a:buNone/>
                      </a:pPr>
                      <a:r>
                        <a:rPr lang="es-MX" sz="1000"/>
                        <a:t>Obesidad en adultos (FDA 2021, EMA 2022)</a:t>
                      </a:r>
                    </a:p>
                  </a:txBody>
                  <a:tcPr marL="53065" marR="53065" marT="26533" marB="26533" anchor="ctr"/>
                </a:tc>
                <a:tc>
                  <a:txBody>
                    <a:bodyPr/>
                    <a:lstStyle/>
                    <a:p>
                      <a:pPr>
                        <a:buNone/>
                      </a:pPr>
                      <a:r>
                        <a:rPr lang="es-MX" sz="1000"/>
                        <a:t>IMC ≥30 o ≥27 con comorbilidades</a:t>
                      </a:r>
                    </a:p>
                  </a:txBody>
                  <a:tcPr marL="53065" marR="53065" marT="26533" marB="26533" anchor="ctr"/>
                </a:tc>
                <a:extLst>
                  <a:ext uri="{0D108BD9-81ED-4DB2-BD59-A6C34878D82A}">
                    <a16:rowId xmlns:a16="http://schemas.microsoft.com/office/drawing/2014/main" val="2672941131"/>
                  </a:ext>
                </a:extLst>
              </a:tr>
              <a:tr h="1114590">
                <a:tc>
                  <a:txBody>
                    <a:bodyPr/>
                    <a:lstStyle/>
                    <a:p>
                      <a:pPr>
                        <a:buNone/>
                      </a:pPr>
                      <a:r>
                        <a:rPr lang="es-MX" sz="1000" b="1"/>
                        <a:t>Naltrexona/Bupropión</a:t>
                      </a:r>
                      <a:r>
                        <a:rPr lang="es-MX" sz="1000"/>
                        <a:t> (Contrave®)</a:t>
                      </a:r>
                    </a:p>
                  </a:txBody>
                  <a:tcPr marL="53065" marR="53065" marT="26533" marB="26533" anchor="ctr"/>
                </a:tc>
                <a:tc>
                  <a:txBody>
                    <a:bodyPr/>
                    <a:lstStyle/>
                    <a:p>
                      <a:pPr>
                        <a:buNone/>
                      </a:pPr>
                      <a:r>
                        <a:rPr lang="es-MX" sz="1000"/>
                        <a:t>Naltrexona: antagonista opioide; Bupropión: inhibidor recaptura NA/dopamina → ↓ apetito y craving</a:t>
                      </a:r>
                    </a:p>
                  </a:txBody>
                  <a:tcPr marL="53065" marR="53065" marT="26533" marB="26533" anchor="ctr"/>
                </a:tc>
                <a:tc>
                  <a:txBody>
                    <a:bodyPr/>
                    <a:lstStyle/>
                    <a:p>
                      <a:pPr>
                        <a:buNone/>
                      </a:pPr>
                      <a:r>
                        <a:rPr lang="es-MX" sz="1000"/>
                        <a:t>Tratamiento de obesidad en adultos</a:t>
                      </a:r>
                    </a:p>
                  </a:txBody>
                  <a:tcPr marL="53065" marR="53065" marT="26533" marB="26533" anchor="ctr"/>
                </a:tc>
                <a:tc>
                  <a:txBody>
                    <a:bodyPr/>
                    <a:lstStyle/>
                    <a:p>
                      <a:pPr>
                        <a:buNone/>
                      </a:pPr>
                      <a:r>
                        <a:rPr lang="es-MX" sz="1000" dirty="0"/>
                        <a:t>Ha mostrado beneficios en trastorno por atracón</a:t>
                      </a:r>
                    </a:p>
                  </a:txBody>
                  <a:tcPr marL="53065" marR="53065" marT="26533" marB="26533" anchor="ctr"/>
                </a:tc>
                <a:extLst>
                  <a:ext uri="{0D108BD9-81ED-4DB2-BD59-A6C34878D82A}">
                    <a16:rowId xmlns:a16="http://schemas.microsoft.com/office/drawing/2014/main" val="660036607"/>
                  </a:ext>
                </a:extLst>
              </a:tr>
              <a:tr h="1114590">
                <a:tc>
                  <a:txBody>
                    <a:bodyPr/>
                    <a:lstStyle/>
                    <a:p>
                      <a:pPr>
                        <a:buNone/>
                      </a:pPr>
                      <a:r>
                        <a:rPr lang="es-MX" sz="1000" b="1"/>
                        <a:t>Fentermina/Topiramato</a:t>
                      </a:r>
                      <a:r>
                        <a:rPr lang="es-MX" sz="1000"/>
                        <a:t> (Qsymia® – USA)</a:t>
                      </a:r>
                    </a:p>
                  </a:txBody>
                  <a:tcPr marL="53065" marR="53065" marT="26533" marB="26533" anchor="ctr"/>
                </a:tc>
                <a:tc>
                  <a:txBody>
                    <a:bodyPr/>
                    <a:lstStyle/>
                    <a:p>
                      <a:pPr>
                        <a:buNone/>
                      </a:pPr>
                      <a:r>
                        <a:rPr lang="es-MX" sz="1000"/>
                        <a:t>Fentermina: anorexígeno simpaticomimético; Topiramato: modulador gabaérgico → ↑ saciedad y ↓ apetito</a:t>
                      </a:r>
                    </a:p>
                  </a:txBody>
                  <a:tcPr marL="53065" marR="53065" marT="26533" marB="26533" anchor="ctr"/>
                </a:tc>
                <a:tc>
                  <a:txBody>
                    <a:bodyPr/>
                    <a:lstStyle/>
                    <a:p>
                      <a:pPr>
                        <a:buNone/>
                      </a:pPr>
                      <a:r>
                        <a:rPr lang="es-MX" sz="1000"/>
                        <a:t>Obesidad en adultos (FDA, no aprobado en UE)</a:t>
                      </a:r>
                    </a:p>
                  </a:txBody>
                  <a:tcPr marL="53065" marR="53065" marT="26533" marB="26533" anchor="ctr"/>
                </a:tc>
                <a:tc>
                  <a:txBody>
                    <a:bodyPr/>
                    <a:lstStyle/>
                    <a:p>
                      <a:pPr>
                        <a:buNone/>
                      </a:pPr>
                      <a:r>
                        <a:rPr lang="es-MX" sz="1000" dirty="0"/>
                        <a:t>Fenotipo bajo metabolismo</a:t>
                      </a:r>
                    </a:p>
                  </a:txBody>
                  <a:tcPr marL="53065" marR="53065" marT="26533" marB="26533" anchor="ctr"/>
                </a:tc>
                <a:extLst>
                  <a:ext uri="{0D108BD9-81ED-4DB2-BD59-A6C34878D82A}">
                    <a16:rowId xmlns:a16="http://schemas.microsoft.com/office/drawing/2014/main" val="598314856"/>
                  </a:ext>
                </a:extLst>
              </a:tr>
              <a:tr h="905604">
                <a:tc>
                  <a:txBody>
                    <a:bodyPr/>
                    <a:lstStyle/>
                    <a:p>
                      <a:pPr>
                        <a:buNone/>
                      </a:pPr>
                      <a:r>
                        <a:rPr lang="es-MX" sz="1000" b="1" dirty="0"/>
                        <a:t>Tirzepatida</a:t>
                      </a:r>
                      <a:r>
                        <a:rPr lang="es-MX" sz="1000" dirty="0"/>
                        <a:t> (Mounjaro® / Zepbound®)</a:t>
                      </a:r>
                    </a:p>
                  </a:txBody>
                  <a:tcPr marL="53065" marR="53065" marT="26533" marB="26533" anchor="ctr"/>
                </a:tc>
                <a:tc>
                  <a:txBody>
                    <a:bodyPr/>
                    <a:lstStyle/>
                    <a:p>
                      <a:pPr>
                        <a:buNone/>
                      </a:pPr>
                      <a:r>
                        <a:rPr lang="es-MX" sz="1000" dirty="0"/>
                        <a:t>Agonista dual GLP-1 y GIP → potente ↓ apetito, ↑ saciedad, mejor control glucémico</a:t>
                      </a:r>
                    </a:p>
                  </a:txBody>
                  <a:tcPr marL="53065" marR="53065" marT="26533" marB="26533" anchor="ctr"/>
                </a:tc>
                <a:tc>
                  <a:txBody>
                    <a:bodyPr/>
                    <a:lstStyle/>
                    <a:p>
                      <a:pPr>
                        <a:buNone/>
                      </a:pPr>
                      <a:r>
                        <a:rPr lang="es-MX" sz="1000"/>
                        <a:t>Inicialmente para DM2; aprobado FDA (2023) y EMA (2024) para </a:t>
                      </a:r>
                      <a:r>
                        <a:rPr lang="es-MX" sz="1000" b="1"/>
                        <a:t>obesidad sin diabetes</a:t>
                      </a:r>
                      <a:endParaRPr lang="es-MX" sz="1000"/>
                    </a:p>
                  </a:txBody>
                  <a:tcPr marL="53065" marR="53065" marT="26533" marB="26533" anchor="ctr"/>
                </a:tc>
                <a:tc>
                  <a:txBody>
                    <a:bodyPr/>
                    <a:lstStyle/>
                    <a:p>
                      <a:pPr>
                        <a:buNone/>
                      </a:pPr>
                      <a:r>
                        <a:rPr lang="es-MX" sz="1000" dirty="0"/>
                        <a:t>IMC ≥30 o ≥27 con comorbilidades</a:t>
                      </a:r>
                    </a:p>
                  </a:txBody>
                  <a:tcPr marL="53065" marR="53065" marT="26533" marB="26533" anchor="ctr"/>
                </a:tc>
                <a:extLst>
                  <a:ext uri="{0D108BD9-81ED-4DB2-BD59-A6C34878D82A}">
                    <a16:rowId xmlns:a16="http://schemas.microsoft.com/office/drawing/2014/main" val="709137543"/>
                  </a:ext>
                </a:extLst>
              </a:tr>
            </a:tbl>
          </a:graphicData>
        </a:graphic>
      </p:graphicFrame>
    </p:spTree>
    <p:extLst>
      <p:ext uri="{BB962C8B-B14F-4D97-AF65-F5344CB8AC3E}">
        <p14:creationId xmlns:p14="http://schemas.microsoft.com/office/powerpoint/2010/main" val="1125001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2">
            <a:extLst>
              <a:ext uri="{FF2B5EF4-FFF2-40B4-BE49-F238E27FC236}">
                <a16:creationId xmlns:a16="http://schemas.microsoft.com/office/drawing/2014/main" id="{A3C26A00-8818-1D58-DB6B-5A99C73AF65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854439" y="321805"/>
            <a:ext cx="10238281" cy="6142969"/>
          </a:xfrm>
        </p:spPr>
      </p:pic>
    </p:spTree>
    <p:extLst>
      <p:ext uri="{BB962C8B-B14F-4D97-AF65-F5344CB8AC3E}">
        <p14:creationId xmlns:p14="http://schemas.microsoft.com/office/powerpoint/2010/main" val="845290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291E46-1F6F-55A8-CE61-A9861FD454E4}"/>
              </a:ext>
            </a:extLst>
          </p:cNvPr>
          <p:cNvSpPr>
            <a:spLocks noGrp="1"/>
          </p:cNvSpPr>
          <p:nvPr>
            <p:ph type="title"/>
          </p:nvPr>
        </p:nvSpPr>
        <p:spPr/>
        <p:txBody>
          <a:bodyPr/>
          <a:lstStyle/>
          <a:p>
            <a:r>
              <a:rPr lang="es-MX" dirty="0"/>
              <a:t>Más allá del peso</a:t>
            </a:r>
          </a:p>
        </p:txBody>
      </p:sp>
      <p:graphicFrame>
        <p:nvGraphicFramePr>
          <p:cNvPr id="4" name="Marcador de contenido 3">
            <a:extLst>
              <a:ext uri="{FF2B5EF4-FFF2-40B4-BE49-F238E27FC236}">
                <a16:creationId xmlns:a16="http://schemas.microsoft.com/office/drawing/2014/main" id="{8546039A-AD90-7836-7202-6E284FB7D495}"/>
              </a:ext>
            </a:extLst>
          </p:cNvPr>
          <p:cNvGraphicFramePr>
            <a:graphicFrameLocks noGrp="1"/>
          </p:cNvGraphicFramePr>
          <p:nvPr>
            <p:ph idx="1"/>
          </p:nvPr>
        </p:nvGraphicFramePr>
        <p:xfrm>
          <a:off x="838200" y="1852454"/>
          <a:ext cx="10515600" cy="4297680"/>
        </p:xfrm>
        <a:graphic>
          <a:graphicData uri="http://schemas.openxmlformats.org/drawingml/2006/table">
            <a:tbl>
              <a:tblPr/>
              <a:tblGrid>
                <a:gridCol w="3505200">
                  <a:extLst>
                    <a:ext uri="{9D8B030D-6E8A-4147-A177-3AD203B41FA5}">
                      <a16:colId xmlns:a16="http://schemas.microsoft.com/office/drawing/2014/main" val="562657596"/>
                    </a:ext>
                  </a:extLst>
                </a:gridCol>
                <a:gridCol w="3505200">
                  <a:extLst>
                    <a:ext uri="{9D8B030D-6E8A-4147-A177-3AD203B41FA5}">
                      <a16:colId xmlns:a16="http://schemas.microsoft.com/office/drawing/2014/main" val="4222299946"/>
                    </a:ext>
                  </a:extLst>
                </a:gridCol>
                <a:gridCol w="3505200">
                  <a:extLst>
                    <a:ext uri="{9D8B030D-6E8A-4147-A177-3AD203B41FA5}">
                      <a16:colId xmlns:a16="http://schemas.microsoft.com/office/drawing/2014/main" val="2624692083"/>
                    </a:ext>
                  </a:extLst>
                </a:gridCol>
              </a:tblGrid>
              <a:tr h="0">
                <a:tc>
                  <a:txBody>
                    <a:bodyPr/>
                    <a:lstStyle/>
                    <a:p>
                      <a:pPr>
                        <a:buNone/>
                      </a:pPr>
                      <a:r>
                        <a:rPr lang="es-MX"/>
                        <a:t>Parámetro</a:t>
                      </a:r>
                    </a:p>
                  </a:txBody>
                  <a:tcPr anchor="ctr">
                    <a:lnL>
                      <a:noFill/>
                    </a:lnL>
                    <a:lnR>
                      <a:noFill/>
                    </a:lnR>
                    <a:lnT>
                      <a:noFill/>
                    </a:lnT>
                    <a:lnB>
                      <a:noFill/>
                    </a:lnB>
                    <a:noFill/>
                  </a:tcPr>
                </a:tc>
                <a:tc>
                  <a:txBody>
                    <a:bodyPr/>
                    <a:lstStyle/>
                    <a:p>
                      <a:pPr>
                        <a:buNone/>
                      </a:pPr>
                      <a:r>
                        <a:rPr lang="es-MX" b="1"/>
                        <a:t>Semaglutida</a:t>
                      </a:r>
                      <a:endParaRPr lang="es-MX"/>
                    </a:p>
                  </a:txBody>
                  <a:tcPr anchor="ctr">
                    <a:lnL>
                      <a:noFill/>
                    </a:lnL>
                    <a:lnR>
                      <a:noFill/>
                    </a:lnR>
                    <a:lnT>
                      <a:noFill/>
                    </a:lnT>
                    <a:lnB>
                      <a:noFill/>
                    </a:lnB>
                    <a:noFill/>
                  </a:tcPr>
                </a:tc>
                <a:tc>
                  <a:txBody>
                    <a:bodyPr/>
                    <a:lstStyle/>
                    <a:p>
                      <a:pPr>
                        <a:buNone/>
                      </a:pPr>
                      <a:r>
                        <a:rPr lang="es-MX" b="1"/>
                        <a:t>Tirzepatida</a:t>
                      </a:r>
                      <a:endParaRPr lang="es-MX"/>
                    </a:p>
                  </a:txBody>
                  <a:tcPr anchor="ctr">
                    <a:lnL>
                      <a:noFill/>
                    </a:lnL>
                    <a:lnR>
                      <a:noFill/>
                    </a:lnR>
                    <a:lnT>
                      <a:noFill/>
                    </a:lnT>
                    <a:lnB>
                      <a:noFill/>
                    </a:lnB>
                    <a:noFill/>
                  </a:tcPr>
                </a:tc>
                <a:extLst>
                  <a:ext uri="{0D108BD9-81ED-4DB2-BD59-A6C34878D82A}">
                    <a16:rowId xmlns:a16="http://schemas.microsoft.com/office/drawing/2014/main" val="1007620287"/>
                  </a:ext>
                </a:extLst>
              </a:tr>
              <a:tr h="0">
                <a:tc>
                  <a:txBody>
                    <a:bodyPr/>
                    <a:lstStyle/>
                    <a:p>
                      <a:pPr>
                        <a:buNone/>
                      </a:pPr>
                      <a:r>
                        <a:rPr lang="es-MX" b="1"/>
                        <a:t>Presión arterial</a:t>
                      </a:r>
                      <a:endParaRPr lang="es-MX"/>
                    </a:p>
                  </a:txBody>
                  <a:tcPr anchor="ctr">
                    <a:lnL>
                      <a:noFill/>
                    </a:lnL>
                    <a:lnR>
                      <a:noFill/>
                    </a:lnR>
                    <a:lnT>
                      <a:noFill/>
                    </a:lnT>
                    <a:lnB>
                      <a:noFill/>
                    </a:lnB>
                    <a:noFill/>
                  </a:tcPr>
                </a:tc>
                <a:tc>
                  <a:txBody>
                    <a:bodyPr/>
                    <a:lstStyle/>
                    <a:p>
                      <a:pPr>
                        <a:buNone/>
                      </a:pPr>
                      <a:r>
                        <a:rPr lang="es-MX"/>
                        <a:t>Mejora sostenida; efecto reversible tras suspensión (aunque mejor que placebo).</a:t>
                      </a:r>
                    </a:p>
                  </a:txBody>
                  <a:tcPr anchor="ctr">
                    <a:lnL>
                      <a:noFill/>
                    </a:lnL>
                    <a:lnR>
                      <a:noFill/>
                    </a:lnR>
                    <a:lnT>
                      <a:noFill/>
                    </a:lnT>
                    <a:lnB>
                      <a:noFill/>
                    </a:lnB>
                    <a:noFill/>
                  </a:tcPr>
                </a:tc>
                <a:tc>
                  <a:txBody>
                    <a:bodyPr/>
                    <a:lstStyle/>
                    <a:p>
                      <a:pPr>
                        <a:buNone/>
                      </a:pPr>
                      <a:r>
                        <a:rPr lang="es-MX"/>
                        <a:t>Disminución significativa mediada en buena parte por pérdida de peso; más pacientes normotensos.</a:t>
                      </a:r>
                    </a:p>
                  </a:txBody>
                  <a:tcPr anchor="ctr">
                    <a:lnL>
                      <a:noFill/>
                    </a:lnL>
                    <a:lnR>
                      <a:noFill/>
                    </a:lnR>
                    <a:lnT>
                      <a:noFill/>
                    </a:lnT>
                    <a:lnB>
                      <a:noFill/>
                    </a:lnB>
                    <a:noFill/>
                  </a:tcPr>
                </a:tc>
                <a:extLst>
                  <a:ext uri="{0D108BD9-81ED-4DB2-BD59-A6C34878D82A}">
                    <a16:rowId xmlns:a16="http://schemas.microsoft.com/office/drawing/2014/main" val="3011816510"/>
                  </a:ext>
                </a:extLst>
              </a:tr>
              <a:tr h="0">
                <a:tc>
                  <a:txBody>
                    <a:bodyPr/>
                    <a:lstStyle/>
                    <a:p>
                      <a:pPr>
                        <a:buNone/>
                      </a:pPr>
                      <a:r>
                        <a:rPr lang="es-MX" b="1"/>
                        <a:t>Lípidos</a:t>
                      </a:r>
                      <a:endParaRPr lang="es-MX"/>
                    </a:p>
                  </a:txBody>
                  <a:tcPr anchor="ctr">
                    <a:lnL>
                      <a:noFill/>
                    </a:lnL>
                    <a:lnR>
                      <a:noFill/>
                    </a:lnR>
                    <a:lnT>
                      <a:noFill/>
                    </a:lnT>
                    <a:lnB>
                      <a:noFill/>
                    </a:lnB>
                    <a:noFill/>
                  </a:tcPr>
                </a:tc>
                <a:tc>
                  <a:txBody>
                    <a:bodyPr/>
                    <a:lstStyle/>
                    <a:p>
                      <a:pPr>
                        <a:buNone/>
                      </a:pPr>
                      <a:r>
                        <a:rPr lang="es-MX"/>
                        <a:t>Mejoras en colesterol y triglicéridos, perduran tras el tratamiento.</a:t>
                      </a:r>
                    </a:p>
                  </a:txBody>
                  <a:tcPr anchor="ctr">
                    <a:lnL>
                      <a:noFill/>
                    </a:lnL>
                    <a:lnR>
                      <a:noFill/>
                    </a:lnR>
                    <a:lnT>
                      <a:noFill/>
                    </a:lnT>
                    <a:lnB>
                      <a:noFill/>
                    </a:lnB>
                    <a:noFill/>
                  </a:tcPr>
                </a:tc>
                <a:tc>
                  <a:txBody>
                    <a:bodyPr/>
                    <a:lstStyle/>
                    <a:p>
                      <a:pPr>
                        <a:buNone/>
                      </a:pPr>
                      <a:r>
                        <a:rPr lang="es-MX"/>
                        <a:t>Reducción de TG, LDL y aumento de HDL; datos preliminares de mejoría en PCR.</a:t>
                      </a:r>
                    </a:p>
                  </a:txBody>
                  <a:tcPr anchor="ctr">
                    <a:lnL>
                      <a:noFill/>
                    </a:lnL>
                    <a:lnR>
                      <a:noFill/>
                    </a:lnR>
                    <a:lnT>
                      <a:noFill/>
                    </a:lnT>
                    <a:lnB>
                      <a:noFill/>
                    </a:lnB>
                    <a:noFill/>
                  </a:tcPr>
                </a:tc>
                <a:extLst>
                  <a:ext uri="{0D108BD9-81ED-4DB2-BD59-A6C34878D82A}">
                    <a16:rowId xmlns:a16="http://schemas.microsoft.com/office/drawing/2014/main" val="56654665"/>
                  </a:ext>
                </a:extLst>
              </a:tr>
              <a:tr h="0">
                <a:tc>
                  <a:txBody>
                    <a:bodyPr/>
                    <a:lstStyle/>
                    <a:p>
                      <a:pPr>
                        <a:buNone/>
                      </a:pPr>
                      <a:r>
                        <a:rPr lang="es-MX" b="1"/>
                        <a:t>PCR (Inflamación)</a:t>
                      </a:r>
                      <a:endParaRPr lang="es-MX"/>
                    </a:p>
                  </a:txBody>
                  <a:tcPr anchor="ctr">
                    <a:lnL>
                      <a:noFill/>
                    </a:lnL>
                    <a:lnR>
                      <a:noFill/>
                    </a:lnR>
                    <a:lnT>
                      <a:noFill/>
                    </a:lnT>
                    <a:lnB>
                      <a:noFill/>
                    </a:lnB>
                    <a:noFill/>
                  </a:tcPr>
                </a:tc>
                <a:tc>
                  <a:txBody>
                    <a:bodyPr/>
                    <a:lstStyle/>
                    <a:p>
                      <a:pPr>
                        <a:buNone/>
                      </a:pPr>
                      <a:r>
                        <a:rPr lang="es-MX"/>
                        <a:t>Reducción durante tratamiento; valor sigue mejor que placebo al final.</a:t>
                      </a:r>
                    </a:p>
                  </a:txBody>
                  <a:tcPr anchor="ctr">
                    <a:lnL>
                      <a:noFill/>
                    </a:lnL>
                    <a:lnR>
                      <a:noFill/>
                    </a:lnR>
                    <a:lnT>
                      <a:noFill/>
                    </a:lnT>
                    <a:lnB>
                      <a:noFill/>
                    </a:lnB>
                    <a:noFill/>
                  </a:tcPr>
                </a:tc>
                <a:tc>
                  <a:txBody>
                    <a:bodyPr/>
                    <a:lstStyle/>
                    <a:p>
                      <a:pPr>
                        <a:buNone/>
                      </a:pPr>
                      <a:r>
                        <a:rPr lang="es-MX"/>
                        <a:t>Reducción preliminar descrita; requiere estudios más sólidos.</a:t>
                      </a:r>
                    </a:p>
                  </a:txBody>
                  <a:tcPr anchor="ctr">
                    <a:lnL>
                      <a:noFill/>
                    </a:lnL>
                    <a:lnR>
                      <a:noFill/>
                    </a:lnR>
                    <a:lnT>
                      <a:noFill/>
                    </a:lnT>
                    <a:lnB>
                      <a:noFill/>
                    </a:lnB>
                    <a:noFill/>
                  </a:tcPr>
                </a:tc>
                <a:extLst>
                  <a:ext uri="{0D108BD9-81ED-4DB2-BD59-A6C34878D82A}">
                    <a16:rowId xmlns:a16="http://schemas.microsoft.com/office/drawing/2014/main" val="2333308140"/>
                  </a:ext>
                </a:extLst>
              </a:tr>
              <a:tr h="0">
                <a:tc>
                  <a:txBody>
                    <a:bodyPr/>
                    <a:lstStyle/>
                    <a:p>
                      <a:pPr>
                        <a:buNone/>
                      </a:pPr>
                      <a:r>
                        <a:rPr lang="es-MX" b="1"/>
                        <a:t>HbA₁c (Glucemia)</a:t>
                      </a:r>
                      <a:endParaRPr lang="es-MX"/>
                    </a:p>
                  </a:txBody>
                  <a:tcPr anchor="ctr">
                    <a:lnL>
                      <a:noFill/>
                    </a:lnL>
                    <a:lnR>
                      <a:noFill/>
                    </a:lnR>
                    <a:lnT>
                      <a:noFill/>
                    </a:lnT>
                    <a:lnB>
                      <a:noFill/>
                    </a:lnB>
                    <a:noFill/>
                  </a:tcPr>
                </a:tc>
                <a:tc>
                  <a:txBody>
                    <a:bodyPr/>
                    <a:lstStyle/>
                    <a:p>
                      <a:pPr>
                        <a:buNone/>
                      </a:pPr>
                      <a:r>
                        <a:rPr lang="es-MX"/>
                        <a:t>Reducción sostenida, se mantiene ligeramente tras suspensión.</a:t>
                      </a:r>
                    </a:p>
                  </a:txBody>
                  <a:tcPr anchor="ctr">
                    <a:lnL>
                      <a:noFill/>
                    </a:lnL>
                    <a:lnR>
                      <a:noFill/>
                    </a:lnR>
                    <a:lnT>
                      <a:noFill/>
                    </a:lnT>
                    <a:lnB>
                      <a:noFill/>
                    </a:lnB>
                    <a:noFill/>
                  </a:tcPr>
                </a:tc>
                <a:tc>
                  <a:txBody>
                    <a:bodyPr/>
                    <a:lstStyle/>
                    <a:p>
                      <a:pPr>
                        <a:buNone/>
                      </a:pPr>
                      <a:r>
                        <a:rPr lang="es-MX" dirty="0"/>
                        <a:t>Reducción notable; previene en gran medida progresión a diabetes en prediabéticos.</a:t>
                      </a:r>
                    </a:p>
                  </a:txBody>
                  <a:tcPr anchor="ctr">
                    <a:lnL>
                      <a:noFill/>
                    </a:lnL>
                    <a:lnR>
                      <a:noFill/>
                    </a:lnR>
                    <a:lnT>
                      <a:noFill/>
                    </a:lnT>
                    <a:lnB>
                      <a:noFill/>
                    </a:lnB>
                    <a:noFill/>
                  </a:tcPr>
                </a:tc>
                <a:extLst>
                  <a:ext uri="{0D108BD9-81ED-4DB2-BD59-A6C34878D82A}">
                    <a16:rowId xmlns:a16="http://schemas.microsoft.com/office/drawing/2014/main" val="2144254587"/>
                  </a:ext>
                </a:extLst>
              </a:tr>
            </a:tbl>
          </a:graphicData>
        </a:graphic>
      </p:graphicFrame>
    </p:spTree>
    <p:extLst>
      <p:ext uri="{BB962C8B-B14F-4D97-AF65-F5344CB8AC3E}">
        <p14:creationId xmlns:p14="http://schemas.microsoft.com/office/powerpoint/2010/main" val="2399966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3A69D8CC-A781-6CAD-9114-70A94FF295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5912" y="259344"/>
            <a:ext cx="10153442" cy="5897082"/>
          </a:xfrm>
        </p:spPr>
      </p:pic>
      <p:sp>
        <p:nvSpPr>
          <p:cNvPr id="7" name="CuadroTexto 6">
            <a:extLst>
              <a:ext uri="{FF2B5EF4-FFF2-40B4-BE49-F238E27FC236}">
                <a16:creationId xmlns:a16="http://schemas.microsoft.com/office/drawing/2014/main" id="{5BFE3514-9AAF-47FE-49EE-3B19C3FD23DD}"/>
              </a:ext>
            </a:extLst>
          </p:cNvPr>
          <p:cNvSpPr txBox="1"/>
          <p:nvPr/>
        </p:nvSpPr>
        <p:spPr>
          <a:xfrm>
            <a:off x="3046880" y="6398601"/>
            <a:ext cx="6098240" cy="400110"/>
          </a:xfrm>
          <a:prstGeom prst="rect">
            <a:avLst/>
          </a:prstGeom>
          <a:noFill/>
        </p:spPr>
        <p:txBody>
          <a:bodyPr wrap="square">
            <a:spAutoFit/>
          </a:bodyPr>
          <a:lstStyle/>
          <a:p>
            <a:pPr algn="ctr"/>
            <a:r>
              <a:rPr lang="es-MX" sz="1000" dirty="0"/>
              <a:t>Wilding JPH, Batterham RL, Calanna S, Davies M, Van Gaal LF, Lingvay I, et al. Once-weekly semaglutide in adults with overweight or obesity. N Engl J Med. 2021;384(11):989-1002. doi:10.1056/NEJMoa2032183.</a:t>
            </a:r>
          </a:p>
        </p:txBody>
      </p:sp>
    </p:spTree>
    <p:extLst>
      <p:ext uri="{BB962C8B-B14F-4D97-AF65-F5344CB8AC3E}">
        <p14:creationId xmlns:p14="http://schemas.microsoft.com/office/powerpoint/2010/main" val="3092061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Gráfico, Gráfico radial&#10;&#10;El contenido generado por IA puede ser incorrecto.">
            <a:extLst>
              <a:ext uri="{FF2B5EF4-FFF2-40B4-BE49-F238E27FC236}">
                <a16:creationId xmlns:a16="http://schemas.microsoft.com/office/drawing/2014/main" id="{462FD0A3-61CD-F26E-9652-B550EC211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453" y="10644"/>
            <a:ext cx="9305092" cy="6836712"/>
          </a:xfrm>
          <a:prstGeom prst="rect">
            <a:avLst/>
          </a:prstGeom>
        </p:spPr>
      </p:pic>
      <p:sp>
        <p:nvSpPr>
          <p:cNvPr id="6" name="CuadroTexto 5">
            <a:extLst>
              <a:ext uri="{FF2B5EF4-FFF2-40B4-BE49-F238E27FC236}">
                <a16:creationId xmlns:a16="http://schemas.microsoft.com/office/drawing/2014/main" id="{2E2F8CCD-16CE-9C69-29A4-4C206938716E}"/>
              </a:ext>
            </a:extLst>
          </p:cNvPr>
          <p:cNvSpPr txBox="1"/>
          <p:nvPr/>
        </p:nvSpPr>
        <p:spPr>
          <a:xfrm>
            <a:off x="0" y="6139470"/>
            <a:ext cx="4235824" cy="707886"/>
          </a:xfrm>
          <a:prstGeom prst="rect">
            <a:avLst/>
          </a:prstGeom>
          <a:noFill/>
        </p:spPr>
        <p:txBody>
          <a:bodyPr wrap="square">
            <a:spAutoFit/>
          </a:bodyPr>
          <a:lstStyle/>
          <a:p>
            <a:pPr algn="ctr"/>
            <a:r>
              <a:rPr lang="es-MX" sz="1000" dirty="0"/>
              <a:t>Chávez-Manzanera EA, Vera-Zertuche JM, Kaufer-Horwitz M, Vázquez-Velázquez V, Flores-Lázaro JR, Mireles-Zavala L, et al. </a:t>
            </a:r>
            <a:r>
              <a:rPr lang="es-MX" sz="1000" dirty="0" err="1"/>
              <a:t>Mexican</a:t>
            </a:r>
            <a:r>
              <a:rPr lang="es-MX" sz="1000" dirty="0"/>
              <a:t> Clinical </a:t>
            </a:r>
            <a:r>
              <a:rPr lang="es-MX" sz="1000" dirty="0" err="1"/>
              <a:t>Practice</a:t>
            </a:r>
            <a:r>
              <a:rPr lang="es-MX" sz="1000" dirty="0"/>
              <a:t> </a:t>
            </a:r>
            <a:r>
              <a:rPr lang="es-MX" sz="1000" dirty="0" err="1"/>
              <a:t>Guidelines</a:t>
            </a:r>
            <a:r>
              <a:rPr lang="es-MX" sz="1000" dirty="0"/>
              <a:t> for </a:t>
            </a:r>
            <a:r>
              <a:rPr lang="es-MX" sz="1000" dirty="0" err="1"/>
              <a:t>Adult</a:t>
            </a:r>
            <a:r>
              <a:rPr lang="es-MX" sz="1000" dirty="0"/>
              <a:t> </a:t>
            </a:r>
            <a:r>
              <a:rPr lang="es-MX" sz="1000" dirty="0" err="1"/>
              <a:t>Overweight</a:t>
            </a:r>
            <a:r>
              <a:rPr lang="es-MX" sz="1000" dirty="0"/>
              <a:t> and Obesity Management. </a:t>
            </a:r>
            <a:r>
              <a:rPr lang="es-MX" sz="1000" dirty="0" err="1"/>
              <a:t>Curr</a:t>
            </a:r>
            <a:r>
              <a:rPr lang="es-MX" sz="1000" dirty="0"/>
              <a:t> </a:t>
            </a:r>
            <a:r>
              <a:rPr lang="es-MX" sz="1000" dirty="0" err="1"/>
              <a:t>Obes</a:t>
            </a:r>
            <a:r>
              <a:rPr lang="es-MX" sz="1000" dirty="0"/>
              <a:t> Rep. 2024;13:643–666. doi:10.1007/s13679-024-00585-w</a:t>
            </a:r>
            <a:endParaRPr lang="es-MX" sz="1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3705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DABE4-D915-88D7-B861-6530A508AF3B}"/>
              </a:ext>
            </a:extLst>
          </p:cNvPr>
          <p:cNvSpPr>
            <a:spLocks noGrp="1"/>
          </p:cNvSpPr>
          <p:nvPr>
            <p:ph type="title"/>
          </p:nvPr>
        </p:nvSpPr>
        <p:spPr/>
        <p:txBody>
          <a:bodyPr>
            <a:normAutofit/>
          </a:bodyPr>
          <a:lstStyle/>
          <a:p>
            <a:r>
              <a:rPr lang="es-MX" sz="4000" dirty="0"/>
              <a:t>Impacto clínico de la obesidad</a:t>
            </a:r>
          </a:p>
        </p:txBody>
      </p:sp>
      <p:sp>
        <p:nvSpPr>
          <p:cNvPr id="6" name="Marcador de texto 5">
            <a:extLst>
              <a:ext uri="{FF2B5EF4-FFF2-40B4-BE49-F238E27FC236}">
                <a16:creationId xmlns:a16="http://schemas.microsoft.com/office/drawing/2014/main" id="{E95E5F49-C542-FD2F-9581-91105E6CC79C}"/>
              </a:ext>
            </a:extLst>
          </p:cNvPr>
          <p:cNvSpPr>
            <a:spLocks noGrp="1"/>
          </p:cNvSpPr>
          <p:nvPr>
            <p:ph type="body" idx="1"/>
          </p:nvPr>
        </p:nvSpPr>
        <p:spPr/>
        <p:txBody>
          <a:bodyPr/>
          <a:lstStyle/>
          <a:p>
            <a:r>
              <a:rPr lang="es-MX" dirty="0">
                <a:solidFill>
                  <a:schemeClr val="accent4"/>
                </a:solidFill>
              </a:rPr>
              <a:t>Encontremos las bases</a:t>
            </a:r>
          </a:p>
        </p:txBody>
      </p:sp>
    </p:spTree>
    <p:extLst>
      <p:ext uri="{BB962C8B-B14F-4D97-AF65-F5344CB8AC3E}">
        <p14:creationId xmlns:p14="http://schemas.microsoft.com/office/powerpoint/2010/main" val="2921312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24E8A9-F460-51B7-EBCF-A4A2A2721BDC}"/>
              </a:ext>
            </a:extLst>
          </p:cNvPr>
          <p:cNvSpPr>
            <a:spLocks noGrp="1"/>
          </p:cNvSpPr>
          <p:nvPr>
            <p:ph type="title"/>
          </p:nvPr>
        </p:nvSpPr>
        <p:spPr>
          <a:xfrm>
            <a:off x="838200" y="153090"/>
            <a:ext cx="10515600" cy="1325563"/>
          </a:xfrm>
        </p:spPr>
        <p:txBody>
          <a:bodyPr/>
          <a:lstStyle/>
          <a:p>
            <a:r>
              <a:rPr lang="es-MX" dirty="0"/>
              <a:t>¿Qué viene?</a:t>
            </a:r>
          </a:p>
        </p:txBody>
      </p:sp>
      <p:graphicFrame>
        <p:nvGraphicFramePr>
          <p:cNvPr id="4" name="Marcador de contenido 3">
            <a:extLst>
              <a:ext uri="{FF2B5EF4-FFF2-40B4-BE49-F238E27FC236}">
                <a16:creationId xmlns:a16="http://schemas.microsoft.com/office/drawing/2014/main" id="{15700CF1-81B4-36BA-C8AD-D405A215DC03}"/>
              </a:ext>
            </a:extLst>
          </p:cNvPr>
          <p:cNvGraphicFramePr>
            <a:graphicFrameLocks noGrp="1"/>
          </p:cNvGraphicFramePr>
          <p:nvPr>
            <p:ph idx="1"/>
            <p:extLst>
              <p:ext uri="{D42A27DB-BD31-4B8C-83A1-F6EECF244321}">
                <p14:modId xmlns:p14="http://schemas.microsoft.com/office/powerpoint/2010/main" val="4163622683"/>
              </p:ext>
            </p:extLst>
          </p:nvPr>
        </p:nvGraphicFramePr>
        <p:xfrm>
          <a:off x="838200" y="1285461"/>
          <a:ext cx="10515600" cy="4891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4400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0D28C-8B34-9579-1A85-944F20AE8525}"/>
              </a:ext>
            </a:extLst>
          </p:cNvPr>
          <p:cNvSpPr>
            <a:spLocks noGrp="1"/>
          </p:cNvSpPr>
          <p:nvPr>
            <p:ph type="title"/>
          </p:nvPr>
        </p:nvSpPr>
        <p:spPr>
          <a:xfrm>
            <a:off x="838199" y="1492623"/>
            <a:ext cx="10515600" cy="4208929"/>
          </a:xfrm>
        </p:spPr>
        <p:txBody>
          <a:bodyPr>
            <a:normAutofit/>
          </a:bodyPr>
          <a:lstStyle/>
          <a:p>
            <a:pPr algn="ctr"/>
            <a:r>
              <a:rPr lang="en-US" b="1" dirty="0" err="1">
                <a:solidFill>
                  <a:schemeClr val="bg1"/>
                </a:solidFill>
              </a:rPr>
              <a:t>Muchas</a:t>
            </a:r>
            <a:r>
              <a:rPr lang="en-US" b="1" dirty="0">
                <a:solidFill>
                  <a:schemeClr val="bg1"/>
                </a:solidFill>
              </a:rPr>
              <a:t> gracias</a:t>
            </a:r>
            <a:br>
              <a:rPr lang="en-US" b="1" dirty="0">
                <a:solidFill>
                  <a:schemeClr val="bg1"/>
                </a:solidFill>
              </a:rPr>
            </a:br>
            <a:br>
              <a:rPr lang="en-US" b="1" dirty="0">
                <a:solidFill>
                  <a:schemeClr val="bg1"/>
                </a:solidFill>
              </a:rPr>
            </a:br>
            <a:r>
              <a:rPr lang="es-MX" sz="2400" b="1" dirty="0">
                <a:solidFill>
                  <a:schemeClr val="bg1"/>
                </a:solidFill>
              </a:rPr>
              <a:t>Dra. Coralys Abreu</a:t>
            </a:r>
            <a:br>
              <a:rPr lang="es-MX" sz="2400" b="1" dirty="0">
                <a:solidFill>
                  <a:schemeClr val="bg1"/>
                </a:solidFill>
              </a:rPr>
            </a:br>
            <a:r>
              <a:rPr lang="es-MX" sz="2400" b="1" dirty="0">
                <a:solidFill>
                  <a:schemeClr val="bg1"/>
                </a:solidFill>
              </a:rPr>
              <a:t>Médico internista</a:t>
            </a:r>
            <a:br>
              <a:rPr lang="es-MX" sz="2400" b="1" dirty="0">
                <a:solidFill>
                  <a:schemeClr val="bg1"/>
                </a:solidFill>
              </a:rPr>
            </a:br>
            <a:r>
              <a:rPr lang="es-MX" sz="2400" b="1" dirty="0">
                <a:solidFill>
                  <a:schemeClr val="bg1"/>
                </a:solidFill>
              </a:rPr>
              <a:t>Endocrinóloga</a:t>
            </a:r>
            <a:br>
              <a:rPr lang="es-MX" sz="2400" b="1" dirty="0">
                <a:solidFill>
                  <a:schemeClr val="bg1"/>
                </a:solidFill>
              </a:rPr>
            </a:br>
            <a:br>
              <a:rPr lang="es-MX" sz="2400" b="1" dirty="0">
                <a:solidFill>
                  <a:schemeClr val="bg1"/>
                </a:solidFill>
              </a:rPr>
            </a:br>
            <a:r>
              <a:rPr lang="es-MX" sz="2400" b="1" dirty="0">
                <a:solidFill>
                  <a:schemeClr val="bg1"/>
                </a:solidFill>
              </a:rPr>
              <a:t>ENDOBEM Health Center</a:t>
            </a:r>
            <a:br>
              <a:rPr lang="es-MX" dirty="0"/>
            </a:br>
            <a:endParaRPr lang="en-US" b="1" dirty="0">
              <a:solidFill>
                <a:schemeClr val="bg1"/>
              </a:solidFill>
            </a:endParaRPr>
          </a:p>
        </p:txBody>
      </p:sp>
      <p:pic>
        <p:nvPicPr>
          <p:cNvPr id="4" name="Picture 3" descr="A black background with white text&#10;&#10;AI-generated content may be incorrect.">
            <a:extLst>
              <a:ext uri="{FF2B5EF4-FFF2-40B4-BE49-F238E27FC236}">
                <a16:creationId xmlns:a16="http://schemas.microsoft.com/office/drawing/2014/main" id="{4D755C42-E5B2-077A-F22C-F234B6CE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26" y="336561"/>
            <a:ext cx="3748269" cy="897328"/>
          </a:xfrm>
          <a:prstGeom prst="rect">
            <a:avLst/>
          </a:prstGeom>
        </p:spPr>
      </p:pic>
      <p:pic>
        <p:nvPicPr>
          <p:cNvPr id="7" name="Imagen 6">
            <a:extLst>
              <a:ext uri="{FF2B5EF4-FFF2-40B4-BE49-F238E27FC236}">
                <a16:creationId xmlns:a16="http://schemas.microsoft.com/office/drawing/2014/main" id="{F7D57243-3EC5-CC7C-86F0-0CBD2B5D825F}"/>
              </a:ext>
            </a:extLst>
          </p:cNvPr>
          <p:cNvPicPr>
            <a:picLocks noChangeAspect="1"/>
          </p:cNvPicPr>
          <p:nvPr/>
        </p:nvPicPr>
        <p:blipFill>
          <a:blip r:embed="rId5"/>
          <a:stretch>
            <a:fillRect/>
          </a:stretch>
        </p:blipFill>
        <p:spPr>
          <a:xfrm>
            <a:off x="3968444" y="4926892"/>
            <a:ext cx="4255109" cy="1326734"/>
          </a:xfrm>
          <a:prstGeom prst="rect">
            <a:avLst/>
          </a:prstGeom>
          <a:ln>
            <a:noFill/>
          </a:ln>
          <a:effectLst>
            <a:softEdge rad="112500"/>
          </a:effectLst>
        </p:spPr>
      </p:pic>
    </p:spTree>
    <p:extLst>
      <p:ext uri="{BB962C8B-B14F-4D97-AF65-F5344CB8AC3E}">
        <p14:creationId xmlns:p14="http://schemas.microsoft.com/office/powerpoint/2010/main" val="3248237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3F85-FCC4-D173-CCF8-C94015609494}"/>
              </a:ext>
            </a:extLst>
          </p:cNvPr>
          <p:cNvSpPr>
            <a:spLocks noGrp="1"/>
          </p:cNvSpPr>
          <p:nvPr>
            <p:ph type="title"/>
          </p:nvPr>
        </p:nvSpPr>
        <p:spPr>
          <a:xfrm>
            <a:off x="838200" y="365125"/>
            <a:ext cx="9242234" cy="1325563"/>
          </a:xfrm>
        </p:spPr>
        <p:txBody>
          <a:bodyPr>
            <a:noAutofit/>
          </a:bodyPr>
          <a:lstStyle/>
          <a:p>
            <a:pPr algn="ctr"/>
            <a:r>
              <a:rPr lang="es-MX" sz="2800" b="1" dirty="0"/>
              <a:t>Índice de Masa Corporal y Mortalidad por Todas las Causas: Metaanálisis con Datos Individuales de 239 Estudios Prospectivos en Cuatro Continentes</a:t>
            </a:r>
            <a:endParaRPr lang="en-US" sz="2800" b="1" dirty="0"/>
          </a:p>
        </p:txBody>
      </p:sp>
      <p:pic>
        <p:nvPicPr>
          <p:cNvPr id="4" name="Marcador de contenido 4">
            <a:extLst>
              <a:ext uri="{FF2B5EF4-FFF2-40B4-BE49-F238E27FC236}">
                <a16:creationId xmlns:a16="http://schemas.microsoft.com/office/drawing/2014/main" id="{4933BA5F-FA7D-88B0-A116-74FB0187341A}"/>
              </a:ext>
            </a:extLst>
          </p:cNvPr>
          <p:cNvPicPr>
            <a:picLocks noGrp="1" noChangeAspect="1"/>
          </p:cNvPicPr>
          <p:nvPr>
            <p:ph idx="1"/>
          </p:nvPr>
        </p:nvPicPr>
        <p:blipFill>
          <a:blip r:embed="rId4"/>
          <a:stretch>
            <a:fillRect/>
          </a:stretch>
        </p:blipFill>
        <p:spPr>
          <a:xfrm>
            <a:off x="1108074" y="1825625"/>
            <a:ext cx="8702676" cy="4351338"/>
          </a:xfrm>
        </p:spPr>
      </p:pic>
      <p:sp>
        <p:nvSpPr>
          <p:cNvPr id="5" name="Arco 4">
            <a:extLst>
              <a:ext uri="{FF2B5EF4-FFF2-40B4-BE49-F238E27FC236}">
                <a16:creationId xmlns:a16="http://schemas.microsoft.com/office/drawing/2014/main" id="{14CA8969-4B8E-693D-25D9-C0BC6BDB4B6F}"/>
              </a:ext>
            </a:extLst>
          </p:cNvPr>
          <p:cNvSpPr/>
          <p:nvPr/>
        </p:nvSpPr>
        <p:spPr>
          <a:xfrm rot="7903122">
            <a:off x="5739901" y="1365447"/>
            <a:ext cx="4669905" cy="1147897"/>
          </a:xfrm>
          <a:prstGeom prst="arc">
            <a:avLst>
              <a:gd name="adj1" fmla="val 16200000"/>
              <a:gd name="adj2" fmla="val 47172"/>
            </a:avLst>
          </a:prstGeom>
          <a:ln w="539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dirty="0"/>
          </a:p>
        </p:txBody>
      </p:sp>
      <p:sp>
        <p:nvSpPr>
          <p:cNvPr id="6" name="CuadroTexto 5">
            <a:extLst>
              <a:ext uri="{FF2B5EF4-FFF2-40B4-BE49-F238E27FC236}">
                <a16:creationId xmlns:a16="http://schemas.microsoft.com/office/drawing/2014/main" id="{89EABE10-9C85-9DC4-2177-98EAFFBD3964}"/>
              </a:ext>
            </a:extLst>
          </p:cNvPr>
          <p:cNvSpPr txBox="1"/>
          <p:nvPr/>
        </p:nvSpPr>
        <p:spPr>
          <a:xfrm>
            <a:off x="1614843" y="6550223"/>
            <a:ext cx="8955505" cy="307777"/>
          </a:xfrm>
          <a:prstGeom prst="rect">
            <a:avLst/>
          </a:prstGeom>
          <a:noFill/>
        </p:spPr>
        <p:txBody>
          <a:bodyPr wrap="square" rtlCol="0">
            <a:spAutoFit/>
          </a:bodyPr>
          <a:lstStyle/>
          <a:p>
            <a:pPr algn="ctr"/>
            <a:r>
              <a:rPr lang="es-MX" sz="1400" dirty="0"/>
              <a:t>Publicado en The Lancet, 2016, por la colaboración Global BMI Mortality Collaboration</a:t>
            </a:r>
          </a:p>
        </p:txBody>
      </p:sp>
    </p:spTree>
    <p:extLst>
      <p:ext uri="{BB962C8B-B14F-4D97-AF65-F5344CB8AC3E}">
        <p14:creationId xmlns:p14="http://schemas.microsoft.com/office/powerpoint/2010/main" val="32783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A6558A-4C40-FE76-E29E-E67C94B74400}"/>
              </a:ext>
            </a:extLst>
          </p:cNvPr>
          <p:cNvSpPr>
            <a:spLocks noGrp="1"/>
          </p:cNvSpPr>
          <p:nvPr>
            <p:ph type="title"/>
          </p:nvPr>
        </p:nvSpPr>
        <p:spPr>
          <a:xfrm>
            <a:off x="731941" y="619866"/>
            <a:ext cx="10728113" cy="1087885"/>
          </a:xfrm>
        </p:spPr>
        <p:txBody>
          <a:bodyPr>
            <a:noAutofit/>
          </a:bodyPr>
          <a:lstStyle/>
          <a:p>
            <a:pPr algn="ctr"/>
            <a:r>
              <a:rPr lang="es-MX" sz="3200" b="1" dirty="0"/>
              <a:t>Obesidad como una prioridad </a:t>
            </a:r>
            <a:br>
              <a:rPr lang="es-MX" sz="3200" b="1" dirty="0"/>
            </a:br>
            <a:r>
              <a:rPr lang="es-MX" sz="3200" b="1" dirty="0"/>
              <a:t>de salud global </a:t>
            </a:r>
          </a:p>
        </p:txBody>
      </p:sp>
      <p:sp>
        <p:nvSpPr>
          <p:cNvPr id="6" name="CuadroTexto 5">
            <a:extLst>
              <a:ext uri="{FF2B5EF4-FFF2-40B4-BE49-F238E27FC236}">
                <a16:creationId xmlns:a16="http://schemas.microsoft.com/office/drawing/2014/main" id="{B12344F6-1C05-3E25-8811-D8CF05D3B5D1}"/>
              </a:ext>
            </a:extLst>
          </p:cNvPr>
          <p:cNvSpPr txBox="1"/>
          <p:nvPr/>
        </p:nvSpPr>
        <p:spPr>
          <a:xfrm>
            <a:off x="2820865" y="6090768"/>
            <a:ext cx="7645852" cy="400110"/>
          </a:xfrm>
          <a:prstGeom prst="rect">
            <a:avLst/>
          </a:prstGeom>
          <a:noFill/>
        </p:spPr>
        <p:txBody>
          <a:bodyPr wrap="square">
            <a:spAutoFit/>
          </a:bodyPr>
          <a:lstStyle/>
          <a:p>
            <a:pPr algn="r"/>
            <a:r>
              <a:rPr lang="es-MX" sz="1200" dirty="0"/>
              <a:t>World Obesity Atlas 2023. </a:t>
            </a:r>
            <a:r>
              <a:rPr lang="es-MX" sz="1200" b="1" dirty="0">
                <a:effectLst/>
              </a:rPr>
              <a:t>www.worldobesity.org </a:t>
            </a:r>
            <a:endParaRPr lang="es-MX" sz="1200" dirty="0"/>
          </a:p>
          <a:p>
            <a:pPr algn="r"/>
            <a:r>
              <a:rPr lang="es-MX" sz="800" dirty="0">
                <a:solidFill>
                  <a:schemeClr val="bg2"/>
                </a:solidFill>
              </a:rPr>
              <a:t> </a:t>
            </a:r>
          </a:p>
        </p:txBody>
      </p:sp>
      <p:sp>
        <p:nvSpPr>
          <p:cNvPr id="3" name="Slide Number Placeholder 2">
            <a:extLst>
              <a:ext uri="{FF2B5EF4-FFF2-40B4-BE49-F238E27FC236}">
                <a16:creationId xmlns:a16="http://schemas.microsoft.com/office/drawing/2014/main" id="{7CCD6B54-4DE9-CA6B-2E0A-30BBE060A760}"/>
              </a:ext>
            </a:extLst>
          </p:cNvPr>
          <p:cNvSpPr>
            <a:spLocks noGrp="1"/>
          </p:cNvSpPr>
          <p:nvPr>
            <p:ph type="sldNum" sz="quarter" idx="12"/>
          </p:nvPr>
        </p:nvSpPr>
        <p:spPr/>
        <p:txBody>
          <a:bodyPr/>
          <a:lstStyle/>
          <a:p>
            <a:fld id="{6E925140-62E5-47D1-9157-C2F35167B690}" type="slidenum">
              <a:rPr lang="es-MX" smtClean="0"/>
              <a:t>6</a:t>
            </a:fld>
            <a:endParaRPr lang="es-MX"/>
          </a:p>
        </p:txBody>
      </p:sp>
      <p:sp>
        <p:nvSpPr>
          <p:cNvPr id="7" name="Marcador de contenido 6">
            <a:extLst>
              <a:ext uri="{FF2B5EF4-FFF2-40B4-BE49-F238E27FC236}">
                <a16:creationId xmlns:a16="http://schemas.microsoft.com/office/drawing/2014/main" id="{B5F78AF2-0E9D-30D1-2081-F75E6A45D9DC}"/>
              </a:ext>
            </a:extLst>
          </p:cNvPr>
          <p:cNvSpPr>
            <a:spLocks noGrp="1"/>
          </p:cNvSpPr>
          <p:nvPr>
            <p:ph idx="1"/>
          </p:nvPr>
        </p:nvSpPr>
        <p:spPr>
          <a:xfrm>
            <a:off x="1295400" y="2253745"/>
            <a:ext cx="9601196" cy="538746"/>
          </a:xfrm>
        </p:spPr>
        <p:txBody>
          <a:bodyPr/>
          <a:lstStyle/>
          <a:p>
            <a:pPr algn="ctr"/>
            <a:r>
              <a:rPr lang="es-MX" dirty="0"/>
              <a:t>Proyección Mundial de Sobrepeso y Obesidad (2020–2035)</a:t>
            </a:r>
          </a:p>
        </p:txBody>
      </p:sp>
      <p:graphicFrame>
        <p:nvGraphicFramePr>
          <p:cNvPr id="8" name="Table 2">
            <a:extLst>
              <a:ext uri="{FF2B5EF4-FFF2-40B4-BE49-F238E27FC236}">
                <a16:creationId xmlns:a16="http://schemas.microsoft.com/office/drawing/2014/main" id="{F46F3261-4573-9608-AE18-98111CA470CA}"/>
              </a:ext>
            </a:extLst>
          </p:cNvPr>
          <p:cNvGraphicFramePr>
            <a:graphicFrameLocks noGrp="1"/>
          </p:cNvGraphicFramePr>
          <p:nvPr>
            <p:extLst>
              <p:ext uri="{D42A27DB-BD31-4B8C-83A1-F6EECF244321}">
                <p14:modId xmlns:p14="http://schemas.microsoft.com/office/powerpoint/2010/main" val="4247185627"/>
              </p:ext>
            </p:extLst>
          </p:nvPr>
        </p:nvGraphicFramePr>
        <p:xfrm>
          <a:off x="2058994" y="3069112"/>
          <a:ext cx="8566255" cy="2741244"/>
        </p:xfrm>
        <a:graphic>
          <a:graphicData uri="http://schemas.openxmlformats.org/drawingml/2006/table">
            <a:tbl>
              <a:tblPr firstRow="1" bandRow="1">
                <a:tableStyleId>{D113A9D2-9D6B-4929-AA2D-F23B5EE8CBE7}</a:tableStyleId>
              </a:tblPr>
              <a:tblGrid>
                <a:gridCol w="1713251">
                  <a:extLst>
                    <a:ext uri="{9D8B030D-6E8A-4147-A177-3AD203B41FA5}">
                      <a16:colId xmlns:a16="http://schemas.microsoft.com/office/drawing/2014/main" val="20000"/>
                    </a:ext>
                  </a:extLst>
                </a:gridCol>
                <a:gridCol w="1713251">
                  <a:extLst>
                    <a:ext uri="{9D8B030D-6E8A-4147-A177-3AD203B41FA5}">
                      <a16:colId xmlns:a16="http://schemas.microsoft.com/office/drawing/2014/main" val="20001"/>
                    </a:ext>
                  </a:extLst>
                </a:gridCol>
                <a:gridCol w="1713251">
                  <a:extLst>
                    <a:ext uri="{9D8B030D-6E8A-4147-A177-3AD203B41FA5}">
                      <a16:colId xmlns:a16="http://schemas.microsoft.com/office/drawing/2014/main" val="20002"/>
                    </a:ext>
                  </a:extLst>
                </a:gridCol>
                <a:gridCol w="1713251">
                  <a:extLst>
                    <a:ext uri="{9D8B030D-6E8A-4147-A177-3AD203B41FA5}">
                      <a16:colId xmlns:a16="http://schemas.microsoft.com/office/drawing/2014/main" val="20003"/>
                    </a:ext>
                  </a:extLst>
                </a:gridCol>
                <a:gridCol w="1713251">
                  <a:extLst>
                    <a:ext uri="{9D8B030D-6E8A-4147-A177-3AD203B41FA5}">
                      <a16:colId xmlns:a16="http://schemas.microsoft.com/office/drawing/2014/main" val="20004"/>
                    </a:ext>
                  </a:extLst>
                </a:gridCol>
              </a:tblGrid>
              <a:tr h="1566424">
                <a:tc>
                  <a:txBody>
                    <a:bodyPr/>
                    <a:lstStyle/>
                    <a:p>
                      <a:pPr>
                        <a:defRPr sz="1200" b="1">
                          <a:solidFill>
                            <a:srgbClr val="FFFFFF"/>
                          </a:solidFill>
                        </a:defRPr>
                      </a:pPr>
                      <a:r>
                        <a:rPr dirty="0"/>
                        <a:t>Año</a:t>
                      </a:r>
                    </a:p>
                  </a:txBody>
                  <a:tcPr/>
                </a:tc>
                <a:tc>
                  <a:txBody>
                    <a:bodyPr/>
                    <a:lstStyle/>
                    <a:p>
                      <a:pPr>
                        <a:defRPr sz="1200" b="1">
                          <a:solidFill>
                            <a:srgbClr val="FFFFFF"/>
                          </a:solidFill>
                        </a:defRPr>
                      </a:pPr>
                      <a:r>
                        <a:rPr dirty="0"/>
                        <a:t>Personas con </a:t>
                      </a:r>
                      <a:r>
                        <a:rPr dirty="0" err="1"/>
                        <a:t>sobrepeso</a:t>
                      </a:r>
                      <a:r>
                        <a:rPr dirty="0"/>
                        <a:t> u </a:t>
                      </a:r>
                      <a:r>
                        <a:rPr dirty="0" err="1"/>
                        <a:t>obesidad</a:t>
                      </a:r>
                      <a:endParaRPr dirty="0"/>
                    </a:p>
                    <a:p>
                      <a:r>
                        <a:rPr dirty="0"/>
                        <a:t>(IMC ≥25 kg/m²) (</a:t>
                      </a:r>
                      <a:r>
                        <a:rPr dirty="0" err="1"/>
                        <a:t>millones</a:t>
                      </a:r>
                      <a:r>
                        <a:rPr dirty="0"/>
                        <a:t>)</a:t>
                      </a:r>
                    </a:p>
                  </a:txBody>
                  <a:tcPr/>
                </a:tc>
                <a:tc>
                  <a:txBody>
                    <a:bodyPr/>
                    <a:lstStyle/>
                    <a:p>
                      <a:pPr>
                        <a:defRPr sz="1200" b="1">
                          <a:solidFill>
                            <a:srgbClr val="FFFFFF"/>
                          </a:solidFill>
                        </a:defRPr>
                      </a:pPr>
                      <a:r>
                        <a:t>Personas con obesidad</a:t>
                      </a:r>
                    </a:p>
                    <a:p>
                      <a:r>
                        <a:t>(IMC ≥30 kg/m²) (millones)</a:t>
                      </a:r>
                    </a:p>
                  </a:txBody>
                  <a:tcPr/>
                </a:tc>
                <a:tc>
                  <a:txBody>
                    <a:bodyPr/>
                    <a:lstStyle/>
                    <a:p>
                      <a:pPr>
                        <a:defRPr sz="1200" b="1">
                          <a:solidFill>
                            <a:srgbClr val="FFFFFF"/>
                          </a:solidFill>
                        </a:defRPr>
                      </a:pPr>
                      <a:r>
                        <a:t>Proporción con sobrepeso u obesidad</a:t>
                      </a:r>
                    </a:p>
                  </a:txBody>
                  <a:tcPr/>
                </a:tc>
                <a:tc>
                  <a:txBody>
                    <a:bodyPr/>
                    <a:lstStyle/>
                    <a:p>
                      <a:pPr>
                        <a:defRPr sz="1200" b="1">
                          <a:solidFill>
                            <a:srgbClr val="FFFFFF"/>
                          </a:solidFill>
                        </a:defRPr>
                      </a:pPr>
                      <a:r>
                        <a:t>Proporción con obesidad</a:t>
                      </a:r>
                    </a:p>
                  </a:txBody>
                  <a:tcPr/>
                </a:tc>
                <a:extLst>
                  <a:ext uri="{0D108BD9-81ED-4DB2-BD59-A6C34878D82A}">
                    <a16:rowId xmlns:a16="http://schemas.microsoft.com/office/drawing/2014/main" val="10000"/>
                  </a:ext>
                </a:extLst>
              </a:tr>
              <a:tr h="293705">
                <a:tc>
                  <a:txBody>
                    <a:bodyPr/>
                    <a:lstStyle/>
                    <a:p>
                      <a:pPr>
                        <a:defRPr sz="1200"/>
                      </a:pPr>
                      <a:r>
                        <a:t>2020</a:t>
                      </a:r>
                    </a:p>
                  </a:txBody>
                  <a:tcPr/>
                </a:tc>
                <a:tc>
                  <a:txBody>
                    <a:bodyPr/>
                    <a:lstStyle/>
                    <a:p>
                      <a:pPr>
                        <a:defRPr sz="1200"/>
                      </a:pPr>
                      <a:r>
                        <a:t>2,603</a:t>
                      </a:r>
                    </a:p>
                  </a:txBody>
                  <a:tcPr/>
                </a:tc>
                <a:tc>
                  <a:txBody>
                    <a:bodyPr/>
                    <a:lstStyle/>
                    <a:p>
                      <a:pPr>
                        <a:defRPr sz="1200"/>
                      </a:pPr>
                      <a:r>
                        <a:t>988</a:t>
                      </a:r>
                    </a:p>
                  </a:txBody>
                  <a:tcPr/>
                </a:tc>
                <a:tc>
                  <a:txBody>
                    <a:bodyPr/>
                    <a:lstStyle/>
                    <a:p>
                      <a:pPr>
                        <a:defRPr sz="1200"/>
                      </a:pPr>
                      <a:r>
                        <a:t>38 %</a:t>
                      </a:r>
                    </a:p>
                  </a:txBody>
                  <a:tcPr/>
                </a:tc>
                <a:tc>
                  <a:txBody>
                    <a:bodyPr/>
                    <a:lstStyle/>
                    <a:p>
                      <a:pPr>
                        <a:defRPr sz="1200"/>
                      </a:pPr>
                      <a:r>
                        <a:t>14 %</a:t>
                      </a:r>
                    </a:p>
                  </a:txBody>
                  <a:tcPr/>
                </a:tc>
                <a:extLst>
                  <a:ext uri="{0D108BD9-81ED-4DB2-BD59-A6C34878D82A}">
                    <a16:rowId xmlns:a16="http://schemas.microsoft.com/office/drawing/2014/main" val="10001"/>
                  </a:ext>
                </a:extLst>
              </a:tr>
              <a:tr h="293705">
                <a:tc>
                  <a:txBody>
                    <a:bodyPr/>
                    <a:lstStyle/>
                    <a:p>
                      <a:pPr>
                        <a:defRPr sz="1200"/>
                      </a:pPr>
                      <a:r>
                        <a:t>2025</a:t>
                      </a:r>
                    </a:p>
                  </a:txBody>
                  <a:tcPr/>
                </a:tc>
                <a:tc>
                  <a:txBody>
                    <a:bodyPr/>
                    <a:lstStyle/>
                    <a:p>
                      <a:pPr>
                        <a:defRPr sz="1200"/>
                      </a:pPr>
                      <a:r>
                        <a:t>3,041</a:t>
                      </a:r>
                    </a:p>
                  </a:txBody>
                  <a:tcPr/>
                </a:tc>
                <a:tc>
                  <a:txBody>
                    <a:bodyPr/>
                    <a:lstStyle/>
                    <a:p>
                      <a:pPr>
                        <a:defRPr sz="1200"/>
                      </a:pPr>
                      <a:r>
                        <a:t>1,249</a:t>
                      </a:r>
                    </a:p>
                  </a:txBody>
                  <a:tcPr/>
                </a:tc>
                <a:tc>
                  <a:txBody>
                    <a:bodyPr/>
                    <a:lstStyle/>
                    <a:p>
                      <a:pPr>
                        <a:defRPr sz="1200"/>
                      </a:pPr>
                      <a:r>
                        <a:t>42 %</a:t>
                      </a:r>
                    </a:p>
                  </a:txBody>
                  <a:tcPr/>
                </a:tc>
                <a:tc>
                  <a:txBody>
                    <a:bodyPr/>
                    <a:lstStyle/>
                    <a:p>
                      <a:pPr>
                        <a:defRPr sz="1200"/>
                      </a:pPr>
                      <a:r>
                        <a:t>17 %</a:t>
                      </a:r>
                    </a:p>
                  </a:txBody>
                  <a:tcPr/>
                </a:tc>
                <a:extLst>
                  <a:ext uri="{0D108BD9-81ED-4DB2-BD59-A6C34878D82A}">
                    <a16:rowId xmlns:a16="http://schemas.microsoft.com/office/drawing/2014/main" val="10002"/>
                  </a:ext>
                </a:extLst>
              </a:tr>
              <a:tr h="293705">
                <a:tc>
                  <a:txBody>
                    <a:bodyPr/>
                    <a:lstStyle/>
                    <a:p>
                      <a:pPr>
                        <a:defRPr sz="1200"/>
                      </a:pPr>
                      <a:r>
                        <a:t>2030</a:t>
                      </a:r>
                    </a:p>
                  </a:txBody>
                  <a:tcPr/>
                </a:tc>
                <a:tc>
                  <a:txBody>
                    <a:bodyPr/>
                    <a:lstStyle/>
                    <a:p>
                      <a:pPr>
                        <a:defRPr sz="1200"/>
                      </a:pPr>
                      <a:r>
                        <a:rPr dirty="0"/>
                        <a:t>3,507</a:t>
                      </a:r>
                    </a:p>
                  </a:txBody>
                  <a:tcPr/>
                </a:tc>
                <a:tc>
                  <a:txBody>
                    <a:bodyPr/>
                    <a:lstStyle/>
                    <a:p>
                      <a:pPr>
                        <a:defRPr sz="1200"/>
                      </a:pPr>
                      <a:r>
                        <a:t>1,556</a:t>
                      </a:r>
                    </a:p>
                  </a:txBody>
                  <a:tcPr/>
                </a:tc>
                <a:tc>
                  <a:txBody>
                    <a:bodyPr/>
                    <a:lstStyle/>
                    <a:p>
                      <a:pPr>
                        <a:defRPr sz="1200"/>
                      </a:pPr>
                      <a:r>
                        <a:t>46 %</a:t>
                      </a:r>
                    </a:p>
                  </a:txBody>
                  <a:tcPr/>
                </a:tc>
                <a:tc>
                  <a:txBody>
                    <a:bodyPr/>
                    <a:lstStyle/>
                    <a:p>
                      <a:pPr>
                        <a:defRPr sz="1200"/>
                      </a:pPr>
                      <a:r>
                        <a:t>20 %</a:t>
                      </a:r>
                    </a:p>
                  </a:txBody>
                  <a:tcPr/>
                </a:tc>
                <a:extLst>
                  <a:ext uri="{0D108BD9-81ED-4DB2-BD59-A6C34878D82A}">
                    <a16:rowId xmlns:a16="http://schemas.microsoft.com/office/drawing/2014/main" val="10003"/>
                  </a:ext>
                </a:extLst>
              </a:tr>
              <a:tr h="293705">
                <a:tc>
                  <a:txBody>
                    <a:bodyPr/>
                    <a:lstStyle/>
                    <a:p>
                      <a:pPr>
                        <a:defRPr sz="1200"/>
                      </a:pPr>
                      <a:r>
                        <a:rPr dirty="0"/>
                        <a:t>2035</a:t>
                      </a:r>
                    </a:p>
                  </a:txBody>
                  <a:tcPr/>
                </a:tc>
                <a:tc>
                  <a:txBody>
                    <a:bodyPr/>
                    <a:lstStyle/>
                    <a:p>
                      <a:pPr>
                        <a:defRPr sz="1200"/>
                      </a:pPr>
                      <a:r>
                        <a:rPr dirty="0"/>
                        <a:t>4,005</a:t>
                      </a:r>
                    </a:p>
                  </a:txBody>
                  <a:tcPr/>
                </a:tc>
                <a:tc>
                  <a:txBody>
                    <a:bodyPr/>
                    <a:lstStyle/>
                    <a:p>
                      <a:pPr>
                        <a:defRPr sz="1200"/>
                      </a:pPr>
                      <a:r>
                        <a:t>1,914</a:t>
                      </a:r>
                    </a:p>
                  </a:txBody>
                  <a:tcPr/>
                </a:tc>
                <a:tc>
                  <a:txBody>
                    <a:bodyPr/>
                    <a:lstStyle/>
                    <a:p>
                      <a:pPr>
                        <a:defRPr sz="1200"/>
                      </a:pPr>
                      <a:r>
                        <a:t>51 %</a:t>
                      </a:r>
                    </a:p>
                  </a:txBody>
                  <a:tcPr/>
                </a:tc>
                <a:tc>
                  <a:txBody>
                    <a:bodyPr/>
                    <a:lstStyle/>
                    <a:p>
                      <a:pPr>
                        <a:defRPr sz="1200"/>
                      </a:pPr>
                      <a:r>
                        <a:rPr dirty="0"/>
                        <a:t>24 %</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89154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735C8F2-A94F-0092-1987-3184FA01A59B}"/>
              </a:ext>
            </a:extLst>
          </p:cNvPr>
          <p:cNvPicPr>
            <a:picLocks noChangeAspect="1"/>
          </p:cNvPicPr>
          <p:nvPr/>
        </p:nvPicPr>
        <p:blipFill>
          <a:blip r:embed="rId3"/>
          <a:srcRect l="3977" t="46559" r="47659" b="13006"/>
          <a:stretch>
            <a:fillRect/>
          </a:stretch>
        </p:blipFill>
        <p:spPr>
          <a:xfrm>
            <a:off x="1295402" y="2094601"/>
            <a:ext cx="5029557" cy="3976139"/>
          </a:xfrm>
          <a:prstGeom prst="rect">
            <a:avLst/>
          </a:prstGeom>
          <a:ln>
            <a:noFill/>
          </a:ln>
          <a:effectLst>
            <a:outerShdw blurRad="292100" dist="139700" dir="2700000" algn="tl" rotWithShape="0">
              <a:srgbClr val="333333">
                <a:alpha val="65000"/>
              </a:srgbClr>
            </a:outerShdw>
          </a:effectLst>
        </p:spPr>
      </p:pic>
      <p:sp>
        <p:nvSpPr>
          <p:cNvPr id="6" name="Título 5">
            <a:extLst>
              <a:ext uri="{FF2B5EF4-FFF2-40B4-BE49-F238E27FC236}">
                <a16:creationId xmlns:a16="http://schemas.microsoft.com/office/drawing/2014/main" id="{7890F6C4-82F9-0267-2DE4-4E9C73C3AD02}"/>
              </a:ext>
            </a:extLst>
          </p:cNvPr>
          <p:cNvSpPr>
            <a:spLocks noGrp="1"/>
          </p:cNvSpPr>
          <p:nvPr>
            <p:ph type="title"/>
          </p:nvPr>
        </p:nvSpPr>
        <p:spPr>
          <a:xfrm>
            <a:off x="1295402" y="372806"/>
            <a:ext cx="9601196" cy="1303867"/>
          </a:xfrm>
        </p:spPr>
        <p:txBody>
          <a:bodyPr>
            <a:normAutofit/>
          </a:bodyPr>
          <a:lstStyle/>
          <a:p>
            <a:pPr algn="ctr"/>
            <a:r>
              <a:rPr lang="es-MX" sz="3200" b="1" dirty="0"/>
              <a:t>Disminución de la esperanza de vida </a:t>
            </a:r>
            <a:br>
              <a:rPr lang="es-MX" sz="3200" b="1" dirty="0"/>
            </a:br>
            <a:r>
              <a:rPr lang="es-MX" sz="3200" b="1" dirty="0"/>
              <a:t>por obesidad</a:t>
            </a:r>
          </a:p>
        </p:txBody>
      </p:sp>
      <p:sp>
        <p:nvSpPr>
          <p:cNvPr id="7" name="Marcador de contenido 6">
            <a:extLst>
              <a:ext uri="{FF2B5EF4-FFF2-40B4-BE49-F238E27FC236}">
                <a16:creationId xmlns:a16="http://schemas.microsoft.com/office/drawing/2014/main" id="{0514BD74-4EEE-66E0-8E96-EF0CC687245A}"/>
              </a:ext>
            </a:extLst>
          </p:cNvPr>
          <p:cNvSpPr>
            <a:spLocks noGrp="1"/>
          </p:cNvSpPr>
          <p:nvPr>
            <p:ph idx="1"/>
          </p:nvPr>
        </p:nvSpPr>
        <p:spPr>
          <a:xfrm>
            <a:off x="6566707" y="2423202"/>
            <a:ext cx="4031101" cy="3318936"/>
          </a:xfrm>
        </p:spPr>
        <p:txBody>
          <a:bodyPr>
            <a:normAutofit fontScale="85000" lnSpcReduction="20000"/>
          </a:bodyPr>
          <a:lstStyle/>
          <a:p>
            <a:r>
              <a:rPr lang="es-MX" dirty="0"/>
              <a:t>Basado en hombres</a:t>
            </a:r>
            <a:r>
              <a:rPr lang="es-ES" altLang="es-ES" dirty="0">
                <a:ea typeface="Helvetica Light" charset="0"/>
                <a:cs typeface="Helvetica Light" charset="0"/>
                <a:sym typeface="Helvetica Light" charset="0"/>
              </a:rPr>
              <a:t> n=541,452</a:t>
            </a:r>
          </a:p>
          <a:p>
            <a:r>
              <a:rPr lang="es-ES" altLang="es-ES" b="1" dirty="0">
                <a:ea typeface="Noto Sans" panose="020B0502040504020204" pitchFamily="34" charset="0"/>
                <a:cs typeface="Noto Sans" panose="020B0502040504020204" pitchFamily="34" charset="0"/>
                <a:sym typeface="Noto Sans" panose="020B0502040504020204" pitchFamily="34" charset="0"/>
              </a:rPr>
              <a:t>IMC 40-50 </a:t>
            </a:r>
            <a:r>
              <a:rPr lang="es-ES" altLang="es-ES" dirty="0">
                <a:ea typeface="Noto Sans" panose="020B0502040504020204" pitchFamily="34" charset="0"/>
                <a:cs typeface="Noto Sans" panose="020B0502040504020204" pitchFamily="34" charset="0"/>
                <a:sym typeface="Noto Sans" panose="020B0502040504020204" pitchFamily="34" charset="0"/>
              </a:rPr>
              <a:t>= ~50% de probabilidad de llegar a los 70 años</a:t>
            </a:r>
            <a:endParaRPr lang="es-ES" altLang="es-ES" b="1" dirty="0">
              <a:ea typeface="Noto Sans" panose="020B0502040504020204" pitchFamily="34" charset="0"/>
              <a:cs typeface="Noto Sans" panose="020B0502040504020204" pitchFamily="34" charset="0"/>
              <a:sym typeface="Noto Sans" panose="020B0502040504020204" pitchFamily="34" charset="0"/>
            </a:endParaRPr>
          </a:p>
          <a:p>
            <a:r>
              <a:rPr lang="es-ES" altLang="es-ES" b="1" dirty="0">
                <a:ea typeface="Noto Sans" panose="020B0502040504020204" pitchFamily="34" charset="0"/>
                <a:cs typeface="Noto Sans" panose="020B0502040504020204" pitchFamily="34" charset="0"/>
                <a:sym typeface="Noto Sans" panose="020B0502040504020204" pitchFamily="34" charset="0"/>
              </a:rPr>
              <a:t>IMC 35-40 </a:t>
            </a:r>
            <a:r>
              <a:rPr lang="es-ES" altLang="es-ES" dirty="0">
                <a:ea typeface="Noto Sans" panose="020B0502040504020204" pitchFamily="34" charset="0"/>
                <a:cs typeface="Noto Sans" panose="020B0502040504020204" pitchFamily="34" charset="0"/>
                <a:sym typeface="Noto Sans" panose="020B0502040504020204" pitchFamily="34" charset="0"/>
              </a:rPr>
              <a:t>= ~60% de probabilidad de llegar a los 70 años</a:t>
            </a:r>
          </a:p>
          <a:p>
            <a:r>
              <a:rPr lang="es-ES" altLang="es-ES" b="1" dirty="0">
                <a:ea typeface="Noto Sans" panose="020B0502040504020204" pitchFamily="34" charset="0"/>
                <a:cs typeface="Noto Sans" panose="020B0502040504020204" pitchFamily="34" charset="0"/>
                <a:sym typeface="Noto Sans" panose="020B0502040504020204" pitchFamily="34" charset="0"/>
              </a:rPr>
              <a:t>IMC 22.5-25 </a:t>
            </a:r>
            <a:r>
              <a:rPr lang="es-ES" altLang="es-ES" dirty="0">
                <a:ea typeface="Noto Sans" panose="020B0502040504020204" pitchFamily="34" charset="0"/>
                <a:cs typeface="Noto Sans" panose="020B0502040504020204" pitchFamily="34" charset="0"/>
                <a:sym typeface="Noto Sans" panose="020B0502040504020204" pitchFamily="34" charset="0"/>
              </a:rPr>
              <a:t>= casi 80% de probabilidad de llegar a los 70 años</a:t>
            </a:r>
            <a:endParaRPr lang="es-ES" altLang="es-ES" b="1" dirty="0">
              <a:ea typeface="Noto Sans" panose="020B0502040504020204" pitchFamily="34" charset="0"/>
              <a:cs typeface="Noto Sans" panose="020B0502040504020204" pitchFamily="34" charset="0"/>
              <a:sym typeface="Noto Sans" panose="020B0502040504020204" pitchFamily="34" charset="0"/>
            </a:endParaRPr>
          </a:p>
          <a:p>
            <a:endParaRPr lang="es-MX" dirty="0">
              <a:solidFill>
                <a:schemeClr val="bg2"/>
              </a:solidFill>
            </a:endParaRPr>
          </a:p>
        </p:txBody>
      </p:sp>
      <p:sp>
        <p:nvSpPr>
          <p:cNvPr id="8" name="CuadroTexto 7">
            <a:extLst>
              <a:ext uri="{FF2B5EF4-FFF2-40B4-BE49-F238E27FC236}">
                <a16:creationId xmlns:a16="http://schemas.microsoft.com/office/drawing/2014/main" id="{E3DD45C1-F4F1-AD80-FDEA-6D4CF8012009}"/>
              </a:ext>
            </a:extLst>
          </p:cNvPr>
          <p:cNvSpPr txBox="1"/>
          <p:nvPr/>
        </p:nvSpPr>
        <p:spPr>
          <a:xfrm>
            <a:off x="3862466" y="6488668"/>
            <a:ext cx="4467068" cy="369332"/>
          </a:xfrm>
          <a:prstGeom prst="rect">
            <a:avLst/>
          </a:prstGeom>
          <a:noFill/>
        </p:spPr>
        <p:txBody>
          <a:bodyPr wrap="square" rtlCol="0">
            <a:spAutoFit/>
          </a:bodyPr>
          <a:lstStyle/>
          <a:p>
            <a:pPr algn="ctr"/>
            <a:r>
              <a:rPr lang="es-ES" altLang="es-ES" dirty="0">
                <a:ea typeface="Helvetica Light" charset="0"/>
                <a:cs typeface="Helvetica Light" charset="0"/>
                <a:sym typeface="Helvetica Light" charset="0"/>
              </a:rPr>
              <a:t>Lancet 2009;373:P1083–1096.</a:t>
            </a:r>
            <a:endParaRPr lang="es-MX" dirty="0"/>
          </a:p>
        </p:txBody>
      </p:sp>
    </p:spTree>
    <p:extLst>
      <p:ext uri="{BB962C8B-B14F-4D97-AF65-F5344CB8AC3E}">
        <p14:creationId xmlns:p14="http://schemas.microsoft.com/office/powerpoint/2010/main" val="678414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026F9C-A672-CA9F-BA0B-3EB3B9C69ADD}"/>
              </a:ext>
            </a:extLst>
          </p:cNvPr>
          <p:cNvSpPr>
            <a:spLocks noGrp="1"/>
          </p:cNvSpPr>
          <p:nvPr>
            <p:ph type="title"/>
          </p:nvPr>
        </p:nvSpPr>
        <p:spPr/>
        <p:txBody>
          <a:bodyPr>
            <a:normAutofit/>
          </a:bodyPr>
          <a:lstStyle/>
          <a:p>
            <a:r>
              <a:rPr lang="es-MX" sz="4000" dirty="0"/>
              <a:t>Obesidad como enfermedad</a:t>
            </a:r>
          </a:p>
        </p:txBody>
      </p:sp>
      <p:sp>
        <p:nvSpPr>
          <p:cNvPr id="4" name="Marcador de texto 3">
            <a:extLst>
              <a:ext uri="{FF2B5EF4-FFF2-40B4-BE49-F238E27FC236}">
                <a16:creationId xmlns:a16="http://schemas.microsoft.com/office/drawing/2014/main" id="{FAE9175E-E93A-A3B2-E768-0912044B36B5}"/>
              </a:ext>
            </a:extLst>
          </p:cNvPr>
          <p:cNvSpPr>
            <a:spLocks noGrp="1"/>
          </p:cNvSpPr>
          <p:nvPr>
            <p:ph type="body" idx="1"/>
          </p:nvPr>
        </p:nvSpPr>
        <p:spPr/>
        <p:txBody>
          <a:bodyPr/>
          <a:lstStyle/>
          <a:p>
            <a:r>
              <a:rPr lang="es-MX" dirty="0">
                <a:solidFill>
                  <a:schemeClr val="accent4"/>
                </a:solidFill>
              </a:rPr>
              <a:t>Más allá del peso</a:t>
            </a:r>
          </a:p>
        </p:txBody>
      </p:sp>
    </p:spTree>
    <p:extLst>
      <p:ext uri="{BB962C8B-B14F-4D97-AF65-F5344CB8AC3E}">
        <p14:creationId xmlns:p14="http://schemas.microsoft.com/office/powerpoint/2010/main" val="2553228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320439" y="200068"/>
            <a:ext cx="9551121" cy="755073"/>
          </a:xfrm>
        </p:spPr>
        <p:txBody>
          <a:bodyPr anchor="b">
            <a:normAutofit/>
          </a:bodyPr>
          <a:lstStyle/>
          <a:p>
            <a:pPr algn="ctr"/>
            <a:r>
              <a:rPr lang="es-MX" b="1" dirty="0"/>
              <a:t>Definición: La obesidad de una enfermedad crónica</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55156006"/>
              </p:ext>
            </p:extLst>
          </p:nvPr>
        </p:nvGraphicFramePr>
        <p:xfrm>
          <a:off x="368562" y="955141"/>
          <a:ext cx="11147572" cy="3912188"/>
        </p:xfrm>
        <a:graphic>
          <a:graphicData uri="http://schemas.openxmlformats.org/drawingml/2006/table">
            <a:tbl>
              <a:tblPr firstRow="1" bandRow="1">
                <a:tableStyleId>{7DF18680-E054-41AD-8BC1-D1AEF772440D}</a:tableStyleId>
              </a:tblPr>
              <a:tblGrid>
                <a:gridCol w="1920854">
                  <a:extLst>
                    <a:ext uri="{9D8B030D-6E8A-4147-A177-3AD203B41FA5}">
                      <a16:colId xmlns:a16="http://schemas.microsoft.com/office/drawing/2014/main" val="20000"/>
                    </a:ext>
                  </a:extLst>
                </a:gridCol>
                <a:gridCol w="1840476">
                  <a:extLst>
                    <a:ext uri="{9D8B030D-6E8A-4147-A177-3AD203B41FA5}">
                      <a16:colId xmlns:a16="http://schemas.microsoft.com/office/drawing/2014/main" val="20001"/>
                    </a:ext>
                  </a:extLst>
                </a:gridCol>
                <a:gridCol w="3344731">
                  <a:extLst>
                    <a:ext uri="{9D8B030D-6E8A-4147-A177-3AD203B41FA5}">
                      <a16:colId xmlns:a16="http://schemas.microsoft.com/office/drawing/2014/main" val="20002"/>
                    </a:ext>
                  </a:extLst>
                </a:gridCol>
                <a:gridCol w="1787653">
                  <a:extLst>
                    <a:ext uri="{9D8B030D-6E8A-4147-A177-3AD203B41FA5}">
                      <a16:colId xmlns:a16="http://schemas.microsoft.com/office/drawing/2014/main" val="20003"/>
                    </a:ext>
                  </a:extLst>
                </a:gridCol>
                <a:gridCol w="2253858">
                  <a:extLst>
                    <a:ext uri="{9D8B030D-6E8A-4147-A177-3AD203B41FA5}">
                      <a16:colId xmlns:a16="http://schemas.microsoft.com/office/drawing/2014/main" val="20004"/>
                    </a:ext>
                  </a:extLst>
                </a:gridCol>
              </a:tblGrid>
              <a:tr h="995770">
                <a:tc>
                  <a:txBody>
                    <a:bodyPr/>
                    <a:lstStyle/>
                    <a:p>
                      <a:pPr algn="ctr"/>
                      <a:r>
                        <a:rPr lang="es-MX" sz="1800"/>
                        <a:t>OMS</a:t>
                      </a:r>
                    </a:p>
                    <a:p>
                      <a:pPr algn="ctr"/>
                      <a:r>
                        <a:rPr lang="es-MX" sz="1800"/>
                        <a:t>(Organización</a:t>
                      </a:r>
                      <a:r>
                        <a:rPr lang="es-MX" sz="1800" baseline="0"/>
                        <a:t> Mundial de la salud)</a:t>
                      </a:r>
                      <a:r>
                        <a:rPr lang="es-MX" sz="1800" baseline="30000"/>
                        <a:t>1</a:t>
                      </a:r>
                    </a:p>
                  </a:txBody>
                  <a:tcPr marL="73242" marR="73242" marT="86507" marB="8650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F69AF"/>
                    </a:solidFill>
                  </a:tcPr>
                </a:tc>
                <a:tc>
                  <a:txBody>
                    <a:bodyPr/>
                    <a:lstStyle/>
                    <a:p>
                      <a:pPr algn="ctr"/>
                      <a:r>
                        <a:rPr lang="es-MX" sz="1800"/>
                        <a:t>TOS</a:t>
                      </a:r>
                      <a:r>
                        <a:rPr lang="es-MX" sz="1800" baseline="0"/>
                        <a:t> </a:t>
                      </a:r>
                      <a:br>
                        <a:rPr lang="es-MX" sz="1800" baseline="0"/>
                      </a:br>
                      <a:r>
                        <a:rPr lang="es-MX" sz="1800" baseline="0"/>
                        <a:t>(Sociedad de Obesidad)</a:t>
                      </a:r>
                      <a:r>
                        <a:rPr lang="es-MX" sz="1800" baseline="30000"/>
                        <a:t>2</a:t>
                      </a:r>
                    </a:p>
                  </a:txBody>
                  <a:tcPr marL="73242" marR="73242" marT="86507" marB="8650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F69AF"/>
                    </a:solidFill>
                  </a:tcPr>
                </a:tc>
                <a:tc>
                  <a:txBody>
                    <a:bodyPr/>
                    <a:lstStyle/>
                    <a:p>
                      <a:pPr algn="ctr"/>
                      <a:r>
                        <a:rPr lang="es-MX" sz="1800"/>
                        <a:t>EASO </a:t>
                      </a:r>
                      <a:br>
                        <a:rPr lang="es-MX" sz="1800"/>
                      </a:br>
                      <a:r>
                        <a:rPr lang="es-MX" sz="1800"/>
                        <a:t>(Asociación Europea para el Estudio de la Obesidad)</a:t>
                      </a:r>
                      <a:r>
                        <a:rPr lang="es-MX" sz="1800" baseline="30000"/>
                        <a:t>3</a:t>
                      </a:r>
                    </a:p>
                  </a:txBody>
                  <a:tcPr marL="73242" marR="73242" marT="86507" marB="8650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F69AF"/>
                    </a:solidFill>
                  </a:tcPr>
                </a:tc>
                <a:tc>
                  <a:txBody>
                    <a:bodyPr/>
                    <a:lstStyle/>
                    <a:p>
                      <a:pPr algn="ctr"/>
                      <a:r>
                        <a:rPr lang="es-MX" sz="1800"/>
                        <a:t>WOF </a:t>
                      </a:r>
                      <a:br>
                        <a:rPr lang="es-MX" sz="1800"/>
                      </a:br>
                      <a:r>
                        <a:rPr lang="es-MX" sz="1800"/>
                        <a:t>(Federación Mundial de Obesidad)</a:t>
                      </a:r>
                      <a:r>
                        <a:rPr lang="es-MX" sz="1800" baseline="30000"/>
                        <a:t>4</a:t>
                      </a:r>
                    </a:p>
                  </a:txBody>
                  <a:tcPr marL="73242" marR="73242" marT="86507" marB="8650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F69AF"/>
                    </a:solidFill>
                  </a:tcPr>
                </a:tc>
                <a:tc>
                  <a:txBody>
                    <a:bodyPr/>
                    <a:lstStyle/>
                    <a:p>
                      <a:pPr algn="ctr"/>
                      <a:r>
                        <a:rPr lang="es-MX" sz="1800"/>
                        <a:t>AACE </a:t>
                      </a:r>
                      <a:br>
                        <a:rPr lang="es-MX" sz="1800"/>
                      </a:br>
                      <a:r>
                        <a:rPr lang="es-MX" sz="1800"/>
                        <a:t>(Asociación Americana</a:t>
                      </a:r>
                      <a:r>
                        <a:rPr lang="es-MX" sz="1800" baseline="0"/>
                        <a:t> de Endocrinólogos Clínicos)</a:t>
                      </a:r>
                      <a:r>
                        <a:rPr lang="es-MX" sz="1800" baseline="30000"/>
                        <a:t>5</a:t>
                      </a:r>
                    </a:p>
                  </a:txBody>
                  <a:tcPr marL="73242" marR="73242" marT="86507" marB="8650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F69AF"/>
                    </a:solidFill>
                  </a:tcPr>
                </a:tc>
                <a:extLst>
                  <a:ext uri="{0D108BD9-81ED-4DB2-BD59-A6C34878D82A}">
                    <a16:rowId xmlns:a16="http://schemas.microsoft.com/office/drawing/2014/main" val="10000"/>
                  </a:ext>
                </a:extLst>
              </a:tr>
              <a:tr h="16305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800" kern="1200">
                          <a:solidFill>
                            <a:srgbClr val="0F69AF"/>
                          </a:solidFill>
                          <a:latin typeface="+mn-lt"/>
                          <a:ea typeface="+mn-ea"/>
                          <a:cs typeface="+mn-cs"/>
                        </a:rPr>
                        <a:t>Acumulación</a:t>
                      </a:r>
                      <a:r>
                        <a:rPr lang="es-MX" sz="1800">
                          <a:solidFill>
                            <a:srgbClr val="0F69AF"/>
                          </a:solidFill>
                        </a:rPr>
                        <a:t> anormal o excesiva de grasa que puede ser perjudicial para la salud</a:t>
                      </a:r>
                    </a:p>
                  </a:txBody>
                  <a:tcPr marL="73242" marR="73242" marT="86507" marB="86507">
                    <a:lnL w="12700" cmpd="sng">
                      <a:noFill/>
                    </a:lnL>
                    <a:lnR w="12700" cmpd="sng">
                      <a:noFill/>
                    </a:lnR>
                    <a:lnT w="38100" cmpd="sng">
                      <a:noFill/>
                    </a:lnT>
                    <a:lnB w="12700" cap="flat" cmpd="sng" algn="ctr">
                      <a:solidFill>
                        <a:srgbClr val="0F69AF"/>
                      </a:solidFill>
                      <a:prstDash val="solid"/>
                      <a:round/>
                      <a:headEnd type="none" w="med" len="med"/>
                      <a:tailEnd type="none" w="med" len="med"/>
                    </a:lnB>
                    <a:lnTlToBr w="12700" cmpd="sng">
                      <a:noFill/>
                      <a:prstDash val="solid"/>
                    </a:lnTlToBr>
                    <a:lnBlToTr w="12700" cmpd="sng">
                      <a:noFill/>
                      <a:prstDash val="solid"/>
                    </a:lnBlToTr>
                    <a:solidFill>
                      <a:srgbClr val="A9ECF5">
                        <a:alpha val="50196"/>
                      </a:srgbClr>
                    </a:solidFill>
                  </a:tcPr>
                </a:tc>
                <a:tc>
                  <a:txBody>
                    <a:bodyPr/>
                    <a:lstStyle/>
                    <a:p>
                      <a:r>
                        <a:rPr lang="es-MX" sz="1800" dirty="0">
                          <a:solidFill>
                            <a:srgbClr val="0F69AF"/>
                          </a:solidFill>
                        </a:rPr>
                        <a:t>La</a:t>
                      </a:r>
                      <a:r>
                        <a:rPr lang="es-MX" sz="1800" baseline="0" dirty="0">
                          <a:solidFill>
                            <a:srgbClr val="0F69AF"/>
                          </a:solidFill>
                        </a:rPr>
                        <a:t> obesidad debe ser declarada una </a:t>
                      </a:r>
                      <a:r>
                        <a:rPr lang="es-MX" sz="1800" b="1" baseline="0" dirty="0">
                          <a:solidFill>
                            <a:srgbClr val="0F69AF"/>
                          </a:solidFill>
                        </a:rPr>
                        <a:t>enfermedad</a:t>
                      </a:r>
                      <a:endParaRPr lang="es-MX" sz="1800" b="1" dirty="0">
                        <a:solidFill>
                          <a:srgbClr val="0F69AF"/>
                        </a:solidFill>
                      </a:endParaRPr>
                    </a:p>
                  </a:txBody>
                  <a:tcPr marL="73242" marR="73242" marT="86507" marB="86507">
                    <a:lnL w="12700" cmpd="sng">
                      <a:noFill/>
                    </a:lnL>
                    <a:lnR w="12700" cmpd="sng">
                      <a:noFill/>
                    </a:lnR>
                    <a:lnT w="38100" cmpd="sng">
                      <a:noFill/>
                    </a:lnT>
                    <a:lnB w="12700" cap="flat" cmpd="sng" algn="ctr">
                      <a:solidFill>
                        <a:srgbClr val="0F69AF"/>
                      </a:solidFill>
                      <a:prstDash val="solid"/>
                      <a:round/>
                      <a:headEnd type="none" w="med" len="med"/>
                      <a:tailEnd type="none" w="med" len="med"/>
                    </a:lnB>
                    <a:lnTlToBr w="12700" cmpd="sng">
                      <a:noFill/>
                      <a:prstDash val="solid"/>
                    </a:lnTlToBr>
                    <a:lnBlToTr w="12700" cmpd="sng">
                      <a:noFill/>
                      <a:prstDash val="solid"/>
                    </a:lnBlToTr>
                    <a:solidFill>
                      <a:srgbClr val="A9ECF5">
                        <a:alpha val="50196"/>
                      </a:srgbClr>
                    </a:solidFill>
                  </a:tcPr>
                </a:tc>
                <a:tc>
                  <a:txBody>
                    <a:bodyPr/>
                    <a:lstStyle/>
                    <a:p>
                      <a:r>
                        <a:rPr lang="es-MX" sz="1800" b="1" dirty="0">
                          <a:solidFill>
                            <a:srgbClr val="0F69AF"/>
                          </a:solidFill>
                        </a:rPr>
                        <a:t>Enfermedad progresiva</a:t>
                      </a:r>
                      <a:r>
                        <a:rPr lang="es-MX" sz="1800" baseline="0" dirty="0">
                          <a:solidFill>
                            <a:srgbClr val="0F69AF"/>
                          </a:solidFill>
                        </a:rPr>
                        <a:t>, que afecta gravemente tanto a los individuos como a la sociedad y es la puerta de entrada a muchas enfermedades</a:t>
                      </a:r>
                      <a:endParaRPr lang="es-MX" sz="1800" dirty="0">
                        <a:solidFill>
                          <a:srgbClr val="0F69AF"/>
                        </a:solidFill>
                      </a:endParaRPr>
                    </a:p>
                  </a:txBody>
                  <a:tcPr marL="73242" marR="73242" marT="86507" marB="86507">
                    <a:lnL w="12700" cmpd="sng">
                      <a:noFill/>
                    </a:lnL>
                    <a:lnR w="12700" cmpd="sng">
                      <a:noFill/>
                    </a:lnR>
                    <a:lnT w="38100" cmpd="sng">
                      <a:noFill/>
                    </a:lnT>
                    <a:lnB w="12700" cap="flat" cmpd="sng" algn="ctr">
                      <a:solidFill>
                        <a:srgbClr val="0F69AF"/>
                      </a:solidFill>
                      <a:prstDash val="solid"/>
                      <a:round/>
                      <a:headEnd type="none" w="med" len="med"/>
                      <a:tailEnd type="none" w="med" len="med"/>
                    </a:lnB>
                    <a:lnTlToBr w="12700" cmpd="sng">
                      <a:noFill/>
                      <a:prstDash val="solid"/>
                    </a:lnTlToBr>
                    <a:lnBlToTr w="12700" cmpd="sng">
                      <a:noFill/>
                      <a:prstDash val="solid"/>
                    </a:lnBlToTr>
                    <a:solidFill>
                      <a:srgbClr val="A9ECF5">
                        <a:alpha val="50196"/>
                      </a:srgbClr>
                    </a:solidFill>
                  </a:tcPr>
                </a:tc>
                <a:tc>
                  <a:txBody>
                    <a:bodyPr/>
                    <a:lstStyle/>
                    <a:p>
                      <a:r>
                        <a:rPr lang="es-MX" sz="1800">
                          <a:solidFill>
                            <a:srgbClr val="0F69AF"/>
                          </a:solidFill>
                        </a:rPr>
                        <a:t>La obesidad es un proceso de </a:t>
                      </a:r>
                      <a:r>
                        <a:rPr lang="es-MX" sz="1800" b="1">
                          <a:solidFill>
                            <a:srgbClr val="0F69AF"/>
                          </a:solidFill>
                        </a:rPr>
                        <a:t>enfermedad</a:t>
                      </a:r>
                      <a:r>
                        <a:rPr lang="es-MX" sz="1800" b="1" baseline="0">
                          <a:solidFill>
                            <a:srgbClr val="0F69AF"/>
                          </a:solidFill>
                        </a:rPr>
                        <a:t> crónica</a:t>
                      </a:r>
                      <a:r>
                        <a:rPr lang="es-MX" sz="1800" baseline="0">
                          <a:solidFill>
                            <a:srgbClr val="0F69AF"/>
                          </a:solidFill>
                        </a:rPr>
                        <a:t>, recidivante y progresiva</a:t>
                      </a:r>
                      <a:endParaRPr lang="es-MX" sz="1800">
                        <a:solidFill>
                          <a:srgbClr val="0F69AF"/>
                        </a:solidFill>
                      </a:endParaRPr>
                    </a:p>
                  </a:txBody>
                  <a:tcPr marL="73242" marR="73242" marT="86507" marB="86507">
                    <a:lnL w="12700" cmpd="sng">
                      <a:noFill/>
                    </a:lnL>
                    <a:lnR w="12700" cmpd="sng">
                      <a:noFill/>
                    </a:lnR>
                    <a:lnT w="38100" cmpd="sng">
                      <a:noFill/>
                    </a:lnT>
                    <a:lnB w="12700" cap="flat" cmpd="sng" algn="ctr">
                      <a:solidFill>
                        <a:srgbClr val="0F69AF"/>
                      </a:solidFill>
                      <a:prstDash val="solid"/>
                      <a:round/>
                      <a:headEnd type="none" w="med" len="med"/>
                      <a:tailEnd type="none" w="med" len="med"/>
                    </a:lnB>
                    <a:lnTlToBr w="12700" cmpd="sng">
                      <a:noFill/>
                      <a:prstDash val="solid"/>
                    </a:lnTlToBr>
                    <a:lnBlToTr w="12700" cmpd="sng">
                      <a:noFill/>
                      <a:prstDash val="solid"/>
                    </a:lnBlToTr>
                    <a:solidFill>
                      <a:srgbClr val="A9ECF5">
                        <a:alpha val="50196"/>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800" dirty="0">
                          <a:solidFill>
                            <a:srgbClr val="0F69AF"/>
                          </a:solidFill>
                        </a:rPr>
                        <a:t>La obesidad es una </a:t>
                      </a:r>
                      <a:r>
                        <a:rPr lang="es-MX" sz="1800" b="1" dirty="0">
                          <a:solidFill>
                            <a:srgbClr val="0F69AF"/>
                          </a:solidFill>
                        </a:rPr>
                        <a:t>enfermedad primaria</a:t>
                      </a:r>
                      <a:r>
                        <a:rPr lang="es-MX" sz="1800" dirty="0">
                          <a:solidFill>
                            <a:srgbClr val="0F69AF"/>
                          </a:solidFill>
                        </a:rPr>
                        <a:t>,</a:t>
                      </a:r>
                      <a:r>
                        <a:rPr lang="es-MX" sz="1800" baseline="0" dirty="0">
                          <a:solidFill>
                            <a:srgbClr val="0F69AF"/>
                          </a:solidFill>
                        </a:rPr>
                        <a:t> y toda la fuerza del conocimiento médico debe ser utilizado </a:t>
                      </a:r>
                      <a:r>
                        <a:rPr lang="es-MX" sz="1800" kern="1200" dirty="0">
                          <a:solidFill>
                            <a:srgbClr val="0F69AF"/>
                          </a:solidFill>
                          <a:latin typeface="+mn-lt"/>
                          <a:ea typeface="+mn-ea"/>
                          <a:cs typeface="+mn-cs"/>
                        </a:rPr>
                        <a:t>para prevenirla y tratarla</a:t>
                      </a:r>
                    </a:p>
                  </a:txBody>
                  <a:tcPr marL="73242" marR="73242" marT="86507" marB="86507">
                    <a:lnL w="12700" cmpd="sng">
                      <a:noFill/>
                    </a:lnL>
                    <a:lnR w="12700" cmpd="sng">
                      <a:noFill/>
                    </a:lnR>
                    <a:lnT w="38100" cmpd="sng">
                      <a:noFill/>
                    </a:lnT>
                    <a:lnB w="12700" cap="flat" cmpd="sng" algn="ctr">
                      <a:solidFill>
                        <a:srgbClr val="0F69AF"/>
                      </a:solidFill>
                      <a:prstDash val="solid"/>
                      <a:round/>
                      <a:headEnd type="none" w="med" len="med"/>
                      <a:tailEnd type="none" w="med" len="med"/>
                    </a:lnB>
                    <a:lnTlToBr w="12700" cmpd="sng">
                      <a:noFill/>
                      <a:prstDash val="solid"/>
                    </a:lnTlToBr>
                    <a:lnBlToTr w="12700" cmpd="sng">
                      <a:noFill/>
                      <a:prstDash val="solid"/>
                    </a:lnBlToTr>
                    <a:solidFill>
                      <a:srgbClr val="A9ECF5">
                        <a:alpha val="50196"/>
                      </a:srgbClr>
                    </a:solidFill>
                  </a:tcPr>
                </a:tc>
                <a:extLst>
                  <a:ext uri="{0D108BD9-81ED-4DB2-BD59-A6C34878D82A}">
                    <a16:rowId xmlns:a16="http://schemas.microsoft.com/office/drawing/2014/main" val="10001"/>
                  </a:ext>
                </a:extLst>
              </a:tr>
            </a:tbl>
          </a:graphicData>
        </a:graphic>
      </p:graphicFrame>
      <p:sp>
        <p:nvSpPr>
          <p:cNvPr id="5" name="4 Marcador de texto"/>
          <p:cNvSpPr>
            <a:spLocks noGrp="1"/>
          </p:cNvSpPr>
          <p:nvPr>
            <p:ph type="body" sz="half" idx="2"/>
          </p:nvPr>
        </p:nvSpPr>
        <p:spPr>
          <a:xfrm>
            <a:off x="1045963" y="5102758"/>
            <a:ext cx="10811884" cy="1600201"/>
          </a:xfrm>
        </p:spPr>
        <p:txBody>
          <a:bodyPr>
            <a:noAutofit/>
          </a:bodyPr>
          <a:lstStyle/>
          <a:p>
            <a:pPr marL="342900" indent="-342900">
              <a:buAutoNum type="arabicPeriod"/>
            </a:pPr>
            <a:r>
              <a:rPr lang="es-MX" sz="1200" dirty="0"/>
              <a:t>Organización Mundial de la Salud. Obesidad y sobrepeso. 16 de febrero de 2018. Disponible en: https://www.who.int/es/news-room/fact-sheets/detail/obesity-and-overweight. Acceso: 1 de febrero 2020. </a:t>
            </a:r>
          </a:p>
          <a:p>
            <a:pPr marL="342900" indent="-342900">
              <a:buAutoNum type="arabicPeriod"/>
            </a:pPr>
            <a:r>
              <a:rPr lang="es-MX" sz="1200" dirty="0"/>
              <a:t>Allison DB</a:t>
            </a:r>
            <a:r>
              <a:rPr lang="es-MX" sz="1200" i="1" dirty="0"/>
              <a:t>, et al. Obesity (Silver Spring)</a:t>
            </a:r>
            <a:r>
              <a:rPr lang="es-MX" sz="1200" dirty="0"/>
              <a:t> 2008;16(6):1161-1177. </a:t>
            </a:r>
          </a:p>
          <a:p>
            <a:pPr marL="342900" indent="-342900">
              <a:buAutoNum type="arabicPeriod"/>
            </a:pPr>
            <a:r>
              <a:rPr lang="es-MX" sz="1200" dirty="0"/>
              <a:t>Frühbeck G, </a:t>
            </a:r>
            <a:r>
              <a:rPr lang="es-MX" sz="1200" i="1" dirty="0"/>
              <a:t>et al. Obes Facts</a:t>
            </a:r>
            <a:r>
              <a:rPr lang="es-MX" sz="1200" dirty="0"/>
              <a:t> 2016;9(4):296-298. </a:t>
            </a:r>
          </a:p>
          <a:p>
            <a:pPr marL="342900" indent="-342900">
              <a:buAutoNum type="arabicPeriod"/>
            </a:pPr>
            <a:r>
              <a:rPr lang="es-MX" sz="1200" dirty="0"/>
              <a:t>Bray GA, </a:t>
            </a:r>
            <a:r>
              <a:rPr lang="es-MX" sz="1200" i="1" dirty="0"/>
              <a:t>et al;</a:t>
            </a:r>
            <a:r>
              <a:rPr lang="es-MX" sz="1200" dirty="0"/>
              <a:t> World Obesity Federation. </a:t>
            </a:r>
            <a:r>
              <a:rPr lang="es-MX" sz="1200" i="1" dirty="0"/>
              <a:t>Obes Rev</a:t>
            </a:r>
            <a:r>
              <a:rPr lang="es-MX" sz="1200" dirty="0"/>
              <a:t> 2017;18(7):715-723. </a:t>
            </a:r>
          </a:p>
          <a:p>
            <a:pPr marL="342900" indent="-342900">
              <a:buAutoNum type="arabicPeriod"/>
            </a:pPr>
            <a:r>
              <a:rPr lang="es-MX" sz="1200" dirty="0"/>
              <a:t>Mechanick JL, </a:t>
            </a:r>
            <a:r>
              <a:rPr lang="es-MX" sz="1200" i="1" dirty="0"/>
              <a:t>et al. Endocr Pract</a:t>
            </a:r>
            <a:r>
              <a:rPr lang="es-MX" sz="1200" dirty="0"/>
              <a:t> 2012;18(5):642-648.</a:t>
            </a:r>
          </a:p>
        </p:txBody>
      </p:sp>
    </p:spTree>
    <p:extLst>
      <p:ext uri="{BB962C8B-B14F-4D97-AF65-F5344CB8AC3E}">
        <p14:creationId xmlns:p14="http://schemas.microsoft.com/office/powerpoint/2010/main" val="27721419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147"/>
</p:tagLst>
</file>

<file path=ppt/tags/tag2.xml><?xml version="1.0" encoding="utf-8"?>
<p:tagLst xmlns:a="http://schemas.openxmlformats.org/drawingml/2006/main" xmlns:r="http://schemas.openxmlformats.org/officeDocument/2006/relationships" xmlns:p="http://schemas.openxmlformats.org/presentationml/2006/main">
  <p:tag name="AS_UNIQUEID" val="1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17133</TotalTime>
  <Words>5864</Words>
  <Application>Microsoft Macintosh PowerPoint</Application>
  <PresentationFormat>Panorámica</PresentationFormat>
  <Paragraphs>600</Paragraphs>
  <Slides>41</Slides>
  <Notes>27</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41</vt:i4>
      </vt:variant>
    </vt:vector>
  </HeadingPairs>
  <TitlesOfParts>
    <vt:vector size="58" baseType="lpstr">
      <vt:lpstr>Apis For Office</vt:lpstr>
      <vt:lpstr>Apis For Office Light</vt:lpstr>
      <vt:lpstr>Aptos</vt:lpstr>
      <vt:lpstr>Aptos Display</vt:lpstr>
      <vt:lpstr>Arial</vt:lpstr>
      <vt:lpstr>Arial Black</vt:lpstr>
      <vt:lpstr>Avenir</vt:lpstr>
      <vt:lpstr>Calibri</vt:lpstr>
      <vt:lpstr>Helvetica Light</vt:lpstr>
      <vt:lpstr>Montserrat</vt:lpstr>
      <vt:lpstr>Noto Sans</vt:lpstr>
      <vt:lpstr>Poppins</vt:lpstr>
      <vt:lpstr>Roboto</vt:lpstr>
      <vt:lpstr>Tahoma</vt:lpstr>
      <vt:lpstr>Verdana</vt:lpstr>
      <vt:lpstr>Wingdings</vt:lpstr>
      <vt:lpstr>Office Theme</vt:lpstr>
      <vt:lpstr>Más allá del peso: manejo multidisciplinario y nuevas estrategias en obesidad</vt:lpstr>
      <vt:lpstr>Presentación de PowerPoint</vt:lpstr>
      <vt:lpstr>Agenda de esta presentación</vt:lpstr>
      <vt:lpstr>Impacto clínico de la obesidad</vt:lpstr>
      <vt:lpstr>Índice de Masa Corporal y Mortalidad por Todas las Causas: Metaanálisis con Datos Individuales de 239 Estudios Prospectivos en Cuatro Continentes</vt:lpstr>
      <vt:lpstr>Obesidad como una prioridad  de salud global </vt:lpstr>
      <vt:lpstr>Disminución de la esperanza de vida  por obesidad</vt:lpstr>
      <vt:lpstr>Obesidad como enfermedad</vt:lpstr>
      <vt:lpstr>Definición: La obesidad de una enfermedad crónica</vt:lpstr>
      <vt:lpstr>Enfermedad Crónica Basada  en Adiposidad (ABCD)</vt:lpstr>
      <vt:lpstr>¡Es una enfermedad multifactorial!</vt:lpstr>
      <vt:lpstr>Presentación de PowerPoint</vt:lpstr>
      <vt:lpstr>¿Es una enfermedad del tejido adiposo?</vt:lpstr>
      <vt:lpstr>¿Qué sucede con el hambre?</vt:lpstr>
      <vt:lpstr>Presentación de PowerPoint</vt:lpstr>
      <vt:lpstr>Presentación de PowerPoint</vt:lpstr>
      <vt:lpstr>Presentación de PowerPoint</vt:lpstr>
      <vt:lpstr>El sistema hipotalámico del hambre integra señales periféricas complejas para regular la homeostasis del peso corporal</vt:lpstr>
      <vt:lpstr>¿Por qué comemos?</vt:lpstr>
      <vt:lpstr>¿Dónde está el problema?</vt:lpstr>
      <vt:lpstr>No solo es una enfermedad crónica, multifactorial y compleja</vt:lpstr>
      <vt:lpstr>Las respuestas metabólicas y hormonales afectan la capacidad de mantener la pérdida de peso </vt:lpstr>
      <vt:lpstr>Presentación de PowerPoint</vt:lpstr>
      <vt:lpstr>Diagnóstico de la obesidad</vt:lpstr>
      <vt:lpstr>Presentación de PowerPoint</vt:lpstr>
      <vt:lpstr>Herramientas para el diagnóstico</vt:lpstr>
      <vt:lpstr>La obesidad no es de un momento ¡Se construye!</vt:lpstr>
      <vt:lpstr>¿Sabías que no se trata de obesidad,  sino de obesidades?</vt:lpstr>
      <vt:lpstr>Fenotipos clínicos de obesidad</vt:lpstr>
      <vt:lpstr>Manejo interdisciplinario</vt:lpstr>
      <vt:lpstr>Manejo holístico  de la obesidad</vt:lpstr>
      <vt:lpstr> </vt:lpstr>
      <vt:lpstr>Presentación de PowerPoint</vt:lpstr>
      <vt:lpstr>Escala de Edmonton</vt:lpstr>
      <vt:lpstr>Fármacos con aprobación para tratar obesidad </vt:lpstr>
      <vt:lpstr>Presentación de PowerPoint</vt:lpstr>
      <vt:lpstr>Más allá del peso</vt:lpstr>
      <vt:lpstr>Presentación de PowerPoint</vt:lpstr>
      <vt:lpstr>Presentación de PowerPoint</vt:lpstr>
      <vt:lpstr>¿Qué viene?</vt:lpstr>
      <vt:lpstr>Muchas gracias  Dra. Coralys Abreu Médico internista Endocrinóloga  ENDOBEM Health Center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JR PUBLICITY</dc:creator>
  <cp:lastModifiedBy>Coralys Abreu</cp:lastModifiedBy>
  <cp:revision>26</cp:revision>
  <dcterms:created xsi:type="dcterms:W3CDTF">2025-07-28T15:41:59Z</dcterms:created>
  <dcterms:modified xsi:type="dcterms:W3CDTF">2025-09-05T04:10:59Z</dcterms:modified>
</cp:coreProperties>
</file>