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256" r:id="rId3"/>
    <p:sldId id="265" r:id="rId4"/>
    <p:sldId id="410" r:id="rId5"/>
    <p:sldId id="257" r:id="rId6"/>
    <p:sldId id="272" r:id="rId7"/>
    <p:sldId id="409" r:id="rId8"/>
    <p:sldId id="425" r:id="rId9"/>
    <p:sldId id="416" r:id="rId10"/>
    <p:sldId id="418" r:id="rId11"/>
    <p:sldId id="421" r:id="rId12"/>
    <p:sldId id="269" r:id="rId13"/>
    <p:sldId id="412" r:id="rId14"/>
    <p:sldId id="426" r:id="rId15"/>
    <p:sldId id="424" r:id="rId16"/>
    <p:sldId id="431" r:id="rId17"/>
    <p:sldId id="432" r:id="rId18"/>
    <p:sldId id="342" r:id="rId19"/>
    <p:sldId id="389" r:id="rId20"/>
    <p:sldId id="422" r:id="rId21"/>
    <p:sldId id="433" r:id="rId22"/>
    <p:sldId id="382" r:id="rId23"/>
    <p:sldId id="346" r:id="rId24"/>
    <p:sldId id="351" r:id="rId25"/>
    <p:sldId id="348" r:id="rId26"/>
    <p:sldId id="355" r:id="rId27"/>
    <p:sldId id="356" r:id="rId28"/>
    <p:sldId id="386" r:id="rId29"/>
    <p:sldId id="42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94660"/>
  </p:normalViewPr>
  <p:slideViewPr>
    <p:cSldViewPr snapToGrid="0">
      <p:cViewPr varScale="1">
        <p:scale>
          <a:sx n="92" d="100"/>
          <a:sy n="92" d="100"/>
        </p:scale>
        <p:origin x="302"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diagrams/_rels/data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EAF53E-097A-4441-AC3B-ED65AB8A0C8A}" type="doc">
      <dgm:prSet loTypeId="urn:microsoft.com/office/officeart/2016/7/layout/BasicLinearProcessNumbered" loCatId="process" qsTypeId="urn:microsoft.com/office/officeart/2005/8/quickstyle/simple4" qsCatId="simple" csTypeId="urn:microsoft.com/office/officeart/2005/8/colors/colorful5" csCatId="colorful" phldr="1"/>
      <dgm:spPr/>
      <dgm:t>
        <a:bodyPr/>
        <a:lstStyle/>
        <a:p>
          <a:endParaRPr lang="en-US"/>
        </a:p>
      </dgm:t>
    </dgm:pt>
    <dgm:pt modelId="{18BC5575-6A80-4243-B776-C1EDFAE1B842}">
      <dgm:prSet/>
      <dgm:spPr/>
      <dgm:t>
        <a:bodyPr/>
        <a:lstStyle/>
        <a:p>
          <a:r>
            <a:rPr lang="es-DO" dirty="0">
              <a:latin typeface="Montserrat" panose="00000500000000000000" pitchFamily="2" charset="0"/>
            </a:rPr>
            <a:t>La tirotoxicosis es un </a:t>
          </a:r>
          <a:r>
            <a:rPr lang="es-DO" dirty="0" err="1">
              <a:latin typeface="Montserrat" panose="00000500000000000000" pitchFamily="2" charset="0"/>
            </a:rPr>
            <a:t>término</a:t>
          </a:r>
          <a:r>
            <a:rPr lang="es-DO" dirty="0">
              <a:latin typeface="Montserrat" panose="00000500000000000000" pitchFamily="2" charset="0"/>
            </a:rPr>
            <a:t> general utilizado para referirse al exceso de concentraciones </a:t>
          </a:r>
          <a:r>
            <a:rPr lang="es-DO" dirty="0" err="1">
              <a:latin typeface="Montserrat" panose="00000500000000000000" pitchFamily="2" charset="0"/>
            </a:rPr>
            <a:t>séricas</a:t>
          </a:r>
          <a:r>
            <a:rPr lang="es-DO" dirty="0">
              <a:latin typeface="Montserrat" panose="00000500000000000000" pitchFamily="2" charset="0"/>
            </a:rPr>
            <a:t> y tisulares de hormonas tiroideas (tiroxina o T4 y/o triyodotironina o T3), independientemente de la causa. </a:t>
          </a:r>
          <a:endParaRPr lang="en-US" dirty="0">
            <a:latin typeface="Montserrat" panose="00000500000000000000" pitchFamily="2" charset="0"/>
          </a:endParaRPr>
        </a:p>
      </dgm:t>
    </dgm:pt>
    <dgm:pt modelId="{C978543D-1114-4009-9ACC-F831A928ABD0}" type="parTrans" cxnId="{5711B477-916C-4C70-A37B-08EE10EFC3D4}">
      <dgm:prSet/>
      <dgm:spPr/>
      <dgm:t>
        <a:bodyPr/>
        <a:lstStyle/>
        <a:p>
          <a:endParaRPr lang="en-US"/>
        </a:p>
      </dgm:t>
    </dgm:pt>
    <dgm:pt modelId="{02A38ACF-73E8-4FCD-A5A7-84E657F1CC78}" type="sibTrans" cxnId="{5711B477-916C-4C70-A37B-08EE10EFC3D4}">
      <dgm:prSet phldrT="1" phldr="0"/>
      <dgm:spPr/>
      <dgm:t>
        <a:bodyPr/>
        <a:lstStyle/>
        <a:p>
          <a:r>
            <a:rPr lang="en-US"/>
            <a:t>1</a:t>
          </a:r>
        </a:p>
      </dgm:t>
    </dgm:pt>
    <dgm:pt modelId="{103138C6-A942-46A3-8FAB-8531C9EA6B78}">
      <dgm:prSet/>
      <dgm:spPr/>
      <dgm:t>
        <a:bodyPr/>
        <a:lstStyle/>
        <a:p>
          <a:r>
            <a:rPr lang="es-DO" dirty="0">
              <a:latin typeface="Montserrat" panose="00000500000000000000" pitchFamily="2" charset="0"/>
            </a:rPr>
            <a:t>Hipertiroidismo se refiere </a:t>
          </a:r>
          <a:r>
            <a:rPr lang="es-DO" dirty="0" err="1">
              <a:latin typeface="Montserrat" panose="00000500000000000000" pitchFamily="2" charset="0"/>
            </a:rPr>
            <a:t>específicamente</a:t>
          </a:r>
          <a:r>
            <a:rPr lang="es-DO" dirty="0">
              <a:latin typeface="Montserrat" panose="00000500000000000000" pitchFamily="2" charset="0"/>
            </a:rPr>
            <a:t> a la tirotoxicosis resultante de la hiperactividad de la </a:t>
          </a:r>
          <a:r>
            <a:rPr lang="es-DO" dirty="0" err="1">
              <a:latin typeface="Montserrat" panose="00000500000000000000" pitchFamily="2" charset="0"/>
            </a:rPr>
            <a:t>glándula</a:t>
          </a:r>
          <a:r>
            <a:rPr lang="es-DO" dirty="0">
              <a:latin typeface="Montserrat" panose="00000500000000000000" pitchFamily="2" charset="0"/>
            </a:rPr>
            <a:t> tiroides, por condiciones como enfermedad de Graves, bocio multinodular </a:t>
          </a:r>
          <a:r>
            <a:rPr lang="es-DO" dirty="0" err="1">
              <a:latin typeface="Montserrat" panose="00000500000000000000" pitchFamily="2" charset="0"/>
            </a:rPr>
            <a:t>tóxico</a:t>
          </a:r>
          <a:r>
            <a:rPr lang="es-DO" dirty="0">
              <a:latin typeface="Montserrat" panose="00000500000000000000" pitchFamily="2" charset="0"/>
            </a:rPr>
            <a:t> o adenoma tiroideo </a:t>
          </a:r>
          <a:r>
            <a:rPr lang="es-DO" dirty="0" err="1">
              <a:latin typeface="Montserrat" panose="00000500000000000000" pitchFamily="2" charset="0"/>
            </a:rPr>
            <a:t>tóxico</a:t>
          </a:r>
          <a:r>
            <a:rPr lang="es-DO" dirty="0">
              <a:latin typeface="Montserrat" panose="00000500000000000000" pitchFamily="2" charset="0"/>
            </a:rPr>
            <a:t>. </a:t>
          </a:r>
          <a:endParaRPr lang="en-US" dirty="0">
            <a:latin typeface="Montserrat" panose="00000500000000000000" pitchFamily="2" charset="0"/>
          </a:endParaRPr>
        </a:p>
      </dgm:t>
    </dgm:pt>
    <dgm:pt modelId="{E9EE820B-FE8B-4060-B3A8-6115A460E1F9}" type="parTrans" cxnId="{8C165120-3695-4862-A31C-59F6459F9291}">
      <dgm:prSet/>
      <dgm:spPr/>
      <dgm:t>
        <a:bodyPr/>
        <a:lstStyle/>
        <a:p>
          <a:endParaRPr lang="en-US"/>
        </a:p>
      </dgm:t>
    </dgm:pt>
    <dgm:pt modelId="{23739F22-FF37-4FCD-94EB-CE07AE8E795A}" type="sibTrans" cxnId="{8C165120-3695-4862-A31C-59F6459F9291}">
      <dgm:prSet phldrT="2" phldr="0"/>
      <dgm:spPr/>
      <dgm:t>
        <a:bodyPr/>
        <a:lstStyle/>
        <a:p>
          <a:r>
            <a:rPr lang="en-US"/>
            <a:t>2</a:t>
          </a:r>
        </a:p>
      </dgm:t>
    </dgm:pt>
    <dgm:pt modelId="{5E608892-45D9-FE41-AA71-7DEE6783420A}" type="pres">
      <dgm:prSet presAssocID="{CFEAF53E-097A-4441-AC3B-ED65AB8A0C8A}" presName="Name0" presStyleCnt="0">
        <dgm:presLayoutVars>
          <dgm:animLvl val="lvl"/>
          <dgm:resizeHandles val="exact"/>
        </dgm:presLayoutVars>
      </dgm:prSet>
      <dgm:spPr/>
    </dgm:pt>
    <dgm:pt modelId="{9BE82FF1-84FF-A44A-BC0D-7FA8355E7248}" type="pres">
      <dgm:prSet presAssocID="{18BC5575-6A80-4243-B776-C1EDFAE1B842}" presName="compositeNode" presStyleCnt="0">
        <dgm:presLayoutVars>
          <dgm:bulletEnabled val="1"/>
        </dgm:presLayoutVars>
      </dgm:prSet>
      <dgm:spPr/>
    </dgm:pt>
    <dgm:pt modelId="{1218756D-BC92-7643-AC39-7D50377A8846}" type="pres">
      <dgm:prSet presAssocID="{18BC5575-6A80-4243-B776-C1EDFAE1B842}" presName="bgRect" presStyleLbl="bgAccFollowNode1" presStyleIdx="0" presStyleCnt="2"/>
      <dgm:spPr/>
    </dgm:pt>
    <dgm:pt modelId="{7CAB35F7-F50B-554C-B8B7-BBB970551EB8}" type="pres">
      <dgm:prSet presAssocID="{02A38ACF-73E8-4FCD-A5A7-84E657F1CC78}" presName="sibTransNodeCircle" presStyleLbl="alignNode1" presStyleIdx="0" presStyleCnt="4">
        <dgm:presLayoutVars>
          <dgm:chMax val="0"/>
          <dgm:bulletEnabled/>
        </dgm:presLayoutVars>
      </dgm:prSet>
      <dgm:spPr/>
    </dgm:pt>
    <dgm:pt modelId="{DD828370-FCEF-0B4D-80DD-ED347B8AB5BE}" type="pres">
      <dgm:prSet presAssocID="{18BC5575-6A80-4243-B776-C1EDFAE1B842}" presName="bottomLine" presStyleLbl="alignNode1" presStyleIdx="1" presStyleCnt="4">
        <dgm:presLayoutVars/>
      </dgm:prSet>
      <dgm:spPr/>
    </dgm:pt>
    <dgm:pt modelId="{2E05DC32-D3E1-DF44-A326-25CBC9CC9DB6}" type="pres">
      <dgm:prSet presAssocID="{18BC5575-6A80-4243-B776-C1EDFAE1B842}" presName="nodeText" presStyleLbl="bgAccFollowNode1" presStyleIdx="0" presStyleCnt="2">
        <dgm:presLayoutVars>
          <dgm:bulletEnabled val="1"/>
        </dgm:presLayoutVars>
      </dgm:prSet>
      <dgm:spPr/>
    </dgm:pt>
    <dgm:pt modelId="{E442FBAC-9DBD-6B4A-9AC8-47BFAE2AA77F}" type="pres">
      <dgm:prSet presAssocID="{02A38ACF-73E8-4FCD-A5A7-84E657F1CC78}" presName="sibTrans" presStyleCnt="0"/>
      <dgm:spPr/>
    </dgm:pt>
    <dgm:pt modelId="{4BC625EF-AEE5-0B49-9B46-73B6A004EE86}" type="pres">
      <dgm:prSet presAssocID="{103138C6-A942-46A3-8FAB-8531C9EA6B78}" presName="compositeNode" presStyleCnt="0">
        <dgm:presLayoutVars>
          <dgm:bulletEnabled val="1"/>
        </dgm:presLayoutVars>
      </dgm:prSet>
      <dgm:spPr/>
    </dgm:pt>
    <dgm:pt modelId="{B6E13B89-3FCE-7E4B-BA68-8986683E1128}" type="pres">
      <dgm:prSet presAssocID="{103138C6-A942-46A3-8FAB-8531C9EA6B78}" presName="bgRect" presStyleLbl="bgAccFollowNode1" presStyleIdx="1" presStyleCnt="2" custLinFactNeighborX="26"/>
      <dgm:spPr/>
    </dgm:pt>
    <dgm:pt modelId="{4D4C377D-3CB1-6D40-B9C5-48A803B1C13A}" type="pres">
      <dgm:prSet presAssocID="{23739F22-FF37-4FCD-94EB-CE07AE8E795A}" presName="sibTransNodeCircle" presStyleLbl="alignNode1" presStyleIdx="2" presStyleCnt="4">
        <dgm:presLayoutVars>
          <dgm:chMax val="0"/>
          <dgm:bulletEnabled/>
        </dgm:presLayoutVars>
      </dgm:prSet>
      <dgm:spPr/>
    </dgm:pt>
    <dgm:pt modelId="{711BFC60-B192-6540-BBB5-B4F33C663BC8}" type="pres">
      <dgm:prSet presAssocID="{103138C6-A942-46A3-8FAB-8531C9EA6B78}" presName="bottomLine" presStyleLbl="alignNode1" presStyleIdx="3" presStyleCnt="4">
        <dgm:presLayoutVars/>
      </dgm:prSet>
      <dgm:spPr/>
    </dgm:pt>
    <dgm:pt modelId="{E561CEDF-D700-C447-A036-D0AEE7B27035}" type="pres">
      <dgm:prSet presAssocID="{103138C6-A942-46A3-8FAB-8531C9EA6B78}" presName="nodeText" presStyleLbl="bgAccFollowNode1" presStyleIdx="1" presStyleCnt="2">
        <dgm:presLayoutVars>
          <dgm:bulletEnabled val="1"/>
        </dgm:presLayoutVars>
      </dgm:prSet>
      <dgm:spPr/>
    </dgm:pt>
  </dgm:ptLst>
  <dgm:cxnLst>
    <dgm:cxn modelId="{61C23E15-3406-A74B-8363-4B40CEF15921}" type="presOf" srcId="{103138C6-A942-46A3-8FAB-8531C9EA6B78}" destId="{E561CEDF-D700-C447-A036-D0AEE7B27035}" srcOrd="1" destOrd="0" presId="urn:microsoft.com/office/officeart/2016/7/layout/BasicLinearProcessNumbered"/>
    <dgm:cxn modelId="{B8FE3916-3B20-4B43-BB46-F0D468B9ACBF}" type="presOf" srcId="{18BC5575-6A80-4243-B776-C1EDFAE1B842}" destId="{1218756D-BC92-7643-AC39-7D50377A8846}" srcOrd="0" destOrd="0" presId="urn:microsoft.com/office/officeart/2016/7/layout/BasicLinearProcessNumbered"/>
    <dgm:cxn modelId="{66B0A518-5C90-6C4A-9900-788A9907E86B}" type="presOf" srcId="{CFEAF53E-097A-4441-AC3B-ED65AB8A0C8A}" destId="{5E608892-45D9-FE41-AA71-7DEE6783420A}" srcOrd="0" destOrd="0" presId="urn:microsoft.com/office/officeart/2016/7/layout/BasicLinearProcessNumbered"/>
    <dgm:cxn modelId="{8C165120-3695-4862-A31C-59F6459F9291}" srcId="{CFEAF53E-097A-4441-AC3B-ED65AB8A0C8A}" destId="{103138C6-A942-46A3-8FAB-8531C9EA6B78}" srcOrd="1" destOrd="0" parTransId="{E9EE820B-FE8B-4060-B3A8-6115A460E1F9}" sibTransId="{23739F22-FF37-4FCD-94EB-CE07AE8E795A}"/>
    <dgm:cxn modelId="{72F12434-1AD0-7A4B-9BAC-56D416FD8FC1}" type="presOf" srcId="{23739F22-FF37-4FCD-94EB-CE07AE8E795A}" destId="{4D4C377D-3CB1-6D40-B9C5-48A803B1C13A}" srcOrd="0" destOrd="0" presId="urn:microsoft.com/office/officeart/2016/7/layout/BasicLinearProcessNumbered"/>
    <dgm:cxn modelId="{8169096F-169F-0D46-B395-96484E051031}" type="presOf" srcId="{02A38ACF-73E8-4FCD-A5A7-84E657F1CC78}" destId="{7CAB35F7-F50B-554C-B8B7-BBB970551EB8}" srcOrd="0" destOrd="0" presId="urn:microsoft.com/office/officeart/2016/7/layout/BasicLinearProcessNumbered"/>
    <dgm:cxn modelId="{5711B477-916C-4C70-A37B-08EE10EFC3D4}" srcId="{CFEAF53E-097A-4441-AC3B-ED65AB8A0C8A}" destId="{18BC5575-6A80-4243-B776-C1EDFAE1B842}" srcOrd="0" destOrd="0" parTransId="{C978543D-1114-4009-9ACC-F831A928ABD0}" sibTransId="{02A38ACF-73E8-4FCD-A5A7-84E657F1CC78}"/>
    <dgm:cxn modelId="{CA0C24EC-2890-9344-BB39-26F87D4F3008}" type="presOf" srcId="{18BC5575-6A80-4243-B776-C1EDFAE1B842}" destId="{2E05DC32-D3E1-DF44-A326-25CBC9CC9DB6}" srcOrd="1" destOrd="0" presId="urn:microsoft.com/office/officeart/2016/7/layout/BasicLinearProcessNumbered"/>
    <dgm:cxn modelId="{6DAF6AF4-9905-7742-A449-7E7D08BC33CA}" type="presOf" srcId="{103138C6-A942-46A3-8FAB-8531C9EA6B78}" destId="{B6E13B89-3FCE-7E4B-BA68-8986683E1128}" srcOrd="0" destOrd="0" presId="urn:microsoft.com/office/officeart/2016/7/layout/BasicLinearProcessNumbered"/>
    <dgm:cxn modelId="{C84B27CE-46CE-D74F-B1C5-73F811B7416D}" type="presParOf" srcId="{5E608892-45D9-FE41-AA71-7DEE6783420A}" destId="{9BE82FF1-84FF-A44A-BC0D-7FA8355E7248}" srcOrd="0" destOrd="0" presId="urn:microsoft.com/office/officeart/2016/7/layout/BasicLinearProcessNumbered"/>
    <dgm:cxn modelId="{E2046598-6533-2244-80F6-9DF3E5A5F7A7}" type="presParOf" srcId="{9BE82FF1-84FF-A44A-BC0D-7FA8355E7248}" destId="{1218756D-BC92-7643-AC39-7D50377A8846}" srcOrd="0" destOrd="0" presId="urn:microsoft.com/office/officeart/2016/7/layout/BasicLinearProcessNumbered"/>
    <dgm:cxn modelId="{48CB27FC-F543-6E4D-8D89-B0DE572F4CDD}" type="presParOf" srcId="{9BE82FF1-84FF-A44A-BC0D-7FA8355E7248}" destId="{7CAB35F7-F50B-554C-B8B7-BBB970551EB8}" srcOrd="1" destOrd="0" presId="urn:microsoft.com/office/officeart/2016/7/layout/BasicLinearProcessNumbered"/>
    <dgm:cxn modelId="{8A34A6D3-17EF-8247-B3E0-44ED998503E0}" type="presParOf" srcId="{9BE82FF1-84FF-A44A-BC0D-7FA8355E7248}" destId="{DD828370-FCEF-0B4D-80DD-ED347B8AB5BE}" srcOrd="2" destOrd="0" presId="urn:microsoft.com/office/officeart/2016/7/layout/BasicLinearProcessNumbered"/>
    <dgm:cxn modelId="{FAFCBC1F-D885-AB40-9AB0-6D6A17D195F7}" type="presParOf" srcId="{9BE82FF1-84FF-A44A-BC0D-7FA8355E7248}" destId="{2E05DC32-D3E1-DF44-A326-25CBC9CC9DB6}" srcOrd="3" destOrd="0" presId="urn:microsoft.com/office/officeart/2016/7/layout/BasicLinearProcessNumbered"/>
    <dgm:cxn modelId="{FD7D5DA9-9F01-DD49-BCCF-88FD1AD08202}" type="presParOf" srcId="{5E608892-45D9-FE41-AA71-7DEE6783420A}" destId="{E442FBAC-9DBD-6B4A-9AC8-47BFAE2AA77F}" srcOrd="1" destOrd="0" presId="urn:microsoft.com/office/officeart/2016/7/layout/BasicLinearProcessNumbered"/>
    <dgm:cxn modelId="{EFA1E65E-5E19-1C4C-83DC-B4ABB9634E9E}" type="presParOf" srcId="{5E608892-45D9-FE41-AA71-7DEE6783420A}" destId="{4BC625EF-AEE5-0B49-9B46-73B6A004EE86}" srcOrd="2" destOrd="0" presId="urn:microsoft.com/office/officeart/2016/7/layout/BasicLinearProcessNumbered"/>
    <dgm:cxn modelId="{0A2D7DCF-9C02-3141-AF43-98B9C46D45F1}" type="presParOf" srcId="{4BC625EF-AEE5-0B49-9B46-73B6A004EE86}" destId="{B6E13B89-3FCE-7E4B-BA68-8986683E1128}" srcOrd="0" destOrd="0" presId="urn:microsoft.com/office/officeart/2016/7/layout/BasicLinearProcessNumbered"/>
    <dgm:cxn modelId="{9B101BD9-7FD6-E142-93A2-EB710EDD9F91}" type="presParOf" srcId="{4BC625EF-AEE5-0B49-9B46-73B6A004EE86}" destId="{4D4C377D-3CB1-6D40-B9C5-48A803B1C13A}" srcOrd="1" destOrd="0" presId="urn:microsoft.com/office/officeart/2016/7/layout/BasicLinearProcessNumbered"/>
    <dgm:cxn modelId="{5E1A1494-EA44-BD49-8510-83B396E4C70F}" type="presParOf" srcId="{4BC625EF-AEE5-0B49-9B46-73B6A004EE86}" destId="{711BFC60-B192-6540-BBB5-B4F33C663BC8}" srcOrd="2" destOrd="0" presId="urn:microsoft.com/office/officeart/2016/7/layout/BasicLinearProcessNumbered"/>
    <dgm:cxn modelId="{4D83F34B-D67E-C84A-BC2E-6BD9426B223B}" type="presParOf" srcId="{4BC625EF-AEE5-0B49-9B46-73B6A004EE86}" destId="{E561CEDF-D700-C447-A036-D0AEE7B27035}"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4D3F30-C34A-46D2-A4AD-0E516A4F11C2}" type="doc">
      <dgm:prSet loTypeId="urn:microsoft.com/office/officeart/2008/layout/PictureAccentList" loCatId="picture" qsTypeId="urn:microsoft.com/office/officeart/2005/8/quickstyle/3d3" qsCatId="3D" csTypeId="urn:microsoft.com/office/officeart/2005/8/colors/colorful1#1" csCatId="colorful" phldr="1"/>
      <dgm:spPr/>
      <dgm:t>
        <a:bodyPr/>
        <a:lstStyle/>
        <a:p>
          <a:endParaRPr lang="es-MX"/>
        </a:p>
      </dgm:t>
    </dgm:pt>
    <dgm:pt modelId="{0FED1650-7633-41F8-83E5-172CD4A5819D}">
      <dgm:prSet phldrT="[Texto]"/>
      <dgm:spPr/>
      <dgm:t>
        <a:bodyPr/>
        <a:lstStyle/>
        <a:p>
          <a:r>
            <a:rPr lang="es-MX" b="1" dirty="0">
              <a:latin typeface="Montserrat" panose="00000500000000000000" pitchFamily="2" charset="0"/>
            </a:rPr>
            <a:t>Etiología</a:t>
          </a:r>
          <a:r>
            <a:rPr lang="es-MX" b="1" dirty="0"/>
            <a:t> </a:t>
          </a:r>
        </a:p>
      </dgm:t>
    </dgm:pt>
    <dgm:pt modelId="{D67962A2-4592-4D64-8260-4CA7CA408EC6}" type="parTrans" cxnId="{83BF695E-072B-4AA4-B7ED-26EBB3468DD0}">
      <dgm:prSet/>
      <dgm:spPr/>
      <dgm:t>
        <a:bodyPr/>
        <a:lstStyle/>
        <a:p>
          <a:endParaRPr lang="es-MX"/>
        </a:p>
      </dgm:t>
    </dgm:pt>
    <dgm:pt modelId="{07D161EF-F528-4E77-A03B-BA775525200C}" type="sibTrans" cxnId="{83BF695E-072B-4AA4-B7ED-26EBB3468DD0}">
      <dgm:prSet/>
      <dgm:spPr/>
      <dgm:t>
        <a:bodyPr/>
        <a:lstStyle/>
        <a:p>
          <a:endParaRPr lang="es-MX"/>
        </a:p>
      </dgm:t>
    </dgm:pt>
    <dgm:pt modelId="{07B8A7A0-7291-494F-8482-0F880101D87D}">
      <dgm:prSet phldrT="[Texto]" custT="1"/>
      <dgm:spPr/>
      <dgm:t>
        <a:bodyPr/>
        <a:lstStyle/>
        <a:p>
          <a:pPr algn="l"/>
          <a:endParaRPr lang="es-MX" sz="1800" dirty="0">
            <a:latin typeface="Montserrat" panose="00000500000000000000" pitchFamily="2" charset="0"/>
          </a:endParaRPr>
        </a:p>
        <a:p>
          <a:pPr algn="l"/>
          <a:r>
            <a:rPr lang="es-MX" sz="1600" b="1" dirty="0">
              <a:effectLst>
                <a:outerShdw blurRad="38100" dist="38100" dir="2700000" algn="tl">
                  <a:srgbClr val="000000">
                    <a:alpha val="43137"/>
                  </a:srgbClr>
                </a:outerShdw>
              </a:effectLst>
              <a:latin typeface="Montserrat" panose="00000500000000000000" pitchFamily="2" charset="0"/>
            </a:rPr>
            <a:t>Enfermedad de Graves</a:t>
          </a:r>
        </a:p>
        <a:p>
          <a:pPr algn="l"/>
          <a:r>
            <a:rPr lang="es-MX" sz="1600" dirty="0">
              <a:latin typeface="Montserrat" panose="00000500000000000000" pitchFamily="2" charset="0"/>
            </a:rPr>
            <a:t>Bocio </a:t>
          </a:r>
          <a:r>
            <a:rPr lang="es-MX" sz="1600" dirty="0" err="1">
              <a:latin typeface="Montserrat" panose="00000500000000000000" pitchFamily="2" charset="0"/>
            </a:rPr>
            <a:t>multinodular</a:t>
          </a:r>
          <a:r>
            <a:rPr lang="es-MX" sz="1600" dirty="0">
              <a:latin typeface="Montserrat" panose="00000500000000000000" pitchFamily="2" charset="0"/>
            </a:rPr>
            <a:t> tóxico</a:t>
          </a:r>
        </a:p>
        <a:p>
          <a:pPr algn="l"/>
          <a:r>
            <a:rPr lang="es-MX" sz="1600" dirty="0">
              <a:latin typeface="Montserrat" panose="00000500000000000000" pitchFamily="2" charset="0"/>
            </a:rPr>
            <a:t>Adenoma tóxico</a:t>
          </a:r>
        </a:p>
        <a:p>
          <a:pPr algn="l"/>
          <a:r>
            <a:rPr lang="es-MX" sz="1600" dirty="0">
              <a:latin typeface="Montserrat" panose="00000500000000000000" pitchFamily="2" charset="0"/>
            </a:rPr>
            <a:t>Tiroiditis destructivas </a:t>
          </a:r>
        </a:p>
        <a:p>
          <a:pPr algn="l"/>
          <a:r>
            <a:rPr lang="es-MX" sz="1600" dirty="0">
              <a:latin typeface="Montserrat" panose="00000500000000000000" pitchFamily="2" charset="0"/>
            </a:rPr>
            <a:t>Inducido por yodo</a:t>
          </a:r>
        </a:p>
        <a:p>
          <a:pPr algn="l"/>
          <a:r>
            <a:rPr lang="es-MX" sz="1600" dirty="0">
              <a:latin typeface="Montserrat" panose="00000500000000000000" pitchFamily="2" charset="0"/>
            </a:rPr>
            <a:t>Tirotoxicosis facticia </a:t>
          </a:r>
        </a:p>
        <a:p>
          <a:pPr algn="ctr"/>
          <a:endParaRPr lang="es-MX" sz="1200" dirty="0"/>
        </a:p>
        <a:p>
          <a:pPr algn="ctr"/>
          <a:endParaRPr lang="es-MX" sz="1200" dirty="0"/>
        </a:p>
      </dgm:t>
    </dgm:pt>
    <dgm:pt modelId="{D7ECFF36-DC65-4DD7-BFB6-8FFB47E4FE1F}" type="parTrans" cxnId="{264E43D7-B38D-46FA-B370-09517A30FDB2}">
      <dgm:prSet/>
      <dgm:spPr/>
      <dgm:t>
        <a:bodyPr/>
        <a:lstStyle/>
        <a:p>
          <a:endParaRPr lang="es-MX"/>
        </a:p>
      </dgm:t>
    </dgm:pt>
    <dgm:pt modelId="{E516695D-81D7-4F79-8AC6-81BEE2626782}" type="sibTrans" cxnId="{264E43D7-B38D-46FA-B370-09517A30FDB2}">
      <dgm:prSet/>
      <dgm:spPr/>
      <dgm:t>
        <a:bodyPr/>
        <a:lstStyle/>
        <a:p>
          <a:endParaRPr lang="es-MX"/>
        </a:p>
      </dgm:t>
    </dgm:pt>
    <dgm:pt modelId="{B93F132D-91EA-4552-8A69-DB94AE9DE131}">
      <dgm:prSet phldrT="[Texto]" custT="1"/>
      <dgm:spPr/>
      <dgm:t>
        <a:bodyPr/>
        <a:lstStyle/>
        <a:p>
          <a:pPr algn="l"/>
          <a:r>
            <a:rPr lang="es-MX" sz="1600" dirty="0">
              <a:latin typeface="Montserrat" panose="00000500000000000000" pitchFamily="2" charset="0"/>
            </a:rPr>
            <a:t>Adenomas productores de TSH</a:t>
          </a:r>
        </a:p>
        <a:p>
          <a:pPr algn="l"/>
          <a:r>
            <a:rPr lang="es-MX" sz="1600" dirty="0">
              <a:latin typeface="Montserrat" panose="00000500000000000000" pitchFamily="2" charset="0"/>
            </a:rPr>
            <a:t>Tumores </a:t>
          </a:r>
          <a:r>
            <a:rPr lang="es-MX" sz="1600" dirty="0" err="1">
              <a:latin typeface="Montserrat" panose="00000500000000000000" pitchFamily="2" charset="0"/>
            </a:rPr>
            <a:t>trofoblásticas</a:t>
          </a:r>
          <a:endParaRPr lang="es-MX" sz="1600" dirty="0">
            <a:latin typeface="Montserrat" panose="00000500000000000000" pitchFamily="2" charset="0"/>
          </a:endParaRPr>
        </a:p>
        <a:p>
          <a:pPr algn="l"/>
          <a:r>
            <a:rPr lang="es-MX" sz="1600" dirty="0">
              <a:latin typeface="Montserrat" panose="00000500000000000000" pitchFamily="2" charset="0"/>
            </a:rPr>
            <a:t>     Mola </a:t>
          </a:r>
          <a:r>
            <a:rPr lang="es-MX" sz="1600" dirty="0" err="1">
              <a:latin typeface="Montserrat" panose="00000500000000000000" pitchFamily="2" charset="0"/>
            </a:rPr>
            <a:t>hidatiforme</a:t>
          </a:r>
          <a:endParaRPr lang="es-MX" sz="1600" dirty="0">
            <a:latin typeface="Montserrat" panose="00000500000000000000" pitchFamily="2" charset="0"/>
          </a:endParaRPr>
        </a:p>
        <a:p>
          <a:pPr algn="l"/>
          <a:r>
            <a:rPr lang="es-MX" sz="1600" dirty="0">
              <a:latin typeface="Montserrat" panose="00000500000000000000" pitchFamily="2" charset="0"/>
            </a:rPr>
            <a:t>     </a:t>
          </a:r>
          <a:r>
            <a:rPr lang="es-MX" sz="1600" dirty="0" err="1">
              <a:latin typeface="Montserrat" panose="00000500000000000000" pitchFamily="2" charset="0"/>
            </a:rPr>
            <a:t>Coriocarcinoma</a:t>
          </a:r>
          <a:endParaRPr lang="es-MX" sz="1600" dirty="0">
            <a:latin typeface="Montserrat" panose="00000500000000000000" pitchFamily="2" charset="0"/>
          </a:endParaRPr>
        </a:p>
        <a:p>
          <a:pPr algn="l"/>
          <a:r>
            <a:rPr lang="es-MX" sz="1600" dirty="0" err="1">
              <a:latin typeface="Montserrat" panose="00000500000000000000" pitchFamily="2" charset="0"/>
            </a:rPr>
            <a:t>Struma</a:t>
          </a:r>
          <a:r>
            <a:rPr lang="es-MX" sz="1600" dirty="0">
              <a:latin typeface="Montserrat" panose="00000500000000000000" pitchFamily="2" charset="0"/>
            </a:rPr>
            <a:t> </a:t>
          </a:r>
          <a:r>
            <a:rPr lang="es-MX" sz="1600" dirty="0" err="1">
              <a:latin typeface="Montserrat" panose="00000500000000000000" pitchFamily="2" charset="0"/>
            </a:rPr>
            <a:t>ovarii</a:t>
          </a:r>
          <a:endParaRPr lang="es-MX" sz="1600" dirty="0">
            <a:latin typeface="Montserrat" panose="00000500000000000000" pitchFamily="2" charset="0"/>
          </a:endParaRPr>
        </a:p>
        <a:p>
          <a:pPr algn="l"/>
          <a:r>
            <a:rPr lang="es-MX" sz="1600" dirty="0">
              <a:latin typeface="Montserrat" panose="00000500000000000000" pitchFamily="2" charset="0"/>
            </a:rPr>
            <a:t>Metástasis </a:t>
          </a:r>
          <a:r>
            <a:rPr lang="es-MX" sz="1600" dirty="0" err="1">
              <a:latin typeface="Montserrat" panose="00000500000000000000" pitchFamily="2" charset="0"/>
            </a:rPr>
            <a:t>funcionantes</a:t>
          </a:r>
          <a:r>
            <a:rPr lang="es-MX" sz="1600" dirty="0">
              <a:latin typeface="Montserrat" panose="00000500000000000000" pitchFamily="2" charset="0"/>
            </a:rPr>
            <a:t> de </a:t>
          </a:r>
          <a:r>
            <a:rPr lang="es-MX" sz="1600" dirty="0" err="1">
              <a:latin typeface="Montserrat" panose="00000500000000000000" pitchFamily="2" charset="0"/>
            </a:rPr>
            <a:t>ca</a:t>
          </a:r>
          <a:r>
            <a:rPr lang="es-MX" sz="1600" dirty="0">
              <a:latin typeface="Montserrat" panose="00000500000000000000" pitchFamily="2" charset="0"/>
            </a:rPr>
            <a:t> tiroides</a:t>
          </a:r>
        </a:p>
      </dgm:t>
    </dgm:pt>
    <dgm:pt modelId="{113131B6-83B2-49BA-B4B3-F3EEDC0C1630}" type="parTrans" cxnId="{565645FD-106D-48A3-AB05-B0BEDD2BBC74}">
      <dgm:prSet/>
      <dgm:spPr/>
      <dgm:t>
        <a:bodyPr/>
        <a:lstStyle/>
        <a:p>
          <a:endParaRPr lang="es-MX"/>
        </a:p>
      </dgm:t>
    </dgm:pt>
    <dgm:pt modelId="{1EC40A50-1FDC-455D-8AFE-6504C7E9E10A}" type="sibTrans" cxnId="{565645FD-106D-48A3-AB05-B0BEDD2BBC74}">
      <dgm:prSet/>
      <dgm:spPr/>
      <dgm:t>
        <a:bodyPr/>
        <a:lstStyle/>
        <a:p>
          <a:endParaRPr lang="es-MX"/>
        </a:p>
      </dgm:t>
    </dgm:pt>
    <dgm:pt modelId="{E950CF6C-5A3E-4422-AF00-A6A14FCF6EEF}">
      <dgm:prSet phldrT="[Texto]" custT="1"/>
      <dgm:spPr/>
      <dgm:t>
        <a:bodyPr/>
        <a:lstStyle/>
        <a:p>
          <a:pPr algn="l"/>
          <a:r>
            <a:rPr lang="es-MX" sz="1600" dirty="0">
              <a:latin typeface="Montserrat" panose="00000500000000000000" pitchFamily="2" charset="0"/>
            </a:rPr>
            <a:t>Interferón alfa </a:t>
          </a:r>
        </a:p>
        <a:p>
          <a:pPr algn="l"/>
          <a:r>
            <a:rPr lang="es-MX" sz="1600" dirty="0">
              <a:latin typeface="Montserrat" panose="00000500000000000000" pitchFamily="2" charset="0"/>
            </a:rPr>
            <a:t>Hepatitis viral </a:t>
          </a:r>
        </a:p>
        <a:p>
          <a:pPr algn="l"/>
          <a:r>
            <a:rPr lang="es-MX" sz="1600" dirty="0">
              <a:latin typeface="Montserrat" panose="00000500000000000000" pitchFamily="2" charset="0"/>
            </a:rPr>
            <a:t>VIH </a:t>
          </a:r>
        </a:p>
      </dgm:t>
    </dgm:pt>
    <dgm:pt modelId="{20F62305-54A0-44B0-BA18-F6731BD74DF3}" type="parTrans" cxnId="{7DA58101-8D12-4185-8C65-85FF3A0C4C05}">
      <dgm:prSet/>
      <dgm:spPr/>
      <dgm:t>
        <a:bodyPr/>
        <a:lstStyle/>
        <a:p>
          <a:endParaRPr lang="es-MX"/>
        </a:p>
      </dgm:t>
    </dgm:pt>
    <dgm:pt modelId="{E7862648-41BB-4018-9342-49FA0E2E5AFF}" type="sibTrans" cxnId="{7DA58101-8D12-4185-8C65-85FF3A0C4C05}">
      <dgm:prSet/>
      <dgm:spPr/>
      <dgm:t>
        <a:bodyPr/>
        <a:lstStyle/>
        <a:p>
          <a:endParaRPr lang="es-MX"/>
        </a:p>
      </dgm:t>
    </dgm:pt>
    <dgm:pt modelId="{CD9A77D9-779A-4F43-9D0F-BD24AB3D9614}" type="pres">
      <dgm:prSet presAssocID="{0C4D3F30-C34A-46D2-A4AD-0E516A4F11C2}" presName="layout" presStyleCnt="0">
        <dgm:presLayoutVars>
          <dgm:chMax/>
          <dgm:chPref/>
          <dgm:dir/>
          <dgm:animOne val="branch"/>
          <dgm:animLvl val="lvl"/>
          <dgm:resizeHandles/>
        </dgm:presLayoutVars>
      </dgm:prSet>
      <dgm:spPr/>
    </dgm:pt>
    <dgm:pt modelId="{26FC7623-A1A9-40A2-BEEF-53CD76751950}" type="pres">
      <dgm:prSet presAssocID="{0FED1650-7633-41F8-83E5-172CD4A5819D}" presName="root" presStyleCnt="0">
        <dgm:presLayoutVars>
          <dgm:chMax/>
          <dgm:chPref val="4"/>
        </dgm:presLayoutVars>
      </dgm:prSet>
      <dgm:spPr/>
    </dgm:pt>
    <dgm:pt modelId="{322B0AC2-924F-43FB-A9C9-0A0511E7FF15}" type="pres">
      <dgm:prSet presAssocID="{0FED1650-7633-41F8-83E5-172CD4A5819D}" presName="rootComposite" presStyleCnt="0">
        <dgm:presLayoutVars/>
      </dgm:prSet>
      <dgm:spPr/>
    </dgm:pt>
    <dgm:pt modelId="{C0AD7BDA-08B0-44AF-90B7-EE839FE0CBB4}" type="pres">
      <dgm:prSet presAssocID="{0FED1650-7633-41F8-83E5-172CD4A5819D}" presName="rootText" presStyleLbl="node0" presStyleIdx="0" presStyleCnt="1" custScaleY="50243" custLinFactNeighborY="-5029">
        <dgm:presLayoutVars>
          <dgm:chMax/>
          <dgm:chPref val="4"/>
        </dgm:presLayoutVars>
      </dgm:prSet>
      <dgm:spPr/>
    </dgm:pt>
    <dgm:pt modelId="{EC70AA4C-A97F-46B4-8143-87CA51A271DB}" type="pres">
      <dgm:prSet presAssocID="{0FED1650-7633-41F8-83E5-172CD4A5819D}" presName="childShape" presStyleCnt="0">
        <dgm:presLayoutVars>
          <dgm:chMax val="0"/>
          <dgm:chPref val="0"/>
        </dgm:presLayoutVars>
      </dgm:prSet>
      <dgm:spPr/>
    </dgm:pt>
    <dgm:pt modelId="{6233C291-1AF5-4AFA-81E5-FD5BC563AD7E}" type="pres">
      <dgm:prSet presAssocID="{07B8A7A0-7291-494F-8482-0F880101D87D}" presName="childComposite" presStyleCnt="0">
        <dgm:presLayoutVars>
          <dgm:chMax val="0"/>
          <dgm:chPref val="0"/>
        </dgm:presLayoutVars>
      </dgm:prSet>
      <dgm:spPr/>
    </dgm:pt>
    <dgm:pt modelId="{E9C4510B-93AD-45DA-BFC1-DAB75C783FBC}" type="pres">
      <dgm:prSet presAssocID="{07B8A7A0-7291-494F-8482-0F880101D87D}" presName="Image" presStyleLbl="node1" presStyleIdx="0" presStyleCnt="3"/>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71800" t="-2800" r="17800" b="2800"/>
          </a:stretch>
        </a:blipFill>
      </dgm:spPr>
    </dgm:pt>
    <dgm:pt modelId="{F786B3FA-F9CF-4490-A40E-5515906403A9}" type="pres">
      <dgm:prSet presAssocID="{07B8A7A0-7291-494F-8482-0F880101D87D}" presName="childText" presStyleLbl="lnNode1" presStyleIdx="0" presStyleCnt="3" custScaleY="175984">
        <dgm:presLayoutVars>
          <dgm:chMax val="0"/>
          <dgm:chPref val="0"/>
          <dgm:bulletEnabled val="1"/>
        </dgm:presLayoutVars>
      </dgm:prSet>
      <dgm:spPr/>
    </dgm:pt>
    <dgm:pt modelId="{08C25145-3152-4B2F-9BFC-B94BC791DB32}" type="pres">
      <dgm:prSet presAssocID="{B93F132D-91EA-4552-8A69-DB94AE9DE131}" presName="childComposite" presStyleCnt="0">
        <dgm:presLayoutVars>
          <dgm:chMax val="0"/>
          <dgm:chPref val="0"/>
        </dgm:presLayoutVars>
      </dgm:prSet>
      <dgm:spPr/>
    </dgm:pt>
    <dgm:pt modelId="{9703DCE2-C41A-427D-9407-9B8D290105B4}" type="pres">
      <dgm:prSet presAssocID="{B93F132D-91EA-4552-8A69-DB94AE9DE131}" presName="Image" presStyleLbl="node1" presStyleIdx="1" presStyleCnt="3" custScaleX="99947" custScaleY="99947" custLinFactNeighborX="3207"/>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2801" t="934" r="-2801" b="-934"/>
          </a:stretch>
        </a:blipFill>
      </dgm:spPr>
    </dgm:pt>
    <dgm:pt modelId="{8A9C69CE-1976-41C1-8A32-12CE0FF5E2CD}" type="pres">
      <dgm:prSet presAssocID="{B93F132D-91EA-4552-8A69-DB94AE9DE131}" presName="childText" presStyleLbl="lnNode1" presStyleIdx="1" presStyleCnt="3" custScaleY="178530">
        <dgm:presLayoutVars>
          <dgm:chMax val="0"/>
          <dgm:chPref val="0"/>
          <dgm:bulletEnabled val="1"/>
        </dgm:presLayoutVars>
      </dgm:prSet>
      <dgm:spPr/>
    </dgm:pt>
    <dgm:pt modelId="{F8CA4F1A-120C-4087-B639-32AD1D677CC5}" type="pres">
      <dgm:prSet presAssocID="{E950CF6C-5A3E-4422-AF00-A6A14FCF6EEF}" presName="childComposite" presStyleCnt="0">
        <dgm:presLayoutVars>
          <dgm:chMax val="0"/>
          <dgm:chPref val="0"/>
        </dgm:presLayoutVars>
      </dgm:prSet>
      <dgm:spPr/>
    </dgm:pt>
    <dgm:pt modelId="{10FA108F-A879-4A0D-92C5-60E8CC42ABBB}" type="pres">
      <dgm:prSet presAssocID="{E950CF6C-5A3E-4422-AF00-A6A14FCF6EEF}" presName="Image" presStyleLbl="node1" presStyleIdx="2" presStyleCnt="3"/>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2281" t="4215" r="-2281" b="-8281"/>
          </a:stretch>
        </a:blipFill>
      </dgm:spPr>
    </dgm:pt>
    <dgm:pt modelId="{07340313-4E7D-4A00-A6C9-F88F5281A9A7}" type="pres">
      <dgm:prSet presAssocID="{E950CF6C-5A3E-4422-AF00-A6A14FCF6EEF}" presName="childText" presStyleLbl="lnNode1" presStyleIdx="2" presStyleCnt="3">
        <dgm:presLayoutVars>
          <dgm:chMax val="0"/>
          <dgm:chPref val="0"/>
          <dgm:bulletEnabled val="1"/>
        </dgm:presLayoutVars>
      </dgm:prSet>
      <dgm:spPr/>
    </dgm:pt>
  </dgm:ptLst>
  <dgm:cxnLst>
    <dgm:cxn modelId="{7DA58101-8D12-4185-8C65-85FF3A0C4C05}" srcId="{0FED1650-7633-41F8-83E5-172CD4A5819D}" destId="{E950CF6C-5A3E-4422-AF00-A6A14FCF6EEF}" srcOrd="2" destOrd="0" parTransId="{20F62305-54A0-44B0-BA18-F6731BD74DF3}" sibTransId="{E7862648-41BB-4018-9342-49FA0E2E5AFF}"/>
    <dgm:cxn modelId="{78CD4331-7F9F-47AB-A2E0-319E65DB4173}" type="presOf" srcId="{07B8A7A0-7291-494F-8482-0F880101D87D}" destId="{F786B3FA-F9CF-4490-A40E-5515906403A9}" srcOrd="0" destOrd="0" presId="urn:microsoft.com/office/officeart/2008/layout/PictureAccentList"/>
    <dgm:cxn modelId="{784DF036-0C78-49E2-9374-B335988E5662}" type="presOf" srcId="{0C4D3F30-C34A-46D2-A4AD-0E516A4F11C2}" destId="{CD9A77D9-779A-4F43-9D0F-BD24AB3D9614}" srcOrd="0" destOrd="0" presId="urn:microsoft.com/office/officeart/2008/layout/PictureAccentList"/>
    <dgm:cxn modelId="{83BF695E-072B-4AA4-B7ED-26EBB3468DD0}" srcId="{0C4D3F30-C34A-46D2-A4AD-0E516A4F11C2}" destId="{0FED1650-7633-41F8-83E5-172CD4A5819D}" srcOrd="0" destOrd="0" parTransId="{D67962A2-4592-4D64-8260-4CA7CA408EC6}" sibTransId="{07D161EF-F528-4E77-A03B-BA775525200C}"/>
    <dgm:cxn modelId="{C43D216D-2B2B-443D-9DFF-20FD9FE734BE}" type="presOf" srcId="{0FED1650-7633-41F8-83E5-172CD4A5819D}" destId="{C0AD7BDA-08B0-44AF-90B7-EE839FE0CBB4}" srcOrd="0" destOrd="0" presId="urn:microsoft.com/office/officeart/2008/layout/PictureAccentList"/>
    <dgm:cxn modelId="{83C3348A-2DE9-43F8-8CEF-05ABCDD3A346}" type="presOf" srcId="{E950CF6C-5A3E-4422-AF00-A6A14FCF6EEF}" destId="{07340313-4E7D-4A00-A6C9-F88F5281A9A7}" srcOrd="0" destOrd="0" presId="urn:microsoft.com/office/officeart/2008/layout/PictureAccentList"/>
    <dgm:cxn modelId="{264E43D7-B38D-46FA-B370-09517A30FDB2}" srcId="{0FED1650-7633-41F8-83E5-172CD4A5819D}" destId="{07B8A7A0-7291-494F-8482-0F880101D87D}" srcOrd="0" destOrd="0" parTransId="{D7ECFF36-DC65-4DD7-BFB6-8FFB47E4FE1F}" sibTransId="{E516695D-81D7-4F79-8AC6-81BEE2626782}"/>
    <dgm:cxn modelId="{565645FD-106D-48A3-AB05-B0BEDD2BBC74}" srcId="{0FED1650-7633-41F8-83E5-172CD4A5819D}" destId="{B93F132D-91EA-4552-8A69-DB94AE9DE131}" srcOrd="1" destOrd="0" parTransId="{113131B6-83B2-49BA-B4B3-F3EEDC0C1630}" sibTransId="{1EC40A50-1FDC-455D-8AFE-6504C7E9E10A}"/>
    <dgm:cxn modelId="{BAC672FE-8D70-4F5D-9C89-ABEE9600550E}" type="presOf" srcId="{B93F132D-91EA-4552-8A69-DB94AE9DE131}" destId="{8A9C69CE-1976-41C1-8A32-12CE0FF5E2CD}" srcOrd="0" destOrd="0" presId="urn:microsoft.com/office/officeart/2008/layout/PictureAccentList"/>
    <dgm:cxn modelId="{5604D10A-2E54-400B-8457-BA3CEBC7B499}" type="presParOf" srcId="{CD9A77D9-779A-4F43-9D0F-BD24AB3D9614}" destId="{26FC7623-A1A9-40A2-BEEF-53CD76751950}" srcOrd="0" destOrd="0" presId="urn:microsoft.com/office/officeart/2008/layout/PictureAccentList"/>
    <dgm:cxn modelId="{62D9DCA2-9D5A-4E14-A7F4-439F0F57A42E}" type="presParOf" srcId="{26FC7623-A1A9-40A2-BEEF-53CD76751950}" destId="{322B0AC2-924F-43FB-A9C9-0A0511E7FF15}" srcOrd="0" destOrd="0" presId="urn:microsoft.com/office/officeart/2008/layout/PictureAccentList"/>
    <dgm:cxn modelId="{E3D62955-C962-458D-9447-27AF2E08CE5D}" type="presParOf" srcId="{322B0AC2-924F-43FB-A9C9-0A0511E7FF15}" destId="{C0AD7BDA-08B0-44AF-90B7-EE839FE0CBB4}" srcOrd="0" destOrd="0" presId="urn:microsoft.com/office/officeart/2008/layout/PictureAccentList"/>
    <dgm:cxn modelId="{59719A24-D65C-44A7-B6C0-5F597E7CBC22}" type="presParOf" srcId="{26FC7623-A1A9-40A2-BEEF-53CD76751950}" destId="{EC70AA4C-A97F-46B4-8143-87CA51A271DB}" srcOrd="1" destOrd="0" presId="urn:microsoft.com/office/officeart/2008/layout/PictureAccentList"/>
    <dgm:cxn modelId="{2B050D74-BCAA-44A4-8E64-ED23F6DAA425}" type="presParOf" srcId="{EC70AA4C-A97F-46B4-8143-87CA51A271DB}" destId="{6233C291-1AF5-4AFA-81E5-FD5BC563AD7E}" srcOrd="0" destOrd="0" presId="urn:microsoft.com/office/officeart/2008/layout/PictureAccentList"/>
    <dgm:cxn modelId="{026EA475-EED3-4AE8-8522-558C289B1E6A}" type="presParOf" srcId="{6233C291-1AF5-4AFA-81E5-FD5BC563AD7E}" destId="{E9C4510B-93AD-45DA-BFC1-DAB75C783FBC}" srcOrd="0" destOrd="0" presId="urn:microsoft.com/office/officeart/2008/layout/PictureAccentList"/>
    <dgm:cxn modelId="{C4FED7A3-A092-4C18-9A59-6323ABCB2506}" type="presParOf" srcId="{6233C291-1AF5-4AFA-81E5-FD5BC563AD7E}" destId="{F786B3FA-F9CF-4490-A40E-5515906403A9}" srcOrd="1" destOrd="0" presId="urn:microsoft.com/office/officeart/2008/layout/PictureAccentList"/>
    <dgm:cxn modelId="{F2850F8C-A51C-4F3E-B47C-3682DC78A0B3}" type="presParOf" srcId="{EC70AA4C-A97F-46B4-8143-87CA51A271DB}" destId="{08C25145-3152-4B2F-9BFC-B94BC791DB32}" srcOrd="1" destOrd="0" presId="urn:microsoft.com/office/officeart/2008/layout/PictureAccentList"/>
    <dgm:cxn modelId="{D0F38942-E7E8-4898-85E6-586FF1DA1423}" type="presParOf" srcId="{08C25145-3152-4B2F-9BFC-B94BC791DB32}" destId="{9703DCE2-C41A-427D-9407-9B8D290105B4}" srcOrd="0" destOrd="0" presId="urn:microsoft.com/office/officeart/2008/layout/PictureAccentList"/>
    <dgm:cxn modelId="{EDFFADBD-01CC-44B6-8EF1-3BAC24ECC563}" type="presParOf" srcId="{08C25145-3152-4B2F-9BFC-B94BC791DB32}" destId="{8A9C69CE-1976-41C1-8A32-12CE0FF5E2CD}" srcOrd="1" destOrd="0" presId="urn:microsoft.com/office/officeart/2008/layout/PictureAccentList"/>
    <dgm:cxn modelId="{10569979-4F00-40E3-9146-D2CE49C1AEFC}" type="presParOf" srcId="{EC70AA4C-A97F-46B4-8143-87CA51A271DB}" destId="{F8CA4F1A-120C-4087-B639-32AD1D677CC5}" srcOrd="2" destOrd="0" presId="urn:microsoft.com/office/officeart/2008/layout/PictureAccentList"/>
    <dgm:cxn modelId="{2A91C6A0-B943-40E9-BA25-BDFB4D421D1F}" type="presParOf" srcId="{F8CA4F1A-120C-4087-B639-32AD1D677CC5}" destId="{10FA108F-A879-4A0D-92C5-60E8CC42ABBB}" srcOrd="0" destOrd="0" presId="urn:microsoft.com/office/officeart/2008/layout/PictureAccentList"/>
    <dgm:cxn modelId="{54110618-A770-44E3-8070-BD843B783E4B}" type="presParOf" srcId="{F8CA4F1A-120C-4087-B639-32AD1D677CC5}" destId="{07340313-4E7D-4A00-A6C9-F88F5281A9A7}"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9ECB0F-A478-47FA-9FA1-B0A1D28A7355}" type="doc">
      <dgm:prSet loTypeId="urn:microsoft.com/office/officeart/2005/8/layout/equation1" loCatId="process" qsTypeId="urn:microsoft.com/office/officeart/2005/8/quickstyle/simple5" qsCatId="simple" csTypeId="urn:microsoft.com/office/officeart/2005/8/colors/colorful4" csCatId="colorful" phldr="1"/>
      <dgm:spPr/>
    </dgm:pt>
    <dgm:pt modelId="{7122096B-FDBA-4400-893C-0412660A5F1F}">
      <dgm:prSet phldrT="[Texto]"/>
      <dgm:spPr/>
      <dgm:t>
        <a:bodyPr/>
        <a:lstStyle/>
        <a:p>
          <a:r>
            <a:rPr lang="es-MX" dirty="0">
              <a:latin typeface="Montserrat" panose="00000500000000000000" pitchFamily="2" charset="0"/>
            </a:rPr>
            <a:t>Tirotoxicosis</a:t>
          </a:r>
        </a:p>
      </dgm:t>
    </dgm:pt>
    <dgm:pt modelId="{2436C965-0030-499D-9E47-5E89817EB435}" type="parTrans" cxnId="{570F444F-8861-4F07-B0B7-61617DD32E5E}">
      <dgm:prSet/>
      <dgm:spPr/>
      <dgm:t>
        <a:bodyPr/>
        <a:lstStyle/>
        <a:p>
          <a:endParaRPr lang="es-MX"/>
        </a:p>
      </dgm:t>
    </dgm:pt>
    <dgm:pt modelId="{15D64DBC-3CB1-4462-9336-CCE76BC81EF4}" type="sibTrans" cxnId="{570F444F-8861-4F07-B0B7-61617DD32E5E}">
      <dgm:prSet/>
      <dgm:spPr/>
      <dgm:t>
        <a:bodyPr/>
        <a:lstStyle/>
        <a:p>
          <a:endParaRPr lang="es-MX"/>
        </a:p>
      </dgm:t>
    </dgm:pt>
    <dgm:pt modelId="{0CFBF7DF-247D-4B6D-823C-B36BAE33D61A}">
      <dgm:prSet phldrT="[Texto]"/>
      <dgm:spPr/>
      <dgm:t>
        <a:bodyPr/>
        <a:lstStyle/>
        <a:p>
          <a:r>
            <a:rPr lang="es-MX" dirty="0">
              <a:latin typeface="Montserrat" panose="00000500000000000000" pitchFamily="2" charset="0"/>
            </a:rPr>
            <a:t>Factor  precipitante</a:t>
          </a:r>
        </a:p>
      </dgm:t>
    </dgm:pt>
    <dgm:pt modelId="{59D30775-27D7-4EAB-BA11-52F44AB2E1C8}" type="parTrans" cxnId="{5DC2DDEE-8F1F-4E40-9088-87F925E41491}">
      <dgm:prSet/>
      <dgm:spPr/>
      <dgm:t>
        <a:bodyPr/>
        <a:lstStyle/>
        <a:p>
          <a:endParaRPr lang="es-MX"/>
        </a:p>
      </dgm:t>
    </dgm:pt>
    <dgm:pt modelId="{2DFF9783-F996-4CAB-82AD-0DD7E31DAB4B}" type="sibTrans" cxnId="{5DC2DDEE-8F1F-4E40-9088-87F925E41491}">
      <dgm:prSet/>
      <dgm:spPr>
        <a:solidFill>
          <a:schemeClr val="bg1">
            <a:lumMod val="50000"/>
          </a:schemeClr>
        </a:solidFill>
      </dgm:spPr>
      <dgm:t>
        <a:bodyPr/>
        <a:lstStyle/>
        <a:p>
          <a:endParaRPr lang="es-MX"/>
        </a:p>
      </dgm:t>
    </dgm:pt>
    <dgm:pt modelId="{CA674822-239E-4583-827C-2F7987917335}">
      <dgm:prSet phldrT="[Texto]"/>
      <dgm:spPr>
        <a:solidFill>
          <a:srgbClr val="C00000"/>
        </a:solidFill>
      </dgm:spPr>
      <dgm:t>
        <a:bodyPr/>
        <a:lstStyle/>
        <a:p>
          <a:r>
            <a:rPr lang="es-MX" b="1" dirty="0">
              <a:latin typeface="Montserrat" panose="00000500000000000000" pitchFamily="2" charset="0"/>
            </a:rPr>
            <a:t>Tormenta tiroidea </a:t>
          </a:r>
        </a:p>
      </dgm:t>
    </dgm:pt>
    <dgm:pt modelId="{3FE2A4B4-E4F9-437E-9437-8674902888F1}" type="parTrans" cxnId="{0C072ED1-D4B6-4796-A498-369228ACB5B1}">
      <dgm:prSet/>
      <dgm:spPr/>
      <dgm:t>
        <a:bodyPr/>
        <a:lstStyle/>
        <a:p>
          <a:endParaRPr lang="es-MX"/>
        </a:p>
      </dgm:t>
    </dgm:pt>
    <dgm:pt modelId="{BCD5B2F7-E71D-47C5-90C9-809FCC7A7BF3}" type="sibTrans" cxnId="{0C072ED1-D4B6-4796-A498-369228ACB5B1}">
      <dgm:prSet/>
      <dgm:spPr/>
      <dgm:t>
        <a:bodyPr/>
        <a:lstStyle/>
        <a:p>
          <a:endParaRPr lang="es-MX"/>
        </a:p>
      </dgm:t>
    </dgm:pt>
    <dgm:pt modelId="{BE6BCD12-CD56-4DCC-9C28-131C89CA8349}" type="pres">
      <dgm:prSet presAssocID="{7B9ECB0F-A478-47FA-9FA1-B0A1D28A7355}" presName="linearFlow" presStyleCnt="0">
        <dgm:presLayoutVars>
          <dgm:dir/>
          <dgm:resizeHandles val="exact"/>
        </dgm:presLayoutVars>
      </dgm:prSet>
      <dgm:spPr/>
    </dgm:pt>
    <dgm:pt modelId="{2A95FE60-0EC0-4B03-A81E-CDC2E8437FB6}" type="pres">
      <dgm:prSet presAssocID="{7122096B-FDBA-4400-893C-0412660A5F1F}" presName="node" presStyleLbl="node1" presStyleIdx="0" presStyleCnt="3" custScaleX="127225" custScaleY="165218" custLinFactNeighborY="-2238">
        <dgm:presLayoutVars>
          <dgm:bulletEnabled val="1"/>
        </dgm:presLayoutVars>
      </dgm:prSet>
      <dgm:spPr/>
    </dgm:pt>
    <dgm:pt modelId="{E2C31051-AF55-4D22-98BB-359BD80BD9A3}" type="pres">
      <dgm:prSet presAssocID="{15D64DBC-3CB1-4462-9336-CCE76BC81EF4}" presName="spacerL" presStyleCnt="0"/>
      <dgm:spPr/>
    </dgm:pt>
    <dgm:pt modelId="{88D64CF4-B9AB-4175-BB20-DABBE8F6332F}" type="pres">
      <dgm:prSet presAssocID="{15D64DBC-3CB1-4462-9336-CCE76BC81EF4}" presName="sibTrans" presStyleLbl="sibTrans2D1" presStyleIdx="0" presStyleCnt="2"/>
      <dgm:spPr/>
    </dgm:pt>
    <dgm:pt modelId="{B6C086CC-C20F-4CC0-AF8F-B632203BACA3}" type="pres">
      <dgm:prSet presAssocID="{15D64DBC-3CB1-4462-9336-CCE76BC81EF4}" presName="spacerR" presStyleCnt="0"/>
      <dgm:spPr/>
    </dgm:pt>
    <dgm:pt modelId="{97D36E73-1951-497D-8109-9F60652F645F}" type="pres">
      <dgm:prSet presAssocID="{0CFBF7DF-247D-4B6D-823C-B36BAE33D61A}" presName="node" presStyleLbl="node1" presStyleIdx="1" presStyleCnt="3" custScaleX="129318" custScaleY="165255" custLinFactNeighborX="-6691" custLinFactNeighborY="-7487">
        <dgm:presLayoutVars>
          <dgm:bulletEnabled val="1"/>
        </dgm:presLayoutVars>
      </dgm:prSet>
      <dgm:spPr/>
    </dgm:pt>
    <dgm:pt modelId="{746F6B70-8655-4C3D-A536-CF210011B38B}" type="pres">
      <dgm:prSet presAssocID="{2DFF9783-F996-4CAB-82AD-0DD7E31DAB4B}" presName="spacerL" presStyleCnt="0"/>
      <dgm:spPr/>
    </dgm:pt>
    <dgm:pt modelId="{CB68A541-5675-4475-A62C-B1CD3DBFF536}" type="pres">
      <dgm:prSet presAssocID="{2DFF9783-F996-4CAB-82AD-0DD7E31DAB4B}" presName="sibTrans" presStyleLbl="sibTrans2D1" presStyleIdx="1" presStyleCnt="2" custScaleY="107382" custLinFactNeighborX="-14589" custLinFactNeighborY="3233"/>
      <dgm:spPr/>
    </dgm:pt>
    <dgm:pt modelId="{E0320CDD-6F0D-4213-86B1-363BA8E2C909}" type="pres">
      <dgm:prSet presAssocID="{2DFF9783-F996-4CAB-82AD-0DD7E31DAB4B}" presName="spacerR" presStyleCnt="0"/>
      <dgm:spPr/>
    </dgm:pt>
    <dgm:pt modelId="{DBFEE10F-A74D-4869-894D-072976B1EBFB}" type="pres">
      <dgm:prSet presAssocID="{CA674822-239E-4583-827C-2F7987917335}" presName="node" presStyleLbl="node1" presStyleIdx="2" presStyleCnt="3" custScaleX="140214" custScaleY="161291" custLinFactNeighborY="4743">
        <dgm:presLayoutVars>
          <dgm:bulletEnabled val="1"/>
        </dgm:presLayoutVars>
      </dgm:prSet>
      <dgm:spPr/>
    </dgm:pt>
  </dgm:ptLst>
  <dgm:cxnLst>
    <dgm:cxn modelId="{7EDE3101-15B9-4186-BB8E-F74285B517B2}" type="presOf" srcId="{15D64DBC-3CB1-4462-9336-CCE76BC81EF4}" destId="{88D64CF4-B9AB-4175-BB20-DABBE8F6332F}" srcOrd="0" destOrd="0" presId="urn:microsoft.com/office/officeart/2005/8/layout/equation1"/>
    <dgm:cxn modelId="{34FC3D02-F904-4F63-9683-093A14C09ECB}" type="presOf" srcId="{0CFBF7DF-247D-4B6D-823C-B36BAE33D61A}" destId="{97D36E73-1951-497D-8109-9F60652F645F}" srcOrd="0" destOrd="0" presId="urn:microsoft.com/office/officeart/2005/8/layout/equation1"/>
    <dgm:cxn modelId="{570F444F-8861-4F07-B0B7-61617DD32E5E}" srcId="{7B9ECB0F-A478-47FA-9FA1-B0A1D28A7355}" destId="{7122096B-FDBA-4400-893C-0412660A5F1F}" srcOrd="0" destOrd="0" parTransId="{2436C965-0030-499D-9E47-5E89817EB435}" sibTransId="{15D64DBC-3CB1-4462-9336-CCE76BC81EF4}"/>
    <dgm:cxn modelId="{09728056-82E4-4C6E-A40F-D38CDAB5C218}" type="presOf" srcId="{2DFF9783-F996-4CAB-82AD-0DD7E31DAB4B}" destId="{CB68A541-5675-4475-A62C-B1CD3DBFF536}" srcOrd="0" destOrd="0" presId="urn:microsoft.com/office/officeart/2005/8/layout/equation1"/>
    <dgm:cxn modelId="{E3C1577C-B89C-4890-9D9A-6FEB02797B0E}" type="presOf" srcId="{CA674822-239E-4583-827C-2F7987917335}" destId="{DBFEE10F-A74D-4869-894D-072976B1EBFB}" srcOrd="0" destOrd="0" presId="urn:microsoft.com/office/officeart/2005/8/layout/equation1"/>
    <dgm:cxn modelId="{0C072ED1-D4B6-4796-A498-369228ACB5B1}" srcId="{7B9ECB0F-A478-47FA-9FA1-B0A1D28A7355}" destId="{CA674822-239E-4583-827C-2F7987917335}" srcOrd="2" destOrd="0" parTransId="{3FE2A4B4-E4F9-437E-9437-8674902888F1}" sibTransId="{BCD5B2F7-E71D-47C5-90C9-809FCC7A7BF3}"/>
    <dgm:cxn modelId="{5BA99FD6-FE0A-4CF2-8C1B-34B51854A541}" type="presOf" srcId="{7B9ECB0F-A478-47FA-9FA1-B0A1D28A7355}" destId="{BE6BCD12-CD56-4DCC-9C28-131C89CA8349}" srcOrd="0" destOrd="0" presId="urn:microsoft.com/office/officeart/2005/8/layout/equation1"/>
    <dgm:cxn modelId="{5DC2DDEE-8F1F-4E40-9088-87F925E41491}" srcId="{7B9ECB0F-A478-47FA-9FA1-B0A1D28A7355}" destId="{0CFBF7DF-247D-4B6D-823C-B36BAE33D61A}" srcOrd="1" destOrd="0" parTransId="{59D30775-27D7-4EAB-BA11-52F44AB2E1C8}" sibTransId="{2DFF9783-F996-4CAB-82AD-0DD7E31DAB4B}"/>
    <dgm:cxn modelId="{0AC2ACF6-4973-4549-8B06-F7C20DED23AE}" type="presOf" srcId="{7122096B-FDBA-4400-893C-0412660A5F1F}" destId="{2A95FE60-0EC0-4B03-A81E-CDC2E8437FB6}" srcOrd="0" destOrd="0" presId="urn:microsoft.com/office/officeart/2005/8/layout/equation1"/>
    <dgm:cxn modelId="{49B97FC3-BC81-46C8-80B3-2B2A2A1A23CC}" type="presParOf" srcId="{BE6BCD12-CD56-4DCC-9C28-131C89CA8349}" destId="{2A95FE60-0EC0-4B03-A81E-CDC2E8437FB6}" srcOrd="0" destOrd="0" presId="urn:microsoft.com/office/officeart/2005/8/layout/equation1"/>
    <dgm:cxn modelId="{9C566AE4-0D43-4B09-9828-413497C25ED5}" type="presParOf" srcId="{BE6BCD12-CD56-4DCC-9C28-131C89CA8349}" destId="{E2C31051-AF55-4D22-98BB-359BD80BD9A3}" srcOrd="1" destOrd="0" presId="urn:microsoft.com/office/officeart/2005/8/layout/equation1"/>
    <dgm:cxn modelId="{002EC51F-2886-4353-BCC8-53D400A8E896}" type="presParOf" srcId="{BE6BCD12-CD56-4DCC-9C28-131C89CA8349}" destId="{88D64CF4-B9AB-4175-BB20-DABBE8F6332F}" srcOrd="2" destOrd="0" presId="urn:microsoft.com/office/officeart/2005/8/layout/equation1"/>
    <dgm:cxn modelId="{F54F55F0-F102-47E5-B608-4FB6441F70B3}" type="presParOf" srcId="{BE6BCD12-CD56-4DCC-9C28-131C89CA8349}" destId="{B6C086CC-C20F-4CC0-AF8F-B632203BACA3}" srcOrd="3" destOrd="0" presId="urn:microsoft.com/office/officeart/2005/8/layout/equation1"/>
    <dgm:cxn modelId="{6D699DC6-5168-4AD1-8EE5-7E3A7D9E877C}" type="presParOf" srcId="{BE6BCD12-CD56-4DCC-9C28-131C89CA8349}" destId="{97D36E73-1951-497D-8109-9F60652F645F}" srcOrd="4" destOrd="0" presId="urn:microsoft.com/office/officeart/2005/8/layout/equation1"/>
    <dgm:cxn modelId="{16B744F1-1A24-4DB5-9E1E-1951279F2B28}" type="presParOf" srcId="{BE6BCD12-CD56-4DCC-9C28-131C89CA8349}" destId="{746F6B70-8655-4C3D-A536-CF210011B38B}" srcOrd="5" destOrd="0" presId="urn:microsoft.com/office/officeart/2005/8/layout/equation1"/>
    <dgm:cxn modelId="{E8115ADB-BF82-47FD-BA53-80458DCCC7B8}" type="presParOf" srcId="{BE6BCD12-CD56-4DCC-9C28-131C89CA8349}" destId="{CB68A541-5675-4475-A62C-B1CD3DBFF536}" srcOrd="6" destOrd="0" presId="urn:microsoft.com/office/officeart/2005/8/layout/equation1"/>
    <dgm:cxn modelId="{693BD212-CD36-4ADC-B6F4-DF9D7754897E}" type="presParOf" srcId="{BE6BCD12-CD56-4DCC-9C28-131C89CA8349}" destId="{E0320CDD-6F0D-4213-86B1-363BA8E2C909}" srcOrd="7" destOrd="0" presId="urn:microsoft.com/office/officeart/2005/8/layout/equation1"/>
    <dgm:cxn modelId="{91052CA3-5CF7-4706-AB4E-4E52FF82AD40}" type="presParOf" srcId="{BE6BCD12-CD56-4DCC-9C28-131C89CA8349}" destId="{DBFEE10F-A74D-4869-894D-072976B1EBFB}"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37F903-9936-4D0D-8618-940B4A06C6B1}" type="doc">
      <dgm:prSet loTypeId="urn:microsoft.com/office/officeart/2005/8/layout/vList5" loCatId="list" qsTypeId="urn:microsoft.com/office/officeart/2005/8/quickstyle/simple5" qsCatId="simple" csTypeId="urn:microsoft.com/office/officeart/2005/8/colors/accent1_4" csCatId="accent1" phldr="1"/>
      <dgm:spPr/>
      <dgm:t>
        <a:bodyPr/>
        <a:lstStyle/>
        <a:p>
          <a:endParaRPr lang="es-MX"/>
        </a:p>
      </dgm:t>
    </dgm:pt>
    <dgm:pt modelId="{B1A205FF-17C4-4809-A2AD-42CD80CD48D6}">
      <dgm:prSet phldrT="[Texto]" custT="1"/>
      <dgm:spPr>
        <a:solidFill>
          <a:schemeClr val="accent2"/>
        </a:solidFill>
      </dgm:spPr>
      <dgm:t>
        <a:bodyPr/>
        <a:lstStyle/>
        <a:p>
          <a:r>
            <a:rPr lang="es-MX" sz="2000" dirty="0">
              <a:latin typeface="Montserrat" panose="00000500000000000000" pitchFamily="2" charset="0"/>
            </a:rPr>
            <a:t>HORMONAS TIROIDEAS </a:t>
          </a:r>
        </a:p>
      </dgm:t>
    </dgm:pt>
    <dgm:pt modelId="{5FD30BCD-0238-438C-BD96-38EDE11F2CAE}" type="parTrans" cxnId="{B0ED1FB7-4E4C-4C4F-AABD-BA8272B149F5}">
      <dgm:prSet/>
      <dgm:spPr/>
      <dgm:t>
        <a:bodyPr/>
        <a:lstStyle/>
        <a:p>
          <a:endParaRPr lang="es-MX"/>
        </a:p>
      </dgm:t>
    </dgm:pt>
    <dgm:pt modelId="{258443E9-2F13-46BE-897A-0A7321324565}" type="sibTrans" cxnId="{B0ED1FB7-4E4C-4C4F-AABD-BA8272B149F5}">
      <dgm:prSet/>
      <dgm:spPr/>
      <dgm:t>
        <a:bodyPr/>
        <a:lstStyle/>
        <a:p>
          <a:endParaRPr lang="es-MX"/>
        </a:p>
      </dgm:t>
    </dgm:pt>
    <dgm:pt modelId="{2E65E52E-ECDF-4EB7-946D-BE4DB9BD07EC}">
      <dgm:prSet phldrT="[Texto]" custT="1"/>
      <dgm:spPr>
        <a:solidFill>
          <a:schemeClr val="bg1">
            <a:lumMod val="75000"/>
            <a:alpha val="90000"/>
          </a:schemeClr>
        </a:solidFill>
      </dgm:spPr>
      <dgm:t>
        <a:bodyPr/>
        <a:lstStyle/>
        <a:p>
          <a:r>
            <a:rPr lang="es-MX" sz="1400" dirty="0">
              <a:latin typeface="Montserrat" panose="00000500000000000000" pitchFamily="2" charset="0"/>
            </a:rPr>
            <a:t>El incremento niveles circulantes de HT a expensas de las fracciones libres.</a:t>
          </a:r>
        </a:p>
      </dgm:t>
    </dgm:pt>
    <dgm:pt modelId="{D598C78B-DE64-484A-80FA-FE7547D955AF}" type="parTrans" cxnId="{0F67D7D6-D6F0-4882-B7A9-1DC546D8FCA1}">
      <dgm:prSet/>
      <dgm:spPr/>
      <dgm:t>
        <a:bodyPr/>
        <a:lstStyle/>
        <a:p>
          <a:endParaRPr lang="es-MX"/>
        </a:p>
      </dgm:t>
    </dgm:pt>
    <dgm:pt modelId="{3E7EFF7B-4A5E-48B4-B718-3B337671906A}" type="sibTrans" cxnId="{0F67D7D6-D6F0-4882-B7A9-1DC546D8FCA1}">
      <dgm:prSet/>
      <dgm:spPr/>
      <dgm:t>
        <a:bodyPr/>
        <a:lstStyle/>
        <a:p>
          <a:endParaRPr lang="es-MX"/>
        </a:p>
      </dgm:t>
    </dgm:pt>
    <dgm:pt modelId="{1AEB91DF-837A-47B2-9B87-6421E47F8F6D}">
      <dgm:prSet phldrT="[Texto]" custT="1"/>
      <dgm:spPr>
        <a:solidFill>
          <a:schemeClr val="accent6">
            <a:lumMod val="50000"/>
          </a:schemeClr>
        </a:solidFill>
      </dgm:spPr>
      <dgm:t>
        <a:bodyPr/>
        <a:lstStyle/>
        <a:p>
          <a:r>
            <a:rPr lang="es-MX" sz="2000" dirty="0">
              <a:latin typeface="Montserrat" panose="00000500000000000000" pitchFamily="2" charset="0"/>
            </a:rPr>
            <a:t>Aumento de la </a:t>
          </a:r>
          <a:r>
            <a:rPr lang="es-MX" sz="2000" dirty="0">
              <a:solidFill>
                <a:schemeClr val="bg1"/>
              </a:solidFill>
              <a:latin typeface="Montserrat" panose="00000500000000000000" pitchFamily="2" charset="0"/>
            </a:rPr>
            <a:t>biodisponibilidad</a:t>
          </a:r>
          <a:r>
            <a:rPr lang="es-MX" sz="2000" dirty="0">
              <a:latin typeface="Montserrat" panose="00000500000000000000" pitchFamily="2" charset="0"/>
            </a:rPr>
            <a:t> celular HT</a:t>
          </a:r>
        </a:p>
      </dgm:t>
    </dgm:pt>
    <dgm:pt modelId="{6D6983B3-FDD4-4932-9339-584693CEE884}" type="parTrans" cxnId="{378E92B9-E971-433E-B6D6-04CFB1F4F33D}">
      <dgm:prSet/>
      <dgm:spPr/>
      <dgm:t>
        <a:bodyPr/>
        <a:lstStyle/>
        <a:p>
          <a:endParaRPr lang="es-MX"/>
        </a:p>
      </dgm:t>
    </dgm:pt>
    <dgm:pt modelId="{5443B467-49E3-41C3-933E-CE7C6A305972}" type="sibTrans" cxnId="{378E92B9-E971-433E-B6D6-04CFB1F4F33D}">
      <dgm:prSet/>
      <dgm:spPr/>
      <dgm:t>
        <a:bodyPr/>
        <a:lstStyle/>
        <a:p>
          <a:endParaRPr lang="es-MX"/>
        </a:p>
      </dgm:t>
    </dgm:pt>
    <dgm:pt modelId="{806E5F6D-15C0-4578-9AF7-B57C72053147}">
      <dgm:prSet phldrT="[Texto]" custT="1"/>
      <dgm:spPr/>
      <dgm:t>
        <a:bodyPr/>
        <a:lstStyle/>
        <a:p>
          <a:r>
            <a:rPr lang="es-MX" sz="1400" dirty="0">
              <a:latin typeface="Montserrat" panose="00000500000000000000" pitchFamily="2" charset="0"/>
            </a:rPr>
            <a:t>Saturación masiva de las proteínas plasmáticas.</a:t>
          </a:r>
        </a:p>
      </dgm:t>
    </dgm:pt>
    <dgm:pt modelId="{B15BA630-3538-41C2-A45C-A80C6D6FC80D}" type="parTrans" cxnId="{75617EC3-494F-4A79-AF9E-9845974318A9}">
      <dgm:prSet/>
      <dgm:spPr/>
      <dgm:t>
        <a:bodyPr/>
        <a:lstStyle/>
        <a:p>
          <a:endParaRPr lang="es-MX"/>
        </a:p>
      </dgm:t>
    </dgm:pt>
    <dgm:pt modelId="{57E07DAA-BB78-46F4-B99B-C44ACC0EBB79}" type="sibTrans" cxnId="{75617EC3-494F-4A79-AF9E-9845974318A9}">
      <dgm:prSet/>
      <dgm:spPr/>
      <dgm:t>
        <a:bodyPr/>
        <a:lstStyle/>
        <a:p>
          <a:endParaRPr lang="es-MX"/>
        </a:p>
      </dgm:t>
    </dgm:pt>
    <dgm:pt modelId="{F88E09AF-206E-4E8E-9F90-BB5A15685A07}">
      <dgm:prSet phldrT="[Texto]" custT="1"/>
      <dgm:spPr>
        <a:solidFill>
          <a:schemeClr val="accent2"/>
        </a:solidFill>
      </dgm:spPr>
      <dgm:t>
        <a:bodyPr/>
        <a:lstStyle/>
        <a:p>
          <a:r>
            <a:rPr lang="es-MX" sz="2000" dirty="0">
              <a:latin typeface="Montserrat" panose="00000500000000000000" pitchFamily="2" charset="0"/>
            </a:rPr>
            <a:t>Hiperactividad del sistema nervioso simpático</a:t>
          </a:r>
        </a:p>
      </dgm:t>
    </dgm:pt>
    <dgm:pt modelId="{67D0A71E-94CE-4ABC-96FA-FE9D2589BD1E}" type="parTrans" cxnId="{820BEA6F-FBD5-40F2-B358-DD2077BCD696}">
      <dgm:prSet/>
      <dgm:spPr/>
      <dgm:t>
        <a:bodyPr/>
        <a:lstStyle/>
        <a:p>
          <a:endParaRPr lang="es-MX"/>
        </a:p>
      </dgm:t>
    </dgm:pt>
    <dgm:pt modelId="{EF416835-9C72-494A-A3E3-EF4C239D2EA8}" type="sibTrans" cxnId="{820BEA6F-FBD5-40F2-B358-DD2077BCD696}">
      <dgm:prSet/>
      <dgm:spPr/>
      <dgm:t>
        <a:bodyPr/>
        <a:lstStyle/>
        <a:p>
          <a:endParaRPr lang="es-MX"/>
        </a:p>
      </dgm:t>
    </dgm:pt>
    <dgm:pt modelId="{324AA1F7-BA13-4460-B2D2-9E0939C1B3D5}">
      <dgm:prSet phldrT="[Texto]" custT="1"/>
      <dgm:spPr/>
      <dgm:t>
        <a:bodyPr/>
        <a:lstStyle/>
        <a:p>
          <a:r>
            <a:rPr lang="es-MX" sz="1400" dirty="0">
              <a:latin typeface="Montserrat" panose="00000500000000000000" pitchFamily="2" charset="0"/>
            </a:rPr>
            <a:t>Niveles de catecolaminas no están elevados</a:t>
          </a:r>
        </a:p>
      </dgm:t>
    </dgm:pt>
    <dgm:pt modelId="{E8C4A235-1AB8-4379-BA76-28CA8AE698ED}" type="parTrans" cxnId="{D35FB91A-E034-4C05-A6E3-8A04A3556B29}">
      <dgm:prSet/>
      <dgm:spPr/>
      <dgm:t>
        <a:bodyPr/>
        <a:lstStyle/>
        <a:p>
          <a:endParaRPr lang="es-MX"/>
        </a:p>
      </dgm:t>
    </dgm:pt>
    <dgm:pt modelId="{193C8751-9615-44FF-A655-9F2B6B3FE8D4}" type="sibTrans" cxnId="{D35FB91A-E034-4C05-A6E3-8A04A3556B29}">
      <dgm:prSet/>
      <dgm:spPr/>
      <dgm:t>
        <a:bodyPr/>
        <a:lstStyle/>
        <a:p>
          <a:endParaRPr lang="es-MX"/>
        </a:p>
      </dgm:t>
    </dgm:pt>
    <dgm:pt modelId="{2FEC29B4-5AAA-4ADD-8A35-C729523F564F}">
      <dgm:prSet phldrT="[Texto]" custT="1"/>
      <dgm:spPr/>
      <dgm:t>
        <a:bodyPr/>
        <a:lstStyle/>
        <a:p>
          <a:r>
            <a:rPr lang="es-MX" sz="1400" dirty="0">
              <a:latin typeface="Montserrat" panose="00000500000000000000" pitchFamily="2" charset="0"/>
            </a:rPr>
            <a:t>Aumento de la acción celular de las hormonas libres.</a:t>
          </a:r>
        </a:p>
      </dgm:t>
    </dgm:pt>
    <dgm:pt modelId="{8A7CCDF6-0BC3-403C-B79F-5848B76E5230}" type="parTrans" cxnId="{0E11AC6B-700E-4F94-A1F2-5A8A8F320A53}">
      <dgm:prSet/>
      <dgm:spPr/>
      <dgm:t>
        <a:bodyPr/>
        <a:lstStyle/>
        <a:p>
          <a:endParaRPr lang="es-MX"/>
        </a:p>
      </dgm:t>
    </dgm:pt>
    <dgm:pt modelId="{919101C9-E5FD-4F29-8706-90FA0DA25980}" type="sibTrans" cxnId="{0E11AC6B-700E-4F94-A1F2-5A8A8F320A53}">
      <dgm:prSet/>
      <dgm:spPr/>
      <dgm:t>
        <a:bodyPr/>
        <a:lstStyle/>
        <a:p>
          <a:endParaRPr lang="es-MX"/>
        </a:p>
      </dgm:t>
    </dgm:pt>
    <dgm:pt modelId="{D79FBC7B-FD3D-4CD1-BF0E-9878E61D7080}">
      <dgm:prSet phldrT="[Texto]" custT="1"/>
      <dgm:spPr/>
      <dgm:t>
        <a:bodyPr/>
        <a:lstStyle/>
        <a:p>
          <a:r>
            <a:rPr lang="es-MX" sz="1400" dirty="0">
              <a:latin typeface="Montserrat" panose="00000500000000000000" pitchFamily="2" charset="0"/>
            </a:rPr>
            <a:t>Aporte masivo de hormonas libres.</a:t>
          </a:r>
        </a:p>
      </dgm:t>
    </dgm:pt>
    <dgm:pt modelId="{F724CCFC-D1EF-4E3C-8C06-992F795BBD08}" type="parTrans" cxnId="{4A3AEC1A-FC78-4EFF-8ABF-1B7AACFCC29A}">
      <dgm:prSet/>
      <dgm:spPr/>
      <dgm:t>
        <a:bodyPr/>
        <a:lstStyle/>
        <a:p>
          <a:endParaRPr lang="es-MX"/>
        </a:p>
      </dgm:t>
    </dgm:pt>
    <dgm:pt modelId="{6752DBF1-F219-4D84-96C3-EFC8CDA894F2}" type="sibTrans" cxnId="{4A3AEC1A-FC78-4EFF-8ABF-1B7AACFCC29A}">
      <dgm:prSet/>
      <dgm:spPr/>
      <dgm:t>
        <a:bodyPr/>
        <a:lstStyle/>
        <a:p>
          <a:endParaRPr lang="es-MX"/>
        </a:p>
      </dgm:t>
    </dgm:pt>
    <dgm:pt modelId="{C43B5F51-E68C-45E7-9DB3-D0389C6510C9}">
      <dgm:prSet phldrT="[Texto]" custT="1"/>
      <dgm:spPr/>
      <dgm:t>
        <a:bodyPr/>
        <a:lstStyle/>
        <a:p>
          <a:r>
            <a:rPr lang="es-MX" sz="1400" dirty="0">
              <a:latin typeface="Montserrat" panose="00000500000000000000" pitchFamily="2" charset="0"/>
            </a:rPr>
            <a:t>Incremento de receptores b adrenérgicos en los órganos diana .</a:t>
          </a:r>
        </a:p>
      </dgm:t>
    </dgm:pt>
    <dgm:pt modelId="{167B5E23-A644-460D-BBD3-35E5B12CDBDE}" type="parTrans" cxnId="{D44F4DB1-1C92-442E-9E03-1BEA6E6EC667}">
      <dgm:prSet/>
      <dgm:spPr/>
      <dgm:t>
        <a:bodyPr/>
        <a:lstStyle/>
        <a:p>
          <a:endParaRPr lang="es-MX"/>
        </a:p>
      </dgm:t>
    </dgm:pt>
    <dgm:pt modelId="{35249330-180D-4696-9444-1A213495582F}" type="sibTrans" cxnId="{D44F4DB1-1C92-442E-9E03-1BEA6E6EC667}">
      <dgm:prSet/>
      <dgm:spPr/>
      <dgm:t>
        <a:bodyPr/>
        <a:lstStyle/>
        <a:p>
          <a:endParaRPr lang="es-MX"/>
        </a:p>
      </dgm:t>
    </dgm:pt>
    <dgm:pt modelId="{0D720A92-DD74-43D5-A33E-DDC9C488AC07}">
      <dgm:prSet phldrT="[Texto]" custT="1"/>
      <dgm:spPr/>
      <dgm:t>
        <a:bodyPr/>
        <a:lstStyle/>
        <a:p>
          <a:r>
            <a:rPr lang="es-MX" sz="1400" dirty="0">
              <a:latin typeface="Montserrat" panose="00000500000000000000" pitchFamily="2" charset="0"/>
            </a:rPr>
            <a:t>Hipersensibilidad.</a:t>
          </a:r>
        </a:p>
      </dgm:t>
    </dgm:pt>
    <dgm:pt modelId="{1747BC52-D283-4BCD-A516-DAB99A5B15E2}" type="parTrans" cxnId="{293A5D73-D912-4094-98C1-04E905C65A5D}">
      <dgm:prSet/>
      <dgm:spPr/>
      <dgm:t>
        <a:bodyPr/>
        <a:lstStyle/>
        <a:p>
          <a:endParaRPr lang="es-MX"/>
        </a:p>
      </dgm:t>
    </dgm:pt>
    <dgm:pt modelId="{7811FC74-2364-41DF-A4C0-E30B84143644}" type="sibTrans" cxnId="{293A5D73-D912-4094-98C1-04E905C65A5D}">
      <dgm:prSet/>
      <dgm:spPr/>
      <dgm:t>
        <a:bodyPr/>
        <a:lstStyle/>
        <a:p>
          <a:endParaRPr lang="es-MX"/>
        </a:p>
      </dgm:t>
    </dgm:pt>
    <dgm:pt modelId="{607BB9FB-BDD9-43B2-BF2B-4DEF6E863400}">
      <dgm:prSet custT="1"/>
      <dgm:spPr>
        <a:solidFill>
          <a:schemeClr val="bg1">
            <a:lumMod val="75000"/>
            <a:alpha val="90000"/>
          </a:schemeClr>
        </a:solidFill>
      </dgm:spPr>
      <dgm:t>
        <a:bodyPr/>
        <a:lstStyle/>
        <a:p>
          <a:r>
            <a:rPr lang="es-MX" sz="1400" dirty="0">
              <a:latin typeface="Montserrat" panose="00000500000000000000" pitchFamily="2" charset="0"/>
            </a:rPr>
            <a:t>Disminución de la aclaración hepática y renal de las HT.</a:t>
          </a:r>
        </a:p>
      </dgm:t>
    </dgm:pt>
    <dgm:pt modelId="{44F1284B-A51B-47F9-B26B-4884EABFD5A6}" type="parTrans" cxnId="{8413CF2E-3FE7-4DFE-B535-328D0137AE5C}">
      <dgm:prSet/>
      <dgm:spPr/>
      <dgm:t>
        <a:bodyPr/>
        <a:lstStyle/>
        <a:p>
          <a:endParaRPr lang="es-MX"/>
        </a:p>
      </dgm:t>
    </dgm:pt>
    <dgm:pt modelId="{F6F456EB-4D65-4B90-BACF-CECE1BEC6223}" type="sibTrans" cxnId="{8413CF2E-3FE7-4DFE-B535-328D0137AE5C}">
      <dgm:prSet/>
      <dgm:spPr/>
      <dgm:t>
        <a:bodyPr/>
        <a:lstStyle/>
        <a:p>
          <a:endParaRPr lang="es-MX"/>
        </a:p>
      </dgm:t>
    </dgm:pt>
    <dgm:pt modelId="{076BA745-AC5D-410D-A6E8-B23495E50068}">
      <dgm:prSet phldrT="[Texto]" custT="1"/>
      <dgm:spPr/>
      <dgm:t>
        <a:bodyPr/>
        <a:lstStyle/>
        <a:p>
          <a:r>
            <a:rPr lang="es-MX" sz="1400" dirty="0">
              <a:latin typeface="Montserrat" panose="00000500000000000000" pitchFamily="2" charset="0"/>
            </a:rPr>
            <a:t>Modificaciones en las vías de señalización posreceptor.</a:t>
          </a:r>
        </a:p>
      </dgm:t>
    </dgm:pt>
    <dgm:pt modelId="{324FAA44-99DE-47DF-B35A-85B3127256F3}" type="parTrans" cxnId="{9E4523AB-7FF7-485F-8332-18A3C5D8F2E6}">
      <dgm:prSet/>
      <dgm:spPr/>
      <dgm:t>
        <a:bodyPr/>
        <a:lstStyle/>
        <a:p>
          <a:endParaRPr lang="es-MX"/>
        </a:p>
      </dgm:t>
    </dgm:pt>
    <dgm:pt modelId="{67B2A835-D61B-449C-996F-7D5B155F553C}" type="sibTrans" cxnId="{9E4523AB-7FF7-485F-8332-18A3C5D8F2E6}">
      <dgm:prSet/>
      <dgm:spPr/>
      <dgm:t>
        <a:bodyPr/>
        <a:lstStyle/>
        <a:p>
          <a:endParaRPr lang="es-MX"/>
        </a:p>
      </dgm:t>
    </dgm:pt>
    <dgm:pt modelId="{05699915-605B-45B3-A9F5-301B922B24E3}">
      <dgm:prSet custT="1"/>
      <dgm:spPr>
        <a:solidFill>
          <a:schemeClr val="bg1">
            <a:lumMod val="75000"/>
            <a:alpha val="90000"/>
          </a:schemeClr>
        </a:solidFill>
      </dgm:spPr>
      <dgm:t>
        <a:bodyPr/>
        <a:lstStyle/>
        <a:p>
          <a:r>
            <a:rPr lang="es-MX" sz="1400" dirty="0">
              <a:latin typeface="Montserrat" panose="00000500000000000000" pitchFamily="2" charset="0"/>
            </a:rPr>
            <a:t>Aumento en la producción de </a:t>
          </a:r>
          <a:r>
            <a:rPr lang="es-MX" sz="1400" dirty="0" err="1">
              <a:latin typeface="Montserrat" panose="00000500000000000000" pitchFamily="2" charset="0"/>
            </a:rPr>
            <a:t>TRAb</a:t>
          </a:r>
          <a:r>
            <a:rPr lang="es-MX" sz="1400" dirty="0">
              <a:latin typeface="Montserrat" panose="00000500000000000000" pitchFamily="2" charset="0"/>
            </a:rPr>
            <a:t>.</a:t>
          </a:r>
        </a:p>
      </dgm:t>
    </dgm:pt>
    <dgm:pt modelId="{DA06E12A-5CAE-4DBE-AC3A-A623FF24FDC5}" type="parTrans" cxnId="{210546A3-7F8A-418C-8FB7-CAECFD0CEEEF}">
      <dgm:prSet/>
      <dgm:spPr/>
    </dgm:pt>
    <dgm:pt modelId="{FDD61658-DF71-4F61-A01C-A3115B2A46AF}" type="sibTrans" cxnId="{210546A3-7F8A-418C-8FB7-CAECFD0CEEEF}">
      <dgm:prSet/>
      <dgm:spPr/>
    </dgm:pt>
    <dgm:pt modelId="{439E13C9-EE9E-4D4A-B37E-275E95FA82B8}" type="pres">
      <dgm:prSet presAssocID="{A137F903-9936-4D0D-8618-940B4A06C6B1}" presName="Name0" presStyleCnt="0">
        <dgm:presLayoutVars>
          <dgm:dir/>
          <dgm:animLvl val="lvl"/>
          <dgm:resizeHandles val="exact"/>
        </dgm:presLayoutVars>
      </dgm:prSet>
      <dgm:spPr/>
    </dgm:pt>
    <dgm:pt modelId="{2BB52482-456D-4C17-91DB-9A513556E3D8}" type="pres">
      <dgm:prSet presAssocID="{B1A205FF-17C4-4809-A2AD-42CD80CD48D6}" presName="linNode" presStyleCnt="0"/>
      <dgm:spPr/>
    </dgm:pt>
    <dgm:pt modelId="{9286DD3F-28CC-482A-AFC0-C671A88D0149}" type="pres">
      <dgm:prSet presAssocID="{B1A205FF-17C4-4809-A2AD-42CD80CD48D6}" presName="parentText" presStyleLbl="node1" presStyleIdx="0" presStyleCnt="3" custScaleX="100098">
        <dgm:presLayoutVars>
          <dgm:chMax val="1"/>
          <dgm:bulletEnabled val="1"/>
        </dgm:presLayoutVars>
      </dgm:prSet>
      <dgm:spPr/>
    </dgm:pt>
    <dgm:pt modelId="{DE83CDA0-E7C3-44CE-84EA-F5AE98A58CB3}" type="pres">
      <dgm:prSet presAssocID="{B1A205FF-17C4-4809-A2AD-42CD80CD48D6}" presName="descendantText" presStyleLbl="alignAccFollowNode1" presStyleIdx="0" presStyleCnt="3" custScaleY="144556" custLinFactNeighborY="0">
        <dgm:presLayoutVars>
          <dgm:bulletEnabled val="1"/>
        </dgm:presLayoutVars>
      </dgm:prSet>
      <dgm:spPr/>
    </dgm:pt>
    <dgm:pt modelId="{2E1A084E-DF6A-4978-8004-EF38FCE1F176}" type="pres">
      <dgm:prSet presAssocID="{258443E9-2F13-46BE-897A-0A7321324565}" presName="sp" presStyleCnt="0"/>
      <dgm:spPr/>
    </dgm:pt>
    <dgm:pt modelId="{627E22E1-F85B-4CFC-878D-9F1354CC17EE}" type="pres">
      <dgm:prSet presAssocID="{1AEB91DF-837A-47B2-9B87-6421E47F8F6D}" presName="linNode" presStyleCnt="0"/>
      <dgm:spPr/>
    </dgm:pt>
    <dgm:pt modelId="{AC7C0A64-C119-4521-AE46-862DC6F28B41}" type="pres">
      <dgm:prSet presAssocID="{1AEB91DF-837A-47B2-9B87-6421E47F8F6D}" presName="parentText" presStyleLbl="node1" presStyleIdx="1" presStyleCnt="3" custScaleX="100754" custScaleY="104046">
        <dgm:presLayoutVars>
          <dgm:chMax val="1"/>
          <dgm:bulletEnabled val="1"/>
        </dgm:presLayoutVars>
      </dgm:prSet>
      <dgm:spPr/>
    </dgm:pt>
    <dgm:pt modelId="{EE035AF6-1567-4471-A2F7-81E19692738D}" type="pres">
      <dgm:prSet presAssocID="{1AEB91DF-837A-47B2-9B87-6421E47F8F6D}" presName="descendantText" presStyleLbl="alignAccFollowNode1" presStyleIdx="1" presStyleCnt="3" custScaleY="125876" custLinFactNeighborY="804">
        <dgm:presLayoutVars>
          <dgm:bulletEnabled val="1"/>
        </dgm:presLayoutVars>
      </dgm:prSet>
      <dgm:spPr/>
    </dgm:pt>
    <dgm:pt modelId="{05DCBF4C-FEEA-45B0-8128-33009D5F3EEB}" type="pres">
      <dgm:prSet presAssocID="{5443B467-49E3-41C3-933E-CE7C6A305972}" presName="sp" presStyleCnt="0"/>
      <dgm:spPr/>
    </dgm:pt>
    <dgm:pt modelId="{9AD8D4F1-F24D-4000-99D7-19E046D64737}" type="pres">
      <dgm:prSet presAssocID="{F88E09AF-206E-4E8E-9F90-BB5A15685A07}" presName="linNode" presStyleCnt="0"/>
      <dgm:spPr/>
    </dgm:pt>
    <dgm:pt modelId="{27E08BF1-3B80-4624-8854-F50B037D9D6A}" type="pres">
      <dgm:prSet presAssocID="{F88E09AF-206E-4E8E-9F90-BB5A15685A07}" presName="parentText" presStyleLbl="node1" presStyleIdx="2" presStyleCnt="3" custScaleX="99992">
        <dgm:presLayoutVars>
          <dgm:chMax val="1"/>
          <dgm:bulletEnabled val="1"/>
        </dgm:presLayoutVars>
      </dgm:prSet>
      <dgm:spPr/>
    </dgm:pt>
    <dgm:pt modelId="{4D59C7D8-C80A-42FD-B137-233A669A34EA}" type="pres">
      <dgm:prSet presAssocID="{F88E09AF-206E-4E8E-9F90-BB5A15685A07}" presName="descendantText" presStyleLbl="alignAccFollowNode1" presStyleIdx="2" presStyleCnt="3" custScaleY="145078" custLinFactNeighborX="3279" custLinFactNeighborY="11382">
        <dgm:presLayoutVars>
          <dgm:bulletEnabled val="1"/>
        </dgm:presLayoutVars>
      </dgm:prSet>
      <dgm:spPr/>
    </dgm:pt>
  </dgm:ptLst>
  <dgm:cxnLst>
    <dgm:cxn modelId="{32BE8101-8A1E-4688-9A5E-6807FEDB185C}" type="presOf" srcId="{2FEC29B4-5AAA-4ADD-8A35-C729523F564F}" destId="{EE035AF6-1567-4471-A2F7-81E19692738D}" srcOrd="0" destOrd="1" presId="urn:microsoft.com/office/officeart/2005/8/layout/vList5"/>
    <dgm:cxn modelId="{BF340202-B25B-4E18-A916-DCA682AFA565}" type="presOf" srcId="{806E5F6D-15C0-4578-9AF7-B57C72053147}" destId="{EE035AF6-1567-4471-A2F7-81E19692738D}" srcOrd="0" destOrd="0" presId="urn:microsoft.com/office/officeart/2005/8/layout/vList5"/>
    <dgm:cxn modelId="{C17ABB12-B45E-475B-ADA4-1466E8EFC5FD}" type="presOf" srcId="{D79FBC7B-FD3D-4CD1-BF0E-9878E61D7080}" destId="{EE035AF6-1567-4471-A2F7-81E19692738D}" srcOrd="0" destOrd="2" presId="urn:microsoft.com/office/officeart/2005/8/layout/vList5"/>
    <dgm:cxn modelId="{32D71619-181A-43E9-8FB6-A282F3BBC257}" type="presOf" srcId="{1AEB91DF-837A-47B2-9B87-6421E47F8F6D}" destId="{AC7C0A64-C119-4521-AE46-862DC6F28B41}" srcOrd="0" destOrd="0" presId="urn:microsoft.com/office/officeart/2005/8/layout/vList5"/>
    <dgm:cxn modelId="{D35FB91A-E034-4C05-A6E3-8A04A3556B29}" srcId="{F88E09AF-206E-4E8E-9F90-BB5A15685A07}" destId="{324AA1F7-BA13-4460-B2D2-9E0939C1B3D5}" srcOrd="0" destOrd="0" parTransId="{E8C4A235-1AB8-4379-BA76-28CA8AE698ED}" sibTransId="{193C8751-9615-44FF-A655-9F2B6B3FE8D4}"/>
    <dgm:cxn modelId="{4A3AEC1A-FC78-4EFF-8ABF-1B7AACFCC29A}" srcId="{1AEB91DF-837A-47B2-9B87-6421E47F8F6D}" destId="{D79FBC7B-FD3D-4CD1-BF0E-9878E61D7080}" srcOrd="2" destOrd="0" parTransId="{F724CCFC-D1EF-4E3C-8C06-992F795BBD08}" sibTransId="{6752DBF1-F219-4D84-96C3-EFC8CDA894F2}"/>
    <dgm:cxn modelId="{7F05781F-253D-45B6-BFAD-9DF3EE3D8B3F}" type="presOf" srcId="{2E65E52E-ECDF-4EB7-946D-BE4DB9BD07EC}" destId="{DE83CDA0-E7C3-44CE-84EA-F5AE98A58CB3}" srcOrd="0" destOrd="0" presId="urn:microsoft.com/office/officeart/2005/8/layout/vList5"/>
    <dgm:cxn modelId="{8413CF2E-3FE7-4DFE-B535-328D0137AE5C}" srcId="{B1A205FF-17C4-4809-A2AD-42CD80CD48D6}" destId="{607BB9FB-BDD9-43B2-BF2B-4DEF6E863400}" srcOrd="1" destOrd="0" parTransId="{44F1284B-A51B-47F9-B26B-4884EABFD5A6}" sibTransId="{F6F456EB-4D65-4B90-BACF-CECE1BEC6223}"/>
    <dgm:cxn modelId="{131ABA3A-5D18-4C9E-883A-5646440B3EEF}" type="presOf" srcId="{076BA745-AC5D-410D-A6E8-B23495E50068}" destId="{4D59C7D8-C80A-42FD-B137-233A669A34EA}" srcOrd="0" destOrd="2" presId="urn:microsoft.com/office/officeart/2005/8/layout/vList5"/>
    <dgm:cxn modelId="{6F67515B-2C2B-4DA4-9A19-22D2B5336AA4}" type="presOf" srcId="{607BB9FB-BDD9-43B2-BF2B-4DEF6E863400}" destId="{DE83CDA0-E7C3-44CE-84EA-F5AE98A58CB3}" srcOrd="0" destOrd="1" presId="urn:microsoft.com/office/officeart/2005/8/layout/vList5"/>
    <dgm:cxn modelId="{B3735E64-EB3F-4866-AEEB-AA15714785D5}" type="presOf" srcId="{C43B5F51-E68C-45E7-9DB3-D0389C6510C9}" destId="{4D59C7D8-C80A-42FD-B137-233A669A34EA}" srcOrd="0" destOrd="1" presId="urn:microsoft.com/office/officeart/2005/8/layout/vList5"/>
    <dgm:cxn modelId="{4A444A46-A719-42ED-AFC6-66930EEAA5DE}" type="presOf" srcId="{0D720A92-DD74-43D5-A33E-DDC9C488AC07}" destId="{4D59C7D8-C80A-42FD-B137-233A669A34EA}" srcOrd="0" destOrd="3" presId="urn:microsoft.com/office/officeart/2005/8/layout/vList5"/>
    <dgm:cxn modelId="{0E11AC6B-700E-4F94-A1F2-5A8A8F320A53}" srcId="{1AEB91DF-837A-47B2-9B87-6421E47F8F6D}" destId="{2FEC29B4-5AAA-4ADD-8A35-C729523F564F}" srcOrd="1" destOrd="0" parTransId="{8A7CCDF6-0BC3-403C-B79F-5848B76E5230}" sibTransId="{919101C9-E5FD-4F29-8706-90FA0DA25980}"/>
    <dgm:cxn modelId="{820BEA6F-FBD5-40F2-B358-DD2077BCD696}" srcId="{A137F903-9936-4D0D-8618-940B4A06C6B1}" destId="{F88E09AF-206E-4E8E-9F90-BB5A15685A07}" srcOrd="2" destOrd="0" parTransId="{67D0A71E-94CE-4ABC-96FA-FE9D2589BD1E}" sibTransId="{EF416835-9C72-494A-A3E3-EF4C239D2EA8}"/>
    <dgm:cxn modelId="{4A670B71-7D3C-4574-A993-5F502F31A7F0}" type="presOf" srcId="{F88E09AF-206E-4E8E-9F90-BB5A15685A07}" destId="{27E08BF1-3B80-4624-8854-F50B037D9D6A}" srcOrd="0" destOrd="0" presId="urn:microsoft.com/office/officeart/2005/8/layout/vList5"/>
    <dgm:cxn modelId="{293A5D73-D912-4094-98C1-04E905C65A5D}" srcId="{F88E09AF-206E-4E8E-9F90-BB5A15685A07}" destId="{0D720A92-DD74-43D5-A33E-DDC9C488AC07}" srcOrd="3" destOrd="0" parTransId="{1747BC52-D283-4BCD-A516-DAB99A5B15E2}" sibTransId="{7811FC74-2364-41DF-A4C0-E30B84143644}"/>
    <dgm:cxn modelId="{0001A754-AD38-4E66-831F-DC5B2F8A6B8F}" type="presOf" srcId="{324AA1F7-BA13-4460-B2D2-9E0939C1B3D5}" destId="{4D59C7D8-C80A-42FD-B137-233A669A34EA}" srcOrd="0" destOrd="0" presId="urn:microsoft.com/office/officeart/2005/8/layout/vList5"/>
    <dgm:cxn modelId="{C555AB9D-C3E5-4711-906C-D85DCAC5CF61}" type="presOf" srcId="{A137F903-9936-4D0D-8618-940B4A06C6B1}" destId="{439E13C9-EE9E-4D4A-B37E-275E95FA82B8}" srcOrd="0" destOrd="0" presId="urn:microsoft.com/office/officeart/2005/8/layout/vList5"/>
    <dgm:cxn modelId="{210546A3-7F8A-418C-8FB7-CAECFD0CEEEF}" srcId="{B1A205FF-17C4-4809-A2AD-42CD80CD48D6}" destId="{05699915-605B-45B3-A9F5-301B922B24E3}" srcOrd="2" destOrd="0" parTransId="{DA06E12A-5CAE-4DBE-AC3A-A623FF24FDC5}" sibTransId="{FDD61658-DF71-4F61-A01C-A3115B2A46AF}"/>
    <dgm:cxn modelId="{9E4523AB-7FF7-485F-8332-18A3C5D8F2E6}" srcId="{F88E09AF-206E-4E8E-9F90-BB5A15685A07}" destId="{076BA745-AC5D-410D-A6E8-B23495E50068}" srcOrd="2" destOrd="0" parTransId="{324FAA44-99DE-47DF-B35A-85B3127256F3}" sibTransId="{67B2A835-D61B-449C-996F-7D5B155F553C}"/>
    <dgm:cxn modelId="{D44F4DB1-1C92-442E-9E03-1BEA6E6EC667}" srcId="{F88E09AF-206E-4E8E-9F90-BB5A15685A07}" destId="{C43B5F51-E68C-45E7-9DB3-D0389C6510C9}" srcOrd="1" destOrd="0" parTransId="{167B5E23-A644-460D-BBD3-35E5B12CDBDE}" sibTransId="{35249330-180D-4696-9444-1A213495582F}"/>
    <dgm:cxn modelId="{B0ED1FB7-4E4C-4C4F-AABD-BA8272B149F5}" srcId="{A137F903-9936-4D0D-8618-940B4A06C6B1}" destId="{B1A205FF-17C4-4809-A2AD-42CD80CD48D6}" srcOrd="0" destOrd="0" parTransId="{5FD30BCD-0238-438C-BD96-38EDE11F2CAE}" sibTransId="{258443E9-2F13-46BE-897A-0A7321324565}"/>
    <dgm:cxn modelId="{378E92B9-E971-433E-B6D6-04CFB1F4F33D}" srcId="{A137F903-9936-4D0D-8618-940B4A06C6B1}" destId="{1AEB91DF-837A-47B2-9B87-6421E47F8F6D}" srcOrd="1" destOrd="0" parTransId="{6D6983B3-FDD4-4932-9339-584693CEE884}" sibTransId="{5443B467-49E3-41C3-933E-CE7C6A305972}"/>
    <dgm:cxn modelId="{D7FA73BB-48BD-40AC-B384-8A46E79D6F34}" type="presOf" srcId="{05699915-605B-45B3-A9F5-301B922B24E3}" destId="{DE83CDA0-E7C3-44CE-84EA-F5AE98A58CB3}" srcOrd="0" destOrd="2" presId="urn:microsoft.com/office/officeart/2005/8/layout/vList5"/>
    <dgm:cxn modelId="{75617EC3-494F-4A79-AF9E-9845974318A9}" srcId="{1AEB91DF-837A-47B2-9B87-6421E47F8F6D}" destId="{806E5F6D-15C0-4578-9AF7-B57C72053147}" srcOrd="0" destOrd="0" parTransId="{B15BA630-3538-41C2-A45C-A80C6D6FC80D}" sibTransId="{57E07DAA-BB78-46F4-B99B-C44ACC0EBB79}"/>
    <dgm:cxn modelId="{896E6CCA-7F41-406C-9818-7C08DA41B518}" type="presOf" srcId="{B1A205FF-17C4-4809-A2AD-42CD80CD48D6}" destId="{9286DD3F-28CC-482A-AFC0-C671A88D0149}" srcOrd="0" destOrd="0" presId="urn:microsoft.com/office/officeart/2005/8/layout/vList5"/>
    <dgm:cxn modelId="{0F67D7D6-D6F0-4882-B7A9-1DC546D8FCA1}" srcId="{B1A205FF-17C4-4809-A2AD-42CD80CD48D6}" destId="{2E65E52E-ECDF-4EB7-946D-BE4DB9BD07EC}" srcOrd="0" destOrd="0" parTransId="{D598C78B-DE64-484A-80FA-FE7547D955AF}" sibTransId="{3E7EFF7B-4A5E-48B4-B718-3B337671906A}"/>
    <dgm:cxn modelId="{8626B0AE-E987-46D4-A69C-3EC30AF49540}" type="presParOf" srcId="{439E13C9-EE9E-4D4A-B37E-275E95FA82B8}" destId="{2BB52482-456D-4C17-91DB-9A513556E3D8}" srcOrd="0" destOrd="0" presId="urn:microsoft.com/office/officeart/2005/8/layout/vList5"/>
    <dgm:cxn modelId="{A85D270A-B7D5-4DBF-A2E9-AACB56032869}" type="presParOf" srcId="{2BB52482-456D-4C17-91DB-9A513556E3D8}" destId="{9286DD3F-28CC-482A-AFC0-C671A88D0149}" srcOrd="0" destOrd="0" presId="urn:microsoft.com/office/officeart/2005/8/layout/vList5"/>
    <dgm:cxn modelId="{6407DCE7-1536-448E-BC23-2C8709E4D889}" type="presParOf" srcId="{2BB52482-456D-4C17-91DB-9A513556E3D8}" destId="{DE83CDA0-E7C3-44CE-84EA-F5AE98A58CB3}" srcOrd="1" destOrd="0" presId="urn:microsoft.com/office/officeart/2005/8/layout/vList5"/>
    <dgm:cxn modelId="{8060A879-8565-4CCE-A82B-8A6AB1E7632B}" type="presParOf" srcId="{439E13C9-EE9E-4D4A-B37E-275E95FA82B8}" destId="{2E1A084E-DF6A-4978-8004-EF38FCE1F176}" srcOrd="1" destOrd="0" presId="urn:microsoft.com/office/officeart/2005/8/layout/vList5"/>
    <dgm:cxn modelId="{019B65DD-1F28-4BC6-AE31-95745312B107}" type="presParOf" srcId="{439E13C9-EE9E-4D4A-B37E-275E95FA82B8}" destId="{627E22E1-F85B-4CFC-878D-9F1354CC17EE}" srcOrd="2" destOrd="0" presId="urn:microsoft.com/office/officeart/2005/8/layout/vList5"/>
    <dgm:cxn modelId="{C1E258F3-CEB9-491C-AF8D-3778D00BE527}" type="presParOf" srcId="{627E22E1-F85B-4CFC-878D-9F1354CC17EE}" destId="{AC7C0A64-C119-4521-AE46-862DC6F28B41}" srcOrd="0" destOrd="0" presId="urn:microsoft.com/office/officeart/2005/8/layout/vList5"/>
    <dgm:cxn modelId="{BF56EE57-4944-4E29-9B31-7C62EA3BCA36}" type="presParOf" srcId="{627E22E1-F85B-4CFC-878D-9F1354CC17EE}" destId="{EE035AF6-1567-4471-A2F7-81E19692738D}" srcOrd="1" destOrd="0" presId="urn:microsoft.com/office/officeart/2005/8/layout/vList5"/>
    <dgm:cxn modelId="{2031BC87-68EE-4280-BFC8-6E3E08443CC4}" type="presParOf" srcId="{439E13C9-EE9E-4D4A-B37E-275E95FA82B8}" destId="{05DCBF4C-FEEA-45B0-8128-33009D5F3EEB}" srcOrd="3" destOrd="0" presId="urn:microsoft.com/office/officeart/2005/8/layout/vList5"/>
    <dgm:cxn modelId="{CBFC4CFE-81B2-4521-96DC-47D47F5D9B00}" type="presParOf" srcId="{439E13C9-EE9E-4D4A-B37E-275E95FA82B8}" destId="{9AD8D4F1-F24D-4000-99D7-19E046D64737}" srcOrd="4" destOrd="0" presId="urn:microsoft.com/office/officeart/2005/8/layout/vList5"/>
    <dgm:cxn modelId="{61C7FBF1-3204-482D-911D-627B4695A6E0}" type="presParOf" srcId="{9AD8D4F1-F24D-4000-99D7-19E046D64737}" destId="{27E08BF1-3B80-4624-8854-F50B037D9D6A}" srcOrd="0" destOrd="0" presId="urn:microsoft.com/office/officeart/2005/8/layout/vList5"/>
    <dgm:cxn modelId="{96A0905C-2DC0-445D-8D5A-2D8C3D412F00}" type="presParOf" srcId="{9AD8D4F1-F24D-4000-99D7-19E046D64737}" destId="{4D59C7D8-C80A-42FD-B137-233A669A34EA}" srcOrd="1" destOrd="0" presId="urn:microsoft.com/office/officeart/2005/8/layout/vList5"/>
  </dgm:cxnLst>
  <dgm:bg>
    <a:solidFill>
      <a:schemeClr val="accent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C0419B-1069-6F42-9243-5E812F32D07C}" type="doc">
      <dgm:prSet loTypeId="urn:microsoft.com/office/officeart/2005/8/layout/venn1" loCatId="" qsTypeId="urn:microsoft.com/office/officeart/2005/8/quickstyle/simple4" qsCatId="simple" csTypeId="urn:microsoft.com/office/officeart/2005/8/colors/colorful2" csCatId="colorful" phldr="1"/>
      <dgm:spPr/>
      <dgm:t>
        <a:bodyPr/>
        <a:lstStyle/>
        <a:p>
          <a:endParaRPr lang="es-ES"/>
        </a:p>
      </dgm:t>
    </dgm:pt>
    <dgm:pt modelId="{246B4379-9295-3F4A-B05C-0C93B3F75C87}">
      <dgm:prSet phldrT="[Texto]"/>
      <dgm:spPr>
        <a:xfrm>
          <a:off x="1828799" y="50799"/>
          <a:ext cx="2438400" cy="2438400"/>
        </a:xfrm>
        <a:prstGeom prst="ellipse">
          <a:avLst/>
        </a:prstGeom>
        <a:solidFill>
          <a:srgbClr val="C00000"/>
        </a:solidFill>
        <a:ln>
          <a:noFill/>
        </a:ln>
        <a:effectLst/>
      </dgm:spPr>
      <dgm:t>
        <a:bodyPr/>
        <a:lstStyle/>
        <a:p>
          <a:pPr>
            <a:buNone/>
          </a:pPr>
          <a:r>
            <a:rPr lang="es-ES" dirty="0">
              <a:solidFill>
                <a:sysClr val="window" lastClr="FFFFFF"/>
              </a:solidFill>
              <a:latin typeface="Montserrat" panose="00000500000000000000" pitchFamily="2" charset="0"/>
              <a:ea typeface="+mn-ea"/>
              <a:cs typeface="+mn-cs"/>
            </a:rPr>
            <a:t>≥45 puntos :</a:t>
          </a:r>
        </a:p>
        <a:p>
          <a:pPr>
            <a:buNone/>
          </a:pPr>
          <a:r>
            <a:rPr lang="es-ES" dirty="0">
              <a:solidFill>
                <a:sysClr val="window" lastClr="FFFFFF"/>
              </a:solidFill>
              <a:latin typeface="Montserrat" panose="00000500000000000000" pitchFamily="2" charset="0"/>
              <a:ea typeface="+mn-ea"/>
              <a:cs typeface="+mn-cs"/>
            </a:rPr>
            <a:t>Tormenta</a:t>
          </a:r>
        </a:p>
      </dgm:t>
    </dgm:pt>
    <dgm:pt modelId="{6075594D-9A23-5840-AFEE-A79B39426526}" type="parTrans" cxnId="{F6E07FBA-991B-E640-9D7A-BF3C2FC27F3D}">
      <dgm:prSet/>
      <dgm:spPr/>
      <dgm:t>
        <a:bodyPr/>
        <a:lstStyle/>
        <a:p>
          <a:endParaRPr lang="es-ES"/>
        </a:p>
      </dgm:t>
    </dgm:pt>
    <dgm:pt modelId="{2624EB00-0EF5-8F41-8385-2DBCCD55B106}" type="sibTrans" cxnId="{F6E07FBA-991B-E640-9D7A-BF3C2FC27F3D}">
      <dgm:prSet/>
      <dgm:spPr/>
      <dgm:t>
        <a:bodyPr/>
        <a:lstStyle/>
        <a:p>
          <a:endParaRPr lang="es-ES"/>
        </a:p>
      </dgm:t>
    </dgm:pt>
    <dgm:pt modelId="{BD1D3289-5048-0B4F-81D9-A7EB1BD5FF13}">
      <dgm:prSet phldrT="[Texto]"/>
      <dgm:spPr>
        <a:xfrm>
          <a:off x="2708656" y="1574800"/>
          <a:ext cx="2438400" cy="2438400"/>
        </a:xfrm>
        <a:prstGeom prst="ellipse">
          <a:avLst/>
        </a:prstGeom>
        <a:solidFill>
          <a:srgbClr val="FFC000"/>
        </a:solidFill>
        <a:ln>
          <a:noFill/>
        </a:ln>
        <a:effectLst/>
      </dgm:spPr>
      <dgm:t>
        <a:bodyPr/>
        <a:lstStyle/>
        <a:p>
          <a:pPr>
            <a:buNone/>
          </a:pPr>
          <a:r>
            <a:rPr lang="es-ES" dirty="0">
              <a:solidFill>
                <a:sysClr val="window" lastClr="FFFFFF"/>
              </a:solidFill>
              <a:latin typeface="Montserrat" panose="00000500000000000000" pitchFamily="2" charset="0"/>
              <a:ea typeface="+mn-ea"/>
              <a:cs typeface="+mn-cs"/>
            </a:rPr>
            <a:t>≤ 25 puntos:</a:t>
          </a:r>
        </a:p>
        <a:p>
          <a:pPr>
            <a:buNone/>
          </a:pPr>
          <a:r>
            <a:rPr lang="es-ES" dirty="0">
              <a:solidFill>
                <a:srgbClr val="FFFFFF"/>
              </a:solidFill>
              <a:latin typeface="Montserrat" panose="00000500000000000000" pitchFamily="2" charset="0"/>
              <a:ea typeface="+mn-ea"/>
              <a:cs typeface="+mn-cs"/>
            </a:rPr>
            <a:t>Poco probable</a:t>
          </a:r>
        </a:p>
      </dgm:t>
    </dgm:pt>
    <dgm:pt modelId="{184627D3-59DA-1544-9F3F-1483931E65BE}" type="parTrans" cxnId="{49A3E573-BACC-4744-BC49-50B6146FF94B}">
      <dgm:prSet/>
      <dgm:spPr/>
      <dgm:t>
        <a:bodyPr/>
        <a:lstStyle/>
        <a:p>
          <a:endParaRPr lang="es-ES"/>
        </a:p>
      </dgm:t>
    </dgm:pt>
    <dgm:pt modelId="{12D5A55F-5604-3B44-9636-EA1A4BD0B721}" type="sibTrans" cxnId="{49A3E573-BACC-4744-BC49-50B6146FF94B}">
      <dgm:prSet/>
      <dgm:spPr/>
      <dgm:t>
        <a:bodyPr/>
        <a:lstStyle/>
        <a:p>
          <a:endParaRPr lang="es-ES"/>
        </a:p>
      </dgm:t>
    </dgm:pt>
    <dgm:pt modelId="{0E171E51-1D59-904C-9FD9-6EBE98D5ED73}">
      <dgm:prSet phldrT="[Texto]"/>
      <dgm:spPr>
        <a:xfrm>
          <a:off x="948943" y="1574800"/>
          <a:ext cx="2438400" cy="2438400"/>
        </a:xfrm>
        <a:prstGeom prst="ellipse">
          <a:avLst/>
        </a:prstGeom>
        <a:solidFill>
          <a:schemeClr val="accent2"/>
        </a:solidFill>
        <a:ln>
          <a:noFill/>
        </a:ln>
        <a:effectLst/>
      </dgm:spPr>
      <dgm:t>
        <a:bodyPr/>
        <a:lstStyle/>
        <a:p>
          <a:pPr>
            <a:buNone/>
          </a:pPr>
          <a:r>
            <a:rPr lang="es-ES" dirty="0">
              <a:solidFill>
                <a:srgbClr val="FFFFFF"/>
              </a:solidFill>
              <a:latin typeface="Montserrat" panose="00000500000000000000" pitchFamily="2" charset="0"/>
              <a:ea typeface="+mn-ea"/>
              <a:cs typeface="+mn-cs"/>
            </a:rPr>
            <a:t>25-44 puntos: Inminente</a:t>
          </a:r>
        </a:p>
      </dgm:t>
    </dgm:pt>
    <dgm:pt modelId="{0ED579D6-90F4-6C44-8075-90908BC3747D}" type="parTrans" cxnId="{590BD1BD-AA87-A445-89AD-BAC485FF4DFA}">
      <dgm:prSet/>
      <dgm:spPr/>
      <dgm:t>
        <a:bodyPr/>
        <a:lstStyle/>
        <a:p>
          <a:endParaRPr lang="es-ES"/>
        </a:p>
      </dgm:t>
    </dgm:pt>
    <dgm:pt modelId="{520EDB16-7513-474D-8C21-D014EFF1831B}" type="sibTrans" cxnId="{590BD1BD-AA87-A445-89AD-BAC485FF4DFA}">
      <dgm:prSet/>
      <dgm:spPr/>
      <dgm:t>
        <a:bodyPr/>
        <a:lstStyle/>
        <a:p>
          <a:endParaRPr lang="es-ES"/>
        </a:p>
      </dgm:t>
    </dgm:pt>
    <dgm:pt modelId="{BBB47967-A54B-6D46-86B5-FDA34323FB5F}" type="pres">
      <dgm:prSet presAssocID="{DBC0419B-1069-6F42-9243-5E812F32D07C}" presName="compositeShape" presStyleCnt="0">
        <dgm:presLayoutVars>
          <dgm:chMax val="7"/>
          <dgm:dir/>
          <dgm:resizeHandles val="exact"/>
        </dgm:presLayoutVars>
      </dgm:prSet>
      <dgm:spPr/>
    </dgm:pt>
    <dgm:pt modelId="{1B6BB723-B836-1C44-AA4A-499F696B4443}" type="pres">
      <dgm:prSet presAssocID="{246B4379-9295-3F4A-B05C-0C93B3F75C87}" presName="circ1" presStyleLbl="vennNode1" presStyleIdx="0" presStyleCnt="3" custScaleX="101571" custLinFactNeighborY="781"/>
      <dgm:spPr/>
    </dgm:pt>
    <dgm:pt modelId="{431DC567-C54D-A44A-8BF3-CD21A0CF45B1}" type="pres">
      <dgm:prSet presAssocID="{246B4379-9295-3F4A-B05C-0C93B3F75C87}" presName="circ1Tx" presStyleLbl="revTx" presStyleIdx="0" presStyleCnt="0">
        <dgm:presLayoutVars>
          <dgm:chMax val="0"/>
          <dgm:chPref val="0"/>
          <dgm:bulletEnabled val="1"/>
        </dgm:presLayoutVars>
      </dgm:prSet>
      <dgm:spPr/>
    </dgm:pt>
    <dgm:pt modelId="{C8469467-017B-E64D-989C-60654BADFA32}" type="pres">
      <dgm:prSet presAssocID="{BD1D3289-5048-0B4F-81D9-A7EB1BD5FF13}" presName="circ2" presStyleLbl="vennNode1" presStyleIdx="1" presStyleCnt="3" custScaleX="112669" custScaleY="99134"/>
      <dgm:spPr/>
    </dgm:pt>
    <dgm:pt modelId="{D3FB729A-DC3B-F246-9A02-53DF48CDE29C}" type="pres">
      <dgm:prSet presAssocID="{BD1D3289-5048-0B4F-81D9-A7EB1BD5FF13}" presName="circ2Tx" presStyleLbl="revTx" presStyleIdx="0" presStyleCnt="0">
        <dgm:presLayoutVars>
          <dgm:chMax val="0"/>
          <dgm:chPref val="0"/>
          <dgm:bulletEnabled val="1"/>
        </dgm:presLayoutVars>
      </dgm:prSet>
      <dgm:spPr/>
    </dgm:pt>
    <dgm:pt modelId="{19924541-4052-EC49-8455-F2CFB023971D}" type="pres">
      <dgm:prSet presAssocID="{0E171E51-1D59-904C-9FD9-6EBE98D5ED73}" presName="circ3" presStyleLbl="vennNode1" presStyleIdx="2" presStyleCnt="3" custScaleY="97756"/>
      <dgm:spPr/>
    </dgm:pt>
    <dgm:pt modelId="{2B872288-B777-F842-BBF6-F088F9889E85}" type="pres">
      <dgm:prSet presAssocID="{0E171E51-1D59-904C-9FD9-6EBE98D5ED73}" presName="circ3Tx" presStyleLbl="revTx" presStyleIdx="0" presStyleCnt="0">
        <dgm:presLayoutVars>
          <dgm:chMax val="0"/>
          <dgm:chPref val="0"/>
          <dgm:bulletEnabled val="1"/>
        </dgm:presLayoutVars>
      </dgm:prSet>
      <dgm:spPr/>
    </dgm:pt>
  </dgm:ptLst>
  <dgm:cxnLst>
    <dgm:cxn modelId="{8A0F1350-66A4-BF43-9BAB-609D2C625F1A}" type="presOf" srcId="{246B4379-9295-3F4A-B05C-0C93B3F75C87}" destId="{1B6BB723-B836-1C44-AA4A-499F696B4443}" srcOrd="0" destOrd="0" presId="urn:microsoft.com/office/officeart/2005/8/layout/venn1"/>
    <dgm:cxn modelId="{1A3BD753-60FD-7741-9A77-12ABD447521B}" type="presOf" srcId="{BD1D3289-5048-0B4F-81D9-A7EB1BD5FF13}" destId="{D3FB729A-DC3B-F246-9A02-53DF48CDE29C}" srcOrd="1" destOrd="0" presId="urn:microsoft.com/office/officeart/2005/8/layout/venn1"/>
    <dgm:cxn modelId="{49A3E573-BACC-4744-BC49-50B6146FF94B}" srcId="{DBC0419B-1069-6F42-9243-5E812F32D07C}" destId="{BD1D3289-5048-0B4F-81D9-A7EB1BD5FF13}" srcOrd="1" destOrd="0" parTransId="{184627D3-59DA-1544-9F3F-1483931E65BE}" sibTransId="{12D5A55F-5604-3B44-9636-EA1A4BD0B721}"/>
    <dgm:cxn modelId="{139A819D-3C2D-1844-836D-A0965E2A4FB1}" type="presOf" srcId="{0E171E51-1D59-904C-9FD9-6EBE98D5ED73}" destId="{19924541-4052-EC49-8455-F2CFB023971D}" srcOrd="0" destOrd="0" presId="urn:microsoft.com/office/officeart/2005/8/layout/venn1"/>
    <dgm:cxn modelId="{F6E07FBA-991B-E640-9D7A-BF3C2FC27F3D}" srcId="{DBC0419B-1069-6F42-9243-5E812F32D07C}" destId="{246B4379-9295-3F4A-B05C-0C93B3F75C87}" srcOrd="0" destOrd="0" parTransId="{6075594D-9A23-5840-AFEE-A79B39426526}" sibTransId="{2624EB00-0EF5-8F41-8385-2DBCCD55B106}"/>
    <dgm:cxn modelId="{590BD1BD-AA87-A445-89AD-BAC485FF4DFA}" srcId="{DBC0419B-1069-6F42-9243-5E812F32D07C}" destId="{0E171E51-1D59-904C-9FD9-6EBE98D5ED73}" srcOrd="2" destOrd="0" parTransId="{0ED579D6-90F4-6C44-8075-90908BC3747D}" sibTransId="{520EDB16-7513-474D-8C21-D014EFF1831B}"/>
    <dgm:cxn modelId="{11D899D8-3CFD-7047-B3D6-3C8F472BD787}" type="presOf" srcId="{BD1D3289-5048-0B4F-81D9-A7EB1BD5FF13}" destId="{C8469467-017B-E64D-989C-60654BADFA32}" srcOrd="0" destOrd="0" presId="urn:microsoft.com/office/officeart/2005/8/layout/venn1"/>
    <dgm:cxn modelId="{1D371DDA-DDE2-6441-B6C0-955B8FDD88FA}" type="presOf" srcId="{246B4379-9295-3F4A-B05C-0C93B3F75C87}" destId="{431DC567-C54D-A44A-8BF3-CD21A0CF45B1}" srcOrd="1" destOrd="0" presId="urn:microsoft.com/office/officeart/2005/8/layout/venn1"/>
    <dgm:cxn modelId="{398E9AF1-F352-8C4D-911C-24D2FCC148B1}" type="presOf" srcId="{0E171E51-1D59-904C-9FD9-6EBE98D5ED73}" destId="{2B872288-B777-F842-BBF6-F088F9889E85}" srcOrd="1" destOrd="0" presId="urn:microsoft.com/office/officeart/2005/8/layout/venn1"/>
    <dgm:cxn modelId="{5AC6F0F2-D141-5C40-ACA5-361BD3487DB2}" type="presOf" srcId="{DBC0419B-1069-6F42-9243-5E812F32D07C}" destId="{BBB47967-A54B-6D46-86B5-FDA34323FB5F}" srcOrd="0" destOrd="0" presId="urn:microsoft.com/office/officeart/2005/8/layout/venn1"/>
    <dgm:cxn modelId="{0F53BB8A-5A49-F346-90BA-6CDD35F23D14}" type="presParOf" srcId="{BBB47967-A54B-6D46-86B5-FDA34323FB5F}" destId="{1B6BB723-B836-1C44-AA4A-499F696B4443}" srcOrd="0" destOrd="0" presId="urn:microsoft.com/office/officeart/2005/8/layout/venn1"/>
    <dgm:cxn modelId="{F1F2B7B8-A053-5347-B15F-157572726E43}" type="presParOf" srcId="{BBB47967-A54B-6D46-86B5-FDA34323FB5F}" destId="{431DC567-C54D-A44A-8BF3-CD21A0CF45B1}" srcOrd="1" destOrd="0" presId="urn:microsoft.com/office/officeart/2005/8/layout/venn1"/>
    <dgm:cxn modelId="{CB7449EA-ECA0-D348-ADE7-EAA4AAE4A99E}" type="presParOf" srcId="{BBB47967-A54B-6D46-86B5-FDA34323FB5F}" destId="{C8469467-017B-E64D-989C-60654BADFA32}" srcOrd="2" destOrd="0" presId="urn:microsoft.com/office/officeart/2005/8/layout/venn1"/>
    <dgm:cxn modelId="{DBF203BE-085B-C840-B089-0D56B35ED781}" type="presParOf" srcId="{BBB47967-A54B-6D46-86B5-FDA34323FB5F}" destId="{D3FB729A-DC3B-F246-9A02-53DF48CDE29C}" srcOrd="3" destOrd="0" presId="urn:microsoft.com/office/officeart/2005/8/layout/venn1"/>
    <dgm:cxn modelId="{0EFB54A2-2107-D542-BE2E-DF5E4A1FC69B}" type="presParOf" srcId="{BBB47967-A54B-6D46-86B5-FDA34323FB5F}" destId="{19924541-4052-EC49-8455-F2CFB023971D}" srcOrd="4" destOrd="0" presId="urn:microsoft.com/office/officeart/2005/8/layout/venn1"/>
    <dgm:cxn modelId="{6D550EE6-17D5-6042-A215-1E58999C7A7F}" type="presParOf" srcId="{BBB47967-A54B-6D46-86B5-FDA34323FB5F}" destId="{2B872288-B777-F842-BBF6-F088F9889E85}"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C361BB-4E4E-4C82-9735-3037702131C8}" type="doc">
      <dgm:prSet loTypeId="urn:microsoft.com/office/officeart/2016/7/layout/RepeatingBendingProcessNew" loCatId="process" qsTypeId="urn:microsoft.com/office/officeart/2005/8/quickstyle/simple1" qsCatId="simple" csTypeId="urn:microsoft.com/office/officeart/2005/8/colors/accent2_1" csCatId="accent2" phldr="1"/>
      <dgm:spPr/>
      <dgm:t>
        <a:bodyPr/>
        <a:lstStyle/>
        <a:p>
          <a:endParaRPr lang="en-US"/>
        </a:p>
      </dgm:t>
    </dgm:pt>
    <dgm:pt modelId="{3ECFAA01-6C6D-40DC-97FE-A87573D4C3E8}">
      <dgm:prSet/>
      <dgm:spPr/>
      <dgm:t>
        <a:bodyPr/>
        <a:lstStyle/>
        <a:p>
          <a:r>
            <a:rPr lang="es-DO" dirty="0">
              <a:latin typeface="Montserrat" panose="00000500000000000000" pitchFamily="2" charset="0"/>
            </a:rPr>
            <a:t>Debido al potencial de un desenlace fatal en ausencia de un manejo adecuado, la tormenta tiroidea demanda un diagnóstico temprano y terapia agresiva en una unidad de cuidados intensivos. </a:t>
          </a:r>
          <a:endParaRPr lang="en-US" dirty="0">
            <a:latin typeface="Montserrat" panose="00000500000000000000" pitchFamily="2" charset="0"/>
          </a:endParaRPr>
        </a:p>
      </dgm:t>
    </dgm:pt>
    <dgm:pt modelId="{7F45DCE1-90EC-44E5-B778-0399A03F67A1}" type="parTrans" cxnId="{52AFA7C7-D0A9-4C72-9393-88039D14F0E7}">
      <dgm:prSet/>
      <dgm:spPr/>
      <dgm:t>
        <a:bodyPr/>
        <a:lstStyle/>
        <a:p>
          <a:endParaRPr lang="en-US">
            <a:latin typeface="Montserrat" panose="00000500000000000000" pitchFamily="2" charset="0"/>
          </a:endParaRPr>
        </a:p>
      </dgm:t>
    </dgm:pt>
    <dgm:pt modelId="{11057121-4B9A-43FA-8B37-7ED2D5E6EC2B}" type="sibTrans" cxnId="{52AFA7C7-D0A9-4C72-9393-88039D14F0E7}">
      <dgm:prSet/>
      <dgm:spPr/>
      <dgm:t>
        <a:bodyPr/>
        <a:lstStyle/>
        <a:p>
          <a:endParaRPr lang="en-US">
            <a:latin typeface="Montserrat" panose="00000500000000000000" pitchFamily="2" charset="0"/>
          </a:endParaRPr>
        </a:p>
      </dgm:t>
    </dgm:pt>
    <dgm:pt modelId="{1D3F99DF-72D4-4E46-A5EB-7967781EF8C6}">
      <dgm:prSet/>
      <dgm:spPr/>
      <dgm:t>
        <a:bodyPr/>
        <a:lstStyle/>
        <a:p>
          <a:r>
            <a:rPr lang="es-DO" dirty="0">
              <a:latin typeface="Montserrat" panose="00000500000000000000" pitchFamily="2" charset="0"/>
            </a:rPr>
            <a:t>Existen varias teorías de su etiología, sin embargo, el mecanismo fisiopatológico exacto no es definitivo.</a:t>
          </a:r>
          <a:endParaRPr lang="en-US" dirty="0">
            <a:latin typeface="Montserrat" panose="00000500000000000000" pitchFamily="2" charset="0"/>
          </a:endParaRPr>
        </a:p>
      </dgm:t>
    </dgm:pt>
    <dgm:pt modelId="{CD3B8BD3-0584-4771-9BA0-5917E5AC315D}" type="parTrans" cxnId="{9479AA98-6E54-46AF-8DFE-F2CA30447DA0}">
      <dgm:prSet/>
      <dgm:spPr/>
      <dgm:t>
        <a:bodyPr/>
        <a:lstStyle/>
        <a:p>
          <a:endParaRPr lang="en-US">
            <a:latin typeface="Montserrat" panose="00000500000000000000" pitchFamily="2" charset="0"/>
          </a:endParaRPr>
        </a:p>
      </dgm:t>
    </dgm:pt>
    <dgm:pt modelId="{2D51C578-229E-4BA6-BEEC-5A7D21D3538A}" type="sibTrans" cxnId="{9479AA98-6E54-46AF-8DFE-F2CA30447DA0}">
      <dgm:prSet/>
      <dgm:spPr/>
      <dgm:t>
        <a:bodyPr/>
        <a:lstStyle/>
        <a:p>
          <a:endParaRPr lang="en-US">
            <a:latin typeface="Montserrat" panose="00000500000000000000" pitchFamily="2" charset="0"/>
          </a:endParaRPr>
        </a:p>
      </dgm:t>
    </dgm:pt>
    <dgm:pt modelId="{B87CDC9E-08B5-4E71-A6AE-1A7EB176F4A7}">
      <dgm:prSet/>
      <dgm:spPr/>
      <dgm:t>
        <a:bodyPr/>
        <a:lstStyle/>
        <a:p>
          <a:r>
            <a:rPr lang="es-DO" dirty="0">
              <a:latin typeface="Montserrat" panose="00000500000000000000" pitchFamily="2" charset="0"/>
            </a:rPr>
            <a:t>Los pacientes con crisis </a:t>
          </a:r>
          <a:r>
            <a:rPr lang="es-DO" dirty="0" err="1">
              <a:latin typeface="Montserrat" panose="00000500000000000000" pitchFamily="2" charset="0"/>
            </a:rPr>
            <a:t>tirotóxica</a:t>
          </a:r>
          <a:r>
            <a:rPr lang="es-DO" dirty="0">
              <a:latin typeface="Montserrat" panose="00000500000000000000" pitchFamily="2" charset="0"/>
            </a:rPr>
            <a:t> se presentan con muchas de las manifestaciones </a:t>
          </a:r>
          <a:r>
            <a:rPr lang="es-DO" dirty="0" err="1">
              <a:latin typeface="Montserrat" panose="00000500000000000000" pitchFamily="2" charset="0"/>
            </a:rPr>
            <a:t>clásicas</a:t>
          </a:r>
          <a:r>
            <a:rPr lang="es-DO" dirty="0">
              <a:latin typeface="Montserrat" panose="00000500000000000000" pitchFamily="2" charset="0"/>
            </a:rPr>
            <a:t> del hipertiroidismo.</a:t>
          </a:r>
          <a:endParaRPr lang="en-US" dirty="0">
            <a:latin typeface="Montserrat" panose="00000500000000000000" pitchFamily="2" charset="0"/>
          </a:endParaRPr>
        </a:p>
      </dgm:t>
    </dgm:pt>
    <dgm:pt modelId="{DBFD7C58-2AE4-4875-934F-5AC043E60BC4}" type="parTrans" cxnId="{0FF3181A-99FA-4E1A-BCB1-603CC51C625A}">
      <dgm:prSet/>
      <dgm:spPr/>
      <dgm:t>
        <a:bodyPr/>
        <a:lstStyle/>
        <a:p>
          <a:endParaRPr lang="en-US">
            <a:latin typeface="Montserrat" panose="00000500000000000000" pitchFamily="2" charset="0"/>
          </a:endParaRPr>
        </a:p>
      </dgm:t>
    </dgm:pt>
    <dgm:pt modelId="{F8E653D8-8299-425B-8432-56308D9F0139}" type="sibTrans" cxnId="{0FF3181A-99FA-4E1A-BCB1-603CC51C625A}">
      <dgm:prSet/>
      <dgm:spPr/>
      <dgm:t>
        <a:bodyPr/>
        <a:lstStyle/>
        <a:p>
          <a:endParaRPr lang="en-US">
            <a:latin typeface="Montserrat" panose="00000500000000000000" pitchFamily="2" charset="0"/>
          </a:endParaRPr>
        </a:p>
      </dgm:t>
    </dgm:pt>
    <dgm:pt modelId="{DB90590B-35F3-4716-ADF9-A02C62FC9E5D}">
      <dgm:prSet/>
      <dgm:spPr/>
      <dgm:t>
        <a:bodyPr/>
        <a:lstStyle/>
        <a:p>
          <a:r>
            <a:rPr lang="es-DO">
              <a:latin typeface="Montserrat" panose="00000500000000000000" pitchFamily="2" charset="0"/>
            </a:rPr>
            <a:t>No hay laboratorios objetivos o pruebas específicas que en caso de estar anormales sugieran el diagnóstico definitivo de la tormenta tiroidea. </a:t>
          </a:r>
          <a:endParaRPr lang="en-US">
            <a:latin typeface="Montserrat" panose="00000500000000000000" pitchFamily="2" charset="0"/>
          </a:endParaRPr>
        </a:p>
      </dgm:t>
    </dgm:pt>
    <dgm:pt modelId="{27E96363-2512-4755-A5EC-67B546CE8826}" type="parTrans" cxnId="{735F112D-F381-4988-8CB2-EC38A71347A1}">
      <dgm:prSet/>
      <dgm:spPr/>
      <dgm:t>
        <a:bodyPr/>
        <a:lstStyle/>
        <a:p>
          <a:endParaRPr lang="en-US">
            <a:latin typeface="Montserrat" panose="00000500000000000000" pitchFamily="2" charset="0"/>
          </a:endParaRPr>
        </a:p>
      </dgm:t>
    </dgm:pt>
    <dgm:pt modelId="{D61FDC64-1A61-4D8F-B4F9-EED7A62337F3}" type="sibTrans" cxnId="{735F112D-F381-4988-8CB2-EC38A71347A1}">
      <dgm:prSet/>
      <dgm:spPr/>
      <dgm:t>
        <a:bodyPr/>
        <a:lstStyle/>
        <a:p>
          <a:endParaRPr lang="en-US">
            <a:latin typeface="Montserrat" panose="00000500000000000000" pitchFamily="2" charset="0"/>
          </a:endParaRPr>
        </a:p>
      </dgm:t>
    </dgm:pt>
    <dgm:pt modelId="{2E0D7AC2-7E56-41B5-953A-0122F6D5A724}">
      <dgm:prSet/>
      <dgm:spPr/>
      <dgm:t>
        <a:bodyPr/>
        <a:lstStyle/>
        <a:p>
          <a:r>
            <a:rPr lang="en-US">
              <a:latin typeface="Montserrat" panose="00000500000000000000" pitchFamily="2" charset="0"/>
            </a:rPr>
            <a:t>La confirmación bioquímica de la tirotoxicosis no es necesaria para diagnosticar la tormenta tiroidea y el tratamiento de la tormenta tiroidea sospechada no debe demorarse en espera de los resultados de las pruebas. </a:t>
          </a:r>
        </a:p>
      </dgm:t>
    </dgm:pt>
    <dgm:pt modelId="{9BC0C6ED-D969-4294-B670-6474ECB710B9}" type="parTrans" cxnId="{63F72C49-7994-408E-9CF8-A3BF26779B7B}">
      <dgm:prSet/>
      <dgm:spPr/>
      <dgm:t>
        <a:bodyPr/>
        <a:lstStyle/>
        <a:p>
          <a:endParaRPr lang="en-US">
            <a:latin typeface="Montserrat" panose="00000500000000000000" pitchFamily="2" charset="0"/>
          </a:endParaRPr>
        </a:p>
      </dgm:t>
    </dgm:pt>
    <dgm:pt modelId="{606348A6-7752-4D6D-9AB9-70A8AFC06492}" type="sibTrans" cxnId="{63F72C49-7994-408E-9CF8-A3BF26779B7B}">
      <dgm:prSet/>
      <dgm:spPr/>
      <dgm:t>
        <a:bodyPr/>
        <a:lstStyle/>
        <a:p>
          <a:endParaRPr lang="en-US">
            <a:latin typeface="Montserrat" panose="00000500000000000000" pitchFamily="2" charset="0"/>
          </a:endParaRPr>
        </a:p>
      </dgm:t>
    </dgm:pt>
    <dgm:pt modelId="{88DB8329-2797-421C-AE0D-B1488FCF88B5}">
      <dgm:prSet/>
      <dgm:spPr/>
      <dgm:t>
        <a:bodyPr/>
        <a:lstStyle/>
        <a:p>
          <a:r>
            <a:rPr lang="en-US" dirty="0">
              <a:latin typeface="Montserrat" panose="00000500000000000000" pitchFamily="2" charset="0"/>
            </a:rPr>
            <a:t>La </a:t>
          </a:r>
          <a:r>
            <a:rPr lang="en-US" dirty="0" err="1">
              <a:latin typeface="Montserrat" panose="00000500000000000000" pitchFamily="2" charset="0"/>
            </a:rPr>
            <a:t>escala</a:t>
          </a:r>
          <a:r>
            <a:rPr lang="en-US" dirty="0">
              <a:latin typeface="Montserrat" panose="00000500000000000000" pitchFamily="2" charset="0"/>
            </a:rPr>
            <a:t> de </a:t>
          </a:r>
          <a:r>
            <a:rPr lang="es-DO" dirty="0">
              <a:latin typeface="Montserrat" panose="00000500000000000000" pitchFamily="2" charset="0"/>
            </a:rPr>
            <a:t>Burch y </a:t>
          </a:r>
          <a:r>
            <a:rPr lang="es-DO" dirty="0" err="1">
              <a:latin typeface="Montserrat" panose="00000500000000000000" pitchFamily="2" charset="0"/>
            </a:rPr>
            <a:t>Wartofsky</a:t>
          </a:r>
          <a:r>
            <a:rPr lang="es-DO" dirty="0">
              <a:latin typeface="Montserrat" panose="00000500000000000000" pitchFamily="2" charset="0"/>
            </a:rPr>
            <a:t> sigue siendo la escala más utilizada y recomendada. </a:t>
          </a:r>
          <a:endParaRPr lang="en-US" dirty="0">
            <a:latin typeface="Montserrat" panose="00000500000000000000" pitchFamily="2" charset="0"/>
          </a:endParaRPr>
        </a:p>
      </dgm:t>
    </dgm:pt>
    <dgm:pt modelId="{9F496240-6241-4B1D-BE76-91BAA8B6203E}" type="parTrans" cxnId="{4F1EC44E-72D5-45E4-91A8-0BCD52DE00A0}">
      <dgm:prSet/>
      <dgm:spPr/>
      <dgm:t>
        <a:bodyPr/>
        <a:lstStyle/>
        <a:p>
          <a:endParaRPr lang="en-US">
            <a:latin typeface="Montserrat" panose="00000500000000000000" pitchFamily="2" charset="0"/>
          </a:endParaRPr>
        </a:p>
      </dgm:t>
    </dgm:pt>
    <dgm:pt modelId="{952138C8-6D9D-4E29-9362-2E8B5AAE0033}" type="sibTrans" cxnId="{4F1EC44E-72D5-45E4-91A8-0BCD52DE00A0}">
      <dgm:prSet/>
      <dgm:spPr/>
      <dgm:t>
        <a:bodyPr/>
        <a:lstStyle/>
        <a:p>
          <a:endParaRPr lang="en-US">
            <a:latin typeface="Montserrat" panose="00000500000000000000" pitchFamily="2" charset="0"/>
          </a:endParaRPr>
        </a:p>
      </dgm:t>
    </dgm:pt>
    <dgm:pt modelId="{006FABC4-9383-B44B-A40F-87A903484A4B}" type="pres">
      <dgm:prSet presAssocID="{CCC361BB-4E4E-4C82-9735-3037702131C8}" presName="Name0" presStyleCnt="0">
        <dgm:presLayoutVars>
          <dgm:dir/>
          <dgm:resizeHandles val="exact"/>
        </dgm:presLayoutVars>
      </dgm:prSet>
      <dgm:spPr/>
    </dgm:pt>
    <dgm:pt modelId="{65ADABB9-6F6A-9949-B542-BEB08B3C3551}" type="pres">
      <dgm:prSet presAssocID="{3ECFAA01-6C6D-40DC-97FE-A87573D4C3E8}" presName="node" presStyleLbl="node1" presStyleIdx="0" presStyleCnt="6">
        <dgm:presLayoutVars>
          <dgm:bulletEnabled val="1"/>
        </dgm:presLayoutVars>
      </dgm:prSet>
      <dgm:spPr/>
    </dgm:pt>
    <dgm:pt modelId="{A3C5EA76-5907-F745-BF29-7C5DB9EFFFD7}" type="pres">
      <dgm:prSet presAssocID="{11057121-4B9A-43FA-8B37-7ED2D5E6EC2B}" presName="sibTrans" presStyleLbl="sibTrans1D1" presStyleIdx="0" presStyleCnt="5"/>
      <dgm:spPr/>
    </dgm:pt>
    <dgm:pt modelId="{5F76FE6F-5673-204B-AE5A-9CD81828712C}" type="pres">
      <dgm:prSet presAssocID="{11057121-4B9A-43FA-8B37-7ED2D5E6EC2B}" presName="connectorText" presStyleLbl="sibTrans1D1" presStyleIdx="0" presStyleCnt="5"/>
      <dgm:spPr/>
    </dgm:pt>
    <dgm:pt modelId="{5480D41B-42B8-5841-987E-2DBF1088AAD7}" type="pres">
      <dgm:prSet presAssocID="{1D3F99DF-72D4-4E46-A5EB-7967781EF8C6}" presName="node" presStyleLbl="node1" presStyleIdx="1" presStyleCnt="6">
        <dgm:presLayoutVars>
          <dgm:bulletEnabled val="1"/>
        </dgm:presLayoutVars>
      </dgm:prSet>
      <dgm:spPr/>
    </dgm:pt>
    <dgm:pt modelId="{55965331-30FC-9740-82B3-11BC4C4FD2AF}" type="pres">
      <dgm:prSet presAssocID="{2D51C578-229E-4BA6-BEEC-5A7D21D3538A}" presName="sibTrans" presStyleLbl="sibTrans1D1" presStyleIdx="1" presStyleCnt="5"/>
      <dgm:spPr/>
    </dgm:pt>
    <dgm:pt modelId="{3F141B44-FFD6-F94E-A29D-FA86261F7B66}" type="pres">
      <dgm:prSet presAssocID="{2D51C578-229E-4BA6-BEEC-5A7D21D3538A}" presName="connectorText" presStyleLbl="sibTrans1D1" presStyleIdx="1" presStyleCnt="5"/>
      <dgm:spPr/>
    </dgm:pt>
    <dgm:pt modelId="{3C0D1A66-BB42-E745-A655-E6D644464F09}" type="pres">
      <dgm:prSet presAssocID="{B87CDC9E-08B5-4E71-A6AE-1A7EB176F4A7}" presName="node" presStyleLbl="node1" presStyleIdx="2" presStyleCnt="6">
        <dgm:presLayoutVars>
          <dgm:bulletEnabled val="1"/>
        </dgm:presLayoutVars>
      </dgm:prSet>
      <dgm:spPr/>
    </dgm:pt>
    <dgm:pt modelId="{5310B823-E928-6148-A716-6FA15E4FA0BD}" type="pres">
      <dgm:prSet presAssocID="{F8E653D8-8299-425B-8432-56308D9F0139}" presName="sibTrans" presStyleLbl="sibTrans1D1" presStyleIdx="2" presStyleCnt="5"/>
      <dgm:spPr/>
    </dgm:pt>
    <dgm:pt modelId="{43B7509F-1F27-8A4C-88A0-A1F618BB4AAB}" type="pres">
      <dgm:prSet presAssocID="{F8E653D8-8299-425B-8432-56308D9F0139}" presName="connectorText" presStyleLbl="sibTrans1D1" presStyleIdx="2" presStyleCnt="5"/>
      <dgm:spPr/>
    </dgm:pt>
    <dgm:pt modelId="{78203DCC-9497-8640-AF45-A11D1AE5AEE2}" type="pres">
      <dgm:prSet presAssocID="{DB90590B-35F3-4716-ADF9-A02C62FC9E5D}" presName="node" presStyleLbl="node1" presStyleIdx="3" presStyleCnt="6">
        <dgm:presLayoutVars>
          <dgm:bulletEnabled val="1"/>
        </dgm:presLayoutVars>
      </dgm:prSet>
      <dgm:spPr/>
    </dgm:pt>
    <dgm:pt modelId="{EA07B9EA-256D-C842-8F7A-83A0F833CE7F}" type="pres">
      <dgm:prSet presAssocID="{D61FDC64-1A61-4D8F-B4F9-EED7A62337F3}" presName="sibTrans" presStyleLbl="sibTrans1D1" presStyleIdx="3" presStyleCnt="5"/>
      <dgm:spPr/>
    </dgm:pt>
    <dgm:pt modelId="{0A6CF615-5B18-964F-B650-035F5FA3D44E}" type="pres">
      <dgm:prSet presAssocID="{D61FDC64-1A61-4D8F-B4F9-EED7A62337F3}" presName="connectorText" presStyleLbl="sibTrans1D1" presStyleIdx="3" presStyleCnt="5"/>
      <dgm:spPr/>
    </dgm:pt>
    <dgm:pt modelId="{5FC02088-6459-2449-A6B5-99075B53AD62}" type="pres">
      <dgm:prSet presAssocID="{2E0D7AC2-7E56-41B5-953A-0122F6D5A724}" presName="node" presStyleLbl="node1" presStyleIdx="4" presStyleCnt="6">
        <dgm:presLayoutVars>
          <dgm:bulletEnabled val="1"/>
        </dgm:presLayoutVars>
      </dgm:prSet>
      <dgm:spPr/>
    </dgm:pt>
    <dgm:pt modelId="{A0F8572F-16A1-8C4E-8EED-8644A690BED4}" type="pres">
      <dgm:prSet presAssocID="{606348A6-7752-4D6D-9AB9-70A8AFC06492}" presName="sibTrans" presStyleLbl="sibTrans1D1" presStyleIdx="4" presStyleCnt="5"/>
      <dgm:spPr/>
    </dgm:pt>
    <dgm:pt modelId="{7EA9615F-DA26-EE4D-926C-C3B0D619347B}" type="pres">
      <dgm:prSet presAssocID="{606348A6-7752-4D6D-9AB9-70A8AFC06492}" presName="connectorText" presStyleLbl="sibTrans1D1" presStyleIdx="4" presStyleCnt="5"/>
      <dgm:spPr/>
    </dgm:pt>
    <dgm:pt modelId="{896AF269-8BA8-494B-913D-0B58F3520076}" type="pres">
      <dgm:prSet presAssocID="{88DB8329-2797-421C-AE0D-B1488FCF88B5}" presName="node" presStyleLbl="node1" presStyleIdx="5" presStyleCnt="6">
        <dgm:presLayoutVars>
          <dgm:bulletEnabled val="1"/>
        </dgm:presLayoutVars>
      </dgm:prSet>
      <dgm:spPr/>
    </dgm:pt>
  </dgm:ptLst>
  <dgm:cxnLst>
    <dgm:cxn modelId="{3EA3C50D-946F-784B-BCBF-98652A814DE0}" type="presOf" srcId="{11057121-4B9A-43FA-8B37-7ED2D5E6EC2B}" destId="{5F76FE6F-5673-204B-AE5A-9CD81828712C}" srcOrd="1" destOrd="0" presId="urn:microsoft.com/office/officeart/2016/7/layout/RepeatingBendingProcessNew"/>
    <dgm:cxn modelId="{A4948E14-5836-674F-933E-03253E961B62}" type="presOf" srcId="{F8E653D8-8299-425B-8432-56308D9F0139}" destId="{43B7509F-1F27-8A4C-88A0-A1F618BB4AAB}" srcOrd="1" destOrd="0" presId="urn:microsoft.com/office/officeart/2016/7/layout/RepeatingBendingProcessNew"/>
    <dgm:cxn modelId="{0FF3181A-99FA-4E1A-BCB1-603CC51C625A}" srcId="{CCC361BB-4E4E-4C82-9735-3037702131C8}" destId="{B87CDC9E-08B5-4E71-A6AE-1A7EB176F4A7}" srcOrd="2" destOrd="0" parTransId="{DBFD7C58-2AE4-4875-934F-5AC043E60BC4}" sibTransId="{F8E653D8-8299-425B-8432-56308D9F0139}"/>
    <dgm:cxn modelId="{26220927-278D-2346-9CA5-AE4A9629082C}" type="presOf" srcId="{606348A6-7752-4D6D-9AB9-70A8AFC06492}" destId="{A0F8572F-16A1-8C4E-8EED-8644A690BED4}" srcOrd="0" destOrd="0" presId="urn:microsoft.com/office/officeart/2016/7/layout/RepeatingBendingProcessNew"/>
    <dgm:cxn modelId="{40D1D22A-3EA0-D446-9FD3-34D33549A1CC}" type="presOf" srcId="{88DB8329-2797-421C-AE0D-B1488FCF88B5}" destId="{896AF269-8BA8-494B-913D-0B58F3520076}" srcOrd="0" destOrd="0" presId="urn:microsoft.com/office/officeart/2016/7/layout/RepeatingBendingProcessNew"/>
    <dgm:cxn modelId="{735F112D-F381-4988-8CB2-EC38A71347A1}" srcId="{CCC361BB-4E4E-4C82-9735-3037702131C8}" destId="{DB90590B-35F3-4716-ADF9-A02C62FC9E5D}" srcOrd="3" destOrd="0" parTransId="{27E96363-2512-4755-A5EC-67B546CE8826}" sibTransId="{D61FDC64-1A61-4D8F-B4F9-EED7A62337F3}"/>
    <dgm:cxn modelId="{078B3F3F-1CE2-004C-8C24-4B083F643AED}" type="presOf" srcId="{2E0D7AC2-7E56-41B5-953A-0122F6D5A724}" destId="{5FC02088-6459-2449-A6B5-99075B53AD62}" srcOrd="0" destOrd="0" presId="urn:microsoft.com/office/officeart/2016/7/layout/RepeatingBendingProcessNew"/>
    <dgm:cxn modelId="{63F72C49-7994-408E-9CF8-A3BF26779B7B}" srcId="{CCC361BB-4E4E-4C82-9735-3037702131C8}" destId="{2E0D7AC2-7E56-41B5-953A-0122F6D5A724}" srcOrd="4" destOrd="0" parTransId="{9BC0C6ED-D969-4294-B670-6474ECB710B9}" sibTransId="{606348A6-7752-4D6D-9AB9-70A8AFC06492}"/>
    <dgm:cxn modelId="{4F1EC44E-72D5-45E4-91A8-0BCD52DE00A0}" srcId="{CCC361BB-4E4E-4C82-9735-3037702131C8}" destId="{88DB8329-2797-421C-AE0D-B1488FCF88B5}" srcOrd="5" destOrd="0" parTransId="{9F496240-6241-4B1D-BE76-91BAA8B6203E}" sibTransId="{952138C8-6D9D-4E29-9362-2E8B5AAE0033}"/>
    <dgm:cxn modelId="{8261F070-65AD-DD40-848C-AD2617F045C3}" type="presOf" srcId="{606348A6-7752-4D6D-9AB9-70A8AFC06492}" destId="{7EA9615F-DA26-EE4D-926C-C3B0D619347B}" srcOrd="1" destOrd="0" presId="urn:microsoft.com/office/officeart/2016/7/layout/RepeatingBendingProcessNew"/>
    <dgm:cxn modelId="{A8370772-29E6-E44D-B2E4-0C848E0888D0}" type="presOf" srcId="{2D51C578-229E-4BA6-BEEC-5A7D21D3538A}" destId="{55965331-30FC-9740-82B3-11BC4C4FD2AF}" srcOrd="0" destOrd="0" presId="urn:microsoft.com/office/officeart/2016/7/layout/RepeatingBendingProcessNew"/>
    <dgm:cxn modelId="{5B234D74-BDEF-1F49-B158-3CC1DB7503A9}" type="presOf" srcId="{2D51C578-229E-4BA6-BEEC-5A7D21D3538A}" destId="{3F141B44-FFD6-F94E-A29D-FA86261F7B66}" srcOrd="1" destOrd="0" presId="urn:microsoft.com/office/officeart/2016/7/layout/RepeatingBendingProcessNew"/>
    <dgm:cxn modelId="{FA13B877-EB05-9B41-B8E5-25D6628882D2}" type="presOf" srcId="{D61FDC64-1A61-4D8F-B4F9-EED7A62337F3}" destId="{EA07B9EA-256D-C842-8F7A-83A0F833CE7F}" srcOrd="0" destOrd="0" presId="urn:microsoft.com/office/officeart/2016/7/layout/RepeatingBendingProcessNew"/>
    <dgm:cxn modelId="{72A61489-9CA7-0D40-8F94-6D3495CB28B8}" type="presOf" srcId="{DB90590B-35F3-4716-ADF9-A02C62FC9E5D}" destId="{78203DCC-9497-8640-AF45-A11D1AE5AEE2}" srcOrd="0" destOrd="0" presId="urn:microsoft.com/office/officeart/2016/7/layout/RepeatingBendingProcessNew"/>
    <dgm:cxn modelId="{1C30258A-9A21-9943-B01A-D8C6B3B4856C}" type="presOf" srcId="{CCC361BB-4E4E-4C82-9735-3037702131C8}" destId="{006FABC4-9383-B44B-A40F-87A903484A4B}" srcOrd="0" destOrd="0" presId="urn:microsoft.com/office/officeart/2016/7/layout/RepeatingBendingProcessNew"/>
    <dgm:cxn modelId="{9479AA98-6E54-46AF-8DFE-F2CA30447DA0}" srcId="{CCC361BB-4E4E-4C82-9735-3037702131C8}" destId="{1D3F99DF-72D4-4E46-A5EB-7967781EF8C6}" srcOrd="1" destOrd="0" parTransId="{CD3B8BD3-0584-4771-9BA0-5917E5AC315D}" sibTransId="{2D51C578-229E-4BA6-BEEC-5A7D21D3538A}"/>
    <dgm:cxn modelId="{78C2489C-CF84-1549-8095-59F7464040C4}" type="presOf" srcId="{B87CDC9E-08B5-4E71-A6AE-1A7EB176F4A7}" destId="{3C0D1A66-BB42-E745-A655-E6D644464F09}" srcOrd="0" destOrd="0" presId="urn:microsoft.com/office/officeart/2016/7/layout/RepeatingBendingProcessNew"/>
    <dgm:cxn modelId="{DBF90CB4-0E2D-7C4E-846F-C1B16683C442}" type="presOf" srcId="{D61FDC64-1A61-4D8F-B4F9-EED7A62337F3}" destId="{0A6CF615-5B18-964F-B650-035F5FA3D44E}" srcOrd="1" destOrd="0" presId="urn:microsoft.com/office/officeart/2016/7/layout/RepeatingBendingProcessNew"/>
    <dgm:cxn modelId="{B58F98BC-3966-274C-9B88-52614945F6BE}" type="presOf" srcId="{F8E653D8-8299-425B-8432-56308D9F0139}" destId="{5310B823-E928-6148-A716-6FA15E4FA0BD}" srcOrd="0" destOrd="0" presId="urn:microsoft.com/office/officeart/2016/7/layout/RepeatingBendingProcessNew"/>
    <dgm:cxn modelId="{52AFA7C7-D0A9-4C72-9393-88039D14F0E7}" srcId="{CCC361BB-4E4E-4C82-9735-3037702131C8}" destId="{3ECFAA01-6C6D-40DC-97FE-A87573D4C3E8}" srcOrd="0" destOrd="0" parTransId="{7F45DCE1-90EC-44E5-B778-0399A03F67A1}" sibTransId="{11057121-4B9A-43FA-8B37-7ED2D5E6EC2B}"/>
    <dgm:cxn modelId="{118473D0-7CD9-7543-8B7B-35BD3C4D1978}" type="presOf" srcId="{3ECFAA01-6C6D-40DC-97FE-A87573D4C3E8}" destId="{65ADABB9-6F6A-9949-B542-BEB08B3C3551}" srcOrd="0" destOrd="0" presId="urn:microsoft.com/office/officeart/2016/7/layout/RepeatingBendingProcessNew"/>
    <dgm:cxn modelId="{65F5D1E0-AD4F-A74F-83DC-0FD74C951626}" type="presOf" srcId="{1D3F99DF-72D4-4E46-A5EB-7967781EF8C6}" destId="{5480D41B-42B8-5841-987E-2DBF1088AAD7}" srcOrd="0" destOrd="0" presId="urn:microsoft.com/office/officeart/2016/7/layout/RepeatingBendingProcessNew"/>
    <dgm:cxn modelId="{31807BFA-9F22-034B-8E9E-4E38F7FD5608}" type="presOf" srcId="{11057121-4B9A-43FA-8B37-7ED2D5E6EC2B}" destId="{A3C5EA76-5907-F745-BF29-7C5DB9EFFFD7}" srcOrd="0" destOrd="0" presId="urn:microsoft.com/office/officeart/2016/7/layout/RepeatingBendingProcessNew"/>
    <dgm:cxn modelId="{2B0B7A4C-2D4B-C74F-8B17-25767490CDB1}" type="presParOf" srcId="{006FABC4-9383-B44B-A40F-87A903484A4B}" destId="{65ADABB9-6F6A-9949-B542-BEB08B3C3551}" srcOrd="0" destOrd="0" presId="urn:microsoft.com/office/officeart/2016/7/layout/RepeatingBendingProcessNew"/>
    <dgm:cxn modelId="{BEE66004-6A16-B549-B932-FF5D8F93FCD4}" type="presParOf" srcId="{006FABC4-9383-B44B-A40F-87A903484A4B}" destId="{A3C5EA76-5907-F745-BF29-7C5DB9EFFFD7}" srcOrd="1" destOrd="0" presId="urn:microsoft.com/office/officeart/2016/7/layout/RepeatingBendingProcessNew"/>
    <dgm:cxn modelId="{31959C2E-7AA6-F841-9FCF-A2D1CA43D9E0}" type="presParOf" srcId="{A3C5EA76-5907-F745-BF29-7C5DB9EFFFD7}" destId="{5F76FE6F-5673-204B-AE5A-9CD81828712C}" srcOrd="0" destOrd="0" presId="urn:microsoft.com/office/officeart/2016/7/layout/RepeatingBendingProcessNew"/>
    <dgm:cxn modelId="{D8319CFC-988E-914B-9853-CAC3FF370B01}" type="presParOf" srcId="{006FABC4-9383-B44B-A40F-87A903484A4B}" destId="{5480D41B-42B8-5841-987E-2DBF1088AAD7}" srcOrd="2" destOrd="0" presId="urn:microsoft.com/office/officeart/2016/7/layout/RepeatingBendingProcessNew"/>
    <dgm:cxn modelId="{D4AC96CC-07B4-CF44-9129-B770B9A42C21}" type="presParOf" srcId="{006FABC4-9383-B44B-A40F-87A903484A4B}" destId="{55965331-30FC-9740-82B3-11BC4C4FD2AF}" srcOrd="3" destOrd="0" presId="urn:microsoft.com/office/officeart/2016/7/layout/RepeatingBendingProcessNew"/>
    <dgm:cxn modelId="{B057B04F-8175-E244-9110-D7ABE842CA2C}" type="presParOf" srcId="{55965331-30FC-9740-82B3-11BC4C4FD2AF}" destId="{3F141B44-FFD6-F94E-A29D-FA86261F7B66}" srcOrd="0" destOrd="0" presId="urn:microsoft.com/office/officeart/2016/7/layout/RepeatingBendingProcessNew"/>
    <dgm:cxn modelId="{0F3F82EB-6F5A-1E40-97B0-EA7CFEC8ECBF}" type="presParOf" srcId="{006FABC4-9383-B44B-A40F-87A903484A4B}" destId="{3C0D1A66-BB42-E745-A655-E6D644464F09}" srcOrd="4" destOrd="0" presId="urn:microsoft.com/office/officeart/2016/7/layout/RepeatingBendingProcessNew"/>
    <dgm:cxn modelId="{25544EE1-54DE-C34B-8C81-D06A8B292384}" type="presParOf" srcId="{006FABC4-9383-B44B-A40F-87A903484A4B}" destId="{5310B823-E928-6148-A716-6FA15E4FA0BD}" srcOrd="5" destOrd="0" presId="urn:microsoft.com/office/officeart/2016/7/layout/RepeatingBendingProcessNew"/>
    <dgm:cxn modelId="{964AA35D-F823-444C-884E-46A89A8CABF3}" type="presParOf" srcId="{5310B823-E928-6148-A716-6FA15E4FA0BD}" destId="{43B7509F-1F27-8A4C-88A0-A1F618BB4AAB}" srcOrd="0" destOrd="0" presId="urn:microsoft.com/office/officeart/2016/7/layout/RepeatingBendingProcessNew"/>
    <dgm:cxn modelId="{7AB066E7-9245-5140-805B-4CE4BA5BDC48}" type="presParOf" srcId="{006FABC4-9383-B44B-A40F-87A903484A4B}" destId="{78203DCC-9497-8640-AF45-A11D1AE5AEE2}" srcOrd="6" destOrd="0" presId="urn:microsoft.com/office/officeart/2016/7/layout/RepeatingBendingProcessNew"/>
    <dgm:cxn modelId="{079411F3-B6D2-EC48-BE59-F2CEBBC41B05}" type="presParOf" srcId="{006FABC4-9383-B44B-A40F-87A903484A4B}" destId="{EA07B9EA-256D-C842-8F7A-83A0F833CE7F}" srcOrd="7" destOrd="0" presId="urn:microsoft.com/office/officeart/2016/7/layout/RepeatingBendingProcessNew"/>
    <dgm:cxn modelId="{283218AC-95CF-8344-8C0B-D7ED3BB64658}" type="presParOf" srcId="{EA07B9EA-256D-C842-8F7A-83A0F833CE7F}" destId="{0A6CF615-5B18-964F-B650-035F5FA3D44E}" srcOrd="0" destOrd="0" presId="urn:microsoft.com/office/officeart/2016/7/layout/RepeatingBendingProcessNew"/>
    <dgm:cxn modelId="{9CD49871-E376-DB47-A2E4-F17B981345FD}" type="presParOf" srcId="{006FABC4-9383-B44B-A40F-87A903484A4B}" destId="{5FC02088-6459-2449-A6B5-99075B53AD62}" srcOrd="8" destOrd="0" presId="urn:microsoft.com/office/officeart/2016/7/layout/RepeatingBendingProcessNew"/>
    <dgm:cxn modelId="{347AEA7B-B80D-5447-AED6-4CD9FB1A6FF9}" type="presParOf" srcId="{006FABC4-9383-B44B-A40F-87A903484A4B}" destId="{A0F8572F-16A1-8C4E-8EED-8644A690BED4}" srcOrd="9" destOrd="0" presId="urn:microsoft.com/office/officeart/2016/7/layout/RepeatingBendingProcessNew"/>
    <dgm:cxn modelId="{15A80F56-EF78-7841-A4CC-928E4809CE77}" type="presParOf" srcId="{A0F8572F-16A1-8C4E-8EED-8644A690BED4}" destId="{7EA9615F-DA26-EE4D-926C-C3B0D619347B}" srcOrd="0" destOrd="0" presId="urn:microsoft.com/office/officeart/2016/7/layout/RepeatingBendingProcessNew"/>
    <dgm:cxn modelId="{4C0D4211-7A55-CF4E-AA93-B0B3DD71D1B5}" type="presParOf" srcId="{006FABC4-9383-B44B-A40F-87A903484A4B}" destId="{896AF269-8BA8-494B-913D-0B58F3520076}"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18756D-BC92-7643-AC39-7D50377A8846}">
      <dsp:nvSpPr>
        <dsp:cNvPr id="0" name=""/>
        <dsp:cNvSpPr/>
      </dsp:nvSpPr>
      <dsp:spPr>
        <a:xfrm>
          <a:off x="1283" y="0"/>
          <a:ext cx="5006206" cy="4351338"/>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0303" tIns="330200" rIns="390303" bIns="330200" numCol="1" spcCol="1270" anchor="t" anchorCtr="0">
          <a:noAutofit/>
        </a:bodyPr>
        <a:lstStyle/>
        <a:p>
          <a:pPr marL="0" lvl="0" indent="0" algn="l" defTabSz="844550">
            <a:lnSpc>
              <a:spcPct val="90000"/>
            </a:lnSpc>
            <a:spcBef>
              <a:spcPct val="0"/>
            </a:spcBef>
            <a:spcAft>
              <a:spcPct val="35000"/>
            </a:spcAft>
            <a:buNone/>
          </a:pPr>
          <a:r>
            <a:rPr lang="es-DO" sz="1900" kern="1200" dirty="0">
              <a:latin typeface="Montserrat" panose="00000500000000000000" pitchFamily="2" charset="0"/>
            </a:rPr>
            <a:t>La tirotoxicosis es un </a:t>
          </a:r>
          <a:r>
            <a:rPr lang="es-DO" sz="1900" kern="1200" dirty="0" err="1">
              <a:latin typeface="Montserrat" panose="00000500000000000000" pitchFamily="2" charset="0"/>
            </a:rPr>
            <a:t>término</a:t>
          </a:r>
          <a:r>
            <a:rPr lang="es-DO" sz="1900" kern="1200" dirty="0">
              <a:latin typeface="Montserrat" panose="00000500000000000000" pitchFamily="2" charset="0"/>
            </a:rPr>
            <a:t> general utilizado para referirse al exceso de concentraciones </a:t>
          </a:r>
          <a:r>
            <a:rPr lang="es-DO" sz="1900" kern="1200" dirty="0" err="1">
              <a:latin typeface="Montserrat" panose="00000500000000000000" pitchFamily="2" charset="0"/>
            </a:rPr>
            <a:t>séricas</a:t>
          </a:r>
          <a:r>
            <a:rPr lang="es-DO" sz="1900" kern="1200" dirty="0">
              <a:latin typeface="Montserrat" panose="00000500000000000000" pitchFamily="2" charset="0"/>
            </a:rPr>
            <a:t> y tisulares de hormonas tiroideas (tiroxina o T4 y/o triyodotironina o T3), independientemente de la causa. </a:t>
          </a:r>
          <a:endParaRPr lang="en-US" sz="1900" kern="1200" dirty="0">
            <a:latin typeface="Montserrat" panose="00000500000000000000" pitchFamily="2" charset="0"/>
          </a:endParaRPr>
        </a:p>
      </dsp:txBody>
      <dsp:txXfrm>
        <a:off x="1283" y="1653508"/>
        <a:ext cx="5006206" cy="2610802"/>
      </dsp:txXfrm>
    </dsp:sp>
    <dsp:sp modelId="{7CAB35F7-F50B-554C-B8B7-BBB970551EB8}">
      <dsp:nvSpPr>
        <dsp:cNvPr id="0" name=""/>
        <dsp:cNvSpPr/>
      </dsp:nvSpPr>
      <dsp:spPr>
        <a:xfrm>
          <a:off x="1851685" y="435133"/>
          <a:ext cx="1305401" cy="1305401"/>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2042857" y="626305"/>
        <a:ext cx="923057" cy="923057"/>
      </dsp:txXfrm>
    </dsp:sp>
    <dsp:sp modelId="{DD828370-FCEF-0B4D-80DD-ED347B8AB5BE}">
      <dsp:nvSpPr>
        <dsp:cNvPr id="0" name=""/>
        <dsp:cNvSpPr/>
      </dsp:nvSpPr>
      <dsp:spPr>
        <a:xfrm>
          <a:off x="1283" y="4351266"/>
          <a:ext cx="5006206" cy="72"/>
        </a:xfrm>
        <a:prstGeom prst="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w="6350" cap="flat" cmpd="sng" algn="ctr">
          <a:solidFill>
            <a:schemeClr val="accent5">
              <a:hueOff val="-2252848"/>
              <a:satOff val="-5806"/>
              <a:lumOff val="-392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6E13B89-3FCE-7E4B-BA68-8986683E1128}">
      <dsp:nvSpPr>
        <dsp:cNvPr id="0" name=""/>
        <dsp:cNvSpPr/>
      </dsp:nvSpPr>
      <dsp:spPr>
        <a:xfrm>
          <a:off x="5509393" y="0"/>
          <a:ext cx="5006206" cy="4351338"/>
        </a:xfrm>
        <a:prstGeom prst="rect">
          <a:avLst/>
        </a:prstGeom>
        <a:solidFill>
          <a:schemeClr val="accent5">
            <a:tint val="40000"/>
            <a:alpha val="90000"/>
            <a:hueOff val="-6739762"/>
            <a:satOff val="-22832"/>
            <a:lumOff val="-2928"/>
            <a:alphaOff val="0"/>
          </a:schemeClr>
        </a:solidFill>
        <a:ln w="6350" cap="flat" cmpd="sng" algn="ctr">
          <a:solidFill>
            <a:schemeClr val="accent5">
              <a:tint val="40000"/>
              <a:alpha val="90000"/>
              <a:hueOff val="-6739762"/>
              <a:satOff val="-22832"/>
              <a:lumOff val="-29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0303" tIns="330200" rIns="390303" bIns="330200" numCol="1" spcCol="1270" anchor="t" anchorCtr="0">
          <a:noAutofit/>
        </a:bodyPr>
        <a:lstStyle/>
        <a:p>
          <a:pPr marL="0" lvl="0" indent="0" algn="l" defTabSz="844550">
            <a:lnSpc>
              <a:spcPct val="90000"/>
            </a:lnSpc>
            <a:spcBef>
              <a:spcPct val="0"/>
            </a:spcBef>
            <a:spcAft>
              <a:spcPct val="35000"/>
            </a:spcAft>
            <a:buNone/>
          </a:pPr>
          <a:r>
            <a:rPr lang="es-DO" sz="1900" kern="1200" dirty="0">
              <a:latin typeface="Montserrat" panose="00000500000000000000" pitchFamily="2" charset="0"/>
            </a:rPr>
            <a:t>Hipertiroidismo se refiere </a:t>
          </a:r>
          <a:r>
            <a:rPr lang="es-DO" sz="1900" kern="1200" dirty="0" err="1">
              <a:latin typeface="Montserrat" panose="00000500000000000000" pitchFamily="2" charset="0"/>
            </a:rPr>
            <a:t>específicamente</a:t>
          </a:r>
          <a:r>
            <a:rPr lang="es-DO" sz="1900" kern="1200" dirty="0">
              <a:latin typeface="Montserrat" panose="00000500000000000000" pitchFamily="2" charset="0"/>
            </a:rPr>
            <a:t> a la tirotoxicosis resultante de la hiperactividad de la </a:t>
          </a:r>
          <a:r>
            <a:rPr lang="es-DO" sz="1900" kern="1200" dirty="0" err="1">
              <a:latin typeface="Montserrat" panose="00000500000000000000" pitchFamily="2" charset="0"/>
            </a:rPr>
            <a:t>glándula</a:t>
          </a:r>
          <a:r>
            <a:rPr lang="es-DO" sz="1900" kern="1200" dirty="0">
              <a:latin typeface="Montserrat" panose="00000500000000000000" pitchFamily="2" charset="0"/>
            </a:rPr>
            <a:t> tiroides, por condiciones como enfermedad de Graves, bocio multinodular </a:t>
          </a:r>
          <a:r>
            <a:rPr lang="es-DO" sz="1900" kern="1200" dirty="0" err="1">
              <a:latin typeface="Montserrat" panose="00000500000000000000" pitchFamily="2" charset="0"/>
            </a:rPr>
            <a:t>tóxico</a:t>
          </a:r>
          <a:r>
            <a:rPr lang="es-DO" sz="1900" kern="1200" dirty="0">
              <a:latin typeface="Montserrat" panose="00000500000000000000" pitchFamily="2" charset="0"/>
            </a:rPr>
            <a:t> o adenoma tiroideo </a:t>
          </a:r>
          <a:r>
            <a:rPr lang="es-DO" sz="1900" kern="1200" dirty="0" err="1">
              <a:latin typeface="Montserrat" panose="00000500000000000000" pitchFamily="2" charset="0"/>
            </a:rPr>
            <a:t>tóxico</a:t>
          </a:r>
          <a:r>
            <a:rPr lang="es-DO" sz="1900" kern="1200" dirty="0">
              <a:latin typeface="Montserrat" panose="00000500000000000000" pitchFamily="2" charset="0"/>
            </a:rPr>
            <a:t>. </a:t>
          </a:r>
          <a:endParaRPr lang="en-US" sz="1900" kern="1200" dirty="0">
            <a:latin typeface="Montserrat" panose="00000500000000000000" pitchFamily="2" charset="0"/>
          </a:endParaRPr>
        </a:p>
      </dsp:txBody>
      <dsp:txXfrm>
        <a:off x="5509393" y="1653508"/>
        <a:ext cx="5006206" cy="2610802"/>
      </dsp:txXfrm>
    </dsp:sp>
    <dsp:sp modelId="{4D4C377D-3CB1-6D40-B9C5-48A803B1C13A}">
      <dsp:nvSpPr>
        <dsp:cNvPr id="0" name=""/>
        <dsp:cNvSpPr/>
      </dsp:nvSpPr>
      <dsp:spPr>
        <a:xfrm>
          <a:off x="7358512" y="435133"/>
          <a:ext cx="1305401" cy="1305401"/>
        </a:xfrm>
        <a:prstGeom prst="ellipse">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w="6350" cap="flat" cmpd="sng" algn="ctr">
          <a:solidFill>
            <a:schemeClr val="accent5">
              <a:hueOff val="-4505695"/>
              <a:satOff val="-11613"/>
              <a:lumOff val="-7843"/>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7549684" y="626305"/>
        <a:ext cx="923057" cy="923057"/>
      </dsp:txXfrm>
    </dsp:sp>
    <dsp:sp modelId="{711BFC60-B192-6540-BBB5-B4F33C663BC8}">
      <dsp:nvSpPr>
        <dsp:cNvPr id="0" name=""/>
        <dsp:cNvSpPr/>
      </dsp:nvSpPr>
      <dsp:spPr>
        <a:xfrm>
          <a:off x="5508110" y="4351266"/>
          <a:ext cx="5006206" cy="72"/>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D7BDA-08B0-44AF-90B7-EE839FE0CBB4}">
      <dsp:nvSpPr>
        <dsp:cNvPr id="0" name=""/>
        <dsp:cNvSpPr/>
      </dsp:nvSpPr>
      <dsp:spPr>
        <a:xfrm>
          <a:off x="1054037" y="0"/>
          <a:ext cx="5741632" cy="573537"/>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s-MX" sz="3200" b="1" kern="1200" dirty="0">
              <a:latin typeface="Montserrat" panose="00000500000000000000" pitchFamily="2" charset="0"/>
            </a:rPr>
            <a:t>Etiología</a:t>
          </a:r>
          <a:r>
            <a:rPr lang="es-MX" sz="3200" b="1" kern="1200" dirty="0"/>
            <a:t> </a:t>
          </a:r>
        </a:p>
      </dsp:txBody>
      <dsp:txXfrm>
        <a:off x="1070835" y="16798"/>
        <a:ext cx="5708036" cy="539941"/>
      </dsp:txXfrm>
    </dsp:sp>
    <dsp:sp modelId="{E9C4510B-93AD-45DA-BFC1-DAB75C783FBC}">
      <dsp:nvSpPr>
        <dsp:cNvPr id="0" name=""/>
        <dsp:cNvSpPr/>
      </dsp:nvSpPr>
      <dsp:spPr>
        <a:xfrm>
          <a:off x="1054037" y="1213303"/>
          <a:ext cx="1141527" cy="1141527"/>
        </a:xfrm>
        <a:prstGeom prst="roundRect">
          <a:avLst>
            <a:gd name="adj" fmla="val 1667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71800" t="-2800" r="17800" b="28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786B3FA-F9CF-4490-A40E-5515906403A9}">
      <dsp:nvSpPr>
        <dsp:cNvPr id="0" name=""/>
        <dsp:cNvSpPr/>
      </dsp:nvSpPr>
      <dsp:spPr>
        <a:xfrm>
          <a:off x="2264056" y="779614"/>
          <a:ext cx="4531613" cy="2008905"/>
        </a:xfrm>
        <a:prstGeom prst="roundRect">
          <a:avLst>
            <a:gd name="adj" fmla="val 1667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endParaRPr lang="es-MX" sz="1800" kern="1200" dirty="0">
            <a:latin typeface="Montserrat" panose="00000500000000000000" pitchFamily="2" charset="0"/>
          </a:endParaRPr>
        </a:p>
        <a:p>
          <a:pPr marL="0" lvl="0" indent="0" algn="l" defTabSz="800100">
            <a:lnSpc>
              <a:spcPct val="90000"/>
            </a:lnSpc>
            <a:spcBef>
              <a:spcPct val="0"/>
            </a:spcBef>
            <a:spcAft>
              <a:spcPct val="35000"/>
            </a:spcAft>
            <a:buNone/>
          </a:pPr>
          <a:r>
            <a:rPr lang="es-MX" sz="1600" b="1" kern="1200" dirty="0">
              <a:effectLst>
                <a:outerShdw blurRad="38100" dist="38100" dir="2700000" algn="tl">
                  <a:srgbClr val="000000">
                    <a:alpha val="43137"/>
                  </a:srgbClr>
                </a:outerShdw>
              </a:effectLst>
              <a:latin typeface="Montserrat" panose="00000500000000000000" pitchFamily="2" charset="0"/>
            </a:rPr>
            <a:t>Enfermedad de Graves</a:t>
          </a:r>
        </a:p>
        <a:p>
          <a:pPr marL="0" lvl="0" indent="0" algn="l" defTabSz="800100">
            <a:lnSpc>
              <a:spcPct val="90000"/>
            </a:lnSpc>
            <a:spcBef>
              <a:spcPct val="0"/>
            </a:spcBef>
            <a:spcAft>
              <a:spcPct val="35000"/>
            </a:spcAft>
            <a:buNone/>
          </a:pPr>
          <a:r>
            <a:rPr lang="es-MX" sz="1600" kern="1200" dirty="0">
              <a:latin typeface="Montserrat" panose="00000500000000000000" pitchFamily="2" charset="0"/>
            </a:rPr>
            <a:t>Bocio </a:t>
          </a:r>
          <a:r>
            <a:rPr lang="es-MX" sz="1600" kern="1200" dirty="0" err="1">
              <a:latin typeface="Montserrat" panose="00000500000000000000" pitchFamily="2" charset="0"/>
            </a:rPr>
            <a:t>multinodular</a:t>
          </a:r>
          <a:r>
            <a:rPr lang="es-MX" sz="1600" kern="1200" dirty="0">
              <a:latin typeface="Montserrat" panose="00000500000000000000" pitchFamily="2" charset="0"/>
            </a:rPr>
            <a:t> tóxico</a:t>
          </a:r>
        </a:p>
        <a:p>
          <a:pPr marL="0" lvl="0" indent="0" algn="l" defTabSz="800100">
            <a:lnSpc>
              <a:spcPct val="90000"/>
            </a:lnSpc>
            <a:spcBef>
              <a:spcPct val="0"/>
            </a:spcBef>
            <a:spcAft>
              <a:spcPct val="35000"/>
            </a:spcAft>
            <a:buNone/>
          </a:pPr>
          <a:r>
            <a:rPr lang="es-MX" sz="1600" kern="1200" dirty="0">
              <a:latin typeface="Montserrat" panose="00000500000000000000" pitchFamily="2" charset="0"/>
            </a:rPr>
            <a:t>Adenoma tóxico</a:t>
          </a:r>
        </a:p>
        <a:p>
          <a:pPr marL="0" lvl="0" indent="0" algn="l" defTabSz="800100">
            <a:lnSpc>
              <a:spcPct val="90000"/>
            </a:lnSpc>
            <a:spcBef>
              <a:spcPct val="0"/>
            </a:spcBef>
            <a:spcAft>
              <a:spcPct val="35000"/>
            </a:spcAft>
            <a:buNone/>
          </a:pPr>
          <a:r>
            <a:rPr lang="es-MX" sz="1600" kern="1200" dirty="0">
              <a:latin typeface="Montserrat" panose="00000500000000000000" pitchFamily="2" charset="0"/>
            </a:rPr>
            <a:t>Tiroiditis destructivas </a:t>
          </a:r>
        </a:p>
        <a:p>
          <a:pPr marL="0" lvl="0" indent="0" algn="l" defTabSz="800100">
            <a:lnSpc>
              <a:spcPct val="90000"/>
            </a:lnSpc>
            <a:spcBef>
              <a:spcPct val="0"/>
            </a:spcBef>
            <a:spcAft>
              <a:spcPct val="35000"/>
            </a:spcAft>
            <a:buNone/>
          </a:pPr>
          <a:r>
            <a:rPr lang="es-MX" sz="1600" kern="1200" dirty="0">
              <a:latin typeface="Montserrat" panose="00000500000000000000" pitchFamily="2" charset="0"/>
            </a:rPr>
            <a:t>Inducido por yodo</a:t>
          </a:r>
        </a:p>
        <a:p>
          <a:pPr marL="0" lvl="0" indent="0" algn="l" defTabSz="800100">
            <a:lnSpc>
              <a:spcPct val="90000"/>
            </a:lnSpc>
            <a:spcBef>
              <a:spcPct val="0"/>
            </a:spcBef>
            <a:spcAft>
              <a:spcPct val="35000"/>
            </a:spcAft>
            <a:buNone/>
          </a:pPr>
          <a:r>
            <a:rPr lang="es-MX" sz="1600" kern="1200" dirty="0">
              <a:latin typeface="Montserrat" panose="00000500000000000000" pitchFamily="2" charset="0"/>
            </a:rPr>
            <a:t>Tirotoxicosis facticia </a:t>
          </a:r>
        </a:p>
        <a:p>
          <a:pPr marL="0" lvl="0" indent="0" algn="ctr" defTabSz="800100">
            <a:lnSpc>
              <a:spcPct val="90000"/>
            </a:lnSpc>
            <a:spcBef>
              <a:spcPct val="0"/>
            </a:spcBef>
            <a:spcAft>
              <a:spcPct val="35000"/>
            </a:spcAft>
            <a:buNone/>
          </a:pPr>
          <a:endParaRPr lang="es-MX" sz="1200" kern="1200" dirty="0"/>
        </a:p>
        <a:p>
          <a:pPr marL="0" lvl="0" indent="0" algn="ctr" defTabSz="800100">
            <a:lnSpc>
              <a:spcPct val="90000"/>
            </a:lnSpc>
            <a:spcBef>
              <a:spcPct val="0"/>
            </a:spcBef>
            <a:spcAft>
              <a:spcPct val="35000"/>
            </a:spcAft>
            <a:buNone/>
          </a:pPr>
          <a:endParaRPr lang="es-MX" sz="1200" kern="1200" dirty="0"/>
        </a:p>
      </dsp:txBody>
      <dsp:txXfrm>
        <a:off x="2362140" y="877698"/>
        <a:ext cx="4335445" cy="1812737"/>
      </dsp:txXfrm>
    </dsp:sp>
    <dsp:sp modelId="{9703DCE2-C41A-427D-9407-9B8D290105B4}">
      <dsp:nvSpPr>
        <dsp:cNvPr id="0" name=""/>
        <dsp:cNvSpPr/>
      </dsp:nvSpPr>
      <dsp:spPr>
        <a:xfrm>
          <a:off x="1090949" y="3374026"/>
          <a:ext cx="1140922" cy="1140922"/>
        </a:xfrm>
        <a:prstGeom prst="roundRect">
          <a:avLst>
            <a:gd name="adj" fmla="val 16670"/>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2801" t="934" r="-2801" b="-934"/>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A9C69CE-1976-41C1-8A32-12CE0FF5E2CD}">
      <dsp:nvSpPr>
        <dsp:cNvPr id="0" name=""/>
        <dsp:cNvSpPr/>
      </dsp:nvSpPr>
      <dsp:spPr>
        <a:xfrm>
          <a:off x="2264056" y="2925502"/>
          <a:ext cx="4531613" cy="2037968"/>
        </a:xfrm>
        <a:prstGeom prst="roundRect">
          <a:avLst>
            <a:gd name="adj" fmla="val 1667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s-MX" sz="1600" kern="1200" dirty="0">
              <a:latin typeface="Montserrat" panose="00000500000000000000" pitchFamily="2" charset="0"/>
            </a:rPr>
            <a:t>Adenomas productores de TSH</a:t>
          </a:r>
        </a:p>
        <a:p>
          <a:pPr marL="0" lvl="0" indent="0" algn="l" defTabSz="711200">
            <a:lnSpc>
              <a:spcPct val="90000"/>
            </a:lnSpc>
            <a:spcBef>
              <a:spcPct val="0"/>
            </a:spcBef>
            <a:spcAft>
              <a:spcPct val="35000"/>
            </a:spcAft>
            <a:buNone/>
          </a:pPr>
          <a:r>
            <a:rPr lang="es-MX" sz="1600" kern="1200" dirty="0">
              <a:latin typeface="Montserrat" panose="00000500000000000000" pitchFamily="2" charset="0"/>
            </a:rPr>
            <a:t>Tumores </a:t>
          </a:r>
          <a:r>
            <a:rPr lang="es-MX" sz="1600" kern="1200" dirty="0" err="1">
              <a:latin typeface="Montserrat" panose="00000500000000000000" pitchFamily="2" charset="0"/>
            </a:rPr>
            <a:t>trofoblásticas</a:t>
          </a:r>
          <a:endParaRPr lang="es-MX" sz="1600" kern="1200" dirty="0">
            <a:latin typeface="Montserrat" panose="00000500000000000000" pitchFamily="2" charset="0"/>
          </a:endParaRPr>
        </a:p>
        <a:p>
          <a:pPr marL="0" lvl="0" indent="0" algn="l" defTabSz="711200">
            <a:lnSpc>
              <a:spcPct val="90000"/>
            </a:lnSpc>
            <a:spcBef>
              <a:spcPct val="0"/>
            </a:spcBef>
            <a:spcAft>
              <a:spcPct val="35000"/>
            </a:spcAft>
            <a:buNone/>
          </a:pPr>
          <a:r>
            <a:rPr lang="es-MX" sz="1600" kern="1200" dirty="0">
              <a:latin typeface="Montserrat" panose="00000500000000000000" pitchFamily="2" charset="0"/>
            </a:rPr>
            <a:t>     Mola </a:t>
          </a:r>
          <a:r>
            <a:rPr lang="es-MX" sz="1600" kern="1200" dirty="0" err="1">
              <a:latin typeface="Montserrat" panose="00000500000000000000" pitchFamily="2" charset="0"/>
            </a:rPr>
            <a:t>hidatiforme</a:t>
          </a:r>
          <a:endParaRPr lang="es-MX" sz="1600" kern="1200" dirty="0">
            <a:latin typeface="Montserrat" panose="00000500000000000000" pitchFamily="2" charset="0"/>
          </a:endParaRPr>
        </a:p>
        <a:p>
          <a:pPr marL="0" lvl="0" indent="0" algn="l" defTabSz="711200">
            <a:lnSpc>
              <a:spcPct val="90000"/>
            </a:lnSpc>
            <a:spcBef>
              <a:spcPct val="0"/>
            </a:spcBef>
            <a:spcAft>
              <a:spcPct val="35000"/>
            </a:spcAft>
            <a:buNone/>
          </a:pPr>
          <a:r>
            <a:rPr lang="es-MX" sz="1600" kern="1200" dirty="0">
              <a:latin typeface="Montserrat" panose="00000500000000000000" pitchFamily="2" charset="0"/>
            </a:rPr>
            <a:t>     </a:t>
          </a:r>
          <a:r>
            <a:rPr lang="es-MX" sz="1600" kern="1200" dirty="0" err="1">
              <a:latin typeface="Montserrat" panose="00000500000000000000" pitchFamily="2" charset="0"/>
            </a:rPr>
            <a:t>Coriocarcinoma</a:t>
          </a:r>
          <a:endParaRPr lang="es-MX" sz="1600" kern="1200" dirty="0">
            <a:latin typeface="Montserrat" panose="00000500000000000000" pitchFamily="2" charset="0"/>
          </a:endParaRPr>
        </a:p>
        <a:p>
          <a:pPr marL="0" lvl="0" indent="0" algn="l" defTabSz="711200">
            <a:lnSpc>
              <a:spcPct val="90000"/>
            </a:lnSpc>
            <a:spcBef>
              <a:spcPct val="0"/>
            </a:spcBef>
            <a:spcAft>
              <a:spcPct val="35000"/>
            </a:spcAft>
            <a:buNone/>
          </a:pPr>
          <a:r>
            <a:rPr lang="es-MX" sz="1600" kern="1200" dirty="0" err="1">
              <a:latin typeface="Montserrat" panose="00000500000000000000" pitchFamily="2" charset="0"/>
            </a:rPr>
            <a:t>Struma</a:t>
          </a:r>
          <a:r>
            <a:rPr lang="es-MX" sz="1600" kern="1200" dirty="0">
              <a:latin typeface="Montserrat" panose="00000500000000000000" pitchFamily="2" charset="0"/>
            </a:rPr>
            <a:t> </a:t>
          </a:r>
          <a:r>
            <a:rPr lang="es-MX" sz="1600" kern="1200" dirty="0" err="1">
              <a:latin typeface="Montserrat" panose="00000500000000000000" pitchFamily="2" charset="0"/>
            </a:rPr>
            <a:t>ovarii</a:t>
          </a:r>
          <a:endParaRPr lang="es-MX" sz="1600" kern="1200" dirty="0">
            <a:latin typeface="Montserrat" panose="00000500000000000000" pitchFamily="2" charset="0"/>
          </a:endParaRPr>
        </a:p>
        <a:p>
          <a:pPr marL="0" lvl="0" indent="0" algn="l" defTabSz="711200">
            <a:lnSpc>
              <a:spcPct val="90000"/>
            </a:lnSpc>
            <a:spcBef>
              <a:spcPct val="0"/>
            </a:spcBef>
            <a:spcAft>
              <a:spcPct val="35000"/>
            </a:spcAft>
            <a:buNone/>
          </a:pPr>
          <a:r>
            <a:rPr lang="es-MX" sz="1600" kern="1200" dirty="0">
              <a:latin typeface="Montserrat" panose="00000500000000000000" pitchFamily="2" charset="0"/>
            </a:rPr>
            <a:t>Metástasis </a:t>
          </a:r>
          <a:r>
            <a:rPr lang="es-MX" sz="1600" kern="1200" dirty="0" err="1">
              <a:latin typeface="Montserrat" panose="00000500000000000000" pitchFamily="2" charset="0"/>
            </a:rPr>
            <a:t>funcionantes</a:t>
          </a:r>
          <a:r>
            <a:rPr lang="es-MX" sz="1600" kern="1200" dirty="0">
              <a:latin typeface="Montserrat" panose="00000500000000000000" pitchFamily="2" charset="0"/>
            </a:rPr>
            <a:t> de </a:t>
          </a:r>
          <a:r>
            <a:rPr lang="es-MX" sz="1600" kern="1200" dirty="0" err="1">
              <a:latin typeface="Montserrat" panose="00000500000000000000" pitchFamily="2" charset="0"/>
            </a:rPr>
            <a:t>ca</a:t>
          </a:r>
          <a:r>
            <a:rPr lang="es-MX" sz="1600" kern="1200" dirty="0">
              <a:latin typeface="Montserrat" panose="00000500000000000000" pitchFamily="2" charset="0"/>
            </a:rPr>
            <a:t> tiroides</a:t>
          </a:r>
        </a:p>
      </dsp:txBody>
      <dsp:txXfrm>
        <a:off x="2363559" y="3025005"/>
        <a:ext cx="4332607" cy="1838962"/>
      </dsp:txXfrm>
    </dsp:sp>
    <dsp:sp modelId="{10FA108F-A879-4A0D-92C5-60E8CC42ABBB}">
      <dsp:nvSpPr>
        <dsp:cNvPr id="0" name=""/>
        <dsp:cNvSpPr/>
      </dsp:nvSpPr>
      <dsp:spPr>
        <a:xfrm>
          <a:off x="1054037" y="5100454"/>
          <a:ext cx="1141527" cy="1141527"/>
        </a:xfrm>
        <a:prstGeom prst="roundRect">
          <a:avLst>
            <a:gd name="adj" fmla="val 16670"/>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2281" t="4215" r="-2281" b="-8281"/>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7340313-4E7D-4A00-A6C9-F88F5281A9A7}">
      <dsp:nvSpPr>
        <dsp:cNvPr id="0" name=""/>
        <dsp:cNvSpPr/>
      </dsp:nvSpPr>
      <dsp:spPr>
        <a:xfrm>
          <a:off x="2264056" y="5100454"/>
          <a:ext cx="4531613" cy="1141527"/>
        </a:xfrm>
        <a:prstGeom prst="roundRect">
          <a:avLst>
            <a:gd name="adj" fmla="val 1667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s-MX" sz="1600" kern="1200" dirty="0">
              <a:latin typeface="Montserrat" panose="00000500000000000000" pitchFamily="2" charset="0"/>
            </a:rPr>
            <a:t>Interferón alfa </a:t>
          </a:r>
        </a:p>
        <a:p>
          <a:pPr marL="0" lvl="0" indent="0" algn="l" defTabSz="711200">
            <a:lnSpc>
              <a:spcPct val="90000"/>
            </a:lnSpc>
            <a:spcBef>
              <a:spcPct val="0"/>
            </a:spcBef>
            <a:spcAft>
              <a:spcPct val="35000"/>
            </a:spcAft>
            <a:buNone/>
          </a:pPr>
          <a:r>
            <a:rPr lang="es-MX" sz="1600" kern="1200" dirty="0">
              <a:latin typeface="Montserrat" panose="00000500000000000000" pitchFamily="2" charset="0"/>
            </a:rPr>
            <a:t>Hepatitis viral </a:t>
          </a:r>
        </a:p>
        <a:p>
          <a:pPr marL="0" lvl="0" indent="0" algn="l" defTabSz="711200">
            <a:lnSpc>
              <a:spcPct val="90000"/>
            </a:lnSpc>
            <a:spcBef>
              <a:spcPct val="0"/>
            </a:spcBef>
            <a:spcAft>
              <a:spcPct val="35000"/>
            </a:spcAft>
            <a:buNone/>
          </a:pPr>
          <a:r>
            <a:rPr lang="es-MX" sz="1600" kern="1200" dirty="0">
              <a:latin typeface="Montserrat" panose="00000500000000000000" pitchFamily="2" charset="0"/>
            </a:rPr>
            <a:t>VIH </a:t>
          </a:r>
        </a:p>
      </dsp:txBody>
      <dsp:txXfrm>
        <a:off x="2319791" y="5156189"/>
        <a:ext cx="4420143" cy="10300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5FE60-0EC0-4B03-A81E-CDC2E8437FB6}">
      <dsp:nvSpPr>
        <dsp:cNvPr id="0" name=""/>
        <dsp:cNvSpPr/>
      </dsp:nvSpPr>
      <dsp:spPr>
        <a:xfrm>
          <a:off x="1330" y="603740"/>
          <a:ext cx="2002370" cy="2600335"/>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MX" sz="1700" kern="1200" dirty="0">
              <a:latin typeface="Montserrat" panose="00000500000000000000" pitchFamily="2" charset="0"/>
            </a:rPr>
            <a:t>Tirotoxicosis</a:t>
          </a:r>
        </a:p>
      </dsp:txBody>
      <dsp:txXfrm>
        <a:off x="294570" y="984550"/>
        <a:ext cx="1415890" cy="1838715"/>
      </dsp:txXfrm>
    </dsp:sp>
    <dsp:sp modelId="{88D64CF4-B9AB-4175-BB20-DABBE8F6332F}">
      <dsp:nvSpPr>
        <dsp:cNvPr id="0" name=""/>
        <dsp:cNvSpPr/>
      </dsp:nvSpPr>
      <dsp:spPr>
        <a:xfrm>
          <a:off x="2131500" y="1482705"/>
          <a:ext cx="912851" cy="912851"/>
        </a:xfrm>
        <a:prstGeom prst="mathPlus">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MX" sz="1400" kern="1200"/>
        </a:p>
      </dsp:txBody>
      <dsp:txXfrm>
        <a:off x="2252498" y="1831779"/>
        <a:ext cx="670855" cy="214703"/>
      </dsp:txXfrm>
    </dsp:sp>
    <dsp:sp modelId="{97D36E73-1951-497D-8109-9F60652F645F}">
      <dsp:nvSpPr>
        <dsp:cNvPr id="0" name=""/>
        <dsp:cNvSpPr/>
      </dsp:nvSpPr>
      <dsp:spPr>
        <a:xfrm>
          <a:off x="3163599" y="520836"/>
          <a:ext cx="2035311" cy="2600917"/>
        </a:xfrm>
        <a:prstGeom prst="ellipse">
          <a:avLst/>
        </a:prstGeom>
        <a:gradFill rotWithShape="0">
          <a:gsLst>
            <a:gs pos="0">
              <a:schemeClr val="accent4">
                <a:hueOff val="3299968"/>
                <a:satOff val="-14601"/>
                <a:lumOff val="-2452"/>
                <a:alphaOff val="0"/>
                <a:satMod val="103000"/>
                <a:lumMod val="102000"/>
                <a:tint val="94000"/>
              </a:schemeClr>
            </a:gs>
            <a:gs pos="50000">
              <a:schemeClr val="accent4">
                <a:hueOff val="3299968"/>
                <a:satOff val="-14601"/>
                <a:lumOff val="-2452"/>
                <a:alphaOff val="0"/>
                <a:satMod val="110000"/>
                <a:lumMod val="100000"/>
                <a:shade val="100000"/>
              </a:schemeClr>
            </a:gs>
            <a:gs pos="100000">
              <a:schemeClr val="accent4">
                <a:hueOff val="3299968"/>
                <a:satOff val="-14601"/>
                <a:lumOff val="-245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MX" sz="1700" kern="1200" dirty="0">
              <a:latin typeface="Montserrat" panose="00000500000000000000" pitchFamily="2" charset="0"/>
            </a:rPr>
            <a:t>Factor  precipitante</a:t>
          </a:r>
        </a:p>
      </dsp:txBody>
      <dsp:txXfrm>
        <a:off x="3461663" y="901731"/>
        <a:ext cx="1439183" cy="1839127"/>
      </dsp:txXfrm>
    </dsp:sp>
    <dsp:sp modelId="{CB68A541-5675-4475-A62C-B1CD3DBFF536}">
      <dsp:nvSpPr>
        <dsp:cNvPr id="0" name=""/>
        <dsp:cNvSpPr/>
      </dsp:nvSpPr>
      <dsp:spPr>
        <a:xfrm>
          <a:off x="5316617" y="1478525"/>
          <a:ext cx="912851" cy="980237"/>
        </a:xfrm>
        <a:prstGeom prst="mathEqual">
          <a:avLst/>
        </a:prstGeom>
        <a:solidFill>
          <a:schemeClr val="bg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MX" sz="1400" kern="1200"/>
        </a:p>
      </dsp:txBody>
      <dsp:txXfrm>
        <a:off x="5437615" y="1680454"/>
        <a:ext cx="670855" cy="576379"/>
      </dsp:txXfrm>
    </dsp:sp>
    <dsp:sp modelId="{DBFEE10F-A74D-4869-894D-072976B1EBFB}">
      <dsp:nvSpPr>
        <dsp:cNvPr id="0" name=""/>
        <dsp:cNvSpPr/>
      </dsp:nvSpPr>
      <dsp:spPr>
        <a:xfrm>
          <a:off x="6375912" y="744516"/>
          <a:ext cx="2206801" cy="2538528"/>
        </a:xfrm>
        <a:prstGeom prst="ellipse">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MX" sz="1700" b="1" kern="1200" dirty="0">
              <a:latin typeface="Montserrat" panose="00000500000000000000" pitchFamily="2" charset="0"/>
            </a:rPr>
            <a:t>Tormenta tiroidea </a:t>
          </a:r>
        </a:p>
      </dsp:txBody>
      <dsp:txXfrm>
        <a:off x="6699091" y="1116275"/>
        <a:ext cx="1560443" cy="17950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3CDA0-E7C3-44CE-84EA-F5AE98A58CB3}">
      <dsp:nvSpPr>
        <dsp:cNvPr id="0" name=""/>
        <dsp:cNvSpPr/>
      </dsp:nvSpPr>
      <dsp:spPr>
        <a:xfrm rot="5400000">
          <a:off x="4601452" y="-1829445"/>
          <a:ext cx="1258808" cy="4919798"/>
        </a:xfrm>
        <a:prstGeom prst="round2SameRect">
          <a:avLst/>
        </a:prstGeom>
        <a:solidFill>
          <a:schemeClr val="bg1">
            <a:lumMod val="75000"/>
            <a:alpha val="90000"/>
          </a:schemeClr>
        </a:solidFill>
        <a:ln w="12700" cap="flat" cmpd="sng" algn="ctr">
          <a:solidFill>
            <a:schemeClr val="accent1">
              <a:alpha val="90000"/>
              <a:tint val="55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MX" sz="1400" kern="1200" dirty="0">
              <a:latin typeface="Montserrat" panose="00000500000000000000" pitchFamily="2" charset="0"/>
            </a:rPr>
            <a:t>El incremento niveles circulantes de HT a expensas de las fracciones libres.</a:t>
          </a:r>
        </a:p>
        <a:p>
          <a:pPr marL="114300" lvl="1" indent="-114300" algn="l" defTabSz="622300">
            <a:lnSpc>
              <a:spcPct val="90000"/>
            </a:lnSpc>
            <a:spcBef>
              <a:spcPct val="0"/>
            </a:spcBef>
            <a:spcAft>
              <a:spcPct val="15000"/>
            </a:spcAft>
            <a:buChar char="•"/>
          </a:pPr>
          <a:r>
            <a:rPr lang="es-MX" sz="1400" kern="1200" dirty="0">
              <a:latin typeface="Montserrat" panose="00000500000000000000" pitchFamily="2" charset="0"/>
            </a:rPr>
            <a:t>Disminución de la aclaración hepática y renal de las HT.</a:t>
          </a:r>
        </a:p>
        <a:p>
          <a:pPr marL="114300" lvl="1" indent="-114300" algn="l" defTabSz="622300">
            <a:lnSpc>
              <a:spcPct val="90000"/>
            </a:lnSpc>
            <a:spcBef>
              <a:spcPct val="0"/>
            </a:spcBef>
            <a:spcAft>
              <a:spcPct val="15000"/>
            </a:spcAft>
            <a:buChar char="•"/>
          </a:pPr>
          <a:r>
            <a:rPr lang="es-MX" sz="1400" kern="1200" dirty="0">
              <a:latin typeface="Montserrat" panose="00000500000000000000" pitchFamily="2" charset="0"/>
            </a:rPr>
            <a:t>Aumento en la producción de </a:t>
          </a:r>
          <a:r>
            <a:rPr lang="es-MX" sz="1400" kern="1200" dirty="0" err="1">
              <a:latin typeface="Montserrat" panose="00000500000000000000" pitchFamily="2" charset="0"/>
            </a:rPr>
            <a:t>TRAb</a:t>
          </a:r>
          <a:r>
            <a:rPr lang="es-MX" sz="1400" kern="1200" dirty="0">
              <a:latin typeface="Montserrat" panose="00000500000000000000" pitchFamily="2" charset="0"/>
            </a:rPr>
            <a:t>.</a:t>
          </a:r>
        </a:p>
      </dsp:txBody>
      <dsp:txXfrm rot="-5400000">
        <a:off x="2770957" y="62500"/>
        <a:ext cx="4858348" cy="1135908"/>
      </dsp:txXfrm>
    </dsp:sp>
    <dsp:sp modelId="{9286DD3F-28CC-482A-AFC0-C671A88D0149}">
      <dsp:nvSpPr>
        <dsp:cNvPr id="0" name=""/>
        <dsp:cNvSpPr/>
      </dsp:nvSpPr>
      <dsp:spPr>
        <a:xfrm>
          <a:off x="858" y="86196"/>
          <a:ext cx="2770098" cy="1088512"/>
        </a:xfrm>
        <a:prstGeom prst="roundRect">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MX" sz="2000" kern="1200" dirty="0">
              <a:latin typeface="Montserrat" panose="00000500000000000000" pitchFamily="2" charset="0"/>
            </a:rPr>
            <a:t>HORMONAS TIROIDEAS </a:t>
          </a:r>
        </a:p>
      </dsp:txBody>
      <dsp:txXfrm>
        <a:off x="53995" y="139333"/>
        <a:ext cx="2663824" cy="982238"/>
      </dsp:txXfrm>
    </dsp:sp>
    <dsp:sp modelId="{EE035AF6-1567-4471-A2F7-81E19692738D}">
      <dsp:nvSpPr>
        <dsp:cNvPr id="0" name=""/>
        <dsp:cNvSpPr/>
      </dsp:nvSpPr>
      <dsp:spPr>
        <a:xfrm rot="5400000">
          <a:off x="4690679" y="-567528"/>
          <a:ext cx="1096141" cy="4910179"/>
        </a:xfrm>
        <a:prstGeom prst="round2SameRect">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MX" sz="1400" kern="1200" dirty="0">
              <a:latin typeface="Montserrat" panose="00000500000000000000" pitchFamily="2" charset="0"/>
            </a:rPr>
            <a:t>Saturación masiva de las proteínas plasmáticas.</a:t>
          </a:r>
        </a:p>
        <a:p>
          <a:pPr marL="114300" lvl="1" indent="-114300" algn="l" defTabSz="622300">
            <a:lnSpc>
              <a:spcPct val="90000"/>
            </a:lnSpc>
            <a:spcBef>
              <a:spcPct val="0"/>
            </a:spcBef>
            <a:spcAft>
              <a:spcPct val="15000"/>
            </a:spcAft>
            <a:buChar char="•"/>
          </a:pPr>
          <a:r>
            <a:rPr lang="es-MX" sz="1400" kern="1200" dirty="0">
              <a:latin typeface="Montserrat" panose="00000500000000000000" pitchFamily="2" charset="0"/>
            </a:rPr>
            <a:t>Aumento de la acción celular de las hormonas libres.</a:t>
          </a:r>
        </a:p>
        <a:p>
          <a:pPr marL="114300" lvl="1" indent="-114300" algn="l" defTabSz="622300">
            <a:lnSpc>
              <a:spcPct val="90000"/>
            </a:lnSpc>
            <a:spcBef>
              <a:spcPct val="0"/>
            </a:spcBef>
            <a:spcAft>
              <a:spcPct val="15000"/>
            </a:spcAft>
            <a:buChar char="•"/>
          </a:pPr>
          <a:r>
            <a:rPr lang="es-MX" sz="1400" kern="1200" dirty="0">
              <a:latin typeface="Montserrat" panose="00000500000000000000" pitchFamily="2" charset="0"/>
            </a:rPr>
            <a:t>Aporte masivo de hormonas libres.</a:t>
          </a:r>
        </a:p>
      </dsp:txBody>
      <dsp:txXfrm rot="-5400000">
        <a:off x="2783661" y="1392999"/>
        <a:ext cx="4856670" cy="989123"/>
      </dsp:txXfrm>
    </dsp:sp>
    <dsp:sp modelId="{AC7C0A64-C119-4521-AE46-862DC6F28B41}">
      <dsp:nvSpPr>
        <dsp:cNvPr id="0" name=""/>
        <dsp:cNvSpPr/>
      </dsp:nvSpPr>
      <dsp:spPr>
        <a:xfrm>
          <a:off x="858" y="1314283"/>
          <a:ext cx="2782801" cy="1132554"/>
        </a:xfrm>
        <a:prstGeom prst="roundRect">
          <a:avLst/>
        </a:prstGeom>
        <a:solidFill>
          <a:schemeClr val="accent6">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MX" sz="2000" kern="1200" dirty="0">
              <a:latin typeface="Montserrat" panose="00000500000000000000" pitchFamily="2" charset="0"/>
            </a:rPr>
            <a:t>Aumento de la </a:t>
          </a:r>
          <a:r>
            <a:rPr lang="es-MX" sz="2000" kern="1200" dirty="0">
              <a:solidFill>
                <a:schemeClr val="bg1"/>
              </a:solidFill>
              <a:latin typeface="Montserrat" panose="00000500000000000000" pitchFamily="2" charset="0"/>
            </a:rPr>
            <a:t>biodisponibilidad</a:t>
          </a:r>
          <a:r>
            <a:rPr lang="es-MX" sz="2000" kern="1200" dirty="0">
              <a:latin typeface="Montserrat" panose="00000500000000000000" pitchFamily="2" charset="0"/>
            </a:rPr>
            <a:t> celular HT</a:t>
          </a:r>
        </a:p>
      </dsp:txBody>
      <dsp:txXfrm>
        <a:off x="56145" y="1369570"/>
        <a:ext cx="2672227" cy="1021980"/>
      </dsp:txXfrm>
    </dsp:sp>
    <dsp:sp modelId="{4D59C7D8-C80A-42FD-B137-233A669A34EA}">
      <dsp:nvSpPr>
        <dsp:cNvPr id="0" name=""/>
        <dsp:cNvSpPr/>
      </dsp:nvSpPr>
      <dsp:spPr>
        <a:xfrm rot="5400000">
          <a:off x="4603122" y="674089"/>
          <a:ext cx="1263354" cy="4919798"/>
        </a:xfrm>
        <a:prstGeom prst="round2SameRect">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MX" sz="1400" kern="1200" dirty="0">
              <a:latin typeface="Montserrat" panose="00000500000000000000" pitchFamily="2" charset="0"/>
            </a:rPr>
            <a:t>Niveles de catecolaminas no están elevados</a:t>
          </a:r>
        </a:p>
        <a:p>
          <a:pPr marL="114300" lvl="1" indent="-114300" algn="l" defTabSz="622300">
            <a:lnSpc>
              <a:spcPct val="90000"/>
            </a:lnSpc>
            <a:spcBef>
              <a:spcPct val="0"/>
            </a:spcBef>
            <a:spcAft>
              <a:spcPct val="15000"/>
            </a:spcAft>
            <a:buChar char="•"/>
          </a:pPr>
          <a:r>
            <a:rPr lang="es-MX" sz="1400" kern="1200" dirty="0">
              <a:latin typeface="Montserrat" panose="00000500000000000000" pitchFamily="2" charset="0"/>
            </a:rPr>
            <a:t>Incremento de receptores b adrenérgicos en los órganos diana .</a:t>
          </a:r>
        </a:p>
        <a:p>
          <a:pPr marL="114300" lvl="1" indent="-114300" algn="l" defTabSz="622300">
            <a:lnSpc>
              <a:spcPct val="90000"/>
            </a:lnSpc>
            <a:spcBef>
              <a:spcPct val="0"/>
            </a:spcBef>
            <a:spcAft>
              <a:spcPct val="15000"/>
            </a:spcAft>
            <a:buChar char="•"/>
          </a:pPr>
          <a:r>
            <a:rPr lang="es-MX" sz="1400" kern="1200" dirty="0">
              <a:latin typeface="Montserrat" panose="00000500000000000000" pitchFamily="2" charset="0"/>
            </a:rPr>
            <a:t>Modificaciones en las vías de señalización posreceptor.</a:t>
          </a:r>
        </a:p>
        <a:p>
          <a:pPr marL="114300" lvl="1" indent="-114300" algn="l" defTabSz="622300">
            <a:lnSpc>
              <a:spcPct val="90000"/>
            </a:lnSpc>
            <a:spcBef>
              <a:spcPct val="0"/>
            </a:spcBef>
            <a:spcAft>
              <a:spcPct val="15000"/>
            </a:spcAft>
            <a:buChar char="•"/>
          </a:pPr>
          <a:r>
            <a:rPr lang="es-MX" sz="1400" kern="1200" dirty="0">
              <a:latin typeface="Montserrat" panose="00000500000000000000" pitchFamily="2" charset="0"/>
            </a:rPr>
            <a:t>Hipersensibilidad.</a:t>
          </a:r>
        </a:p>
      </dsp:txBody>
      <dsp:txXfrm rot="-5400000">
        <a:off x="2774900" y="2563983"/>
        <a:ext cx="4858126" cy="1140010"/>
      </dsp:txXfrm>
    </dsp:sp>
    <dsp:sp modelId="{27E08BF1-3B80-4624-8854-F50B037D9D6A}">
      <dsp:nvSpPr>
        <dsp:cNvPr id="0" name=""/>
        <dsp:cNvSpPr/>
      </dsp:nvSpPr>
      <dsp:spPr>
        <a:xfrm>
          <a:off x="858" y="2588683"/>
          <a:ext cx="2767165" cy="1088512"/>
        </a:xfrm>
        <a:prstGeom prst="roundRect">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MX" sz="2000" kern="1200" dirty="0">
              <a:latin typeface="Montserrat" panose="00000500000000000000" pitchFamily="2" charset="0"/>
            </a:rPr>
            <a:t>Hiperactividad del sistema nervioso simpático</a:t>
          </a:r>
        </a:p>
      </dsp:txBody>
      <dsp:txXfrm>
        <a:off x="53995" y="2641820"/>
        <a:ext cx="2660891" cy="9822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6BB723-B836-1C44-AA4A-499F696B4443}">
      <dsp:nvSpPr>
        <dsp:cNvPr id="0" name=""/>
        <dsp:cNvSpPr/>
      </dsp:nvSpPr>
      <dsp:spPr>
        <a:xfrm>
          <a:off x="1745777" y="74360"/>
          <a:ext cx="2451553" cy="2413635"/>
        </a:xfrm>
        <a:prstGeom prst="ellipse">
          <a:avLst/>
        </a:prstGeom>
        <a:solidFill>
          <a:srgbClr val="C00000"/>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s-ES" sz="1500" kern="1200" dirty="0">
              <a:solidFill>
                <a:sysClr val="window" lastClr="FFFFFF"/>
              </a:solidFill>
              <a:latin typeface="Montserrat" panose="00000500000000000000" pitchFamily="2" charset="0"/>
              <a:ea typeface="+mn-ea"/>
              <a:cs typeface="+mn-cs"/>
            </a:rPr>
            <a:t>≥45 puntos :</a:t>
          </a:r>
        </a:p>
        <a:p>
          <a:pPr marL="0" lvl="0" indent="0" algn="ctr" defTabSz="666750">
            <a:lnSpc>
              <a:spcPct val="90000"/>
            </a:lnSpc>
            <a:spcBef>
              <a:spcPct val="0"/>
            </a:spcBef>
            <a:spcAft>
              <a:spcPct val="35000"/>
            </a:spcAft>
            <a:buNone/>
          </a:pPr>
          <a:r>
            <a:rPr lang="es-ES" sz="1500" kern="1200" dirty="0">
              <a:solidFill>
                <a:sysClr val="window" lastClr="FFFFFF"/>
              </a:solidFill>
              <a:latin typeface="Montserrat" panose="00000500000000000000" pitchFamily="2" charset="0"/>
              <a:ea typeface="+mn-ea"/>
              <a:cs typeface="+mn-cs"/>
            </a:rPr>
            <a:t>Tormenta</a:t>
          </a:r>
        </a:p>
      </dsp:txBody>
      <dsp:txXfrm>
        <a:off x="2335933" y="655807"/>
        <a:ext cx="1271241" cy="768013"/>
      </dsp:txXfrm>
    </dsp:sp>
    <dsp:sp modelId="{C8469467-017B-E64D-989C-60654BADFA32}">
      <dsp:nvSpPr>
        <dsp:cNvPr id="0" name=""/>
        <dsp:cNvSpPr/>
      </dsp:nvSpPr>
      <dsp:spPr>
        <a:xfrm>
          <a:off x="2482764" y="1574482"/>
          <a:ext cx="2719418" cy="2392732"/>
        </a:xfrm>
        <a:prstGeom prst="ellipse">
          <a:avLst/>
        </a:prstGeom>
        <a:solidFill>
          <a:srgbClr val="FFC000"/>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s-ES" sz="1500" kern="1200" dirty="0">
              <a:solidFill>
                <a:sysClr val="window" lastClr="FFFFFF"/>
              </a:solidFill>
              <a:latin typeface="Montserrat" panose="00000500000000000000" pitchFamily="2" charset="0"/>
              <a:ea typeface="+mn-ea"/>
              <a:cs typeface="+mn-cs"/>
            </a:rPr>
            <a:t>≤ 25 puntos:</a:t>
          </a:r>
        </a:p>
        <a:p>
          <a:pPr marL="0" lvl="0" indent="0" algn="ctr" defTabSz="666750">
            <a:lnSpc>
              <a:spcPct val="90000"/>
            </a:lnSpc>
            <a:spcBef>
              <a:spcPct val="0"/>
            </a:spcBef>
            <a:spcAft>
              <a:spcPct val="35000"/>
            </a:spcAft>
            <a:buNone/>
          </a:pPr>
          <a:r>
            <a:rPr lang="es-ES" sz="1500" kern="1200" dirty="0">
              <a:solidFill>
                <a:srgbClr val="FFFFFF"/>
              </a:solidFill>
              <a:latin typeface="Montserrat" panose="00000500000000000000" pitchFamily="2" charset="0"/>
              <a:ea typeface="+mn-ea"/>
              <a:cs typeface="+mn-cs"/>
            </a:rPr>
            <a:t>Poco probable</a:t>
          </a:r>
        </a:p>
      </dsp:txBody>
      <dsp:txXfrm>
        <a:off x="3553403" y="2385329"/>
        <a:ext cx="1153751" cy="930555"/>
      </dsp:txXfrm>
    </dsp:sp>
    <dsp:sp modelId="{19924541-4052-EC49-8455-F2CFB023971D}">
      <dsp:nvSpPr>
        <dsp:cNvPr id="0" name=""/>
        <dsp:cNvSpPr/>
      </dsp:nvSpPr>
      <dsp:spPr>
        <a:xfrm>
          <a:off x="893816" y="1591112"/>
          <a:ext cx="2413635" cy="2359473"/>
        </a:xfrm>
        <a:prstGeom prst="ellipse">
          <a:avLst/>
        </a:prstGeom>
        <a:solidFill>
          <a:schemeClr val="accent2"/>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s-ES" sz="1500" kern="1200" dirty="0">
              <a:solidFill>
                <a:srgbClr val="FFFFFF"/>
              </a:solidFill>
              <a:latin typeface="Montserrat" panose="00000500000000000000" pitchFamily="2" charset="0"/>
              <a:ea typeface="+mn-ea"/>
              <a:cs typeface="+mn-cs"/>
            </a:rPr>
            <a:t>25-44 puntos: Inminente</a:t>
          </a:r>
        </a:p>
      </dsp:txBody>
      <dsp:txXfrm>
        <a:off x="1333181" y="2390687"/>
        <a:ext cx="1024019" cy="9176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C5EA76-5907-F745-BF29-7C5DB9EFFFD7}">
      <dsp:nvSpPr>
        <dsp:cNvPr id="0" name=""/>
        <dsp:cNvSpPr/>
      </dsp:nvSpPr>
      <dsp:spPr>
        <a:xfrm>
          <a:off x="3040792" y="870618"/>
          <a:ext cx="667342" cy="91440"/>
        </a:xfrm>
        <a:custGeom>
          <a:avLst/>
          <a:gdLst/>
          <a:ahLst/>
          <a:cxnLst/>
          <a:rect l="0" t="0" r="0" b="0"/>
          <a:pathLst>
            <a:path>
              <a:moveTo>
                <a:pt x="0" y="45720"/>
              </a:moveTo>
              <a:lnTo>
                <a:pt x="6673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Montserrat" panose="00000500000000000000" pitchFamily="2" charset="0"/>
          </a:endParaRPr>
        </a:p>
      </dsp:txBody>
      <dsp:txXfrm>
        <a:off x="3357014" y="912848"/>
        <a:ext cx="34897" cy="6979"/>
      </dsp:txXfrm>
    </dsp:sp>
    <dsp:sp modelId="{65ADABB9-6F6A-9949-B542-BEB08B3C3551}">
      <dsp:nvSpPr>
        <dsp:cNvPr id="0" name=""/>
        <dsp:cNvSpPr/>
      </dsp:nvSpPr>
      <dsp:spPr>
        <a:xfrm>
          <a:off x="8061" y="5979"/>
          <a:ext cx="3034531" cy="1820718"/>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577850">
            <a:lnSpc>
              <a:spcPct val="90000"/>
            </a:lnSpc>
            <a:spcBef>
              <a:spcPct val="0"/>
            </a:spcBef>
            <a:spcAft>
              <a:spcPct val="35000"/>
            </a:spcAft>
            <a:buNone/>
          </a:pPr>
          <a:r>
            <a:rPr lang="es-DO" sz="1300" kern="1200" dirty="0">
              <a:latin typeface="Montserrat" panose="00000500000000000000" pitchFamily="2" charset="0"/>
            </a:rPr>
            <a:t>Debido al potencial de un desenlace fatal en ausencia de un manejo adecuado, la tormenta tiroidea demanda un diagnóstico temprano y terapia agresiva en una unidad de cuidados intensivos. </a:t>
          </a:r>
          <a:endParaRPr lang="en-US" sz="1300" kern="1200" dirty="0">
            <a:latin typeface="Montserrat" panose="00000500000000000000" pitchFamily="2" charset="0"/>
          </a:endParaRPr>
        </a:p>
      </dsp:txBody>
      <dsp:txXfrm>
        <a:off x="8061" y="5979"/>
        <a:ext cx="3034531" cy="1820718"/>
      </dsp:txXfrm>
    </dsp:sp>
    <dsp:sp modelId="{55965331-30FC-9740-82B3-11BC4C4FD2AF}">
      <dsp:nvSpPr>
        <dsp:cNvPr id="0" name=""/>
        <dsp:cNvSpPr/>
      </dsp:nvSpPr>
      <dsp:spPr>
        <a:xfrm>
          <a:off x="6773265" y="870618"/>
          <a:ext cx="667342" cy="91440"/>
        </a:xfrm>
        <a:custGeom>
          <a:avLst/>
          <a:gdLst/>
          <a:ahLst/>
          <a:cxnLst/>
          <a:rect l="0" t="0" r="0" b="0"/>
          <a:pathLst>
            <a:path>
              <a:moveTo>
                <a:pt x="0" y="45720"/>
              </a:moveTo>
              <a:lnTo>
                <a:pt x="6673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Montserrat" panose="00000500000000000000" pitchFamily="2" charset="0"/>
          </a:endParaRPr>
        </a:p>
      </dsp:txBody>
      <dsp:txXfrm>
        <a:off x="7089488" y="912848"/>
        <a:ext cx="34897" cy="6979"/>
      </dsp:txXfrm>
    </dsp:sp>
    <dsp:sp modelId="{5480D41B-42B8-5841-987E-2DBF1088AAD7}">
      <dsp:nvSpPr>
        <dsp:cNvPr id="0" name=""/>
        <dsp:cNvSpPr/>
      </dsp:nvSpPr>
      <dsp:spPr>
        <a:xfrm>
          <a:off x="3740534" y="5979"/>
          <a:ext cx="3034531" cy="1820718"/>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577850">
            <a:lnSpc>
              <a:spcPct val="90000"/>
            </a:lnSpc>
            <a:spcBef>
              <a:spcPct val="0"/>
            </a:spcBef>
            <a:spcAft>
              <a:spcPct val="35000"/>
            </a:spcAft>
            <a:buNone/>
          </a:pPr>
          <a:r>
            <a:rPr lang="es-DO" sz="1300" kern="1200" dirty="0">
              <a:latin typeface="Montserrat" panose="00000500000000000000" pitchFamily="2" charset="0"/>
            </a:rPr>
            <a:t>Existen varias teorías de su etiología, sin embargo, el mecanismo fisiopatológico exacto no es definitivo.</a:t>
          </a:r>
          <a:endParaRPr lang="en-US" sz="1300" kern="1200" dirty="0">
            <a:latin typeface="Montserrat" panose="00000500000000000000" pitchFamily="2" charset="0"/>
          </a:endParaRPr>
        </a:p>
      </dsp:txBody>
      <dsp:txXfrm>
        <a:off x="3740534" y="5979"/>
        <a:ext cx="3034531" cy="1820718"/>
      </dsp:txXfrm>
    </dsp:sp>
    <dsp:sp modelId="{5310B823-E928-6148-A716-6FA15E4FA0BD}">
      <dsp:nvSpPr>
        <dsp:cNvPr id="0" name=""/>
        <dsp:cNvSpPr/>
      </dsp:nvSpPr>
      <dsp:spPr>
        <a:xfrm>
          <a:off x="1525326" y="1824897"/>
          <a:ext cx="7464946" cy="667342"/>
        </a:xfrm>
        <a:custGeom>
          <a:avLst/>
          <a:gdLst/>
          <a:ahLst/>
          <a:cxnLst/>
          <a:rect l="0" t="0" r="0" b="0"/>
          <a:pathLst>
            <a:path>
              <a:moveTo>
                <a:pt x="7464946" y="0"/>
              </a:moveTo>
              <a:lnTo>
                <a:pt x="7464946" y="350771"/>
              </a:lnTo>
              <a:lnTo>
                <a:pt x="0" y="350771"/>
              </a:lnTo>
              <a:lnTo>
                <a:pt x="0" y="667342"/>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Montserrat" panose="00000500000000000000" pitchFamily="2" charset="0"/>
          </a:endParaRPr>
        </a:p>
      </dsp:txBody>
      <dsp:txXfrm>
        <a:off x="5070362" y="2155079"/>
        <a:ext cx="374875" cy="6979"/>
      </dsp:txXfrm>
    </dsp:sp>
    <dsp:sp modelId="{3C0D1A66-BB42-E745-A655-E6D644464F09}">
      <dsp:nvSpPr>
        <dsp:cNvPr id="0" name=""/>
        <dsp:cNvSpPr/>
      </dsp:nvSpPr>
      <dsp:spPr>
        <a:xfrm>
          <a:off x="7473007" y="5979"/>
          <a:ext cx="3034531" cy="1820718"/>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577850">
            <a:lnSpc>
              <a:spcPct val="90000"/>
            </a:lnSpc>
            <a:spcBef>
              <a:spcPct val="0"/>
            </a:spcBef>
            <a:spcAft>
              <a:spcPct val="35000"/>
            </a:spcAft>
            <a:buNone/>
          </a:pPr>
          <a:r>
            <a:rPr lang="es-DO" sz="1300" kern="1200" dirty="0">
              <a:latin typeface="Montserrat" panose="00000500000000000000" pitchFamily="2" charset="0"/>
            </a:rPr>
            <a:t>Los pacientes con crisis </a:t>
          </a:r>
          <a:r>
            <a:rPr lang="es-DO" sz="1300" kern="1200" dirty="0" err="1">
              <a:latin typeface="Montserrat" panose="00000500000000000000" pitchFamily="2" charset="0"/>
            </a:rPr>
            <a:t>tirotóxica</a:t>
          </a:r>
          <a:r>
            <a:rPr lang="es-DO" sz="1300" kern="1200" dirty="0">
              <a:latin typeface="Montserrat" panose="00000500000000000000" pitchFamily="2" charset="0"/>
            </a:rPr>
            <a:t> se presentan con muchas de las manifestaciones </a:t>
          </a:r>
          <a:r>
            <a:rPr lang="es-DO" sz="1300" kern="1200" dirty="0" err="1">
              <a:latin typeface="Montserrat" panose="00000500000000000000" pitchFamily="2" charset="0"/>
            </a:rPr>
            <a:t>clásicas</a:t>
          </a:r>
          <a:r>
            <a:rPr lang="es-DO" sz="1300" kern="1200" dirty="0">
              <a:latin typeface="Montserrat" panose="00000500000000000000" pitchFamily="2" charset="0"/>
            </a:rPr>
            <a:t> del hipertiroidismo.</a:t>
          </a:r>
          <a:endParaRPr lang="en-US" sz="1300" kern="1200" dirty="0">
            <a:latin typeface="Montserrat" panose="00000500000000000000" pitchFamily="2" charset="0"/>
          </a:endParaRPr>
        </a:p>
      </dsp:txBody>
      <dsp:txXfrm>
        <a:off x="7473007" y="5979"/>
        <a:ext cx="3034531" cy="1820718"/>
      </dsp:txXfrm>
    </dsp:sp>
    <dsp:sp modelId="{EA07B9EA-256D-C842-8F7A-83A0F833CE7F}">
      <dsp:nvSpPr>
        <dsp:cNvPr id="0" name=""/>
        <dsp:cNvSpPr/>
      </dsp:nvSpPr>
      <dsp:spPr>
        <a:xfrm>
          <a:off x="3040792" y="3389279"/>
          <a:ext cx="667342" cy="91440"/>
        </a:xfrm>
        <a:custGeom>
          <a:avLst/>
          <a:gdLst/>
          <a:ahLst/>
          <a:cxnLst/>
          <a:rect l="0" t="0" r="0" b="0"/>
          <a:pathLst>
            <a:path>
              <a:moveTo>
                <a:pt x="0" y="45720"/>
              </a:moveTo>
              <a:lnTo>
                <a:pt x="6673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Montserrat" panose="00000500000000000000" pitchFamily="2" charset="0"/>
          </a:endParaRPr>
        </a:p>
      </dsp:txBody>
      <dsp:txXfrm>
        <a:off x="3357014" y="3431509"/>
        <a:ext cx="34897" cy="6979"/>
      </dsp:txXfrm>
    </dsp:sp>
    <dsp:sp modelId="{78203DCC-9497-8640-AF45-A11D1AE5AEE2}">
      <dsp:nvSpPr>
        <dsp:cNvPr id="0" name=""/>
        <dsp:cNvSpPr/>
      </dsp:nvSpPr>
      <dsp:spPr>
        <a:xfrm>
          <a:off x="8061" y="2524640"/>
          <a:ext cx="3034531" cy="1820718"/>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577850">
            <a:lnSpc>
              <a:spcPct val="90000"/>
            </a:lnSpc>
            <a:spcBef>
              <a:spcPct val="0"/>
            </a:spcBef>
            <a:spcAft>
              <a:spcPct val="35000"/>
            </a:spcAft>
            <a:buNone/>
          </a:pPr>
          <a:r>
            <a:rPr lang="es-DO" sz="1300" kern="1200">
              <a:latin typeface="Montserrat" panose="00000500000000000000" pitchFamily="2" charset="0"/>
            </a:rPr>
            <a:t>No hay laboratorios objetivos o pruebas específicas que en caso de estar anormales sugieran el diagnóstico definitivo de la tormenta tiroidea. </a:t>
          </a:r>
          <a:endParaRPr lang="en-US" sz="1300" kern="1200">
            <a:latin typeface="Montserrat" panose="00000500000000000000" pitchFamily="2" charset="0"/>
          </a:endParaRPr>
        </a:p>
      </dsp:txBody>
      <dsp:txXfrm>
        <a:off x="8061" y="2524640"/>
        <a:ext cx="3034531" cy="1820718"/>
      </dsp:txXfrm>
    </dsp:sp>
    <dsp:sp modelId="{A0F8572F-16A1-8C4E-8EED-8644A690BED4}">
      <dsp:nvSpPr>
        <dsp:cNvPr id="0" name=""/>
        <dsp:cNvSpPr/>
      </dsp:nvSpPr>
      <dsp:spPr>
        <a:xfrm>
          <a:off x="6773265" y="3389279"/>
          <a:ext cx="667342" cy="91440"/>
        </a:xfrm>
        <a:custGeom>
          <a:avLst/>
          <a:gdLst/>
          <a:ahLst/>
          <a:cxnLst/>
          <a:rect l="0" t="0" r="0" b="0"/>
          <a:pathLst>
            <a:path>
              <a:moveTo>
                <a:pt x="0" y="45720"/>
              </a:moveTo>
              <a:lnTo>
                <a:pt x="6673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Montserrat" panose="00000500000000000000" pitchFamily="2" charset="0"/>
          </a:endParaRPr>
        </a:p>
      </dsp:txBody>
      <dsp:txXfrm>
        <a:off x="7089488" y="3431509"/>
        <a:ext cx="34897" cy="6979"/>
      </dsp:txXfrm>
    </dsp:sp>
    <dsp:sp modelId="{5FC02088-6459-2449-A6B5-99075B53AD62}">
      <dsp:nvSpPr>
        <dsp:cNvPr id="0" name=""/>
        <dsp:cNvSpPr/>
      </dsp:nvSpPr>
      <dsp:spPr>
        <a:xfrm>
          <a:off x="3740534" y="2524640"/>
          <a:ext cx="3034531" cy="1820718"/>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577850">
            <a:lnSpc>
              <a:spcPct val="90000"/>
            </a:lnSpc>
            <a:spcBef>
              <a:spcPct val="0"/>
            </a:spcBef>
            <a:spcAft>
              <a:spcPct val="35000"/>
            </a:spcAft>
            <a:buNone/>
          </a:pPr>
          <a:r>
            <a:rPr lang="en-US" sz="1300" kern="1200">
              <a:latin typeface="Montserrat" panose="00000500000000000000" pitchFamily="2" charset="0"/>
            </a:rPr>
            <a:t>La confirmación bioquímica de la tirotoxicosis no es necesaria para diagnosticar la tormenta tiroidea y el tratamiento de la tormenta tiroidea sospechada no debe demorarse en espera de los resultados de las pruebas. </a:t>
          </a:r>
        </a:p>
      </dsp:txBody>
      <dsp:txXfrm>
        <a:off x="3740534" y="2524640"/>
        <a:ext cx="3034531" cy="1820718"/>
      </dsp:txXfrm>
    </dsp:sp>
    <dsp:sp modelId="{896AF269-8BA8-494B-913D-0B58F3520076}">
      <dsp:nvSpPr>
        <dsp:cNvPr id="0" name=""/>
        <dsp:cNvSpPr/>
      </dsp:nvSpPr>
      <dsp:spPr>
        <a:xfrm>
          <a:off x="7473007" y="2524640"/>
          <a:ext cx="3034531" cy="1820718"/>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Montserrat" panose="00000500000000000000" pitchFamily="2" charset="0"/>
            </a:rPr>
            <a:t>La </a:t>
          </a:r>
          <a:r>
            <a:rPr lang="en-US" sz="1300" kern="1200" dirty="0" err="1">
              <a:latin typeface="Montserrat" panose="00000500000000000000" pitchFamily="2" charset="0"/>
            </a:rPr>
            <a:t>escala</a:t>
          </a:r>
          <a:r>
            <a:rPr lang="en-US" sz="1300" kern="1200" dirty="0">
              <a:latin typeface="Montserrat" panose="00000500000000000000" pitchFamily="2" charset="0"/>
            </a:rPr>
            <a:t> de </a:t>
          </a:r>
          <a:r>
            <a:rPr lang="es-DO" sz="1300" kern="1200" dirty="0">
              <a:latin typeface="Montserrat" panose="00000500000000000000" pitchFamily="2" charset="0"/>
            </a:rPr>
            <a:t>Burch y </a:t>
          </a:r>
          <a:r>
            <a:rPr lang="es-DO" sz="1300" kern="1200" dirty="0" err="1">
              <a:latin typeface="Montserrat" panose="00000500000000000000" pitchFamily="2" charset="0"/>
            </a:rPr>
            <a:t>Wartofsky</a:t>
          </a:r>
          <a:r>
            <a:rPr lang="es-DO" sz="1300" kern="1200" dirty="0">
              <a:latin typeface="Montserrat" panose="00000500000000000000" pitchFamily="2" charset="0"/>
            </a:rPr>
            <a:t> sigue siendo la escala más utilizada y recomendada. </a:t>
          </a:r>
          <a:endParaRPr lang="en-US" sz="1300" kern="1200" dirty="0">
            <a:latin typeface="Montserrat" panose="00000500000000000000" pitchFamily="2" charset="0"/>
          </a:endParaRPr>
        </a:p>
      </dsp:txBody>
      <dsp:txXfrm>
        <a:off x="7473007" y="2524640"/>
        <a:ext cx="3034531" cy="1820718"/>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D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A80A7D-4D11-4F39-8094-A9F80099AB29}" type="datetimeFigureOut">
              <a:rPr lang="es-DO" smtClean="0"/>
              <a:t>5/9/2025</a:t>
            </a:fld>
            <a:endParaRPr lang="es-D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D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D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3DBE1D-8170-4EAC-8EAC-1A9A09DD03F3}" type="slidenum">
              <a:rPr lang="es-DO" smtClean="0"/>
              <a:t>‹Nº›</a:t>
            </a:fld>
            <a:endParaRPr lang="es-DO"/>
          </a:p>
        </p:txBody>
      </p:sp>
    </p:spTree>
    <p:extLst>
      <p:ext uri="{BB962C8B-B14F-4D97-AF65-F5344CB8AC3E}">
        <p14:creationId xmlns:p14="http://schemas.microsoft.com/office/powerpoint/2010/main" val="4292299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uptodate.com/contents/methimazole-drug-information?topicRef=7885&amp;source=see_link"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dirty="0"/>
              <a:t>Debido al potencial de un desenlace fatal en ausencia de un manejo adecuado, esta </a:t>
            </a:r>
            <a:r>
              <a:rPr lang="es-DO" dirty="0" err="1"/>
              <a:t>condición</a:t>
            </a:r>
            <a:r>
              <a:rPr lang="es-DO" dirty="0"/>
              <a:t> demanda un </a:t>
            </a:r>
            <a:r>
              <a:rPr lang="es-DO" dirty="0" err="1"/>
              <a:t>diagnóstico</a:t>
            </a:r>
            <a:r>
              <a:rPr lang="es-DO" dirty="0"/>
              <a:t> temprano y terapia agresiva en una unidad de cuidados intensivos </a:t>
            </a:r>
          </a:p>
          <a:p>
            <a:pPr marL="0" marR="0" lvl="0" indent="0" algn="l" defTabSz="914400" rtl="0" eaLnBrk="1" fontAlgn="auto" latinLnBrk="0" hangingPunct="1">
              <a:lnSpc>
                <a:spcPct val="100000"/>
              </a:lnSpc>
              <a:spcBef>
                <a:spcPts val="0"/>
              </a:spcBef>
              <a:spcAft>
                <a:spcPts val="0"/>
              </a:spcAft>
              <a:buClrTx/>
              <a:buSzTx/>
              <a:buFontTx/>
              <a:buNone/>
              <a:tabLst/>
              <a:defRPr/>
            </a:pPr>
            <a:r>
              <a:rPr lang="es-DO" dirty="0"/>
              <a:t>Una tormenta tiroidea se define como una exacerbación potencialmente mortal de la tirotoxicosis y se caracteriza por taquicardia, hipertermia, agitación, alteración del estado mental y otras disfunciones de los sistemas orgánicos. Es una emergencia clínica que, sin un diagnóstico y tratamiento tempranos, puede ser fatal; fuentes recientes informan una tasa de mortalidad que oscila entre el 3,3 % y el 25 %. 123 Desde enero de 2020, se sabe que el COVID-19 causado por la infección por SARS-CoV-2 precipita emergencias endocrinológicas como la cetoacidosis diabética y puede provocar complicaciones relacionadas con la tiroides, incluida la tiroiditis subaguda. 4 , 5 Comunicamos el que creemos que es el primer caso de tormenta tiroidea en un paciente con COVID-19</a:t>
            </a:r>
          </a:p>
          <a:p>
            <a:endParaRPr lang="es-DO" dirty="0"/>
          </a:p>
        </p:txBody>
      </p:sp>
      <p:sp>
        <p:nvSpPr>
          <p:cNvPr id="4" name="Marcador de número de diapositiva 3"/>
          <p:cNvSpPr>
            <a:spLocks noGrp="1"/>
          </p:cNvSpPr>
          <p:nvPr>
            <p:ph type="sldNum" sz="quarter" idx="5"/>
          </p:nvPr>
        </p:nvSpPr>
        <p:spPr/>
        <p:txBody>
          <a:bodyPr/>
          <a:lstStyle/>
          <a:p>
            <a:fld id="{103DBE1D-8170-4EAC-8EAC-1A9A09DD03F3}" type="slidenum">
              <a:rPr lang="es-DO" smtClean="0"/>
              <a:t>5</a:t>
            </a:fld>
            <a:endParaRPr lang="es-DO"/>
          </a:p>
        </p:txBody>
      </p:sp>
    </p:spTree>
    <p:extLst>
      <p:ext uri="{BB962C8B-B14F-4D97-AF65-F5344CB8AC3E}">
        <p14:creationId xmlns:p14="http://schemas.microsoft.com/office/powerpoint/2010/main" val="215166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DO" sz="1200" kern="1200" dirty="0">
                <a:solidFill>
                  <a:schemeClr val="tx1"/>
                </a:solidFill>
                <a:effectLst/>
                <a:latin typeface="+mn-lt"/>
                <a:ea typeface="+mn-ea"/>
                <a:cs typeface="+mn-cs"/>
              </a:rPr>
              <a:t>-  Tratamiento de la fiebre: </a:t>
            </a:r>
            <a:endParaRPr lang="es-DO" dirty="0"/>
          </a:p>
          <a:p>
            <a:r>
              <a:rPr lang="es-DO" sz="1200" kern="1200" dirty="0">
                <a:solidFill>
                  <a:schemeClr val="tx1"/>
                </a:solidFill>
                <a:effectLst/>
                <a:latin typeface="+mn-lt"/>
                <a:ea typeface="+mn-ea"/>
                <a:cs typeface="+mn-cs"/>
              </a:rPr>
              <a:t>-  Acetaminofen. </a:t>
            </a:r>
            <a:endParaRPr lang="es-DO" dirty="0">
              <a:effectLst/>
            </a:endParaRPr>
          </a:p>
          <a:p>
            <a:r>
              <a:rPr lang="es-DO" sz="1200" kern="1200" dirty="0">
                <a:solidFill>
                  <a:schemeClr val="tx1"/>
                </a:solidFill>
                <a:effectLst/>
                <a:latin typeface="+mn-lt"/>
                <a:ea typeface="+mn-ea"/>
                <a:cs typeface="+mn-cs"/>
              </a:rPr>
              <a:t>-  Ventilador o manta de enfriamiento. </a:t>
            </a:r>
            <a:endParaRPr lang="es-DO" dirty="0">
              <a:effectLst/>
            </a:endParaRPr>
          </a:p>
          <a:p>
            <a:r>
              <a:rPr lang="es-DO" sz="1200" kern="1200" dirty="0">
                <a:solidFill>
                  <a:schemeClr val="tx1"/>
                </a:solidFill>
                <a:effectLst/>
                <a:latin typeface="+mn-lt"/>
                <a:ea typeface="+mn-ea"/>
                <a:cs typeface="+mn-cs"/>
              </a:rPr>
              <a:t>-  No usar aspirina ya que puede inhibir la unión de la T4 a sus </a:t>
            </a:r>
            <a:endParaRPr lang="es-DO" dirty="0">
              <a:effectLst/>
            </a:endParaRPr>
          </a:p>
          <a:p>
            <a:r>
              <a:rPr lang="es-DO" sz="1200" kern="1200" dirty="0">
                <a:solidFill>
                  <a:schemeClr val="tx1"/>
                </a:solidFill>
                <a:effectLst/>
                <a:latin typeface="+mn-lt"/>
                <a:ea typeface="+mn-ea"/>
                <a:cs typeface="+mn-cs"/>
              </a:rPr>
              <a:t>proteínas transportadoras en plasma lo que resultaría en un </a:t>
            </a:r>
            <a:endParaRPr lang="es-DO" dirty="0">
              <a:effectLst/>
            </a:endParaRPr>
          </a:p>
          <a:p>
            <a:r>
              <a:rPr lang="es-DO" sz="1200" kern="1200" dirty="0">
                <a:solidFill>
                  <a:schemeClr val="tx1"/>
                </a:solidFill>
                <a:effectLst/>
                <a:latin typeface="+mn-lt"/>
                <a:ea typeface="+mn-ea"/>
                <a:cs typeface="+mn-cs"/>
              </a:rPr>
              <a:t>12- Suplemento Revista Hormonas, abril 2021 </a:t>
            </a:r>
            <a:endParaRPr lang="es-DO" dirty="0"/>
          </a:p>
          <a:p>
            <a:r>
              <a:rPr lang="es-DO" sz="1200" b="0" kern="1200" dirty="0">
                <a:solidFill>
                  <a:schemeClr val="tx1"/>
                </a:solidFill>
                <a:effectLst/>
                <a:latin typeface="+mn-lt"/>
                <a:ea typeface="+mn-ea"/>
                <a:cs typeface="+mn-cs"/>
              </a:rPr>
              <a:t>Protocolo de diagnóstico y tratamiento de la tormenta tiroidea </a:t>
            </a:r>
            <a:endParaRPr lang="es-DO" dirty="0">
              <a:effectLst/>
            </a:endParaRPr>
          </a:p>
          <a:p>
            <a:r>
              <a:rPr lang="es-DO" sz="1200" kern="1200" dirty="0">
                <a:solidFill>
                  <a:schemeClr val="tx1"/>
                </a:solidFill>
                <a:effectLst/>
                <a:latin typeface="+mn-lt"/>
                <a:ea typeface="+mn-ea"/>
                <a:cs typeface="+mn-cs"/>
              </a:rPr>
              <a:t>aumento del nivel de la T4 libre.</a:t>
            </a:r>
            <a:br>
              <a:rPr lang="es-DO" sz="1200" kern="1200" dirty="0">
                <a:solidFill>
                  <a:schemeClr val="tx1"/>
                </a:solidFill>
                <a:effectLst/>
                <a:latin typeface="+mn-lt"/>
                <a:ea typeface="+mn-ea"/>
                <a:cs typeface="+mn-cs"/>
              </a:rPr>
            </a:br>
            <a:r>
              <a:rPr lang="es-DO" sz="1200" kern="1200" dirty="0">
                <a:solidFill>
                  <a:schemeClr val="tx1"/>
                </a:solidFill>
                <a:effectLst/>
                <a:latin typeface="+mn-lt"/>
                <a:ea typeface="+mn-ea"/>
                <a:cs typeface="+mn-cs"/>
              </a:rPr>
              <a:t>b) Corrección de la depleción de volumen y la pobre nutrición: </a:t>
            </a:r>
            <a:endParaRPr lang="es-DO" dirty="0">
              <a:effectLst/>
            </a:endParaRPr>
          </a:p>
          <a:p>
            <a:r>
              <a:rPr lang="es-DO" sz="1200" kern="1200" dirty="0">
                <a:solidFill>
                  <a:schemeClr val="tx1"/>
                </a:solidFill>
                <a:effectLst/>
                <a:latin typeface="+mn-lt"/>
                <a:ea typeface="+mn-ea"/>
                <a:cs typeface="+mn-cs"/>
              </a:rPr>
              <a:t>- Líquidos endovenosos de dextrosa en solución salina se recomiendan sobre la salina normal a fin de también proveer contenido nutricional (calorías). La depleción de volumen con hipotensión es el resultado de fiebre, vómitos, diarrea y sudoración excesiva y puede llevar a colapso vascular y choque. </a:t>
            </a:r>
            <a:endParaRPr lang="es-DO" dirty="0">
              <a:effectLst/>
            </a:endParaRPr>
          </a:p>
          <a:p>
            <a:r>
              <a:rPr lang="es-DO" sz="1200" kern="1200" dirty="0">
                <a:solidFill>
                  <a:schemeClr val="tx1"/>
                </a:solidFill>
                <a:effectLst/>
                <a:latin typeface="+mn-lt"/>
                <a:ea typeface="+mn-ea"/>
                <a:cs typeface="+mn-cs"/>
              </a:rPr>
              <a:t>- Multivitaminas deberían ser añadidas a los líquidos endovenosos en vista de la probabilidad de deficiencias que acompañan al estado hipermetabólico de la tirotoxicosis. </a:t>
            </a:r>
            <a:endParaRPr lang="es-DO" dirty="0">
              <a:effectLst/>
            </a:endParaRPr>
          </a:p>
          <a:p>
            <a:r>
              <a:rPr lang="es-DO" sz="1200" kern="1200" dirty="0">
                <a:solidFill>
                  <a:schemeClr val="tx1"/>
                </a:solidFill>
                <a:effectLst/>
                <a:latin typeface="+mn-lt"/>
                <a:ea typeface="+mn-ea"/>
                <a:cs typeface="+mn-cs"/>
              </a:rPr>
              <a:t>c) Terapia de apoyo: - Oxígeno. </a:t>
            </a:r>
            <a:endParaRPr lang="es-DO" dirty="0">
              <a:effectLst/>
            </a:endParaRPr>
          </a:p>
          <a:p>
            <a:r>
              <a:rPr lang="es-DO" sz="1200" kern="1200" dirty="0">
                <a:solidFill>
                  <a:schemeClr val="tx1"/>
                </a:solidFill>
                <a:effectLst/>
                <a:latin typeface="+mn-lt"/>
                <a:ea typeface="+mn-ea"/>
                <a:cs typeface="+mn-cs"/>
              </a:rPr>
              <a:t>- Fármacos vasopresores de ser necesarios. d) Tratamiento del fallo cardiaco congestivo: </a:t>
            </a:r>
            <a:endParaRPr lang="es-DO" dirty="0">
              <a:effectLst/>
            </a:endParaRPr>
          </a:p>
          <a:p>
            <a:r>
              <a:rPr lang="es-DO" sz="1200" kern="1200" dirty="0">
                <a:solidFill>
                  <a:schemeClr val="tx1"/>
                </a:solidFill>
                <a:effectLst/>
                <a:latin typeface="+mn-lt"/>
                <a:ea typeface="+mn-ea"/>
                <a:cs typeface="+mn-cs"/>
              </a:rPr>
              <a:t>- Diuréticos. - Digoxina. </a:t>
            </a:r>
            <a:endParaRPr lang="es-DO" dirty="0">
              <a:effectLst/>
            </a:endParaRPr>
          </a:p>
          <a:p>
            <a:endParaRPr lang="es-D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C09738-2128-0149-824D-D0E7F6C39D1F}" type="slidenum">
              <a:rPr kumimoji="0" lang="es-D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D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5147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D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C09738-2128-0149-824D-D0E7F6C39D1F}" type="slidenum">
              <a:rPr kumimoji="0" lang="es-D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s-D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2310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DO" dirty="0"/>
          </a:p>
        </p:txBody>
      </p:sp>
      <p:sp>
        <p:nvSpPr>
          <p:cNvPr id="4" name="Marcador de número de diapositiva 3"/>
          <p:cNvSpPr>
            <a:spLocks noGrp="1"/>
          </p:cNvSpPr>
          <p:nvPr>
            <p:ph type="sldNum" sz="quarter" idx="5"/>
          </p:nvPr>
        </p:nvSpPr>
        <p:spPr/>
        <p:txBody>
          <a:bodyPr/>
          <a:lstStyle/>
          <a:p>
            <a:fld id="{103DBE1D-8170-4EAC-8EAC-1A9A09DD03F3}" type="slidenum">
              <a:rPr lang="es-DO" smtClean="0"/>
              <a:t>11</a:t>
            </a:fld>
            <a:endParaRPr lang="es-DO"/>
          </a:p>
        </p:txBody>
      </p:sp>
    </p:spTree>
    <p:extLst>
      <p:ext uri="{BB962C8B-B14F-4D97-AF65-F5344CB8AC3E}">
        <p14:creationId xmlns:p14="http://schemas.microsoft.com/office/powerpoint/2010/main" val="3093212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DO" b="1" u="sng" dirty="0"/>
              <a:t>Las concentraciones totales de T4 y T3 en pacientes en crisis no son necesariamente más altas que las de aquellos con tirotoxicosis</a:t>
            </a:r>
          </a:p>
          <a:p>
            <a:endParaRPr lang="es-DO" dirty="0"/>
          </a:p>
          <a:p>
            <a:endParaRPr lang="es-DO" dirty="0"/>
          </a:p>
          <a:p>
            <a:r>
              <a:rPr lang="es-DO" dirty="0"/>
              <a:t> Aunque la mayoría de los estudios no han encontrado diferencias en los niveles de hormonas tiroideas en la tirotoxicosis no complicada y la tormenta tiroidea, varios estudios más recientes han encontrado una distinción.3 Algunos de estos estudios usan técnicas más nuevas que miden los niveles de hormonas libres. Por ejemplo, Brooks y </a:t>
            </a:r>
            <a:r>
              <a:rPr lang="es-DO" dirty="0" err="1"/>
              <a:t>Waldstein</a:t>
            </a:r>
            <a:r>
              <a:rPr lang="es-DO" dirty="0"/>
              <a:t>" examinaron a seis pacientes con tormenta tiroidea y encontraron niveles significativamente más altos de la fracción </a:t>
            </a:r>
            <a:r>
              <a:rPr lang="es-DO" dirty="0" err="1"/>
              <a:t>dializable</a:t>
            </a:r>
            <a:r>
              <a:rPr lang="es-DO" dirty="0"/>
              <a:t> media de tiroxina y la concentración media de tiroxina libre en comparación con pacientes con tirotoxicosis no complicada, aunque no hubo una diferencia significativa en la tiroxina sérica total. concentración.</a:t>
            </a:r>
          </a:p>
          <a:p>
            <a:r>
              <a:rPr lang="es-DO" dirty="0"/>
              <a:t>La rapidez con la que aumentan los niveles hormonales puede ser más importante que los niveles absolutos para determinar la presentación clínica. Un mecanismo para un cambio repentino en los niveles hormonales sería un cambio en los niveles de las proteínas de unión.’7 (</a:t>
            </a:r>
            <a:r>
              <a:rPr lang="es-ES" dirty="0"/>
              <a:t>Se ha observado que esto ocurre en el postoperatorio de varios pacientes con enfermedades sistémicas no tiroideas.</a:t>
            </a:r>
            <a:r>
              <a:rPr lang="es-DO" dirty="0"/>
              <a:t>)Se ha observado que esto ocurre después de la operación7H y en pacientes con enfermedad sistémica no tiroidea.38 Esto puede ayudar a explicar por qué tal diversidad de condiciones puede precipitar una tormenta tiroidea. La producción de inhibidores de la unión de hormonas tiroideas, que se ha demostrado en el suero de varios pacientes con enfermedades sistémicas no tiroideas, podría disminuir la afinidad de unión de las hormonas tiroideas y aumentar los niveles de hormonas libres. Otra posibilidad es la liberación rápida de hormona tiroidea en el torrente sanguíneo, por ejemplo, después de un tratamiento con yodo radiactivo o después de una cirugía de tiroides o una sobredosis de hormona tiroidea, Esto podría conducir a una saturación transitoria de la capacidad de unión de la hormona y un rápido aumento en los niveles de hormona libre. También se ha elevado la absorción de hormonas tiroideas. Sin embargo, hasta la fecha no ha habido apoyo para esta teoría. La rapidez con la que aumentan los niveles hormonales puede ser más importante que los niveles absolutos para determinar la presentación clínica. Un mecanismo para un cambio repentino en los niveles hormonales sería un cambio en los niveles de las proteínas de unión.</a:t>
            </a:r>
          </a:p>
          <a:p>
            <a:endParaRPr lang="es-DO" dirty="0"/>
          </a:p>
          <a:p>
            <a:r>
              <a:rPr lang="es-DO" dirty="0"/>
              <a:t>(</a:t>
            </a:r>
            <a:r>
              <a:rPr lang="es-ES" dirty="0"/>
              <a:t>Se ha observado que esto ocurre en el postoperatorio de varios pacientes con enfermedades sistémicas no tiroideas.</a:t>
            </a:r>
            <a:r>
              <a:rPr lang="es-DO" dirty="0"/>
              <a:t>)Se ha observado que esto ocurre después de la operación7H y en pacientes con enfermedad sistémica no tiroidea.38 Esto puede ayudar a explicar por qué tal diversidad de condiciones puede precipitar una tormenta tiroidea. </a:t>
            </a:r>
          </a:p>
          <a:p>
            <a:endParaRPr lang="es-DO" dirty="0"/>
          </a:p>
          <a:p>
            <a:r>
              <a:rPr lang="es-DO" dirty="0"/>
              <a:t>La producción de inhibidores de la unión de hormonas tiroideas, que se ha demostrado en el suero de varios pacientes con enfermedades sistémicas no tiroideas, podría disminuir la afinidad de unión de las hormonas tiroideas y aumentar los niveles de hormonas libres. Otra posibilidad es la liberación rápida de hormona tiroidea en el torrente sanguíneo, por ejemplo, después de un tratamiento con yodo radiactivo o después de una cirugía de tiroides o una sobredosis de hormona tiroidea, Esto podría conducir a una saturación transitoria de la capacidad de unión de la hormona y un rápido aumento en los niveles de hormona libre. También se ha elevado la absorción de hormonas tiroideas. Sin embargo, hasta la fecha no ha habido apoyo para esta teoría.</a:t>
            </a:r>
          </a:p>
          <a:p>
            <a:endParaRPr lang="es-DO" dirty="0"/>
          </a:p>
          <a:p>
            <a:endParaRPr lang="es-DO" dirty="0"/>
          </a:p>
          <a:p>
            <a:endParaRPr lang="es-DO" dirty="0"/>
          </a:p>
        </p:txBody>
      </p:sp>
      <p:sp>
        <p:nvSpPr>
          <p:cNvPr id="4" name="Marcador de número de diapositiva 3"/>
          <p:cNvSpPr>
            <a:spLocks noGrp="1"/>
          </p:cNvSpPr>
          <p:nvPr>
            <p:ph type="sldNum" sz="quarter" idx="5"/>
          </p:nvPr>
        </p:nvSpPr>
        <p:spPr/>
        <p:txBody>
          <a:bodyPr/>
          <a:lstStyle/>
          <a:p>
            <a:fld id="{103DBE1D-8170-4EAC-8EAC-1A9A09DD03F3}" type="slidenum">
              <a:rPr lang="es-DO" smtClean="0"/>
              <a:t>14</a:t>
            </a:fld>
            <a:endParaRPr lang="es-DO"/>
          </a:p>
        </p:txBody>
      </p:sp>
    </p:spTree>
    <p:extLst>
      <p:ext uri="{BB962C8B-B14F-4D97-AF65-F5344CB8AC3E}">
        <p14:creationId xmlns:p14="http://schemas.microsoft.com/office/powerpoint/2010/main" val="2208297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DO" dirty="0"/>
              <a:t>En 1993, Burch y Wartofsky introdujeron un sistema de puntuación que permite precisar el diagnóstico de la tormenta tiroidea, como se muestra en la siguiente tabla: </a:t>
            </a:r>
            <a:endParaRPr lang="en-US" dirty="0"/>
          </a:p>
          <a:p>
            <a:r>
              <a:rPr lang="es-DO" dirty="0"/>
              <a:t>En 1993, Burch y Wartofsky introdujeron un sistema de puntuación que permite precisar el diagnóstico de la tormenta tiroidea, como se muestra en la siguiente tabla: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DO" dirty="0"/>
          </a:p>
          <a:p>
            <a:pPr marL="0" marR="0" lvl="0" indent="0" algn="l" defTabSz="914400" rtl="0" eaLnBrk="1" fontAlgn="auto" latinLnBrk="0" hangingPunct="1">
              <a:lnSpc>
                <a:spcPct val="100000"/>
              </a:lnSpc>
              <a:spcBef>
                <a:spcPts val="0"/>
              </a:spcBef>
              <a:spcAft>
                <a:spcPts val="0"/>
              </a:spcAft>
              <a:buClrTx/>
              <a:buSzTx/>
              <a:buFontTx/>
              <a:buNone/>
              <a:tabLst/>
              <a:defRPr/>
            </a:pPr>
            <a:r>
              <a:rPr lang="es-DO" sz="1200" kern="1200" dirty="0">
                <a:solidFill>
                  <a:schemeClr val="tx1"/>
                </a:solidFill>
                <a:effectLst/>
                <a:latin typeface="+mn-lt"/>
                <a:ea typeface="+mn-ea"/>
                <a:cs typeface="+mn-cs"/>
              </a:rPr>
              <a:t>En pacientes con características clínicas de tormenta tiroidea o con tirotoxicosis grave que no cumplen completamente los criterios de tormenta tiroidea, pero con un puntaje de tormenta inminente, el tratamiento debe ser iniciado de inmediato. </a:t>
            </a:r>
            <a:r>
              <a:rPr lang="es-DO" dirty="0"/>
              <a:t>Aunque potencialmente útil para cuantificar la gravedad de la enfermedad, la puntuación numérica no debe suplantar el juicio médico.</a:t>
            </a:r>
            <a:endParaRPr lang="es-DO"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D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C09738-2128-0149-824D-D0E7F6C39D1F}" type="slidenum">
              <a:rPr kumimoji="0" lang="es-D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D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5074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DO" b="1" u="sng" dirty="0"/>
              <a:t>Las concentraciones totales de T4 y T3 en pacientes en crisis no son necesariamente más altas que las de aquellos con tirotoxicosis</a:t>
            </a:r>
          </a:p>
          <a:p>
            <a:endParaRPr lang="es-DO" dirty="0"/>
          </a:p>
          <a:p>
            <a:endParaRPr lang="es-DO" dirty="0"/>
          </a:p>
          <a:p>
            <a:r>
              <a:rPr lang="es-DO" dirty="0"/>
              <a:t> Aunque la mayoría de los estudios no han encontrado diferencias en los niveles de hormonas tiroideas en la tirotoxicosis no complicada y la tormenta tiroidea, varios estudios más recientes han encontrado una distinción.3 Algunos de estos estudios usan técnicas más nuevas que miden los niveles de hormonas libres. Por ejemplo, Brooks y </a:t>
            </a:r>
            <a:r>
              <a:rPr lang="es-DO" dirty="0" err="1"/>
              <a:t>Waldstein</a:t>
            </a:r>
            <a:r>
              <a:rPr lang="es-DO" dirty="0"/>
              <a:t>" examinaron a seis pacientes con tormenta tiroidea y encontraron niveles significativamente más altos de la fracción </a:t>
            </a:r>
            <a:r>
              <a:rPr lang="es-DO" dirty="0" err="1"/>
              <a:t>dializable</a:t>
            </a:r>
            <a:r>
              <a:rPr lang="es-DO" dirty="0"/>
              <a:t> media de tiroxina y la concentración media de tiroxina libre en comparación con pacientes con tirotoxicosis no complicada, aunque no hubo una diferencia significativa en la tiroxina sérica total. concentración.</a:t>
            </a:r>
          </a:p>
          <a:p>
            <a:r>
              <a:rPr lang="es-DO" dirty="0"/>
              <a:t>La rapidez con la que aumentan los niveles hormonales puede ser más importante que los niveles absolutos para determinar la presentación clínica. Un mecanismo para un cambio repentino en los niveles hormonales sería un cambio en los niveles de las proteínas de unión.’7 (</a:t>
            </a:r>
            <a:r>
              <a:rPr lang="es-ES" dirty="0"/>
              <a:t>Se ha observado que esto ocurre en el postoperatorio de varios pacientes con enfermedades sistémicas no tiroideas.</a:t>
            </a:r>
            <a:r>
              <a:rPr lang="es-DO" dirty="0"/>
              <a:t>)Se ha observado que esto ocurre después de la operación7H y en pacientes con enfermedad sistémica no tiroidea.38 Esto puede ayudar a explicar por qué tal diversidad de condiciones puede precipitar una tormenta tiroidea. La producción de inhibidores de la unión de hormonas tiroideas, que se ha demostrado en el suero de varios pacientes con enfermedades sistémicas no tiroideas, podría disminuir la afinidad de unión de las hormonas tiroideas y aumentar los niveles de hormonas libres. Otra posibilidad es la liberación rápida de hormona tiroidea en el torrente sanguíneo, por ejemplo, después de un tratamiento con yodo radiactivo o después de una cirugía de tiroides o una sobredosis de hormona tiroidea, Esto podría conducir a una saturación transitoria de la capacidad de unión de la hormona y un rápido aumento en los niveles de hormona libre. También se ha elevado la absorción de hormonas tiroideas. Sin embargo, hasta la fecha no ha habido apoyo para esta teoría. La rapidez con la que aumentan los niveles hormonales puede ser más importante que los niveles absolutos para determinar la presentación clínica. Un mecanismo para un cambio repentino en los niveles hormonales sería un cambio en los niveles de las proteínas de unión.</a:t>
            </a:r>
          </a:p>
          <a:p>
            <a:endParaRPr lang="es-DO" dirty="0"/>
          </a:p>
          <a:p>
            <a:r>
              <a:rPr lang="es-DO" dirty="0"/>
              <a:t>(</a:t>
            </a:r>
            <a:r>
              <a:rPr lang="es-ES" dirty="0"/>
              <a:t>Se ha observado que esto ocurre en el postoperatorio de varios pacientes con enfermedades sistémicas no tiroideas.</a:t>
            </a:r>
            <a:r>
              <a:rPr lang="es-DO" dirty="0"/>
              <a:t>)Se ha observado que esto ocurre después de la operación7H y en pacientes con enfermedad sistémica no tiroidea.38 Esto puede ayudar a explicar por qué tal diversidad de condiciones puede precipitar una tormenta tiroidea. </a:t>
            </a:r>
          </a:p>
          <a:p>
            <a:endParaRPr lang="es-DO" dirty="0"/>
          </a:p>
          <a:p>
            <a:r>
              <a:rPr lang="es-DO" dirty="0"/>
              <a:t>La producción de inhibidores de la unión de hormonas tiroideas, que se ha demostrado en el suero de varios pacientes con enfermedades sistémicas no tiroideas, podría disminuir la afinidad de unión de las hormonas tiroideas y aumentar los niveles de hormonas libres. Otra posibilidad es la liberación rápida de hormona tiroidea en el torrente sanguíneo, por ejemplo, después de un tratamiento con yodo radiactivo o después de una cirugía de tiroides o una sobredosis de hormona tiroidea, Esto podría conducir a una saturación transitoria de la capacidad de unión de la hormona y un rápido aumento en los niveles de hormona libre. También se ha elevado la absorción de hormonas tiroideas. Sin embargo, hasta la fecha no ha habido apoyo para esta teoría.</a:t>
            </a:r>
          </a:p>
          <a:p>
            <a:endParaRPr lang="es-DO" dirty="0"/>
          </a:p>
          <a:p>
            <a:endParaRPr lang="es-DO" dirty="0"/>
          </a:p>
          <a:p>
            <a:endParaRPr lang="es-DO" dirty="0"/>
          </a:p>
        </p:txBody>
      </p:sp>
      <p:sp>
        <p:nvSpPr>
          <p:cNvPr id="4" name="Marcador de número de diapositiva 3"/>
          <p:cNvSpPr>
            <a:spLocks noGrp="1"/>
          </p:cNvSpPr>
          <p:nvPr>
            <p:ph type="sldNum" sz="quarter" idx="5"/>
          </p:nvPr>
        </p:nvSpPr>
        <p:spPr/>
        <p:txBody>
          <a:bodyPr/>
          <a:lstStyle/>
          <a:p>
            <a:fld id="{103DBE1D-8170-4EAC-8EAC-1A9A09DD03F3}" type="slidenum">
              <a:rPr lang="es-DO" smtClean="0"/>
              <a:t>19</a:t>
            </a:fld>
            <a:endParaRPr lang="es-DO"/>
          </a:p>
        </p:txBody>
      </p:sp>
    </p:spTree>
    <p:extLst>
      <p:ext uri="{BB962C8B-B14F-4D97-AF65-F5344CB8AC3E}">
        <p14:creationId xmlns:p14="http://schemas.microsoft.com/office/powerpoint/2010/main" val="82443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DO" b="1" u="sng" dirty="0"/>
              <a:t>Las concentraciones totales de T4 y T3 en pacientes en crisis no son necesariamente más altas que las de aquellos con tirotoxicosis</a:t>
            </a:r>
          </a:p>
          <a:p>
            <a:endParaRPr lang="es-DO" dirty="0"/>
          </a:p>
          <a:p>
            <a:endParaRPr lang="es-DO" dirty="0"/>
          </a:p>
          <a:p>
            <a:r>
              <a:rPr lang="es-DO" dirty="0"/>
              <a:t> Aunque la mayoría de los estudios no han encontrado diferencias en los niveles de hormonas tiroideas en la tirotoxicosis no complicada y la tormenta tiroidea, varios estudios más recientes han encontrado una distinción.3 Algunos de estos estudios usan técnicas más nuevas que miden los niveles de hormonas libres. Por ejemplo, Brooks y </a:t>
            </a:r>
            <a:r>
              <a:rPr lang="es-DO" dirty="0" err="1"/>
              <a:t>Waldstein</a:t>
            </a:r>
            <a:r>
              <a:rPr lang="es-DO" dirty="0"/>
              <a:t>" examinaron a seis pacientes con tormenta tiroidea y encontraron niveles significativamente más altos de la fracción </a:t>
            </a:r>
            <a:r>
              <a:rPr lang="es-DO" dirty="0" err="1"/>
              <a:t>dializable</a:t>
            </a:r>
            <a:r>
              <a:rPr lang="es-DO" dirty="0"/>
              <a:t> media de tiroxina y la concentración media de tiroxina libre en comparación con pacientes con tirotoxicosis no complicada, aunque no hubo una diferencia significativa en la tiroxina sérica total. concentración.</a:t>
            </a:r>
          </a:p>
          <a:p>
            <a:r>
              <a:rPr lang="es-DO" dirty="0"/>
              <a:t>La rapidez con la que aumentan los niveles hormonales puede ser más importante que los niveles absolutos para determinar la presentación clínica. Un mecanismo para un cambio repentino en los niveles hormonales sería un cambio en los niveles de las proteínas de unión.’7 (</a:t>
            </a:r>
            <a:r>
              <a:rPr lang="es-ES" dirty="0"/>
              <a:t>Se ha observado que esto ocurre en el postoperatorio de varios pacientes con enfermedades sistémicas no tiroideas.</a:t>
            </a:r>
            <a:r>
              <a:rPr lang="es-DO" dirty="0"/>
              <a:t>)Se ha observado que esto ocurre después de la operación7H y en pacientes con enfermedad sistémica no tiroidea.38 Esto puede ayudar a explicar por qué tal diversidad de condiciones puede precipitar una tormenta tiroidea. La producción de inhibidores de la unión de hormonas tiroideas, que se ha demostrado en el suero de varios pacientes con enfermedades sistémicas no tiroideas, podría disminuir la afinidad de unión de las hormonas tiroideas y aumentar los niveles de hormonas libres. Otra posibilidad es la liberación rápida de hormona tiroidea en el torrente sanguíneo, por ejemplo, después de un tratamiento con yodo radiactivo o después de una cirugía de tiroides o una sobredosis de hormona tiroidea, Esto podría conducir a una saturación transitoria de la capacidad de unión de la hormona y un rápido aumento en los niveles de hormona libre. También se ha elevado la absorción de hormonas tiroideas. Sin embargo, hasta la fecha no ha habido apoyo para esta teoría. La rapidez con la que aumentan los niveles hormonales puede ser más importante que los niveles absolutos para determinar la presentación clínica. Un mecanismo para un cambio repentino en los niveles hormonales sería un cambio en los niveles de las proteínas de unión.</a:t>
            </a:r>
          </a:p>
          <a:p>
            <a:endParaRPr lang="es-DO" dirty="0"/>
          </a:p>
          <a:p>
            <a:r>
              <a:rPr lang="es-DO" dirty="0"/>
              <a:t>(</a:t>
            </a:r>
            <a:r>
              <a:rPr lang="es-ES" dirty="0"/>
              <a:t>Se ha observado que esto ocurre en el postoperatorio de varios pacientes con enfermedades sistémicas no tiroideas.</a:t>
            </a:r>
            <a:r>
              <a:rPr lang="es-DO" dirty="0"/>
              <a:t>)Se ha observado que esto ocurre después de la operación7H y en pacientes con enfermedad sistémica no tiroidea.38 Esto puede ayudar a explicar por qué tal diversidad de condiciones puede precipitar una tormenta tiroidea. </a:t>
            </a:r>
          </a:p>
          <a:p>
            <a:endParaRPr lang="es-DO" dirty="0"/>
          </a:p>
          <a:p>
            <a:r>
              <a:rPr lang="es-DO" dirty="0"/>
              <a:t>La producción de inhibidores de la unión de hormonas tiroideas, que se ha demostrado en el suero de varios pacientes con enfermedades sistémicas no tiroideas, podría disminuir la afinidad de unión de las hormonas tiroideas y aumentar los niveles de hormonas libres. Otra posibilidad es la liberación rápida de hormona tiroidea en el torrente sanguíneo, por ejemplo, después de un tratamiento con yodo radiactivo o después de una cirugía de tiroides o una sobredosis de hormona tiroidea, Esto podría conducir a una saturación transitoria de la capacidad de unión de la hormona y un rápido aumento en los niveles de hormona libre. También se ha elevado la absorción de hormonas tiroideas. Sin embargo, hasta la fecha no ha habido apoyo para esta teoría.</a:t>
            </a:r>
          </a:p>
          <a:p>
            <a:endParaRPr lang="es-DO" dirty="0"/>
          </a:p>
          <a:p>
            <a:endParaRPr lang="es-DO" dirty="0"/>
          </a:p>
          <a:p>
            <a:endParaRPr lang="es-DO" dirty="0"/>
          </a:p>
        </p:txBody>
      </p:sp>
      <p:sp>
        <p:nvSpPr>
          <p:cNvPr id="4" name="Marcador de número de diapositiva 3"/>
          <p:cNvSpPr>
            <a:spLocks noGrp="1"/>
          </p:cNvSpPr>
          <p:nvPr>
            <p:ph type="sldNum" sz="quarter" idx="5"/>
          </p:nvPr>
        </p:nvSpPr>
        <p:spPr/>
        <p:txBody>
          <a:bodyPr/>
          <a:lstStyle/>
          <a:p>
            <a:fld id="{103DBE1D-8170-4EAC-8EAC-1A9A09DD03F3}" type="slidenum">
              <a:rPr lang="es-DO" smtClean="0"/>
              <a:t>21</a:t>
            </a:fld>
            <a:endParaRPr lang="es-DO"/>
          </a:p>
        </p:txBody>
      </p:sp>
    </p:spTree>
    <p:extLst>
      <p:ext uri="{BB962C8B-B14F-4D97-AF65-F5344CB8AC3E}">
        <p14:creationId xmlns:p14="http://schemas.microsoft.com/office/powerpoint/2010/main" val="4219976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DO" b="1" dirty="0"/>
              <a:t>Inhibición  de la síntesis de T3 y de T4: </a:t>
            </a:r>
            <a:endParaRPr lang="es-DO" dirty="0"/>
          </a:p>
          <a:p>
            <a:r>
              <a:rPr lang="es-DO" dirty="0"/>
              <a:t>a) Uso de tionamidas, los cuales son medicamentos que disminuyen la síntesis de las hormonas tiroideas al inhibir la organificación del yoduro y el acoplamiento de las yodotirosinas. Estos fármacos se suelen administrar por la vía oral. En pacientes comatosos pueden ser administrados por sonda nasogástrica o por vía rectal </a:t>
            </a:r>
          </a:p>
          <a:p>
            <a:r>
              <a:rPr lang="es-DO" dirty="0"/>
              <a:t>Metimazol, 60 a 120 mg/día en dosis divididas, por ejemplo 20 mg cada 8 horas o 30 mg cada 6 horas. Otros recomiendan intervalos de administración más cortos, como 20 mg cada 4 a 6 horas. </a:t>
            </a:r>
          </a:p>
          <a:p>
            <a:pPr marL="0" marR="0" lvl="0" indent="0" algn="l" defTabSz="914400" rtl="0" eaLnBrk="1" fontAlgn="auto" latinLnBrk="0" hangingPunct="1">
              <a:lnSpc>
                <a:spcPct val="100000"/>
              </a:lnSpc>
              <a:spcBef>
                <a:spcPts val="0"/>
              </a:spcBef>
              <a:spcAft>
                <a:spcPts val="0"/>
              </a:spcAft>
              <a:buClrTx/>
              <a:buSzTx/>
              <a:buFontTx/>
              <a:buNone/>
              <a:tabLst/>
              <a:defRPr/>
            </a:pPr>
            <a:r>
              <a:rPr lang="es-DO" dirty="0"/>
              <a:t>-  Propiltiouracilo (PTU), 600 a 1200 mg/día en dosis divididas. Se han recomendado 200 mg por vía oral cada 4 horas. Se postula que el PTU provee un más rápido beneficio que el metimazol, ya que tiene la ventaja adicional de inhibir la conversión de T4 en T3 por lo que podría disminuir más rápidamente los niveles séricos de la T3 que el metimazol. En ese sentido, el PTU reduce el nivel de la T3 en un 45% dentro de 24 horas, mientras que el metimazol los reduce </a:t>
            </a:r>
            <a:r>
              <a:rPr lang="es-DO" sz="1200" kern="1200" dirty="0">
                <a:solidFill>
                  <a:schemeClr val="tx1"/>
                </a:solidFill>
                <a:effectLst/>
                <a:latin typeface="+mn-lt"/>
                <a:ea typeface="+mn-ea"/>
                <a:cs typeface="+mn-cs"/>
              </a:rPr>
              <a:t>reduce en un 10-15% en ese mismo lapso (4). Sin embargo, el metimazol puede ser preferido para el hipertiroidismo severo pero no amenazante de la vida ya que tiene una mayor duración de acción y, después de semanas de tratamiento, resulta en una más rápida normalización del nivel sérico de la T3 comparado con el PTU, además de que el metimazol es menos hepatotóxico ( </a:t>
            </a:r>
            <a:endParaRPr lang="es-DO" dirty="0"/>
          </a:p>
          <a:p>
            <a:endParaRPr lang="es-DO" dirty="0"/>
          </a:p>
          <a:p>
            <a:endParaRPr lang="es-DO" dirty="0"/>
          </a:p>
          <a:p>
            <a:pPr marL="0" marR="0" lvl="0" indent="0" algn="l" defTabSz="914400" rtl="0" eaLnBrk="1" fontAlgn="auto" latinLnBrk="0" hangingPunct="1">
              <a:lnSpc>
                <a:spcPct val="100000"/>
              </a:lnSpc>
              <a:spcBef>
                <a:spcPts val="0"/>
              </a:spcBef>
              <a:spcAft>
                <a:spcPts val="0"/>
              </a:spcAft>
              <a:buClrTx/>
              <a:buSzTx/>
              <a:buFontTx/>
              <a:buNone/>
              <a:tabLst/>
              <a:defRPr/>
            </a:pPr>
            <a:r>
              <a:rPr lang="es-DO" sz="1200" b="0" i="0" u="none" strike="noStrike" kern="1200" dirty="0">
                <a:solidFill>
                  <a:schemeClr val="tx1"/>
                </a:solidFill>
                <a:effectLst/>
                <a:latin typeface="+mn-lt"/>
                <a:ea typeface="+mn-ea"/>
                <a:cs typeface="+mn-cs"/>
              </a:rPr>
              <a:t>Los pacientes que comenzaron a tomar PTU en la UCI deben pasar a </a:t>
            </a:r>
            <a:r>
              <a:rPr lang="es-DO" sz="1200" b="0" i="0" u="none" strike="noStrike" kern="1200" dirty="0">
                <a:solidFill>
                  <a:schemeClr val="tx1"/>
                </a:solidFill>
                <a:effectLst/>
                <a:latin typeface="+mn-lt"/>
                <a:ea typeface="+mn-ea"/>
                <a:cs typeface="+mn-cs"/>
                <a:hlinkClick r:id="rId3"/>
              </a:rPr>
              <a:t>methimazol </a:t>
            </a:r>
            <a:r>
              <a:rPr lang="es-DO" sz="1200" b="0" i="0" u="none" strike="noStrike" kern="1200" dirty="0">
                <a:solidFill>
                  <a:schemeClr val="tx1"/>
                </a:solidFill>
                <a:effectLst/>
                <a:latin typeface="+mn-lt"/>
                <a:ea typeface="+mn-ea"/>
                <a:cs typeface="+mn-cs"/>
              </a:rPr>
              <a:t>antes del alta del hospital. En Japón, se prefiere el methimazol sobre el PTU, y en un estudio retrospectivo de 356 pacientes, no hubo diferencia en la mortalidad o la gravedad de la enfermedad en los pacientes que recibieron methimazol o PTU </a:t>
            </a:r>
            <a:endParaRPr lang="es-DO" dirty="0"/>
          </a:p>
          <a:p>
            <a:endParaRPr lang="es-DO" dirty="0"/>
          </a:p>
          <a:p>
            <a:endParaRPr lang="es-D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C09738-2128-0149-824D-D0E7F6C39D1F}" type="slidenum">
              <a:rPr kumimoji="0" lang="es-D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D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3518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DO" sz="1200" kern="1200" dirty="0">
                <a:solidFill>
                  <a:schemeClr val="tx1"/>
                </a:solidFill>
                <a:effectLst/>
                <a:latin typeface="+mn-lt"/>
                <a:ea typeface="+mn-ea"/>
                <a:cs typeface="+mn-cs"/>
              </a:rPr>
              <a:t>Yoduro inorgánico, administrado por vía oral como solución de </a:t>
            </a:r>
            <a:endParaRPr lang="es-DO" dirty="0">
              <a:effectLst/>
            </a:endParaRPr>
          </a:p>
          <a:p>
            <a:r>
              <a:rPr lang="es-DO" sz="1200" kern="1200" dirty="0">
                <a:solidFill>
                  <a:schemeClr val="tx1"/>
                </a:solidFill>
                <a:effectLst/>
                <a:latin typeface="+mn-lt"/>
                <a:ea typeface="+mn-ea"/>
                <a:cs typeface="+mn-cs"/>
              </a:rPr>
              <a:t>Lugol, 10 gotas cada 8 horas o como solución saturada de yoduro de potasio (SSKI), 5 gotas cada 6 horas (4). La solución de Lugol contiene 6.25 mg de yoduro/yodo por gota mientras que la SSKI contiene 50 mg de yoduro por gota (4). Estas soluciones pueden ser irritantes y deben ser diluidas en al menos 240 ml de líquido e ingeridas con alimento (4). Es extremadamente importante que una dosis alta de tionamida, como la descrita previamente, sea administrada 60 minutos antes de la administración del yoduro inorgánico. En caso de que no se realice un bloqueo previo de la síntesis de las hormonas tiroideas con una tionamida, la administración de yodo proveerá sustrato adicional para una aún mayor producción de hormonas tiroideas y enriquecimiento de los depositos hormonales intratiroideos, causando por lo tanto un potencial empeoramiento de la tormenta tiroidea.</a:t>
            </a:r>
          </a:p>
          <a:p>
            <a:endParaRPr lang="es-D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DO" sz="1200" kern="1200" dirty="0">
                <a:solidFill>
                  <a:schemeClr val="tx1"/>
                </a:solidFill>
                <a:effectLst/>
                <a:latin typeface="+mn-lt"/>
                <a:ea typeface="+mn-ea"/>
                <a:cs typeface="+mn-cs"/>
              </a:rPr>
              <a:t>Carbonato de litio. En pacientes alérgicos al yodo, el carbonato de litio puede ser usado como un agente alternativo para inhibir la liberación hormonal. La dosis típica es de 300 mg 3 a 4 veces al día, produciendo un nivel sanguíneo de litio de 0.9 a 1.2 mEq/L </a:t>
            </a:r>
            <a:endParaRPr lang="es-DO" dirty="0">
              <a:effectLst/>
            </a:endParaRPr>
          </a:p>
          <a:p>
            <a:endParaRPr lang="es-DO" dirty="0">
              <a:effectLst/>
            </a:endParaRPr>
          </a:p>
          <a:p>
            <a:endParaRPr lang="es-DO" dirty="0"/>
          </a:p>
          <a:p>
            <a:endParaRPr lang="es-D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C09738-2128-0149-824D-D0E7F6C39D1F}" type="slidenum">
              <a:rPr kumimoji="0" lang="es-D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D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5845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DO" sz="1200" kern="1200" dirty="0">
                <a:solidFill>
                  <a:schemeClr val="tx1"/>
                </a:solidFill>
                <a:effectLst/>
                <a:latin typeface="+mn-lt"/>
                <a:ea typeface="+mn-ea"/>
                <a:cs typeface="+mn-cs"/>
              </a:rPr>
              <a:t>-  Glucocorticoides a dosis de estrés. Esto se ha administrado </a:t>
            </a:r>
            <a:endParaRPr lang="es-DO" dirty="0">
              <a:effectLst/>
            </a:endParaRPr>
          </a:p>
          <a:p>
            <a:r>
              <a:rPr lang="es-DO" sz="1200" kern="1200" dirty="0">
                <a:solidFill>
                  <a:schemeClr val="tx1"/>
                </a:solidFill>
                <a:effectLst/>
                <a:latin typeface="+mn-lt"/>
                <a:ea typeface="+mn-ea"/>
                <a:cs typeface="+mn-cs"/>
              </a:rPr>
              <a:t>de manera empírica sobre la base de que se ha postulado una insuficiencia suprarrenal relativa ya que la reserva adrenal </a:t>
            </a:r>
            <a:endParaRPr lang="es-DO" dirty="0">
              <a:effectLst/>
            </a:endParaRPr>
          </a:p>
          <a:p>
            <a:r>
              <a:rPr lang="es-DO" sz="1200" kern="1200" dirty="0">
                <a:solidFill>
                  <a:schemeClr val="tx1"/>
                </a:solidFill>
                <a:effectLst/>
                <a:latin typeface="+mn-lt"/>
                <a:ea typeface="+mn-ea"/>
                <a:cs typeface="+mn-cs"/>
              </a:rPr>
              <a:t>Emergencias endocrinológicas -11 </a:t>
            </a:r>
            <a:endParaRPr lang="es-DO" dirty="0"/>
          </a:p>
          <a:p>
            <a:r>
              <a:rPr lang="es-DO" sz="1200" kern="1200" dirty="0">
                <a:solidFill>
                  <a:schemeClr val="tx1"/>
                </a:solidFill>
                <a:effectLst/>
                <a:latin typeface="+mn-lt"/>
                <a:ea typeface="+mn-ea"/>
                <a:cs typeface="+mn-cs"/>
              </a:rPr>
              <a:t>puede ser excedida en la crisis tirotóxica debido a la inhabilidad de las adrenales de cubrir la demanda impuesta sobre ellas como un resultado del metabolismo acelerado y disposición de glucocorticoides que ocurre en la tirotoxicosis. Este enfoque tiene el beneficio adicional de bloquear la conversión periférica de T4 en T3 (5). Se recomienda administrar 100 mg de hidrocortisona por vía endovenosa cada 8 horas </a:t>
            </a:r>
            <a:endParaRPr lang="es-DO" dirty="0"/>
          </a:p>
          <a:p>
            <a:endParaRPr lang="es-DO" dirty="0"/>
          </a:p>
          <a:p>
            <a:endParaRPr lang="es-DO" dirty="0"/>
          </a:p>
          <a:p>
            <a:r>
              <a:rPr lang="es-DO" sz="1200" kern="1200" dirty="0">
                <a:solidFill>
                  <a:schemeClr val="tx1"/>
                </a:solidFill>
                <a:effectLst/>
                <a:latin typeface="+mn-lt"/>
                <a:ea typeface="+mn-ea"/>
                <a:cs typeface="+mn-cs"/>
              </a:rPr>
              <a:t>Bloquear los efectos de las hormonas tiroideas: </a:t>
            </a:r>
            <a:endParaRPr lang="es-DO" dirty="0"/>
          </a:p>
          <a:p>
            <a:r>
              <a:rPr lang="es-DO" sz="1200" kern="1200" dirty="0">
                <a:solidFill>
                  <a:schemeClr val="tx1"/>
                </a:solidFill>
                <a:effectLst/>
                <a:latin typeface="+mn-lt"/>
                <a:ea typeface="+mn-ea"/>
                <a:cs typeface="+mn-cs"/>
              </a:rPr>
              <a:t>-  Bloqueadores b-adrenérgicos. Los beneficios del bloqueo b-adrenérgico incluyen reducir la agitación, convulsiones, comportamiento psicótico, tremor, diarrea, fiebre y diaforesis (5). </a:t>
            </a:r>
            <a:endParaRPr lang="es-DO" dirty="0">
              <a:effectLst/>
            </a:endParaRPr>
          </a:p>
          <a:p>
            <a:r>
              <a:rPr lang="es-DO" sz="1200" kern="1200" dirty="0">
                <a:solidFill>
                  <a:schemeClr val="tx1"/>
                </a:solidFill>
                <a:effectLst/>
                <a:latin typeface="+mn-lt"/>
                <a:ea typeface="+mn-ea"/>
                <a:cs typeface="+mn-cs"/>
              </a:rPr>
              <a:t>* Propranolol: 60-120 mg cada 6 horas (5) o 60-80 mg cada 4 horas (1), por vía oral. La dosis intravenosa es de 0.5 a 1 mg para pasar en 10 minutos seguido de 1 a 2 mg en 10 minutos cada pocas horas (4). </a:t>
            </a:r>
            <a:endParaRPr lang="es-DO" dirty="0">
              <a:effectLst/>
            </a:endParaRPr>
          </a:p>
          <a:p>
            <a:r>
              <a:rPr lang="es-DO" sz="1200" kern="1200" dirty="0">
                <a:solidFill>
                  <a:schemeClr val="tx1"/>
                </a:solidFill>
                <a:effectLst/>
                <a:latin typeface="+mn-lt"/>
                <a:ea typeface="+mn-ea"/>
                <a:cs typeface="+mn-cs"/>
              </a:rPr>
              <a:t>* Esmolol: 250-500 mcg en bolo lento en 1 minuto, seguido de una infusión continua de 50-100 mcg/kg por minuto, vía intravenosa (4).</a:t>
            </a:r>
            <a:br>
              <a:rPr lang="es-DO" sz="1200" kern="1200" dirty="0">
                <a:solidFill>
                  <a:schemeClr val="tx1"/>
                </a:solidFill>
                <a:effectLst/>
                <a:latin typeface="+mn-lt"/>
                <a:ea typeface="+mn-ea"/>
                <a:cs typeface="+mn-cs"/>
              </a:rPr>
            </a:br>
            <a:r>
              <a:rPr lang="es-DO" sz="1200" kern="1200" dirty="0">
                <a:solidFill>
                  <a:schemeClr val="tx1"/>
                </a:solidFill>
                <a:effectLst/>
                <a:latin typeface="+mn-lt"/>
                <a:ea typeface="+mn-ea"/>
                <a:cs typeface="+mn-cs"/>
              </a:rPr>
              <a:t>* Metoprolol: 5-10 mg cada 2-4 horas, por vía intravenosa (1). </a:t>
            </a:r>
            <a:endParaRPr lang="es-DO" dirty="0">
              <a:effectLst/>
            </a:endParaRPr>
          </a:p>
          <a:p>
            <a:r>
              <a:rPr lang="es-DO" sz="1200" kern="1200" dirty="0">
                <a:solidFill>
                  <a:schemeClr val="tx1"/>
                </a:solidFill>
                <a:effectLst/>
                <a:latin typeface="+mn-lt"/>
                <a:ea typeface="+mn-ea"/>
                <a:cs typeface="+mn-cs"/>
              </a:rPr>
              <a:t>-  Diltiazem: 60-90 mg pro vía oral cada 6-8 horas o, si se usa la vía intravenosa, 0.25 mg/kg en 2 minutos, seguido de una infusión de 10 mg/minuto (1). Para pacientes con asma o que presenten otras contraindicaciones para el uso de b-bloqueadores, el uso de calcio antagonistas de vida media corta como diltiazem o verapamil ha sido empleado (5). </a:t>
            </a:r>
            <a:endParaRPr lang="es-DO" dirty="0">
              <a:effectLst/>
            </a:endParaRPr>
          </a:p>
          <a:p>
            <a:endParaRPr lang="es-D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C09738-2128-0149-824D-D0E7F6C39D1F}" type="slidenum">
              <a:rPr kumimoji="0" lang="es-D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D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0130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A8BAE-6C81-7ADD-47A3-06F97CFBEB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C01EFE-588A-F756-E55D-D303490538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28CBB9-EDEC-D621-7390-63CB6797783D}"/>
              </a:ext>
            </a:extLst>
          </p:cNvPr>
          <p:cNvSpPr>
            <a:spLocks noGrp="1"/>
          </p:cNvSpPr>
          <p:nvPr>
            <p:ph type="dt" sz="half" idx="10"/>
          </p:nvPr>
        </p:nvSpPr>
        <p:spPr/>
        <p:txBody>
          <a:bodyPr/>
          <a:lstStyle/>
          <a:p>
            <a:fld id="{D01569AB-6D0E-4CF3-9C8C-903029E7FD26}" type="datetimeFigureOut">
              <a:rPr lang="en-US" smtClean="0"/>
              <a:t>9/5/2025</a:t>
            </a:fld>
            <a:endParaRPr lang="en-US"/>
          </a:p>
        </p:txBody>
      </p:sp>
      <p:sp>
        <p:nvSpPr>
          <p:cNvPr id="5" name="Footer Placeholder 4">
            <a:extLst>
              <a:ext uri="{FF2B5EF4-FFF2-40B4-BE49-F238E27FC236}">
                <a16:creationId xmlns:a16="http://schemas.microsoft.com/office/drawing/2014/main" id="{648C3DD7-776B-59B8-37DB-058DDE1359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8A13A2-C680-0711-1F1D-84766175F968}"/>
              </a:ext>
            </a:extLst>
          </p:cNvPr>
          <p:cNvSpPr>
            <a:spLocks noGrp="1"/>
          </p:cNvSpPr>
          <p:nvPr>
            <p:ph type="sldNum" sz="quarter" idx="12"/>
          </p:nvPr>
        </p:nvSpPr>
        <p:spPr/>
        <p:txBody>
          <a:bodyPr/>
          <a:lstStyle/>
          <a:p>
            <a:fld id="{C362371F-6799-4A51-A7DB-43714F8FE73C}" type="slidenum">
              <a:rPr lang="en-US" smtClean="0"/>
              <a:t>‹Nº›</a:t>
            </a:fld>
            <a:endParaRPr lang="en-US"/>
          </a:p>
        </p:txBody>
      </p:sp>
    </p:spTree>
    <p:extLst>
      <p:ext uri="{BB962C8B-B14F-4D97-AF65-F5344CB8AC3E}">
        <p14:creationId xmlns:p14="http://schemas.microsoft.com/office/powerpoint/2010/main" val="2292392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4B3BF-AFFB-4273-0CF7-E16988CF29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A246F0-0D48-1D97-DA5E-46C9524106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2D96E2-2F82-C733-9CC0-16BF4338AE46}"/>
              </a:ext>
            </a:extLst>
          </p:cNvPr>
          <p:cNvSpPr>
            <a:spLocks noGrp="1"/>
          </p:cNvSpPr>
          <p:nvPr>
            <p:ph type="dt" sz="half" idx="10"/>
          </p:nvPr>
        </p:nvSpPr>
        <p:spPr/>
        <p:txBody>
          <a:bodyPr/>
          <a:lstStyle/>
          <a:p>
            <a:fld id="{D01569AB-6D0E-4CF3-9C8C-903029E7FD26}" type="datetimeFigureOut">
              <a:rPr lang="en-US" smtClean="0"/>
              <a:t>9/5/2025</a:t>
            </a:fld>
            <a:endParaRPr lang="en-US"/>
          </a:p>
        </p:txBody>
      </p:sp>
      <p:sp>
        <p:nvSpPr>
          <p:cNvPr id="5" name="Footer Placeholder 4">
            <a:extLst>
              <a:ext uri="{FF2B5EF4-FFF2-40B4-BE49-F238E27FC236}">
                <a16:creationId xmlns:a16="http://schemas.microsoft.com/office/drawing/2014/main" id="{D9433C51-804B-B596-CA23-82753DB1BA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21E998-1F41-E54F-C70E-C7AECF698706}"/>
              </a:ext>
            </a:extLst>
          </p:cNvPr>
          <p:cNvSpPr>
            <a:spLocks noGrp="1"/>
          </p:cNvSpPr>
          <p:nvPr>
            <p:ph type="sldNum" sz="quarter" idx="12"/>
          </p:nvPr>
        </p:nvSpPr>
        <p:spPr/>
        <p:txBody>
          <a:bodyPr/>
          <a:lstStyle/>
          <a:p>
            <a:fld id="{C362371F-6799-4A51-A7DB-43714F8FE73C}" type="slidenum">
              <a:rPr lang="en-US" smtClean="0"/>
              <a:t>‹Nº›</a:t>
            </a:fld>
            <a:endParaRPr lang="en-US"/>
          </a:p>
        </p:txBody>
      </p:sp>
    </p:spTree>
    <p:extLst>
      <p:ext uri="{BB962C8B-B14F-4D97-AF65-F5344CB8AC3E}">
        <p14:creationId xmlns:p14="http://schemas.microsoft.com/office/powerpoint/2010/main" val="505291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C79D91-CA21-805A-992E-C122F875E4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134375-7503-7E44-1836-1077240DF0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C6580-131E-0116-DAC8-3AE3A6AE940B}"/>
              </a:ext>
            </a:extLst>
          </p:cNvPr>
          <p:cNvSpPr>
            <a:spLocks noGrp="1"/>
          </p:cNvSpPr>
          <p:nvPr>
            <p:ph type="dt" sz="half" idx="10"/>
          </p:nvPr>
        </p:nvSpPr>
        <p:spPr/>
        <p:txBody>
          <a:bodyPr/>
          <a:lstStyle/>
          <a:p>
            <a:fld id="{D01569AB-6D0E-4CF3-9C8C-903029E7FD26}" type="datetimeFigureOut">
              <a:rPr lang="en-US" smtClean="0"/>
              <a:t>9/5/2025</a:t>
            </a:fld>
            <a:endParaRPr lang="en-US"/>
          </a:p>
        </p:txBody>
      </p:sp>
      <p:sp>
        <p:nvSpPr>
          <p:cNvPr id="5" name="Footer Placeholder 4">
            <a:extLst>
              <a:ext uri="{FF2B5EF4-FFF2-40B4-BE49-F238E27FC236}">
                <a16:creationId xmlns:a16="http://schemas.microsoft.com/office/drawing/2014/main" id="{D65DC8FF-15D5-700D-681E-95181C22C4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016026-3F16-E07B-DCA0-F57C1AAEEF8D}"/>
              </a:ext>
            </a:extLst>
          </p:cNvPr>
          <p:cNvSpPr>
            <a:spLocks noGrp="1"/>
          </p:cNvSpPr>
          <p:nvPr>
            <p:ph type="sldNum" sz="quarter" idx="12"/>
          </p:nvPr>
        </p:nvSpPr>
        <p:spPr/>
        <p:txBody>
          <a:bodyPr/>
          <a:lstStyle/>
          <a:p>
            <a:fld id="{C362371F-6799-4A51-A7DB-43714F8FE73C}" type="slidenum">
              <a:rPr lang="en-US" smtClean="0"/>
              <a:t>‹Nº›</a:t>
            </a:fld>
            <a:endParaRPr lang="en-US"/>
          </a:p>
        </p:txBody>
      </p:sp>
    </p:spTree>
    <p:extLst>
      <p:ext uri="{BB962C8B-B14F-4D97-AF65-F5344CB8AC3E}">
        <p14:creationId xmlns:p14="http://schemas.microsoft.com/office/powerpoint/2010/main" val="2466201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296672-1E22-8561-9685-8DC1EC281EB4}"/>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DO"/>
          </a:p>
        </p:txBody>
      </p:sp>
      <p:sp>
        <p:nvSpPr>
          <p:cNvPr id="3" name="Subtítulo 2">
            <a:extLst>
              <a:ext uri="{FF2B5EF4-FFF2-40B4-BE49-F238E27FC236}">
                <a16:creationId xmlns:a16="http://schemas.microsoft.com/office/drawing/2014/main" id="{D4193CDF-CCE8-AC88-16FE-AB0108CB78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DO"/>
          </a:p>
        </p:txBody>
      </p:sp>
      <p:sp>
        <p:nvSpPr>
          <p:cNvPr id="4" name="Marcador de fecha 3">
            <a:extLst>
              <a:ext uri="{FF2B5EF4-FFF2-40B4-BE49-F238E27FC236}">
                <a16:creationId xmlns:a16="http://schemas.microsoft.com/office/drawing/2014/main" id="{67A5412E-1C08-7B05-A61E-1D4CCCC91D95}"/>
              </a:ext>
            </a:extLst>
          </p:cNvPr>
          <p:cNvSpPr>
            <a:spLocks noGrp="1"/>
          </p:cNvSpPr>
          <p:nvPr>
            <p:ph type="dt" sz="half" idx="10"/>
          </p:nvPr>
        </p:nvSpPr>
        <p:spPr/>
        <p:txBody>
          <a:bodyPr/>
          <a:lstStyle/>
          <a:p>
            <a:fld id="{4B6E6B11-4BA4-AE46-86F7-0BB22CD20108}" type="datetimeFigureOut">
              <a:rPr lang="es-DO" smtClean="0"/>
              <a:t>5/9/2025</a:t>
            </a:fld>
            <a:endParaRPr lang="es-DO"/>
          </a:p>
        </p:txBody>
      </p:sp>
      <p:sp>
        <p:nvSpPr>
          <p:cNvPr id="5" name="Marcador de pie de página 4">
            <a:extLst>
              <a:ext uri="{FF2B5EF4-FFF2-40B4-BE49-F238E27FC236}">
                <a16:creationId xmlns:a16="http://schemas.microsoft.com/office/drawing/2014/main" id="{EB8DAA30-8F00-E661-DC84-57D8D236F5F4}"/>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B8B8ED8C-78A5-FB59-086C-AAB0296DF909}"/>
              </a:ext>
            </a:extLst>
          </p:cNvPr>
          <p:cNvSpPr>
            <a:spLocks noGrp="1"/>
          </p:cNvSpPr>
          <p:nvPr>
            <p:ph type="sldNum" sz="quarter" idx="12"/>
          </p:nvPr>
        </p:nvSpPr>
        <p:spPr/>
        <p:txBody>
          <a:bodyPr/>
          <a:lstStyle/>
          <a:p>
            <a:fld id="{9263E3DC-C174-4A40-B5F0-F7EBD7AB0CF3}" type="slidenum">
              <a:rPr lang="es-DO" smtClean="0"/>
              <a:t>‹Nº›</a:t>
            </a:fld>
            <a:endParaRPr lang="es-DO"/>
          </a:p>
        </p:txBody>
      </p:sp>
    </p:spTree>
    <p:extLst>
      <p:ext uri="{BB962C8B-B14F-4D97-AF65-F5344CB8AC3E}">
        <p14:creationId xmlns:p14="http://schemas.microsoft.com/office/powerpoint/2010/main" val="1195715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792F6-80B5-BB6A-C97D-9D195FCDBA33}"/>
              </a:ext>
            </a:extLst>
          </p:cNvPr>
          <p:cNvSpPr>
            <a:spLocks noGrp="1"/>
          </p:cNvSpPr>
          <p:nvPr>
            <p:ph type="title"/>
          </p:nvPr>
        </p:nvSpPr>
        <p:spPr/>
        <p:txBody>
          <a:bodyPr/>
          <a:lstStyle/>
          <a:p>
            <a:r>
              <a:rPr lang="es-MX"/>
              <a:t>Haz clic para modificar el estilo de título del patrón</a:t>
            </a:r>
            <a:endParaRPr lang="es-DO"/>
          </a:p>
        </p:txBody>
      </p:sp>
      <p:sp>
        <p:nvSpPr>
          <p:cNvPr id="3" name="Marcador de contenido 2">
            <a:extLst>
              <a:ext uri="{FF2B5EF4-FFF2-40B4-BE49-F238E27FC236}">
                <a16:creationId xmlns:a16="http://schemas.microsoft.com/office/drawing/2014/main" id="{3FB94F5A-8855-2BEB-EA03-FEC450421473}"/>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DO"/>
          </a:p>
        </p:txBody>
      </p:sp>
      <p:sp>
        <p:nvSpPr>
          <p:cNvPr id="4" name="Marcador de fecha 3">
            <a:extLst>
              <a:ext uri="{FF2B5EF4-FFF2-40B4-BE49-F238E27FC236}">
                <a16:creationId xmlns:a16="http://schemas.microsoft.com/office/drawing/2014/main" id="{A6673880-A2EB-E3AE-8B1C-7ADDB2D5BE80}"/>
              </a:ext>
            </a:extLst>
          </p:cNvPr>
          <p:cNvSpPr>
            <a:spLocks noGrp="1"/>
          </p:cNvSpPr>
          <p:nvPr>
            <p:ph type="dt" sz="half" idx="10"/>
          </p:nvPr>
        </p:nvSpPr>
        <p:spPr/>
        <p:txBody>
          <a:bodyPr/>
          <a:lstStyle/>
          <a:p>
            <a:fld id="{4B6E6B11-4BA4-AE46-86F7-0BB22CD20108}" type="datetimeFigureOut">
              <a:rPr lang="es-DO" smtClean="0"/>
              <a:t>5/9/2025</a:t>
            </a:fld>
            <a:endParaRPr lang="es-DO"/>
          </a:p>
        </p:txBody>
      </p:sp>
      <p:sp>
        <p:nvSpPr>
          <p:cNvPr id="5" name="Marcador de pie de página 4">
            <a:extLst>
              <a:ext uri="{FF2B5EF4-FFF2-40B4-BE49-F238E27FC236}">
                <a16:creationId xmlns:a16="http://schemas.microsoft.com/office/drawing/2014/main" id="{6E3C7C29-C6B2-0BE6-A047-F74EEEE9A685}"/>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B1B8D71F-7A4F-99A5-2542-AF4D64ECF13E}"/>
              </a:ext>
            </a:extLst>
          </p:cNvPr>
          <p:cNvSpPr>
            <a:spLocks noGrp="1"/>
          </p:cNvSpPr>
          <p:nvPr>
            <p:ph type="sldNum" sz="quarter" idx="12"/>
          </p:nvPr>
        </p:nvSpPr>
        <p:spPr/>
        <p:txBody>
          <a:bodyPr/>
          <a:lstStyle/>
          <a:p>
            <a:fld id="{9263E3DC-C174-4A40-B5F0-F7EBD7AB0CF3}" type="slidenum">
              <a:rPr lang="es-DO" smtClean="0"/>
              <a:t>‹Nº›</a:t>
            </a:fld>
            <a:endParaRPr lang="es-DO"/>
          </a:p>
        </p:txBody>
      </p:sp>
    </p:spTree>
    <p:extLst>
      <p:ext uri="{BB962C8B-B14F-4D97-AF65-F5344CB8AC3E}">
        <p14:creationId xmlns:p14="http://schemas.microsoft.com/office/powerpoint/2010/main" val="1440314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FA5ECD-A07D-E922-1A71-1C892BF1D8B5}"/>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DO"/>
          </a:p>
        </p:txBody>
      </p:sp>
      <p:sp>
        <p:nvSpPr>
          <p:cNvPr id="3" name="Marcador de texto 2">
            <a:extLst>
              <a:ext uri="{FF2B5EF4-FFF2-40B4-BE49-F238E27FC236}">
                <a16:creationId xmlns:a16="http://schemas.microsoft.com/office/drawing/2014/main" id="{FDE46AAB-5711-5616-8398-1623C86DC3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7B760B40-3256-497F-FF48-B538F27F1A27}"/>
              </a:ext>
            </a:extLst>
          </p:cNvPr>
          <p:cNvSpPr>
            <a:spLocks noGrp="1"/>
          </p:cNvSpPr>
          <p:nvPr>
            <p:ph type="dt" sz="half" idx="10"/>
          </p:nvPr>
        </p:nvSpPr>
        <p:spPr/>
        <p:txBody>
          <a:bodyPr/>
          <a:lstStyle/>
          <a:p>
            <a:fld id="{4B6E6B11-4BA4-AE46-86F7-0BB22CD20108}" type="datetimeFigureOut">
              <a:rPr lang="es-DO" smtClean="0"/>
              <a:t>5/9/2025</a:t>
            </a:fld>
            <a:endParaRPr lang="es-DO"/>
          </a:p>
        </p:txBody>
      </p:sp>
      <p:sp>
        <p:nvSpPr>
          <p:cNvPr id="5" name="Marcador de pie de página 4">
            <a:extLst>
              <a:ext uri="{FF2B5EF4-FFF2-40B4-BE49-F238E27FC236}">
                <a16:creationId xmlns:a16="http://schemas.microsoft.com/office/drawing/2014/main" id="{3DE751B9-0FBF-8517-D7F9-B3ADB3D37731}"/>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F12AACCF-6131-1AC9-E290-213B4873812B}"/>
              </a:ext>
            </a:extLst>
          </p:cNvPr>
          <p:cNvSpPr>
            <a:spLocks noGrp="1"/>
          </p:cNvSpPr>
          <p:nvPr>
            <p:ph type="sldNum" sz="quarter" idx="12"/>
          </p:nvPr>
        </p:nvSpPr>
        <p:spPr/>
        <p:txBody>
          <a:bodyPr/>
          <a:lstStyle/>
          <a:p>
            <a:fld id="{9263E3DC-C174-4A40-B5F0-F7EBD7AB0CF3}" type="slidenum">
              <a:rPr lang="es-DO" smtClean="0"/>
              <a:t>‹Nº›</a:t>
            </a:fld>
            <a:endParaRPr lang="es-DO"/>
          </a:p>
        </p:txBody>
      </p:sp>
    </p:spTree>
    <p:extLst>
      <p:ext uri="{BB962C8B-B14F-4D97-AF65-F5344CB8AC3E}">
        <p14:creationId xmlns:p14="http://schemas.microsoft.com/office/powerpoint/2010/main" val="3305993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8CF0D6-3A3D-004D-E9CC-C7F474CE4FC4}"/>
              </a:ext>
            </a:extLst>
          </p:cNvPr>
          <p:cNvSpPr>
            <a:spLocks noGrp="1"/>
          </p:cNvSpPr>
          <p:nvPr>
            <p:ph type="title"/>
          </p:nvPr>
        </p:nvSpPr>
        <p:spPr/>
        <p:txBody>
          <a:bodyPr/>
          <a:lstStyle/>
          <a:p>
            <a:r>
              <a:rPr lang="es-MX"/>
              <a:t>Haz clic para modificar el estilo de título del patrón</a:t>
            </a:r>
            <a:endParaRPr lang="es-DO"/>
          </a:p>
        </p:txBody>
      </p:sp>
      <p:sp>
        <p:nvSpPr>
          <p:cNvPr id="3" name="Marcador de contenido 2">
            <a:extLst>
              <a:ext uri="{FF2B5EF4-FFF2-40B4-BE49-F238E27FC236}">
                <a16:creationId xmlns:a16="http://schemas.microsoft.com/office/drawing/2014/main" id="{FFF35C2B-A033-B5C9-2A81-BC304A7AB16D}"/>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DO"/>
          </a:p>
        </p:txBody>
      </p:sp>
      <p:sp>
        <p:nvSpPr>
          <p:cNvPr id="4" name="Marcador de contenido 3">
            <a:extLst>
              <a:ext uri="{FF2B5EF4-FFF2-40B4-BE49-F238E27FC236}">
                <a16:creationId xmlns:a16="http://schemas.microsoft.com/office/drawing/2014/main" id="{E781BBED-0ABD-3B68-3BB3-4A440EDD83CD}"/>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DO"/>
          </a:p>
        </p:txBody>
      </p:sp>
      <p:sp>
        <p:nvSpPr>
          <p:cNvPr id="5" name="Marcador de fecha 4">
            <a:extLst>
              <a:ext uri="{FF2B5EF4-FFF2-40B4-BE49-F238E27FC236}">
                <a16:creationId xmlns:a16="http://schemas.microsoft.com/office/drawing/2014/main" id="{E127040F-087E-97A3-1A12-DD0215C63DE5}"/>
              </a:ext>
            </a:extLst>
          </p:cNvPr>
          <p:cNvSpPr>
            <a:spLocks noGrp="1"/>
          </p:cNvSpPr>
          <p:nvPr>
            <p:ph type="dt" sz="half" idx="10"/>
          </p:nvPr>
        </p:nvSpPr>
        <p:spPr/>
        <p:txBody>
          <a:bodyPr/>
          <a:lstStyle/>
          <a:p>
            <a:fld id="{4B6E6B11-4BA4-AE46-86F7-0BB22CD20108}" type="datetimeFigureOut">
              <a:rPr lang="es-DO" smtClean="0"/>
              <a:t>5/9/2025</a:t>
            </a:fld>
            <a:endParaRPr lang="es-DO"/>
          </a:p>
        </p:txBody>
      </p:sp>
      <p:sp>
        <p:nvSpPr>
          <p:cNvPr id="6" name="Marcador de pie de página 5">
            <a:extLst>
              <a:ext uri="{FF2B5EF4-FFF2-40B4-BE49-F238E27FC236}">
                <a16:creationId xmlns:a16="http://schemas.microsoft.com/office/drawing/2014/main" id="{30E7C19B-FBE9-7C68-9E03-391FDF647C66}"/>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77443EB8-7336-7385-3CD6-DB8B7FBD1B29}"/>
              </a:ext>
            </a:extLst>
          </p:cNvPr>
          <p:cNvSpPr>
            <a:spLocks noGrp="1"/>
          </p:cNvSpPr>
          <p:nvPr>
            <p:ph type="sldNum" sz="quarter" idx="12"/>
          </p:nvPr>
        </p:nvSpPr>
        <p:spPr/>
        <p:txBody>
          <a:bodyPr/>
          <a:lstStyle/>
          <a:p>
            <a:fld id="{9263E3DC-C174-4A40-B5F0-F7EBD7AB0CF3}" type="slidenum">
              <a:rPr lang="es-DO" smtClean="0"/>
              <a:t>‹Nº›</a:t>
            </a:fld>
            <a:endParaRPr lang="es-DO"/>
          </a:p>
        </p:txBody>
      </p:sp>
    </p:spTree>
    <p:extLst>
      <p:ext uri="{BB962C8B-B14F-4D97-AF65-F5344CB8AC3E}">
        <p14:creationId xmlns:p14="http://schemas.microsoft.com/office/powerpoint/2010/main" val="321224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6FABED-BA05-94BD-8515-2BE4ABBE6E51}"/>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DO"/>
          </a:p>
        </p:txBody>
      </p:sp>
      <p:sp>
        <p:nvSpPr>
          <p:cNvPr id="3" name="Marcador de texto 2">
            <a:extLst>
              <a:ext uri="{FF2B5EF4-FFF2-40B4-BE49-F238E27FC236}">
                <a16:creationId xmlns:a16="http://schemas.microsoft.com/office/drawing/2014/main" id="{762D18F1-6A01-281D-B0F1-FE0220BC00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D11F0D16-495A-407F-EC36-9B413865CADE}"/>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DO"/>
          </a:p>
        </p:txBody>
      </p:sp>
      <p:sp>
        <p:nvSpPr>
          <p:cNvPr id="5" name="Marcador de texto 4">
            <a:extLst>
              <a:ext uri="{FF2B5EF4-FFF2-40B4-BE49-F238E27FC236}">
                <a16:creationId xmlns:a16="http://schemas.microsoft.com/office/drawing/2014/main" id="{4BC48009-EC47-9AC2-F90F-B8D410A283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CAD2706D-5455-CB89-BFE4-14A9C9223AB4}"/>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DO"/>
          </a:p>
        </p:txBody>
      </p:sp>
      <p:sp>
        <p:nvSpPr>
          <p:cNvPr id="7" name="Marcador de fecha 6">
            <a:extLst>
              <a:ext uri="{FF2B5EF4-FFF2-40B4-BE49-F238E27FC236}">
                <a16:creationId xmlns:a16="http://schemas.microsoft.com/office/drawing/2014/main" id="{6DE059A1-C3BA-CA10-3C83-CD1AC4502E32}"/>
              </a:ext>
            </a:extLst>
          </p:cNvPr>
          <p:cNvSpPr>
            <a:spLocks noGrp="1"/>
          </p:cNvSpPr>
          <p:nvPr>
            <p:ph type="dt" sz="half" idx="10"/>
          </p:nvPr>
        </p:nvSpPr>
        <p:spPr/>
        <p:txBody>
          <a:bodyPr/>
          <a:lstStyle/>
          <a:p>
            <a:fld id="{4B6E6B11-4BA4-AE46-86F7-0BB22CD20108}" type="datetimeFigureOut">
              <a:rPr lang="es-DO" smtClean="0"/>
              <a:t>5/9/2025</a:t>
            </a:fld>
            <a:endParaRPr lang="es-DO"/>
          </a:p>
        </p:txBody>
      </p:sp>
      <p:sp>
        <p:nvSpPr>
          <p:cNvPr id="8" name="Marcador de pie de página 7">
            <a:extLst>
              <a:ext uri="{FF2B5EF4-FFF2-40B4-BE49-F238E27FC236}">
                <a16:creationId xmlns:a16="http://schemas.microsoft.com/office/drawing/2014/main" id="{B155A79B-6ADD-F6D2-6F1E-83EFF16DE7BF}"/>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379B2EF6-3657-5D04-009C-D9FDC41DEC4B}"/>
              </a:ext>
            </a:extLst>
          </p:cNvPr>
          <p:cNvSpPr>
            <a:spLocks noGrp="1"/>
          </p:cNvSpPr>
          <p:nvPr>
            <p:ph type="sldNum" sz="quarter" idx="12"/>
          </p:nvPr>
        </p:nvSpPr>
        <p:spPr/>
        <p:txBody>
          <a:bodyPr/>
          <a:lstStyle/>
          <a:p>
            <a:fld id="{9263E3DC-C174-4A40-B5F0-F7EBD7AB0CF3}" type="slidenum">
              <a:rPr lang="es-DO" smtClean="0"/>
              <a:t>‹Nº›</a:t>
            </a:fld>
            <a:endParaRPr lang="es-DO"/>
          </a:p>
        </p:txBody>
      </p:sp>
    </p:spTree>
    <p:extLst>
      <p:ext uri="{BB962C8B-B14F-4D97-AF65-F5344CB8AC3E}">
        <p14:creationId xmlns:p14="http://schemas.microsoft.com/office/powerpoint/2010/main" val="3080068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0A38D7-F11A-9C85-68D7-61EF1536D22B}"/>
              </a:ext>
            </a:extLst>
          </p:cNvPr>
          <p:cNvSpPr>
            <a:spLocks noGrp="1"/>
          </p:cNvSpPr>
          <p:nvPr>
            <p:ph type="title"/>
          </p:nvPr>
        </p:nvSpPr>
        <p:spPr/>
        <p:txBody>
          <a:bodyPr/>
          <a:lstStyle/>
          <a:p>
            <a:r>
              <a:rPr lang="es-MX"/>
              <a:t>Haz clic para modificar el estilo de título del patrón</a:t>
            </a:r>
            <a:endParaRPr lang="es-DO"/>
          </a:p>
        </p:txBody>
      </p:sp>
      <p:sp>
        <p:nvSpPr>
          <p:cNvPr id="3" name="Marcador de fecha 2">
            <a:extLst>
              <a:ext uri="{FF2B5EF4-FFF2-40B4-BE49-F238E27FC236}">
                <a16:creationId xmlns:a16="http://schemas.microsoft.com/office/drawing/2014/main" id="{782F05FB-7F70-6FD6-9718-BEED3F0DBB5D}"/>
              </a:ext>
            </a:extLst>
          </p:cNvPr>
          <p:cNvSpPr>
            <a:spLocks noGrp="1"/>
          </p:cNvSpPr>
          <p:nvPr>
            <p:ph type="dt" sz="half" idx="10"/>
          </p:nvPr>
        </p:nvSpPr>
        <p:spPr/>
        <p:txBody>
          <a:bodyPr/>
          <a:lstStyle/>
          <a:p>
            <a:fld id="{4B6E6B11-4BA4-AE46-86F7-0BB22CD20108}" type="datetimeFigureOut">
              <a:rPr lang="es-DO" smtClean="0"/>
              <a:t>5/9/2025</a:t>
            </a:fld>
            <a:endParaRPr lang="es-DO"/>
          </a:p>
        </p:txBody>
      </p:sp>
      <p:sp>
        <p:nvSpPr>
          <p:cNvPr id="4" name="Marcador de pie de página 3">
            <a:extLst>
              <a:ext uri="{FF2B5EF4-FFF2-40B4-BE49-F238E27FC236}">
                <a16:creationId xmlns:a16="http://schemas.microsoft.com/office/drawing/2014/main" id="{15106DBA-E5F0-AF56-ED84-D055B8203A14}"/>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19BBE874-707B-A291-B5E1-F1E3A5A4E3DC}"/>
              </a:ext>
            </a:extLst>
          </p:cNvPr>
          <p:cNvSpPr>
            <a:spLocks noGrp="1"/>
          </p:cNvSpPr>
          <p:nvPr>
            <p:ph type="sldNum" sz="quarter" idx="12"/>
          </p:nvPr>
        </p:nvSpPr>
        <p:spPr/>
        <p:txBody>
          <a:bodyPr/>
          <a:lstStyle/>
          <a:p>
            <a:fld id="{9263E3DC-C174-4A40-B5F0-F7EBD7AB0CF3}" type="slidenum">
              <a:rPr lang="es-DO" smtClean="0"/>
              <a:t>‹Nº›</a:t>
            </a:fld>
            <a:endParaRPr lang="es-DO"/>
          </a:p>
        </p:txBody>
      </p:sp>
    </p:spTree>
    <p:extLst>
      <p:ext uri="{BB962C8B-B14F-4D97-AF65-F5344CB8AC3E}">
        <p14:creationId xmlns:p14="http://schemas.microsoft.com/office/powerpoint/2010/main" val="890971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8431685-3E00-9907-8F3E-0A7B7F4C8D92}"/>
              </a:ext>
            </a:extLst>
          </p:cNvPr>
          <p:cNvSpPr>
            <a:spLocks noGrp="1"/>
          </p:cNvSpPr>
          <p:nvPr>
            <p:ph type="dt" sz="half" idx="10"/>
          </p:nvPr>
        </p:nvSpPr>
        <p:spPr/>
        <p:txBody>
          <a:bodyPr/>
          <a:lstStyle/>
          <a:p>
            <a:fld id="{4B6E6B11-4BA4-AE46-86F7-0BB22CD20108}" type="datetimeFigureOut">
              <a:rPr lang="es-DO" smtClean="0"/>
              <a:t>5/9/2025</a:t>
            </a:fld>
            <a:endParaRPr lang="es-DO"/>
          </a:p>
        </p:txBody>
      </p:sp>
      <p:sp>
        <p:nvSpPr>
          <p:cNvPr id="3" name="Marcador de pie de página 2">
            <a:extLst>
              <a:ext uri="{FF2B5EF4-FFF2-40B4-BE49-F238E27FC236}">
                <a16:creationId xmlns:a16="http://schemas.microsoft.com/office/drawing/2014/main" id="{E0B61C50-D8D3-67D0-E92B-17245E984497}"/>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1A884038-48CE-CA01-B0DF-DCAD43F92F9F}"/>
              </a:ext>
            </a:extLst>
          </p:cNvPr>
          <p:cNvSpPr>
            <a:spLocks noGrp="1"/>
          </p:cNvSpPr>
          <p:nvPr>
            <p:ph type="sldNum" sz="quarter" idx="12"/>
          </p:nvPr>
        </p:nvSpPr>
        <p:spPr/>
        <p:txBody>
          <a:bodyPr/>
          <a:lstStyle/>
          <a:p>
            <a:fld id="{9263E3DC-C174-4A40-B5F0-F7EBD7AB0CF3}" type="slidenum">
              <a:rPr lang="es-DO" smtClean="0"/>
              <a:t>‹Nº›</a:t>
            </a:fld>
            <a:endParaRPr lang="es-DO"/>
          </a:p>
        </p:txBody>
      </p:sp>
    </p:spTree>
    <p:extLst>
      <p:ext uri="{BB962C8B-B14F-4D97-AF65-F5344CB8AC3E}">
        <p14:creationId xmlns:p14="http://schemas.microsoft.com/office/powerpoint/2010/main" val="4133030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BB4997-52FB-CEB6-9C1E-8527FD3555C5}"/>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DO"/>
          </a:p>
        </p:txBody>
      </p:sp>
      <p:sp>
        <p:nvSpPr>
          <p:cNvPr id="3" name="Marcador de contenido 2">
            <a:extLst>
              <a:ext uri="{FF2B5EF4-FFF2-40B4-BE49-F238E27FC236}">
                <a16:creationId xmlns:a16="http://schemas.microsoft.com/office/drawing/2014/main" id="{05CE56F4-7EA5-1034-515F-12A9DF9BD1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DO"/>
          </a:p>
        </p:txBody>
      </p:sp>
      <p:sp>
        <p:nvSpPr>
          <p:cNvPr id="4" name="Marcador de texto 3">
            <a:extLst>
              <a:ext uri="{FF2B5EF4-FFF2-40B4-BE49-F238E27FC236}">
                <a16:creationId xmlns:a16="http://schemas.microsoft.com/office/drawing/2014/main" id="{DEE58A11-2C1E-13B2-EC80-8A9878EAFF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FE1D0E34-3912-FA44-82BB-0695F4110783}"/>
              </a:ext>
            </a:extLst>
          </p:cNvPr>
          <p:cNvSpPr>
            <a:spLocks noGrp="1"/>
          </p:cNvSpPr>
          <p:nvPr>
            <p:ph type="dt" sz="half" idx="10"/>
          </p:nvPr>
        </p:nvSpPr>
        <p:spPr/>
        <p:txBody>
          <a:bodyPr/>
          <a:lstStyle/>
          <a:p>
            <a:fld id="{4B6E6B11-4BA4-AE46-86F7-0BB22CD20108}" type="datetimeFigureOut">
              <a:rPr lang="es-DO" smtClean="0"/>
              <a:t>5/9/2025</a:t>
            </a:fld>
            <a:endParaRPr lang="es-DO"/>
          </a:p>
        </p:txBody>
      </p:sp>
      <p:sp>
        <p:nvSpPr>
          <p:cNvPr id="6" name="Marcador de pie de página 5">
            <a:extLst>
              <a:ext uri="{FF2B5EF4-FFF2-40B4-BE49-F238E27FC236}">
                <a16:creationId xmlns:a16="http://schemas.microsoft.com/office/drawing/2014/main" id="{B56B2BF4-2F9C-338B-9DF9-58B69B10C7AC}"/>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80B4224E-4186-9E74-9C54-CBDE5189C28B}"/>
              </a:ext>
            </a:extLst>
          </p:cNvPr>
          <p:cNvSpPr>
            <a:spLocks noGrp="1"/>
          </p:cNvSpPr>
          <p:nvPr>
            <p:ph type="sldNum" sz="quarter" idx="12"/>
          </p:nvPr>
        </p:nvSpPr>
        <p:spPr/>
        <p:txBody>
          <a:bodyPr/>
          <a:lstStyle/>
          <a:p>
            <a:fld id="{9263E3DC-C174-4A40-B5F0-F7EBD7AB0CF3}" type="slidenum">
              <a:rPr lang="es-DO" smtClean="0"/>
              <a:t>‹Nº›</a:t>
            </a:fld>
            <a:endParaRPr lang="es-DO"/>
          </a:p>
        </p:txBody>
      </p:sp>
    </p:spTree>
    <p:extLst>
      <p:ext uri="{BB962C8B-B14F-4D97-AF65-F5344CB8AC3E}">
        <p14:creationId xmlns:p14="http://schemas.microsoft.com/office/powerpoint/2010/main" val="2855894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D362-D647-0278-4C52-98F18DAB10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03EED1-4DCF-4C7B-B745-8F63D10074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BBF96-3AE9-42B3-97FA-87DE4FABA0EC}"/>
              </a:ext>
            </a:extLst>
          </p:cNvPr>
          <p:cNvSpPr>
            <a:spLocks noGrp="1"/>
          </p:cNvSpPr>
          <p:nvPr>
            <p:ph type="dt" sz="half" idx="10"/>
          </p:nvPr>
        </p:nvSpPr>
        <p:spPr/>
        <p:txBody>
          <a:bodyPr/>
          <a:lstStyle/>
          <a:p>
            <a:fld id="{D01569AB-6D0E-4CF3-9C8C-903029E7FD26}" type="datetimeFigureOut">
              <a:rPr lang="en-US" smtClean="0"/>
              <a:t>9/5/2025</a:t>
            </a:fld>
            <a:endParaRPr lang="en-US"/>
          </a:p>
        </p:txBody>
      </p:sp>
      <p:sp>
        <p:nvSpPr>
          <p:cNvPr id="5" name="Footer Placeholder 4">
            <a:extLst>
              <a:ext uri="{FF2B5EF4-FFF2-40B4-BE49-F238E27FC236}">
                <a16:creationId xmlns:a16="http://schemas.microsoft.com/office/drawing/2014/main" id="{63748209-1456-0DC6-B76B-6AF52E788C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80540D-BE9A-4A95-67AD-EB669A3CF4CD}"/>
              </a:ext>
            </a:extLst>
          </p:cNvPr>
          <p:cNvSpPr>
            <a:spLocks noGrp="1"/>
          </p:cNvSpPr>
          <p:nvPr>
            <p:ph type="sldNum" sz="quarter" idx="12"/>
          </p:nvPr>
        </p:nvSpPr>
        <p:spPr/>
        <p:txBody>
          <a:bodyPr/>
          <a:lstStyle/>
          <a:p>
            <a:fld id="{C362371F-6799-4A51-A7DB-43714F8FE73C}" type="slidenum">
              <a:rPr lang="en-US" smtClean="0"/>
              <a:t>‹Nº›</a:t>
            </a:fld>
            <a:endParaRPr lang="en-US"/>
          </a:p>
        </p:txBody>
      </p:sp>
    </p:spTree>
    <p:extLst>
      <p:ext uri="{BB962C8B-B14F-4D97-AF65-F5344CB8AC3E}">
        <p14:creationId xmlns:p14="http://schemas.microsoft.com/office/powerpoint/2010/main" val="19276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758215-BB2E-BEF8-11EA-BC82C968AC53}"/>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DO"/>
          </a:p>
        </p:txBody>
      </p:sp>
      <p:sp>
        <p:nvSpPr>
          <p:cNvPr id="3" name="Marcador de posición de imagen 2">
            <a:extLst>
              <a:ext uri="{FF2B5EF4-FFF2-40B4-BE49-F238E27FC236}">
                <a16:creationId xmlns:a16="http://schemas.microsoft.com/office/drawing/2014/main" id="{2407DA95-C098-4C6B-97E9-A92E9D0EC9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Marcador de texto 3">
            <a:extLst>
              <a:ext uri="{FF2B5EF4-FFF2-40B4-BE49-F238E27FC236}">
                <a16:creationId xmlns:a16="http://schemas.microsoft.com/office/drawing/2014/main" id="{803AC52A-0863-8A91-1C67-C9A17EEBCF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812DB5A2-9FB7-3251-860C-0B319BC04406}"/>
              </a:ext>
            </a:extLst>
          </p:cNvPr>
          <p:cNvSpPr>
            <a:spLocks noGrp="1"/>
          </p:cNvSpPr>
          <p:nvPr>
            <p:ph type="dt" sz="half" idx="10"/>
          </p:nvPr>
        </p:nvSpPr>
        <p:spPr/>
        <p:txBody>
          <a:bodyPr/>
          <a:lstStyle/>
          <a:p>
            <a:fld id="{4B6E6B11-4BA4-AE46-86F7-0BB22CD20108}" type="datetimeFigureOut">
              <a:rPr lang="es-DO" smtClean="0"/>
              <a:t>5/9/2025</a:t>
            </a:fld>
            <a:endParaRPr lang="es-DO"/>
          </a:p>
        </p:txBody>
      </p:sp>
      <p:sp>
        <p:nvSpPr>
          <p:cNvPr id="6" name="Marcador de pie de página 5">
            <a:extLst>
              <a:ext uri="{FF2B5EF4-FFF2-40B4-BE49-F238E27FC236}">
                <a16:creationId xmlns:a16="http://schemas.microsoft.com/office/drawing/2014/main" id="{719A9750-F544-BD59-EF03-6A76E07A969A}"/>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8A1B2BFC-0153-E8A1-1A6E-11601D03ABEB}"/>
              </a:ext>
            </a:extLst>
          </p:cNvPr>
          <p:cNvSpPr>
            <a:spLocks noGrp="1"/>
          </p:cNvSpPr>
          <p:nvPr>
            <p:ph type="sldNum" sz="quarter" idx="12"/>
          </p:nvPr>
        </p:nvSpPr>
        <p:spPr/>
        <p:txBody>
          <a:bodyPr/>
          <a:lstStyle/>
          <a:p>
            <a:fld id="{9263E3DC-C174-4A40-B5F0-F7EBD7AB0CF3}" type="slidenum">
              <a:rPr lang="es-DO" smtClean="0"/>
              <a:t>‹Nº›</a:t>
            </a:fld>
            <a:endParaRPr lang="es-DO"/>
          </a:p>
        </p:txBody>
      </p:sp>
    </p:spTree>
    <p:extLst>
      <p:ext uri="{BB962C8B-B14F-4D97-AF65-F5344CB8AC3E}">
        <p14:creationId xmlns:p14="http://schemas.microsoft.com/office/powerpoint/2010/main" val="16673479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01C52F-64C0-2BA4-0351-4CC68E30F584}"/>
              </a:ext>
            </a:extLst>
          </p:cNvPr>
          <p:cNvSpPr>
            <a:spLocks noGrp="1"/>
          </p:cNvSpPr>
          <p:nvPr>
            <p:ph type="title"/>
          </p:nvPr>
        </p:nvSpPr>
        <p:spPr/>
        <p:txBody>
          <a:bodyPr/>
          <a:lstStyle/>
          <a:p>
            <a:r>
              <a:rPr lang="es-MX"/>
              <a:t>Haz clic para modificar el estilo de título del patrón</a:t>
            </a:r>
            <a:endParaRPr lang="es-DO"/>
          </a:p>
        </p:txBody>
      </p:sp>
      <p:sp>
        <p:nvSpPr>
          <p:cNvPr id="3" name="Marcador de texto vertical 2">
            <a:extLst>
              <a:ext uri="{FF2B5EF4-FFF2-40B4-BE49-F238E27FC236}">
                <a16:creationId xmlns:a16="http://schemas.microsoft.com/office/drawing/2014/main" id="{6B7E1529-3588-4CC9-0390-6F45DD1234C0}"/>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DO"/>
          </a:p>
        </p:txBody>
      </p:sp>
      <p:sp>
        <p:nvSpPr>
          <p:cNvPr id="4" name="Marcador de fecha 3">
            <a:extLst>
              <a:ext uri="{FF2B5EF4-FFF2-40B4-BE49-F238E27FC236}">
                <a16:creationId xmlns:a16="http://schemas.microsoft.com/office/drawing/2014/main" id="{CC0BE319-6D8D-4779-0A54-7B18E1E3CACE}"/>
              </a:ext>
            </a:extLst>
          </p:cNvPr>
          <p:cNvSpPr>
            <a:spLocks noGrp="1"/>
          </p:cNvSpPr>
          <p:nvPr>
            <p:ph type="dt" sz="half" idx="10"/>
          </p:nvPr>
        </p:nvSpPr>
        <p:spPr/>
        <p:txBody>
          <a:bodyPr/>
          <a:lstStyle/>
          <a:p>
            <a:fld id="{4B6E6B11-4BA4-AE46-86F7-0BB22CD20108}" type="datetimeFigureOut">
              <a:rPr lang="es-DO" smtClean="0"/>
              <a:t>5/9/2025</a:t>
            </a:fld>
            <a:endParaRPr lang="es-DO"/>
          </a:p>
        </p:txBody>
      </p:sp>
      <p:sp>
        <p:nvSpPr>
          <p:cNvPr id="5" name="Marcador de pie de página 4">
            <a:extLst>
              <a:ext uri="{FF2B5EF4-FFF2-40B4-BE49-F238E27FC236}">
                <a16:creationId xmlns:a16="http://schemas.microsoft.com/office/drawing/2014/main" id="{9426B8BC-0C40-C7EF-9943-26A263FAFA8C}"/>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79CC9ABE-3515-B2A0-78E8-75E319511452}"/>
              </a:ext>
            </a:extLst>
          </p:cNvPr>
          <p:cNvSpPr>
            <a:spLocks noGrp="1"/>
          </p:cNvSpPr>
          <p:nvPr>
            <p:ph type="sldNum" sz="quarter" idx="12"/>
          </p:nvPr>
        </p:nvSpPr>
        <p:spPr/>
        <p:txBody>
          <a:bodyPr/>
          <a:lstStyle/>
          <a:p>
            <a:fld id="{9263E3DC-C174-4A40-B5F0-F7EBD7AB0CF3}" type="slidenum">
              <a:rPr lang="es-DO" smtClean="0"/>
              <a:t>‹Nº›</a:t>
            </a:fld>
            <a:endParaRPr lang="es-DO"/>
          </a:p>
        </p:txBody>
      </p:sp>
    </p:spTree>
    <p:extLst>
      <p:ext uri="{BB962C8B-B14F-4D97-AF65-F5344CB8AC3E}">
        <p14:creationId xmlns:p14="http://schemas.microsoft.com/office/powerpoint/2010/main" val="687767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0CDAFFF-D50A-52F5-E50C-6635829E39BD}"/>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DO"/>
          </a:p>
        </p:txBody>
      </p:sp>
      <p:sp>
        <p:nvSpPr>
          <p:cNvPr id="3" name="Marcador de texto vertical 2">
            <a:extLst>
              <a:ext uri="{FF2B5EF4-FFF2-40B4-BE49-F238E27FC236}">
                <a16:creationId xmlns:a16="http://schemas.microsoft.com/office/drawing/2014/main" id="{2598A1DF-F713-26FE-7C61-209A79EBDC54}"/>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DO"/>
          </a:p>
        </p:txBody>
      </p:sp>
      <p:sp>
        <p:nvSpPr>
          <p:cNvPr id="4" name="Marcador de fecha 3">
            <a:extLst>
              <a:ext uri="{FF2B5EF4-FFF2-40B4-BE49-F238E27FC236}">
                <a16:creationId xmlns:a16="http://schemas.microsoft.com/office/drawing/2014/main" id="{B8555313-0315-C95A-D6F0-DCDD56AFE407}"/>
              </a:ext>
            </a:extLst>
          </p:cNvPr>
          <p:cNvSpPr>
            <a:spLocks noGrp="1"/>
          </p:cNvSpPr>
          <p:nvPr>
            <p:ph type="dt" sz="half" idx="10"/>
          </p:nvPr>
        </p:nvSpPr>
        <p:spPr/>
        <p:txBody>
          <a:bodyPr/>
          <a:lstStyle/>
          <a:p>
            <a:fld id="{4B6E6B11-4BA4-AE46-86F7-0BB22CD20108}" type="datetimeFigureOut">
              <a:rPr lang="es-DO" smtClean="0"/>
              <a:t>5/9/2025</a:t>
            </a:fld>
            <a:endParaRPr lang="es-DO"/>
          </a:p>
        </p:txBody>
      </p:sp>
      <p:sp>
        <p:nvSpPr>
          <p:cNvPr id="5" name="Marcador de pie de página 4">
            <a:extLst>
              <a:ext uri="{FF2B5EF4-FFF2-40B4-BE49-F238E27FC236}">
                <a16:creationId xmlns:a16="http://schemas.microsoft.com/office/drawing/2014/main" id="{52CC1E11-4318-2DEC-1AFA-33A95220FD3B}"/>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1772C94C-A177-8B65-A5DB-9E8E3764C863}"/>
              </a:ext>
            </a:extLst>
          </p:cNvPr>
          <p:cNvSpPr>
            <a:spLocks noGrp="1"/>
          </p:cNvSpPr>
          <p:nvPr>
            <p:ph type="sldNum" sz="quarter" idx="12"/>
          </p:nvPr>
        </p:nvSpPr>
        <p:spPr/>
        <p:txBody>
          <a:bodyPr/>
          <a:lstStyle/>
          <a:p>
            <a:fld id="{9263E3DC-C174-4A40-B5F0-F7EBD7AB0CF3}" type="slidenum">
              <a:rPr lang="es-DO" smtClean="0"/>
              <a:t>‹Nº›</a:t>
            </a:fld>
            <a:endParaRPr lang="es-DO"/>
          </a:p>
        </p:txBody>
      </p:sp>
    </p:spTree>
    <p:extLst>
      <p:ext uri="{BB962C8B-B14F-4D97-AF65-F5344CB8AC3E}">
        <p14:creationId xmlns:p14="http://schemas.microsoft.com/office/powerpoint/2010/main" val="4049844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AA36B-CED1-7C88-FCFD-BB26F12FDF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25FB70-795A-4626-B401-09EFED88FE9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D9CD6F-058F-2322-D091-6B3925A1F408}"/>
              </a:ext>
            </a:extLst>
          </p:cNvPr>
          <p:cNvSpPr>
            <a:spLocks noGrp="1"/>
          </p:cNvSpPr>
          <p:nvPr>
            <p:ph type="dt" sz="half" idx="10"/>
          </p:nvPr>
        </p:nvSpPr>
        <p:spPr/>
        <p:txBody>
          <a:bodyPr/>
          <a:lstStyle/>
          <a:p>
            <a:fld id="{D01569AB-6D0E-4CF3-9C8C-903029E7FD26}" type="datetimeFigureOut">
              <a:rPr lang="en-US" smtClean="0"/>
              <a:t>9/5/2025</a:t>
            </a:fld>
            <a:endParaRPr lang="en-US"/>
          </a:p>
        </p:txBody>
      </p:sp>
      <p:sp>
        <p:nvSpPr>
          <p:cNvPr id="5" name="Footer Placeholder 4">
            <a:extLst>
              <a:ext uri="{FF2B5EF4-FFF2-40B4-BE49-F238E27FC236}">
                <a16:creationId xmlns:a16="http://schemas.microsoft.com/office/drawing/2014/main" id="{F013BFED-E7B2-4608-469D-804CE894BD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23BE2C-9951-CEC7-E2E4-07391BACECBA}"/>
              </a:ext>
            </a:extLst>
          </p:cNvPr>
          <p:cNvSpPr>
            <a:spLocks noGrp="1"/>
          </p:cNvSpPr>
          <p:nvPr>
            <p:ph type="sldNum" sz="quarter" idx="12"/>
          </p:nvPr>
        </p:nvSpPr>
        <p:spPr/>
        <p:txBody>
          <a:bodyPr/>
          <a:lstStyle/>
          <a:p>
            <a:fld id="{C362371F-6799-4A51-A7DB-43714F8FE73C}" type="slidenum">
              <a:rPr lang="en-US" smtClean="0"/>
              <a:t>‹Nº›</a:t>
            </a:fld>
            <a:endParaRPr lang="en-US"/>
          </a:p>
        </p:txBody>
      </p:sp>
    </p:spTree>
    <p:extLst>
      <p:ext uri="{BB962C8B-B14F-4D97-AF65-F5344CB8AC3E}">
        <p14:creationId xmlns:p14="http://schemas.microsoft.com/office/powerpoint/2010/main" val="1826897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EB7A1-818F-0E24-619A-B8ADE8C0C7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AD258D-5B2C-AF22-BDC4-A15B690494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B69570-9B31-37EC-3871-8BCE997D26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75C61D-89BC-2DB3-4CB0-13977E7F8C6D}"/>
              </a:ext>
            </a:extLst>
          </p:cNvPr>
          <p:cNvSpPr>
            <a:spLocks noGrp="1"/>
          </p:cNvSpPr>
          <p:nvPr>
            <p:ph type="dt" sz="half" idx="10"/>
          </p:nvPr>
        </p:nvSpPr>
        <p:spPr/>
        <p:txBody>
          <a:bodyPr/>
          <a:lstStyle/>
          <a:p>
            <a:fld id="{D01569AB-6D0E-4CF3-9C8C-903029E7FD26}" type="datetimeFigureOut">
              <a:rPr lang="en-US" smtClean="0"/>
              <a:t>9/5/2025</a:t>
            </a:fld>
            <a:endParaRPr lang="en-US"/>
          </a:p>
        </p:txBody>
      </p:sp>
      <p:sp>
        <p:nvSpPr>
          <p:cNvPr id="6" name="Footer Placeholder 5">
            <a:extLst>
              <a:ext uri="{FF2B5EF4-FFF2-40B4-BE49-F238E27FC236}">
                <a16:creationId xmlns:a16="http://schemas.microsoft.com/office/drawing/2014/main" id="{BC8741C4-45F0-1755-06E6-7BA06D1808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795A8A-8731-1D38-5E5F-C9B2ABD2F21B}"/>
              </a:ext>
            </a:extLst>
          </p:cNvPr>
          <p:cNvSpPr>
            <a:spLocks noGrp="1"/>
          </p:cNvSpPr>
          <p:nvPr>
            <p:ph type="sldNum" sz="quarter" idx="12"/>
          </p:nvPr>
        </p:nvSpPr>
        <p:spPr/>
        <p:txBody>
          <a:bodyPr/>
          <a:lstStyle/>
          <a:p>
            <a:fld id="{C362371F-6799-4A51-A7DB-43714F8FE73C}" type="slidenum">
              <a:rPr lang="en-US" smtClean="0"/>
              <a:t>‹Nº›</a:t>
            </a:fld>
            <a:endParaRPr lang="en-US"/>
          </a:p>
        </p:txBody>
      </p:sp>
    </p:spTree>
    <p:extLst>
      <p:ext uri="{BB962C8B-B14F-4D97-AF65-F5344CB8AC3E}">
        <p14:creationId xmlns:p14="http://schemas.microsoft.com/office/powerpoint/2010/main" val="854802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51E2E-0D9C-076E-317E-21AE050D5F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B7C45F-DD15-92D5-745D-B6660A57E6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3EADCA-734D-C5FE-1A75-59B68EEBD6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E70CC0-5398-8B01-F085-3E117F6A78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57B7D2-539F-4112-B361-C49465D0B7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0A48BC-D9E5-80A6-F398-0D219DB7D2AD}"/>
              </a:ext>
            </a:extLst>
          </p:cNvPr>
          <p:cNvSpPr>
            <a:spLocks noGrp="1"/>
          </p:cNvSpPr>
          <p:nvPr>
            <p:ph type="dt" sz="half" idx="10"/>
          </p:nvPr>
        </p:nvSpPr>
        <p:spPr/>
        <p:txBody>
          <a:bodyPr/>
          <a:lstStyle/>
          <a:p>
            <a:fld id="{D01569AB-6D0E-4CF3-9C8C-903029E7FD26}" type="datetimeFigureOut">
              <a:rPr lang="en-US" smtClean="0"/>
              <a:t>9/5/2025</a:t>
            </a:fld>
            <a:endParaRPr lang="en-US"/>
          </a:p>
        </p:txBody>
      </p:sp>
      <p:sp>
        <p:nvSpPr>
          <p:cNvPr id="8" name="Footer Placeholder 7">
            <a:extLst>
              <a:ext uri="{FF2B5EF4-FFF2-40B4-BE49-F238E27FC236}">
                <a16:creationId xmlns:a16="http://schemas.microsoft.com/office/drawing/2014/main" id="{7649EE5E-373D-17E1-3205-45B961BA60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FCE7B33-1539-C675-87AF-CEF3779BAB75}"/>
              </a:ext>
            </a:extLst>
          </p:cNvPr>
          <p:cNvSpPr>
            <a:spLocks noGrp="1"/>
          </p:cNvSpPr>
          <p:nvPr>
            <p:ph type="sldNum" sz="quarter" idx="12"/>
          </p:nvPr>
        </p:nvSpPr>
        <p:spPr/>
        <p:txBody>
          <a:bodyPr/>
          <a:lstStyle/>
          <a:p>
            <a:fld id="{C362371F-6799-4A51-A7DB-43714F8FE73C}" type="slidenum">
              <a:rPr lang="en-US" smtClean="0"/>
              <a:t>‹Nº›</a:t>
            </a:fld>
            <a:endParaRPr lang="en-US"/>
          </a:p>
        </p:txBody>
      </p:sp>
    </p:spTree>
    <p:extLst>
      <p:ext uri="{BB962C8B-B14F-4D97-AF65-F5344CB8AC3E}">
        <p14:creationId xmlns:p14="http://schemas.microsoft.com/office/powerpoint/2010/main" val="304838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2E541-C93F-73E7-294D-8F6FBFBACF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409254-91E9-CDD2-677D-E922899D94AB}"/>
              </a:ext>
            </a:extLst>
          </p:cNvPr>
          <p:cNvSpPr>
            <a:spLocks noGrp="1"/>
          </p:cNvSpPr>
          <p:nvPr>
            <p:ph type="dt" sz="half" idx="10"/>
          </p:nvPr>
        </p:nvSpPr>
        <p:spPr/>
        <p:txBody>
          <a:bodyPr/>
          <a:lstStyle/>
          <a:p>
            <a:fld id="{D01569AB-6D0E-4CF3-9C8C-903029E7FD26}" type="datetimeFigureOut">
              <a:rPr lang="en-US" smtClean="0"/>
              <a:t>9/5/2025</a:t>
            </a:fld>
            <a:endParaRPr lang="en-US"/>
          </a:p>
        </p:txBody>
      </p:sp>
      <p:sp>
        <p:nvSpPr>
          <p:cNvPr id="4" name="Footer Placeholder 3">
            <a:extLst>
              <a:ext uri="{FF2B5EF4-FFF2-40B4-BE49-F238E27FC236}">
                <a16:creationId xmlns:a16="http://schemas.microsoft.com/office/drawing/2014/main" id="{88EC1792-44CA-90B1-C9AC-8B6B33E702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5C0D98-3082-25A4-4620-1F77D79A55BA}"/>
              </a:ext>
            </a:extLst>
          </p:cNvPr>
          <p:cNvSpPr>
            <a:spLocks noGrp="1"/>
          </p:cNvSpPr>
          <p:nvPr>
            <p:ph type="sldNum" sz="quarter" idx="12"/>
          </p:nvPr>
        </p:nvSpPr>
        <p:spPr/>
        <p:txBody>
          <a:bodyPr/>
          <a:lstStyle/>
          <a:p>
            <a:fld id="{C362371F-6799-4A51-A7DB-43714F8FE73C}" type="slidenum">
              <a:rPr lang="en-US" smtClean="0"/>
              <a:t>‹Nº›</a:t>
            </a:fld>
            <a:endParaRPr lang="en-US"/>
          </a:p>
        </p:txBody>
      </p:sp>
    </p:spTree>
    <p:extLst>
      <p:ext uri="{BB962C8B-B14F-4D97-AF65-F5344CB8AC3E}">
        <p14:creationId xmlns:p14="http://schemas.microsoft.com/office/powerpoint/2010/main" val="132328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ACF42F-6190-DA1E-B80E-CB4BA28B2E95}"/>
              </a:ext>
            </a:extLst>
          </p:cNvPr>
          <p:cNvSpPr>
            <a:spLocks noGrp="1"/>
          </p:cNvSpPr>
          <p:nvPr>
            <p:ph type="dt" sz="half" idx="10"/>
          </p:nvPr>
        </p:nvSpPr>
        <p:spPr/>
        <p:txBody>
          <a:bodyPr/>
          <a:lstStyle/>
          <a:p>
            <a:fld id="{D01569AB-6D0E-4CF3-9C8C-903029E7FD26}" type="datetimeFigureOut">
              <a:rPr lang="en-US" smtClean="0"/>
              <a:t>9/5/2025</a:t>
            </a:fld>
            <a:endParaRPr lang="en-US"/>
          </a:p>
        </p:txBody>
      </p:sp>
      <p:sp>
        <p:nvSpPr>
          <p:cNvPr id="3" name="Footer Placeholder 2">
            <a:extLst>
              <a:ext uri="{FF2B5EF4-FFF2-40B4-BE49-F238E27FC236}">
                <a16:creationId xmlns:a16="http://schemas.microsoft.com/office/drawing/2014/main" id="{7BADD549-FA21-B6CD-B87C-9663B7C426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FBEF72-8E21-BC8D-AB6A-34F21597C121}"/>
              </a:ext>
            </a:extLst>
          </p:cNvPr>
          <p:cNvSpPr>
            <a:spLocks noGrp="1"/>
          </p:cNvSpPr>
          <p:nvPr>
            <p:ph type="sldNum" sz="quarter" idx="12"/>
          </p:nvPr>
        </p:nvSpPr>
        <p:spPr/>
        <p:txBody>
          <a:bodyPr/>
          <a:lstStyle/>
          <a:p>
            <a:fld id="{C362371F-6799-4A51-A7DB-43714F8FE73C}" type="slidenum">
              <a:rPr lang="en-US" smtClean="0"/>
              <a:t>‹Nº›</a:t>
            </a:fld>
            <a:endParaRPr lang="en-US"/>
          </a:p>
        </p:txBody>
      </p:sp>
    </p:spTree>
    <p:extLst>
      <p:ext uri="{BB962C8B-B14F-4D97-AF65-F5344CB8AC3E}">
        <p14:creationId xmlns:p14="http://schemas.microsoft.com/office/powerpoint/2010/main" val="3769598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2B799-8271-A368-E32B-193C05CD43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04A270-9D33-587A-2277-0FF0C28923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5F055B-F782-6753-27C7-7839FE1BED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FC4CD0-631C-45A3-8527-54C3239A40DA}"/>
              </a:ext>
            </a:extLst>
          </p:cNvPr>
          <p:cNvSpPr>
            <a:spLocks noGrp="1"/>
          </p:cNvSpPr>
          <p:nvPr>
            <p:ph type="dt" sz="half" idx="10"/>
          </p:nvPr>
        </p:nvSpPr>
        <p:spPr/>
        <p:txBody>
          <a:bodyPr/>
          <a:lstStyle/>
          <a:p>
            <a:fld id="{D01569AB-6D0E-4CF3-9C8C-903029E7FD26}" type="datetimeFigureOut">
              <a:rPr lang="en-US" smtClean="0"/>
              <a:t>9/5/2025</a:t>
            </a:fld>
            <a:endParaRPr lang="en-US"/>
          </a:p>
        </p:txBody>
      </p:sp>
      <p:sp>
        <p:nvSpPr>
          <p:cNvPr id="6" name="Footer Placeholder 5">
            <a:extLst>
              <a:ext uri="{FF2B5EF4-FFF2-40B4-BE49-F238E27FC236}">
                <a16:creationId xmlns:a16="http://schemas.microsoft.com/office/drawing/2014/main" id="{6045DAAC-1B0D-5ABB-494B-783C2C4C9B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B328CA-B023-C4E1-1156-A831CF462803}"/>
              </a:ext>
            </a:extLst>
          </p:cNvPr>
          <p:cNvSpPr>
            <a:spLocks noGrp="1"/>
          </p:cNvSpPr>
          <p:nvPr>
            <p:ph type="sldNum" sz="quarter" idx="12"/>
          </p:nvPr>
        </p:nvSpPr>
        <p:spPr/>
        <p:txBody>
          <a:bodyPr/>
          <a:lstStyle/>
          <a:p>
            <a:fld id="{C362371F-6799-4A51-A7DB-43714F8FE73C}" type="slidenum">
              <a:rPr lang="en-US" smtClean="0"/>
              <a:t>‹Nº›</a:t>
            </a:fld>
            <a:endParaRPr lang="en-US"/>
          </a:p>
        </p:txBody>
      </p:sp>
    </p:spTree>
    <p:extLst>
      <p:ext uri="{BB962C8B-B14F-4D97-AF65-F5344CB8AC3E}">
        <p14:creationId xmlns:p14="http://schemas.microsoft.com/office/powerpoint/2010/main" val="4045913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6C2F6-6CD6-D992-78D8-0EC5584276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306AE7-6148-502A-201B-DA9DB6206B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649C95-D99D-5244-3FA4-9B9F542FE4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C7C4AE-38C0-0BA2-375F-3434D4C1F7C1}"/>
              </a:ext>
            </a:extLst>
          </p:cNvPr>
          <p:cNvSpPr>
            <a:spLocks noGrp="1"/>
          </p:cNvSpPr>
          <p:nvPr>
            <p:ph type="dt" sz="half" idx="10"/>
          </p:nvPr>
        </p:nvSpPr>
        <p:spPr/>
        <p:txBody>
          <a:bodyPr/>
          <a:lstStyle/>
          <a:p>
            <a:fld id="{D01569AB-6D0E-4CF3-9C8C-903029E7FD26}" type="datetimeFigureOut">
              <a:rPr lang="en-US" smtClean="0"/>
              <a:t>9/5/2025</a:t>
            </a:fld>
            <a:endParaRPr lang="en-US"/>
          </a:p>
        </p:txBody>
      </p:sp>
      <p:sp>
        <p:nvSpPr>
          <p:cNvPr id="6" name="Footer Placeholder 5">
            <a:extLst>
              <a:ext uri="{FF2B5EF4-FFF2-40B4-BE49-F238E27FC236}">
                <a16:creationId xmlns:a16="http://schemas.microsoft.com/office/drawing/2014/main" id="{978A536D-2E4A-9D59-F7F2-14366059D8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BED296-33DB-8D9F-6F6F-09C40AED1374}"/>
              </a:ext>
            </a:extLst>
          </p:cNvPr>
          <p:cNvSpPr>
            <a:spLocks noGrp="1"/>
          </p:cNvSpPr>
          <p:nvPr>
            <p:ph type="sldNum" sz="quarter" idx="12"/>
          </p:nvPr>
        </p:nvSpPr>
        <p:spPr/>
        <p:txBody>
          <a:bodyPr/>
          <a:lstStyle/>
          <a:p>
            <a:fld id="{C362371F-6799-4A51-A7DB-43714F8FE73C}" type="slidenum">
              <a:rPr lang="en-US" smtClean="0"/>
              <a:t>‹Nº›</a:t>
            </a:fld>
            <a:endParaRPr lang="en-US"/>
          </a:p>
        </p:txBody>
      </p:sp>
    </p:spTree>
    <p:extLst>
      <p:ext uri="{BB962C8B-B14F-4D97-AF65-F5344CB8AC3E}">
        <p14:creationId xmlns:p14="http://schemas.microsoft.com/office/powerpoint/2010/main" val="3571511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319A66-A1E4-FBCF-7DB7-6592556EB7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6958EC-CEC6-9206-A33F-6BC2462C06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03A029-C4F1-F473-1243-BCF02425AA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01569AB-6D0E-4CF3-9C8C-903029E7FD26}" type="datetimeFigureOut">
              <a:rPr lang="en-US" smtClean="0"/>
              <a:t>9/5/2025</a:t>
            </a:fld>
            <a:endParaRPr lang="en-US"/>
          </a:p>
        </p:txBody>
      </p:sp>
      <p:sp>
        <p:nvSpPr>
          <p:cNvPr id="5" name="Footer Placeholder 4">
            <a:extLst>
              <a:ext uri="{FF2B5EF4-FFF2-40B4-BE49-F238E27FC236}">
                <a16:creationId xmlns:a16="http://schemas.microsoft.com/office/drawing/2014/main" id="{AC2E7E2F-01A0-6558-9AFD-4AC843FC90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95E15FD-B20B-9322-78DA-737693DA34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362371F-6799-4A51-A7DB-43714F8FE73C}" type="slidenum">
              <a:rPr lang="en-US" smtClean="0"/>
              <a:t>‹Nº›</a:t>
            </a:fld>
            <a:endParaRPr lang="en-US"/>
          </a:p>
        </p:txBody>
      </p:sp>
    </p:spTree>
    <p:extLst>
      <p:ext uri="{BB962C8B-B14F-4D97-AF65-F5344CB8AC3E}">
        <p14:creationId xmlns:p14="http://schemas.microsoft.com/office/powerpoint/2010/main" val="1723534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F413B92-18F1-2350-43F7-C1FF727767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DO"/>
          </a:p>
        </p:txBody>
      </p:sp>
      <p:sp>
        <p:nvSpPr>
          <p:cNvPr id="3" name="Marcador de texto 2">
            <a:extLst>
              <a:ext uri="{FF2B5EF4-FFF2-40B4-BE49-F238E27FC236}">
                <a16:creationId xmlns:a16="http://schemas.microsoft.com/office/drawing/2014/main" id="{AEF2ECB6-3793-B118-9091-58BACBA6D9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DO"/>
          </a:p>
        </p:txBody>
      </p:sp>
      <p:sp>
        <p:nvSpPr>
          <p:cNvPr id="4" name="Marcador de fecha 3">
            <a:extLst>
              <a:ext uri="{FF2B5EF4-FFF2-40B4-BE49-F238E27FC236}">
                <a16:creationId xmlns:a16="http://schemas.microsoft.com/office/drawing/2014/main" id="{3240F59F-70CB-BCCD-E082-583B6CE8C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E6B11-4BA4-AE46-86F7-0BB22CD20108}" type="datetimeFigureOut">
              <a:rPr lang="es-DO" smtClean="0"/>
              <a:t>5/9/2025</a:t>
            </a:fld>
            <a:endParaRPr lang="es-DO"/>
          </a:p>
        </p:txBody>
      </p:sp>
      <p:sp>
        <p:nvSpPr>
          <p:cNvPr id="5" name="Marcador de pie de página 4">
            <a:extLst>
              <a:ext uri="{FF2B5EF4-FFF2-40B4-BE49-F238E27FC236}">
                <a16:creationId xmlns:a16="http://schemas.microsoft.com/office/drawing/2014/main" id="{9BB61111-67CF-C232-2BC0-6D719D39F1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Marcador de número de diapositiva 5">
            <a:extLst>
              <a:ext uri="{FF2B5EF4-FFF2-40B4-BE49-F238E27FC236}">
                <a16:creationId xmlns:a16="http://schemas.microsoft.com/office/drawing/2014/main" id="{916515B1-97FF-78E7-E458-6CD04A0113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63E3DC-C174-4A40-B5F0-F7EBD7AB0CF3}" type="slidenum">
              <a:rPr lang="es-DO" smtClean="0"/>
              <a:t>‹Nº›</a:t>
            </a:fld>
            <a:endParaRPr lang="es-DO"/>
          </a:p>
        </p:txBody>
      </p:sp>
    </p:spTree>
    <p:extLst>
      <p:ext uri="{BB962C8B-B14F-4D97-AF65-F5344CB8AC3E}">
        <p14:creationId xmlns:p14="http://schemas.microsoft.com/office/powerpoint/2010/main" val="587395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background with a human body and bones&#10;&#10;AI-generated content may be incorrect.">
            <a:extLst>
              <a:ext uri="{FF2B5EF4-FFF2-40B4-BE49-F238E27FC236}">
                <a16:creationId xmlns:a16="http://schemas.microsoft.com/office/drawing/2014/main" id="{A4080706-0506-D46D-DD1D-169AE566B9C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D28361A-65A0-DBCC-6724-B64CEE509288}"/>
              </a:ext>
            </a:extLst>
          </p:cNvPr>
          <p:cNvSpPr>
            <a:spLocks noGrp="1"/>
          </p:cNvSpPr>
          <p:nvPr>
            <p:ph type="ctrTitle"/>
          </p:nvPr>
        </p:nvSpPr>
        <p:spPr>
          <a:xfrm>
            <a:off x="637881" y="3318235"/>
            <a:ext cx="9144000" cy="1158516"/>
          </a:xfrm>
        </p:spPr>
        <p:txBody>
          <a:bodyPr/>
          <a:lstStyle/>
          <a:p>
            <a:pPr algn="l"/>
            <a:r>
              <a:rPr lang="en-US" b="1" dirty="0" err="1">
                <a:solidFill>
                  <a:schemeClr val="bg1"/>
                </a:solidFill>
                <a:latin typeface="Montserrat" panose="00000500000000000000" pitchFamily="2" charset="0"/>
                <a:ea typeface="Calibri" panose="020F0502020204030204" pitchFamily="34" charset="0"/>
                <a:cs typeface="Calibri" panose="020F0502020204030204" pitchFamily="34" charset="0"/>
              </a:rPr>
              <a:t>Tempestad</a:t>
            </a:r>
            <a:r>
              <a:rPr lang="en-US" b="1" dirty="0">
                <a:solidFill>
                  <a:schemeClr val="bg1"/>
                </a:solidFill>
                <a:latin typeface="Montserrat" panose="00000500000000000000" pitchFamily="2" charset="0"/>
              </a:rPr>
              <a:t> </a:t>
            </a:r>
            <a:r>
              <a:rPr lang="en-US" b="1" dirty="0" err="1">
                <a:solidFill>
                  <a:schemeClr val="bg1"/>
                </a:solidFill>
                <a:latin typeface="Montserrat" panose="00000500000000000000" pitchFamily="2" charset="0"/>
              </a:rPr>
              <a:t>Tiroidea</a:t>
            </a:r>
            <a:endParaRPr lang="en-US" b="1" dirty="0">
              <a:solidFill>
                <a:schemeClr val="bg1"/>
              </a:solidFill>
              <a:latin typeface="Montserrat" panose="00000500000000000000" pitchFamily="2" charset="0"/>
            </a:endParaRPr>
          </a:p>
        </p:txBody>
      </p:sp>
      <p:sp>
        <p:nvSpPr>
          <p:cNvPr id="3" name="Subtitle 2">
            <a:extLst>
              <a:ext uri="{FF2B5EF4-FFF2-40B4-BE49-F238E27FC236}">
                <a16:creationId xmlns:a16="http://schemas.microsoft.com/office/drawing/2014/main" id="{06AD8078-DEC7-010E-0CDE-04F605F9D3CF}"/>
              </a:ext>
            </a:extLst>
          </p:cNvPr>
          <p:cNvSpPr>
            <a:spLocks noGrp="1"/>
          </p:cNvSpPr>
          <p:nvPr>
            <p:ph type="subTitle" idx="1"/>
          </p:nvPr>
        </p:nvSpPr>
        <p:spPr>
          <a:xfrm>
            <a:off x="495300" y="4642752"/>
            <a:ext cx="9286581" cy="1655762"/>
          </a:xfrm>
        </p:spPr>
        <p:txBody>
          <a:bodyPr/>
          <a:lstStyle/>
          <a:p>
            <a:pPr algn="l"/>
            <a:r>
              <a:rPr lang="en-US" dirty="0">
                <a:solidFill>
                  <a:schemeClr val="bg1"/>
                </a:solidFill>
                <a:latin typeface="Montserrat" pitchFamily="2" charset="0"/>
              </a:rPr>
              <a:t>Dra. Juana Jiménez Arias</a:t>
            </a:r>
          </a:p>
          <a:p>
            <a:pPr algn="l"/>
            <a:r>
              <a:rPr lang="en-US" dirty="0" err="1">
                <a:solidFill>
                  <a:schemeClr val="bg1"/>
                </a:solidFill>
                <a:latin typeface="Montserrat" pitchFamily="2" charset="0"/>
              </a:rPr>
              <a:t>Endocrinóloga</a:t>
            </a:r>
            <a:r>
              <a:rPr lang="en-US" dirty="0">
                <a:solidFill>
                  <a:schemeClr val="bg1"/>
                </a:solidFill>
                <a:latin typeface="Montserrat" pitchFamily="2" charset="0"/>
              </a:rPr>
              <a:t> – </a:t>
            </a:r>
            <a:r>
              <a:rPr lang="en-US" dirty="0" err="1">
                <a:solidFill>
                  <a:schemeClr val="bg1"/>
                </a:solidFill>
                <a:latin typeface="Montserrat" pitchFamily="2" charset="0"/>
              </a:rPr>
              <a:t>Internista</a:t>
            </a:r>
            <a:endParaRPr lang="en-US" dirty="0">
              <a:solidFill>
                <a:schemeClr val="bg1"/>
              </a:solidFill>
              <a:latin typeface="Montserrat" pitchFamily="2" charset="0"/>
            </a:endParaRPr>
          </a:p>
          <a:p>
            <a:pPr algn="l"/>
            <a:r>
              <a:rPr lang="en-US" dirty="0">
                <a:solidFill>
                  <a:schemeClr val="bg1"/>
                </a:solidFill>
                <a:latin typeface="Montserrat" pitchFamily="2" charset="0"/>
              </a:rPr>
              <a:t>6 de </a:t>
            </a:r>
            <a:r>
              <a:rPr lang="en-US" dirty="0" err="1">
                <a:solidFill>
                  <a:schemeClr val="bg1"/>
                </a:solidFill>
                <a:latin typeface="Montserrat" pitchFamily="2" charset="0"/>
              </a:rPr>
              <a:t>septiembre</a:t>
            </a:r>
            <a:r>
              <a:rPr lang="en-US" dirty="0">
                <a:solidFill>
                  <a:schemeClr val="bg1"/>
                </a:solidFill>
                <a:latin typeface="Montserrat" pitchFamily="2" charset="0"/>
              </a:rPr>
              <a:t>, Punta Cana </a:t>
            </a:r>
          </a:p>
        </p:txBody>
      </p:sp>
      <p:pic>
        <p:nvPicPr>
          <p:cNvPr id="7" name="Picture 6" descr="A black background with white text&#10;&#10;AI-generated content may be incorrect.">
            <a:extLst>
              <a:ext uri="{FF2B5EF4-FFF2-40B4-BE49-F238E27FC236}">
                <a16:creationId xmlns:a16="http://schemas.microsoft.com/office/drawing/2014/main" id="{8A0C0DD9-34E6-1EB5-829D-CC6AD9C652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881" y="776204"/>
            <a:ext cx="9196201" cy="2201552"/>
          </a:xfrm>
          <a:prstGeom prst="rect">
            <a:avLst/>
          </a:prstGeom>
        </p:spPr>
      </p:pic>
    </p:spTree>
    <p:extLst>
      <p:ext uri="{BB962C8B-B14F-4D97-AF65-F5344CB8AC3E}">
        <p14:creationId xmlns:p14="http://schemas.microsoft.com/office/powerpoint/2010/main" val="1688211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640863540"/>
              </p:ext>
            </p:extLst>
          </p:nvPr>
        </p:nvGraphicFramePr>
        <p:xfrm>
          <a:off x="2261062" y="2219498"/>
          <a:ext cx="7694699" cy="37656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p:txBody>
          <a:bodyPr>
            <a:normAutofit/>
          </a:bodyPr>
          <a:lstStyle/>
          <a:p>
            <a:pPr algn="l"/>
            <a:r>
              <a:rPr lang="es-MX" sz="4000" b="1" dirty="0">
                <a:latin typeface="Montserrat" panose="00000500000000000000" pitchFamily="2" charset="0"/>
              </a:rPr>
              <a:t>Fisiopatología</a:t>
            </a:r>
            <a:r>
              <a:rPr lang="es-MX" sz="4000" dirty="0">
                <a:latin typeface="Montserrat" panose="00000500000000000000" pitchFamily="2" charset="0"/>
              </a:rPr>
              <a:t> </a:t>
            </a:r>
          </a:p>
        </p:txBody>
      </p:sp>
      <p:sp>
        <p:nvSpPr>
          <p:cNvPr id="5" name="CuadroTexto 4">
            <a:extLst>
              <a:ext uri="{FF2B5EF4-FFF2-40B4-BE49-F238E27FC236}">
                <a16:creationId xmlns:a16="http://schemas.microsoft.com/office/drawing/2014/main" id="{F8A2882B-E7FB-4B5F-9E50-C6223DF7768C}"/>
              </a:ext>
            </a:extLst>
          </p:cNvPr>
          <p:cNvSpPr txBox="1"/>
          <p:nvPr/>
        </p:nvSpPr>
        <p:spPr>
          <a:xfrm flipH="1">
            <a:off x="3399905" y="6118167"/>
            <a:ext cx="7531330" cy="646331"/>
          </a:xfrm>
          <a:prstGeom prst="rect">
            <a:avLst/>
          </a:prstGeom>
          <a:noFill/>
        </p:spPr>
        <p:txBody>
          <a:bodyPr wrap="square" rtlCol="0">
            <a:spAutoFit/>
          </a:bodyPr>
          <a:lstStyle/>
          <a:p>
            <a:r>
              <a:rPr lang="es-DO" sz="1200" dirty="0"/>
              <a:t>Lahey </a:t>
            </a:r>
            <a:r>
              <a:rPr lang="es-DO" sz="1200" dirty="0" err="1"/>
              <a:t>FH.Apathetic</a:t>
            </a:r>
            <a:r>
              <a:rPr lang="es-DO" sz="1200" dirty="0"/>
              <a:t> </a:t>
            </a:r>
            <a:r>
              <a:rPr lang="es-DO" sz="1200" dirty="0" err="1"/>
              <a:t>Thyroidism.Ann</a:t>
            </a:r>
            <a:r>
              <a:rPr lang="es-DO" sz="1200" dirty="0"/>
              <a:t> Surg.1931;93(5): 1026-1030</a:t>
            </a:r>
          </a:p>
          <a:p>
            <a:r>
              <a:rPr lang="es-DO" sz="1200" dirty="0"/>
              <a:t>Kahaly </a:t>
            </a:r>
            <a:r>
              <a:rPr lang="es-DO" sz="1200" dirty="0" err="1"/>
              <a:t>GJ,Bartalena</a:t>
            </a:r>
            <a:r>
              <a:rPr lang="es-DO" sz="1200" dirty="0"/>
              <a:t> L et al,2018 </a:t>
            </a:r>
            <a:r>
              <a:rPr lang="es-DO" sz="1200" dirty="0" err="1"/>
              <a:t>European</a:t>
            </a:r>
            <a:r>
              <a:rPr lang="es-DO" sz="1200" dirty="0"/>
              <a:t> </a:t>
            </a:r>
            <a:r>
              <a:rPr lang="es-DO" sz="1200" dirty="0" err="1"/>
              <a:t>Thyroid</a:t>
            </a:r>
            <a:r>
              <a:rPr lang="es-DO" sz="1200" dirty="0"/>
              <a:t> </a:t>
            </a:r>
            <a:r>
              <a:rPr lang="es-DO" sz="1200" dirty="0" err="1"/>
              <a:t>Association</a:t>
            </a:r>
            <a:r>
              <a:rPr lang="es-DO" sz="1200" dirty="0"/>
              <a:t> </a:t>
            </a:r>
            <a:r>
              <a:rPr lang="es-DO" sz="1200" dirty="0" err="1"/>
              <a:t>Guideline</a:t>
            </a:r>
            <a:r>
              <a:rPr lang="es-DO" sz="1200" dirty="0"/>
              <a:t> </a:t>
            </a:r>
            <a:r>
              <a:rPr lang="es-DO" sz="1200" dirty="0" err="1"/>
              <a:t>for</a:t>
            </a:r>
            <a:r>
              <a:rPr lang="es-DO" sz="1200" dirty="0"/>
              <a:t> </a:t>
            </a:r>
            <a:r>
              <a:rPr lang="es-DO" sz="1200" dirty="0" err="1"/>
              <a:t>the</a:t>
            </a:r>
            <a:r>
              <a:rPr lang="es-DO" sz="1200" dirty="0"/>
              <a:t> </a:t>
            </a:r>
            <a:r>
              <a:rPr lang="es-DO" sz="1200" dirty="0" err="1"/>
              <a:t>Mangement</a:t>
            </a:r>
            <a:r>
              <a:rPr lang="es-DO" sz="1200" dirty="0"/>
              <a:t>  of Graves </a:t>
            </a:r>
            <a:r>
              <a:rPr lang="es-DO" sz="1200" dirty="0" err="1"/>
              <a:t>Hyperthyroidism.Eur</a:t>
            </a:r>
            <a:r>
              <a:rPr lang="es-DO" sz="1200" dirty="0"/>
              <a:t> </a:t>
            </a:r>
            <a:r>
              <a:rPr lang="es-DO" sz="1200" dirty="0" err="1"/>
              <a:t>Thyroid</a:t>
            </a:r>
            <a:r>
              <a:rPr lang="es-DO" sz="1200" dirty="0"/>
              <a:t> J.2018;7(4):167-86</a:t>
            </a:r>
          </a:p>
        </p:txBody>
      </p:sp>
    </p:spTree>
    <p:extLst>
      <p:ext uri="{BB962C8B-B14F-4D97-AF65-F5344CB8AC3E}">
        <p14:creationId xmlns:p14="http://schemas.microsoft.com/office/powerpoint/2010/main" val="1913120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15BB8-41AE-11BE-3535-C070E1A5A8F3}"/>
              </a:ext>
            </a:extLst>
          </p:cNvPr>
          <p:cNvSpPr>
            <a:spLocks noGrp="1"/>
          </p:cNvSpPr>
          <p:nvPr>
            <p:ph type="title"/>
          </p:nvPr>
        </p:nvSpPr>
        <p:spPr>
          <a:xfrm>
            <a:off x="363557" y="119063"/>
            <a:ext cx="10990243" cy="1385888"/>
          </a:xfrm>
        </p:spPr>
        <p:txBody>
          <a:bodyPr/>
          <a:lstStyle/>
          <a:p>
            <a:r>
              <a:rPr lang="en-US" b="1" dirty="0">
                <a:latin typeface="Calibri" panose="020F0502020204030204" pitchFamily="34" charset="0"/>
                <a:ea typeface="Calibri" panose="020F0502020204030204" pitchFamily="34" charset="0"/>
                <a:cs typeface="Calibri" panose="020F0502020204030204" pitchFamily="34" charset="0"/>
              </a:rPr>
              <a:t> </a:t>
            </a:r>
            <a:r>
              <a:rPr lang="en-US" dirty="0">
                <a:latin typeface="Montserrat" pitchFamily="2" charset="0"/>
              </a:rPr>
              <a:t> </a:t>
            </a:r>
          </a:p>
        </p:txBody>
      </p:sp>
      <p:sp>
        <p:nvSpPr>
          <p:cNvPr id="7" name="Cuadro de texto 2">
            <a:extLst>
              <a:ext uri="{FF2B5EF4-FFF2-40B4-BE49-F238E27FC236}">
                <a16:creationId xmlns:a16="http://schemas.microsoft.com/office/drawing/2014/main" id="{794F962B-8026-4F12-9E7D-4FCD65D33773}"/>
              </a:ext>
            </a:extLst>
          </p:cNvPr>
          <p:cNvSpPr txBox="1">
            <a:spLocks noChangeArrowheads="1"/>
          </p:cNvSpPr>
          <p:nvPr/>
        </p:nvSpPr>
        <p:spPr bwMode="auto">
          <a:xfrm>
            <a:off x="590550" y="1878227"/>
            <a:ext cx="5286376" cy="258256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DO" sz="1400" b="1"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rPr>
              <a:t>Síntomas de hipertiroidismo por exceso de hormonas tiroideas: </a:t>
            </a:r>
            <a:endParaRPr kumimoji="0" lang="es-DO" sz="1400" b="0"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DO" sz="1050" b="0"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rPr>
              <a:t>-</a:t>
            </a:r>
            <a:r>
              <a:rPr kumimoji="0" lang="es-DO" sz="1200" b="0"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rPr>
              <a:t>Hiperfagia 	                              - ↑</a:t>
            </a:r>
            <a:r>
              <a:rPr lang="es-DO" sz="1200" dirty="0">
                <a:solidFill>
                  <a:prstClr val="black"/>
                </a:solidFill>
                <a:latin typeface="Montserrat" panose="00000500000000000000" pitchFamily="2" charset="0"/>
                <a:ea typeface="Calibri" panose="020F0502020204030204" pitchFamily="34" charset="0"/>
                <a:cs typeface="Times New Roman" panose="02020603050405020304" pitchFamily="18" charset="0"/>
              </a:rPr>
              <a:t>D</a:t>
            </a:r>
            <a:r>
              <a:rPr kumimoji="0" lang="es-DO" sz="1200" b="0"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rPr>
              <a:t>e tasa metabólica basal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DO" sz="1200" b="0"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rPr>
              <a:t>-Pérdida de peso                      - ↑</a:t>
            </a:r>
            <a:r>
              <a:rPr lang="es-DO" sz="1200" dirty="0">
                <a:solidFill>
                  <a:prstClr val="black"/>
                </a:solidFill>
                <a:latin typeface="Montserrat" panose="00000500000000000000" pitchFamily="2" charset="0"/>
                <a:ea typeface="Calibri" panose="020F0502020204030204" pitchFamily="34" charset="0"/>
                <a:cs typeface="Times New Roman" panose="02020603050405020304" pitchFamily="18" charset="0"/>
              </a:rPr>
              <a:t> D</a:t>
            </a:r>
            <a:r>
              <a:rPr kumimoji="0" lang="es-DO" sz="1200" b="0"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rPr>
              <a:t>e la contractilidad cardíaca</a:t>
            </a:r>
          </a:p>
          <a:p>
            <a:pPr lvl="0">
              <a:lnSpc>
                <a:spcPct val="107000"/>
              </a:lnSpc>
              <a:spcAft>
                <a:spcPts val="800"/>
              </a:spcAft>
              <a:defRPr/>
            </a:pPr>
            <a:r>
              <a:rPr kumimoji="0" lang="es-DO" sz="1200" b="0"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rPr>
              <a:t>-↑ Del consumo de O2             -</a:t>
            </a:r>
            <a:r>
              <a:rPr lang="es-DO" sz="1200" dirty="0">
                <a:solidFill>
                  <a:prstClr val="black"/>
                </a:solidFill>
                <a:latin typeface="Montserrat" panose="00000500000000000000" pitchFamily="2" charset="0"/>
                <a:ea typeface="Calibri" panose="020F0502020204030204" pitchFamily="34" charset="0"/>
                <a:cs typeface="Times New Roman" panose="02020603050405020304" pitchFamily="18" charset="0"/>
              </a:rPr>
              <a:t>  ↓ Resistencia </a:t>
            </a:r>
            <a:r>
              <a:rPr kumimoji="0" lang="es-DO" sz="1200" b="0"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rPr>
              <a:t>vascular Sistémica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DO" sz="1200" b="0"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rPr>
              <a:t>-↑ De la termogénesis </a:t>
            </a:r>
            <a:r>
              <a:rPr lang="es-DO" sz="1200" dirty="0">
                <a:solidFill>
                  <a:prstClr val="black"/>
                </a:solidFill>
                <a:latin typeface="Montserrat" panose="00000500000000000000" pitchFamily="2" charset="0"/>
                <a:ea typeface="Calibri" panose="020F0502020204030204" pitchFamily="34" charset="0"/>
                <a:cs typeface="Times New Roman" panose="02020603050405020304" pitchFamily="18" charset="0"/>
              </a:rPr>
              <a:t>             </a:t>
            </a:r>
            <a:r>
              <a:rPr kumimoji="0" lang="es-DO" sz="1200" b="0"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rPr>
              <a:t>-↑</a:t>
            </a:r>
            <a:r>
              <a:rPr lang="es-DO" sz="1200" dirty="0">
                <a:solidFill>
                  <a:prstClr val="black"/>
                </a:solidFill>
                <a:latin typeface="Montserrat" panose="00000500000000000000" pitchFamily="2" charset="0"/>
                <a:ea typeface="Calibri" panose="020F0502020204030204" pitchFamily="34" charset="0"/>
                <a:cs typeface="Times New Roman" panose="02020603050405020304" pitchFamily="18" charset="0"/>
              </a:rPr>
              <a:t> F</a:t>
            </a:r>
            <a:r>
              <a:rPr kumimoji="0" lang="es-DO" sz="1200" b="0" i="0" u="none" strike="noStrike" kern="1200" cap="none" spc="0" normalizeH="0" baseline="0" noProof="0" dirty="0" err="1">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rPr>
              <a:t>recuencia</a:t>
            </a:r>
            <a:r>
              <a:rPr kumimoji="0" lang="es-DO" sz="1200" b="0"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rPr>
              <a:t> de evacuaciones</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DO" sz="1200" b="0"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rPr>
              <a:t>-↑ </a:t>
            </a:r>
            <a:r>
              <a:rPr lang="es-DO" sz="1200" dirty="0">
                <a:solidFill>
                  <a:prstClr val="black"/>
                </a:solidFill>
                <a:latin typeface="Montserrat" panose="00000500000000000000" pitchFamily="2" charset="0"/>
                <a:ea typeface="Calibri" panose="020F0502020204030204" pitchFamily="34" charset="0"/>
                <a:cs typeface="Times New Roman" panose="02020603050405020304" pitchFamily="18" charset="0"/>
              </a:rPr>
              <a:t>F</a:t>
            </a:r>
            <a:r>
              <a:rPr kumimoji="0" lang="es-DO" sz="1200" b="0" i="0" u="none" strike="noStrike" kern="1200" cap="none" spc="0" normalizeH="0" baseline="0" noProof="0" dirty="0" err="1">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rPr>
              <a:t>ormación</a:t>
            </a:r>
            <a:r>
              <a:rPr kumimoji="0" lang="es-DO" sz="1200" b="0"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rPr>
              <a:t> y resorción</a:t>
            </a:r>
            <a:r>
              <a:rPr kumimoji="0" lang="es-DO" sz="1200" b="0" i="0"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rPr>
              <a:t> ósea</a:t>
            </a:r>
            <a:r>
              <a:rPr kumimoji="0" lang="es-DO" sz="1200" b="0"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rPr>
              <a:t>        - </a:t>
            </a:r>
            <a:r>
              <a:rPr kumimoji="0" lang="es-DO" sz="1200" b="0" i="0" u="none" strike="noStrike" kern="1200" cap="none" spc="0" normalizeH="0" baseline="0" noProof="0" dirty="0" err="1">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rPr>
              <a:t>onicólisis</a:t>
            </a:r>
            <a:r>
              <a:rPr lang="es-DO" sz="1200" dirty="0">
                <a:solidFill>
                  <a:prstClr val="black"/>
                </a:solidFill>
                <a:latin typeface="Montserrat" panose="00000500000000000000" pitchFamily="2" charset="0"/>
                <a:ea typeface="Calibri" panose="020F0502020204030204" pitchFamily="34" charset="0"/>
                <a:cs typeface="Times New Roman" panose="02020603050405020304" pitchFamily="18" charset="0"/>
              </a:rPr>
              <a:t> </a:t>
            </a:r>
            <a:r>
              <a:rPr kumimoji="0" lang="es-DO" sz="1200" b="0"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rPr>
              <a:t>   </a:t>
            </a:r>
          </a:p>
        </p:txBody>
      </p:sp>
      <p:sp>
        <p:nvSpPr>
          <p:cNvPr id="8" name="Cuadro de texto 2">
            <a:extLst>
              <a:ext uri="{FF2B5EF4-FFF2-40B4-BE49-F238E27FC236}">
                <a16:creationId xmlns:a16="http://schemas.microsoft.com/office/drawing/2014/main" id="{816A41D5-A76E-4CAE-9C3A-87F232449E02}"/>
              </a:ext>
            </a:extLst>
          </p:cNvPr>
          <p:cNvSpPr txBox="1">
            <a:spLocks noChangeArrowheads="1"/>
          </p:cNvSpPr>
          <p:nvPr/>
        </p:nvSpPr>
        <p:spPr bwMode="auto">
          <a:xfrm>
            <a:off x="6315075" y="1878227"/>
            <a:ext cx="5876925" cy="258256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DO" sz="1600" b="1"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rPr>
              <a:t>Síntomas de hipertiroidismo secundarios a ↑ de la actividad B-adrenérgica: </a:t>
            </a:r>
            <a:endParaRPr kumimoji="0" lang="es-DO" sz="1600" b="0"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DO" sz="1100" b="0"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rPr>
              <a:t>-</a:t>
            </a:r>
            <a:r>
              <a:rPr kumimoji="0" lang="es-DO" sz="1400" b="0"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rPr>
              <a:t>Taquicardia 	 - Ansiedad   </a:t>
            </a:r>
            <a:r>
              <a:rPr lang="es-DO" sz="1400" dirty="0">
                <a:solidFill>
                  <a:prstClr val="black"/>
                </a:solidFill>
                <a:latin typeface="Montserrat" panose="00000500000000000000" pitchFamily="2" charset="0"/>
                <a:ea typeface="Calibri" panose="020F0502020204030204" pitchFamily="34" charset="0"/>
                <a:cs typeface="Times New Roman" panose="02020603050405020304" pitchFamily="18" charset="0"/>
              </a:rPr>
              <a:t>          </a:t>
            </a:r>
            <a:r>
              <a:rPr kumimoji="0" lang="es-DO" sz="1400" b="0"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rPr>
              <a:t>-Nerviosismo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DO" sz="1400" b="0"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rPr>
              <a:t>-Palpitaciones	 - Irritabilidad</a:t>
            </a:r>
            <a:r>
              <a:rPr kumimoji="0" lang="es-DO" sz="1400" b="0" i="0"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rPr>
              <a:t>         </a:t>
            </a:r>
            <a:r>
              <a:rPr kumimoji="0" lang="es-DO" sz="1400" b="0"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rPr>
              <a:t>-Hiperactividad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DO" sz="1400" b="0"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rPr>
              <a:t>- Sudoración	 - Insomnio</a:t>
            </a:r>
            <a:r>
              <a:rPr kumimoji="0" lang="es-DO" sz="1400" b="0" i="0"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rPr>
              <a:t>            </a:t>
            </a:r>
            <a:r>
              <a:rPr lang="es-DO" sz="1400" dirty="0">
                <a:solidFill>
                  <a:prstClr val="black"/>
                </a:solidFill>
                <a:latin typeface="Montserrat" panose="00000500000000000000" pitchFamily="2" charset="0"/>
                <a:ea typeface="Calibri" panose="020F0502020204030204" pitchFamily="34" charset="0"/>
                <a:cs typeface="Times New Roman" panose="02020603050405020304" pitchFamily="18" charset="0"/>
              </a:rPr>
              <a:t> </a:t>
            </a:r>
            <a:r>
              <a:rPr kumimoji="0" lang="es-DO" sz="1400" b="0"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rPr>
              <a:t>-Debilidad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DO" sz="1400" b="0"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rPr>
              <a:t>- Temblor       	 - Fatiga 	</a:t>
            </a:r>
            <a:r>
              <a:rPr lang="es-DO" sz="1400" dirty="0">
                <a:solidFill>
                  <a:prstClr val="black"/>
                </a:solidFill>
                <a:latin typeface="Montserrat" panose="00000500000000000000" pitchFamily="2" charset="0"/>
                <a:ea typeface="Calibri" panose="020F0502020204030204" pitchFamily="34" charset="0"/>
                <a:cs typeface="Times New Roman" panose="02020603050405020304" pitchFamily="18" charset="0"/>
              </a:rPr>
              <a:t>               </a:t>
            </a:r>
            <a:r>
              <a:rPr kumimoji="0" lang="es-DO" sz="1400" b="0"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rPr>
              <a:t>-↓ </a:t>
            </a:r>
            <a:r>
              <a:rPr lang="es-DO" sz="1400" dirty="0">
                <a:solidFill>
                  <a:prstClr val="black"/>
                </a:solidFill>
                <a:latin typeface="Montserrat" panose="00000500000000000000" pitchFamily="2" charset="0"/>
                <a:ea typeface="Calibri" panose="020F0502020204030204" pitchFamily="34" charset="0"/>
                <a:cs typeface="Times New Roman" panose="02020603050405020304" pitchFamily="18" charset="0"/>
              </a:rPr>
              <a:t>T</a:t>
            </a:r>
            <a:r>
              <a:rPr kumimoji="0" lang="es-DO" sz="1400" b="0" i="0" u="none" strike="noStrike" kern="1200" cap="none" spc="0" normalizeH="0" baseline="0" noProof="0" dirty="0" err="1">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rPr>
              <a:t>olerancia</a:t>
            </a:r>
            <a:r>
              <a:rPr kumimoji="0" lang="es-DO" sz="1400" b="0"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rPr>
              <a:t> al ejercicio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DO" sz="1400" b="0"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rPr>
              <a:t>- Intolerancia al calor 	               - Hiperreflexia</a:t>
            </a:r>
          </a:p>
        </p:txBody>
      </p:sp>
      <p:sp>
        <p:nvSpPr>
          <p:cNvPr id="9" name="Cuadro de texto 2">
            <a:extLst>
              <a:ext uri="{FF2B5EF4-FFF2-40B4-BE49-F238E27FC236}">
                <a16:creationId xmlns:a16="http://schemas.microsoft.com/office/drawing/2014/main" id="{3D241908-700A-4829-BE08-26191AC32E42}"/>
              </a:ext>
            </a:extLst>
          </p:cNvPr>
          <p:cNvSpPr txBox="1">
            <a:spLocks noChangeArrowheads="1"/>
          </p:cNvSpPr>
          <p:nvPr/>
        </p:nvSpPr>
        <p:spPr bwMode="auto">
          <a:xfrm>
            <a:off x="2428875" y="4657725"/>
            <a:ext cx="7380330" cy="13811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s-DO" sz="1400" b="1" dirty="0">
                <a:solidFill>
                  <a:prstClr val="black"/>
                </a:solidFill>
                <a:latin typeface="Montserrat" panose="00000500000000000000" pitchFamily="2" charset="0"/>
                <a:ea typeface="Calibri" panose="020F0502020204030204" pitchFamily="34" charset="0"/>
                <a:cs typeface="Times New Roman" panose="02020603050405020304" pitchFamily="18" charset="0"/>
              </a:rPr>
              <a:t>Síntomas secundarios a la autoinmunidad de la enfermedad de Graves: </a:t>
            </a:r>
            <a:endParaRPr lang="es-DO" sz="1400" dirty="0">
              <a:solidFill>
                <a:prstClr val="black"/>
              </a:solidFill>
              <a:latin typeface="Montserrat" panose="00000500000000000000" pitchFamily="2" charset="0"/>
              <a:ea typeface="Calibri" panose="020F0502020204030204" pitchFamily="34" charset="0"/>
              <a:cs typeface="Times New Roman" panose="02020603050405020304" pitchFamily="18" charset="0"/>
            </a:endParaRPr>
          </a:p>
          <a:p>
            <a:pPr marL="342900" indent="-342900">
              <a:lnSpc>
                <a:spcPct val="107000"/>
              </a:lnSpc>
              <a:buFont typeface="Calibri" panose="020F0502020204030204" pitchFamily="34" charset="0"/>
              <a:buChar char="-"/>
            </a:pPr>
            <a:r>
              <a:rPr lang="es-DO" sz="1200" dirty="0">
                <a:solidFill>
                  <a:prstClr val="black"/>
                </a:solidFill>
                <a:latin typeface="Montserrat" panose="00000500000000000000" pitchFamily="2" charset="0"/>
                <a:ea typeface="Calibri" panose="020F0502020204030204" pitchFamily="34" charset="0"/>
                <a:cs typeface="Times New Roman" panose="02020603050405020304" pitchFamily="18" charset="0"/>
              </a:rPr>
              <a:t>Oftalmopatía </a:t>
            </a:r>
          </a:p>
          <a:p>
            <a:pPr marL="342900" indent="-342900">
              <a:lnSpc>
                <a:spcPct val="107000"/>
              </a:lnSpc>
              <a:buFont typeface="Calibri" panose="020F0502020204030204" pitchFamily="34" charset="0"/>
              <a:buChar char="-"/>
            </a:pPr>
            <a:r>
              <a:rPr lang="es-DO" sz="1200" dirty="0">
                <a:solidFill>
                  <a:prstClr val="black"/>
                </a:solidFill>
                <a:latin typeface="Montserrat" panose="00000500000000000000" pitchFamily="2" charset="0"/>
                <a:ea typeface="Calibri" panose="020F0502020204030204" pitchFamily="34" charset="0"/>
                <a:cs typeface="Times New Roman" panose="02020603050405020304" pitchFamily="18" charset="0"/>
              </a:rPr>
              <a:t>Dermopatía </a:t>
            </a:r>
          </a:p>
          <a:p>
            <a:pPr marL="342900" indent="-342900">
              <a:lnSpc>
                <a:spcPct val="107000"/>
              </a:lnSpc>
              <a:buFont typeface="Calibri" panose="020F0502020204030204" pitchFamily="34" charset="0"/>
              <a:buChar char="-"/>
            </a:pPr>
            <a:r>
              <a:rPr lang="es-DO" sz="1200" dirty="0">
                <a:solidFill>
                  <a:prstClr val="black"/>
                </a:solidFill>
                <a:latin typeface="Montserrat" panose="00000500000000000000" pitchFamily="2" charset="0"/>
                <a:ea typeface="Calibri" panose="020F0502020204030204" pitchFamily="34" charset="0"/>
                <a:cs typeface="Times New Roman" panose="02020603050405020304" pitchFamily="18" charset="0"/>
              </a:rPr>
              <a:t>Acropaquia tiroidea</a:t>
            </a:r>
          </a:p>
          <a:p>
            <a:pPr marL="342900" indent="-342900">
              <a:lnSpc>
                <a:spcPct val="107000"/>
              </a:lnSpc>
              <a:buFont typeface="Calibri" panose="020F0502020204030204" pitchFamily="34" charset="0"/>
              <a:buChar char="-"/>
            </a:pPr>
            <a:r>
              <a:rPr lang="es-DO" sz="1200" dirty="0">
                <a:solidFill>
                  <a:prstClr val="black"/>
                </a:solidFill>
                <a:latin typeface="Montserrat" panose="00000500000000000000" pitchFamily="2" charset="0"/>
                <a:ea typeface="Calibri" panose="020F0502020204030204" pitchFamily="34" charset="0"/>
                <a:cs typeface="Times New Roman" panose="02020603050405020304" pitchFamily="18" charset="0"/>
              </a:rPr>
              <a:t>Bocio difuso</a:t>
            </a:r>
          </a:p>
          <a:p>
            <a:pPr marL="457200">
              <a:lnSpc>
                <a:spcPct val="107000"/>
              </a:lnSpc>
              <a:spcAft>
                <a:spcPts val="800"/>
              </a:spcAft>
            </a:pPr>
            <a:r>
              <a:rPr lang="es-DO"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DO" sz="11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10" name="Título 1">
            <a:extLst>
              <a:ext uri="{FF2B5EF4-FFF2-40B4-BE49-F238E27FC236}">
                <a16:creationId xmlns:a16="http://schemas.microsoft.com/office/drawing/2014/main" id="{4DF617B1-EE81-41B8-AF39-3AFC1FAADA7F}"/>
              </a:ext>
            </a:extLst>
          </p:cNvPr>
          <p:cNvSpPr txBox="1">
            <a:spLocks/>
          </p:cNvSpPr>
          <p:nvPr/>
        </p:nvSpPr>
        <p:spPr>
          <a:xfrm>
            <a:off x="849854" y="365125"/>
            <a:ext cx="105039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DO" b="1">
                <a:latin typeface="Arial Rounded MT Bold" panose="020F0704030504030204" pitchFamily="34" charset="77"/>
              </a:rPr>
              <a:t>Manifestaciones clínicas del hipertiroidismo </a:t>
            </a:r>
            <a:endParaRPr lang="es-DO" b="1" dirty="0">
              <a:latin typeface="Arial Rounded MT Bold" panose="020F0704030504030204" pitchFamily="34" charset="77"/>
            </a:endParaRPr>
          </a:p>
        </p:txBody>
      </p:sp>
    </p:spTree>
    <p:extLst>
      <p:ext uri="{BB962C8B-B14F-4D97-AF65-F5344CB8AC3E}">
        <p14:creationId xmlns:p14="http://schemas.microsoft.com/office/powerpoint/2010/main" val="404740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iterate type="lt">
                                    <p:tmPct val="0"/>
                                  </p:iterate>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8" presetClass="emph" presetSubtype="0" fill="hold" nodeType="clickEffect">
                                  <p:stCondLst>
                                    <p:cond delay="0"/>
                                  </p:stCondLst>
                                  <p:iterate type="lt">
                                    <p:tmPct val="4000"/>
                                  </p:iterate>
                                  <p:childTnLst>
                                    <p:set>
                                      <p:cBhvr override="childStyle">
                                        <p:cTn id="16" dur="500" fill="hold"/>
                                        <p:tgtEl>
                                          <p:spTgt spid="7">
                                            <p:txEl>
                                              <p:pRg st="0" end="0"/>
                                            </p:txEl>
                                          </p:spTgt>
                                        </p:tgtEl>
                                        <p:attrNameLst>
                                          <p:attrName>style.textDecorationUnderline</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 calcmode="lin" valueType="num">
                                      <p:cBhvr additive="base">
                                        <p:cTn id="3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 calcmode="lin" valueType="num">
                                      <p:cBhvr additive="base">
                                        <p:cTn id="3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anim calcmode="lin" valueType="num">
                                      <p:cBhvr additive="base">
                                        <p:cTn id="45"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
                                            <p:txEl>
                                              <p:pRg st="5" end="5"/>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8">
                                            <p:txEl>
                                              <p:pRg st="0" end="0"/>
                                            </p:txEl>
                                          </p:spTgt>
                                        </p:tgtEl>
                                        <p:attrNameLst>
                                          <p:attrName>style.visibility</p:attrName>
                                        </p:attrNameLst>
                                      </p:cBhvr>
                                      <p:to>
                                        <p:strVal val="visible"/>
                                      </p:to>
                                    </p:set>
                                    <p:anim calcmode="lin" valueType="num">
                                      <p:cBhvr additive="base">
                                        <p:cTn id="4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bg/>
                                          </p:spTgt>
                                        </p:tgtEl>
                                        <p:attrNameLst>
                                          <p:attrName>style.visibility</p:attrName>
                                        </p:attrNameLst>
                                      </p:cBhvr>
                                      <p:to>
                                        <p:strVal val="visible"/>
                                      </p:to>
                                    </p:set>
                                    <p:anim calcmode="lin" valueType="num">
                                      <p:cBhvr additive="base">
                                        <p:cTn id="55" dur="500" fill="hold"/>
                                        <p:tgtEl>
                                          <p:spTgt spid="8">
                                            <p:bg/>
                                          </p:spTgt>
                                        </p:tgtEl>
                                        <p:attrNameLst>
                                          <p:attrName>ppt_x</p:attrName>
                                        </p:attrNameLst>
                                      </p:cBhvr>
                                      <p:tavLst>
                                        <p:tav tm="0">
                                          <p:val>
                                            <p:strVal val="#ppt_x"/>
                                          </p:val>
                                        </p:tav>
                                        <p:tav tm="100000">
                                          <p:val>
                                            <p:strVal val="#ppt_x"/>
                                          </p:val>
                                        </p:tav>
                                      </p:tavLst>
                                    </p:anim>
                                    <p:anim calcmode="lin" valueType="num">
                                      <p:cBhvr additive="base">
                                        <p:cTn id="56" dur="500" fill="hold"/>
                                        <p:tgtEl>
                                          <p:spTgt spid="8">
                                            <p:bg/>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
                                            <p:txEl>
                                              <p:pRg st="0" end="0"/>
                                            </p:txEl>
                                          </p:spTgt>
                                        </p:tgtEl>
                                        <p:attrNameLst>
                                          <p:attrName>style.visibility</p:attrName>
                                        </p:attrNameLst>
                                      </p:cBhvr>
                                      <p:to>
                                        <p:strVal val="visible"/>
                                      </p:to>
                                    </p:set>
                                    <p:anim calcmode="lin" valueType="num">
                                      <p:cBhvr additive="base">
                                        <p:cTn id="5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8">
                                            <p:txEl>
                                              <p:pRg st="0" end="0"/>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
                                            <p:txEl>
                                              <p:pRg st="1" end="1"/>
                                            </p:txEl>
                                          </p:spTgt>
                                        </p:tgtEl>
                                        <p:attrNameLst>
                                          <p:attrName>style.visibility</p:attrName>
                                        </p:attrNameLst>
                                      </p:cBhvr>
                                      <p:to>
                                        <p:strVal val="visible"/>
                                      </p:to>
                                    </p:set>
                                    <p:anim calcmode="lin" valueType="num">
                                      <p:cBhvr additive="base">
                                        <p:cTn id="6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8">
                                            <p:txEl>
                                              <p:pRg st="1" end="1"/>
                                            </p:tx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8">
                                            <p:txEl>
                                              <p:pRg st="2" end="2"/>
                                            </p:txEl>
                                          </p:spTgt>
                                        </p:tgtEl>
                                        <p:attrNameLst>
                                          <p:attrName>style.visibility</p:attrName>
                                        </p:attrNameLst>
                                      </p:cBhvr>
                                      <p:to>
                                        <p:strVal val="visible"/>
                                      </p:to>
                                    </p:set>
                                    <p:anim calcmode="lin" valueType="num">
                                      <p:cBhvr additive="base">
                                        <p:cTn id="6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8">
                                            <p:txEl>
                                              <p:pRg st="2" end="2"/>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8">
                                            <p:txEl>
                                              <p:pRg st="3" end="3"/>
                                            </p:txEl>
                                          </p:spTgt>
                                        </p:tgtEl>
                                        <p:attrNameLst>
                                          <p:attrName>style.visibility</p:attrName>
                                        </p:attrNameLst>
                                      </p:cBhvr>
                                      <p:to>
                                        <p:strVal val="visible"/>
                                      </p:to>
                                    </p:set>
                                    <p:anim calcmode="lin" valueType="num">
                                      <p:cBhvr additive="base">
                                        <p:cTn id="7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8">
                                            <p:txEl>
                                              <p:pRg st="3" end="3"/>
                                            </p:txEl>
                                          </p:spTgt>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8">
                                            <p:txEl>
                                              <p:pRg st="4" end="4"/>
                                            </p:txEl>
                                          </p:spTgt>
                                        </p:tgtEl>
                                        <p:attrNameLst>
                                          <p:attrName>style.visibility</p:attrName>
                                        </p:attrNameLst>
                                      </p:cBhvr>
                                      <p:to>
                                        <p:strVal val="visible"/>
                                      </p:to>
                                    </p:set>
                                    <p:anim calcmode="lin" valueType="num">
                                      <p:cBhvr additive="base">
                                        <p:cTn id="7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8">
                                            <p:txEl>
                                              <p:pRg st="4" end="4"/>
                                            </p:txEl>
                                          </p:spTgt>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8">
                                            <p:txEl>
                                              <p:pRg st="5" end="5"/>
                                            </p:txEl>
                                          </p:spTgt>
                                        </p:tgtEl>
                                        <p:attrNameLst>
                                          <p:attrName>style.visibility</p:attrName>
                                        </p:attrNameLst>
                                      </p:cBhvr>
                                      <p:to>
                                        <p:strVal val="visible"/>
                                      </p:to>
                                    </p:set>
                                    <p:anim calcmode="lin" valueType="num">
                                      <p:cBhvr additive="base">
                                        <p:cTn id="79"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8">
                                            <p:txEl>
                                              <p:pRg st="1" end="1"/>
                                            </p:txEl>
                                          </p:spTgt>
                                        </p:tgtEl>
                                        <p:attrNameLst>
                                          <p:attrName>style.visibility</p:attrName>
                                        </p:attrNameLst>
                                      </p:cBhvr>
                                      <p:to>
                                        <p:strVal val="visible"/>
                                      </p:to>
                                    </p:set>
                                    <p:anim calcmode="lin" valueType="num">
                                      <p:cBhvr additive="base">
                                        <p:cTn id="8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8">
                                            <p:txEl>
                                              <p:pRg st="2" end="2"/>
                                            </p:txEl>
                                          </p:spTgt>
                                        </p:tgtEl>
                                        <p:attrNameLst>
                                          <p:attrName>style.visibility</p:attrName>
                                        </p:attrNameLst>
                                      </p:cBhvr>
                                      <p:to>
                                        <p:strVal val="visible"/>
                                      </p:to>
                                    </p:set>
                                    <p:anim calcmode="lin" valueType="num">
                                      <p:cBhvr additive="base">
                                        <p:cTn id="9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8">
                                            <p:txEl>
                                              <p:pRg st="3" end="3"/>
                                            </p:txEl>
                                          </p:spTgt>
                                        </p:tgtEl>
                                        <p:attrNameLst>
                                          <p:attrName>style.visibility</p:attrName>
                                        </p:attrNameLst>
                                      </p:cBhvr>
                                      <p:to>
                                        <p:strVal val="visible"/>
                                      </p:to>
                                    </p:set>
                                    <p:anim calcmode="lin" valueType="num">
                                      <p:cBhvr additive="base">
                                        <p:cTn id="97"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8">
                                            <p:txEl>
                                              <p:pRg st="4" end="4"/>
                                            </p:txEl>
                                          </p:spTgt>
                                        </p:tgtEl>
                                        <p:attrNameLst>
                                          <p:attrName>style.visibility</p:attrName>
                                        </p:attrNameLst>
                                      </p:cBhvr>
                                      <p:to>
                                        <p:strVal val="visible"/>
                                      </p:to>
                                    </p:set>
                                    <p:anim calcmode="lin" valueType="num">
                                      <p:cBhvr additive="base">
                                        <p:cTn id="10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8">
                                            <p:txEl>
                                              <p:pRg st="5" end="5"/>
                                            </p:txEl>
                                          </p:spTgt>
                                        </p:tgtEl>
                                        <p:attrNameLst>
                                          <p:attrName>style.visibility</p:attrName>
                                        </p:attrNameLst>
                                      </p:cBhvr>
                                      <p:to>
                                        <p:strVal val="visible"/>
                                      </p:to>
                                    </p:set>
                                    <p:anim calcmode="lin" valueType="num">
                                      <p:cBhvr additive="base">
                                        <p:cTn id="109"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9">
                                            <p:txEl>
                                              <p:pRg st="0" end="0"/>
                                            </p:txEl>
                                          </p:spTgt>
                                        </p:tgtEl>
                                        <p:attrNameLst>
                                          <p:attrName>style.visibility</p:attrName>
                                        </p:attrNameLst>
                                      </p:cBhvr>
                                      <p:to>
                                        <p:strVal val="visible"/>
                                      </p:to>
                                    </p:set>
                                    <p:anim calcmode="lin" valueType="num">
                                      <p:cBhvr additive="base">
                                        <p:cTn id="1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9">
                                            <p:bg/>
                                          </p:spTgt>
                                        </p:tgtEl>
                                        <p:attrNameLst>
                                          <p:attrName>style.visibility</p:attrName>
                                        </p:attrNameLst>
                                      </p:cBhvr>
                                      <p:to>
                                        <p:strVal val="visible"/>
                                      </p:to>
                                    </p:set>
                                    <p:anim calcmode="lin" valueType="num">
                                      <p:cBhvr additive="base">
                                        <p:cTn id="121" dur="500" fill="hold"/>
                                        <p:tgtEl>
                                          <p:spTgt spid="9">
                                            <p:bg/>
                                          </p:spTgt>
                                        </p:tgtEl>
                                        <p:attrNameLst>
                                          <p:attrName>ppt_x</p:attrName>
                                        </p:attrNameLst>
                                      </p:cBhvr>
                                      <p:tavLst>
                                        <p:tav tm="0">
                                          <p:val>
                                            <p:strVal val="#ppt_x"/>
                                          </p:val>
                                        </p:tav>
                                        <p:tav tm="100000">
                                          <p:val>
                                            <p:strVal val="#ppt_x"/>
                                          </p:val>
                                        </p:tav>
                                      </p:tavLst>
                                    </p:anim>
                                    <p:anim calcmode="lin" valueType="num">
                                      <p:cBhvr additive="base">
                                        <p:cTn id="122" dur="500" fill="hold"/>
                                        <p:tgtEl>
                                          <p:spTgt spid="9">
                                            <p:bg/>
                                          </p:spTgt>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9">
                                            <p:txEl>
                                              <p:pRg st="0" end="0"/>
                                            </p:txEl>
                                          </p:spTgt>
                                        </p:tgtEl>
                                        <p:attrNameLst>
                                          <p:attrName>style.visibility</p:attrName>
                                        </p:attrNameLst>
                                      </p:cBhvr>
                                      <p:to>
                                        <p:strVal val="visible"/>
                                      </p:to>
                                    </p:set>
                                    <p:anim calcmode="lin" valueType="num">
                                      <p:cBhvr additive="base">
                                        <p:cTn id="1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26" dur="500" fill="hold"/>
                                        <p:tgtEl>
                                          <p:spTgt spid="9">
                                            <p:txEl>
                                              <p:pRg st="0" end="0"/>
                                            </p:txEl>
                                          </p:spTgt>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9">
                                            <p:txEl>
                                              <p:pRg st="1" end="1"/>
                                            </p:txEl>
                                          </p:spTgt>
                                        </p:tgtEl>
                                        <p:attrNameLst>
                                          <p:attrName>style.visibility</p:attrName>
                                        </p:attrNameLst>
                                      </p:cBhvr>
                                      <p:to>
                                        <p:strVal val="visible"/>
                                      </p:to>
                                    </p:set>
                                    <p:anim calcmode="lin" valueType="num">
                                      <p:cBhvr additive="base">
                                        <p:cTn id="12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30"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9">
                                            <p:txEl>
                                              <p:pRg st="2" end="2"/>
                                            </p:txEl>
                                          </p:spTgt>
                                        </p:tgtEl>
                                        <p:attrNameLst>
                                          <p:attrName>style.visibility</p:attrName>
                                        </p:attrNameLst>
                                      </p:cBhvr>
                                      <p:to>
                                        <p:strVal val="visible"/>
                                      </p:to>
                                    </p:set>
                                    <p:anim calcmode="lin" valueType="num">
                                      <p:cBhvr additive="base">
                                        <p:cTn id="13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9">
                                            <p:txEl>
                                              <p:pRg st="3" end="3"/>
                                            </p:txEl>
                                          </p:spTgt>
                                        </p:tgtEl>
                                        <p:attrNameLst>
                                          <p:attrName>style.visibility</p:attrName>
                                        </p:attrNameLst>
                                      </p:cBhvr>
                                      <p:to>
                                        <p:strVal val="visible"/>
                                      </p:to>
                                    </p:set>
                                    <p:anim calcmode="lin" valueType="num">
                                      <p:cBhvr additive="base">
                                        <p:cTn id="13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38" dur="500" fill="hold"/>
                                        <p:tgtEl>
                                          <p:spTgt spid="9">
                                            <p:txEl>
                                              <p:pRg st="3" end="3"/>
                                            </p:txEl>
                                          </p:spTgt>
                                        </p:tgtEl>
                                        <p:attrNameLst>
                                          <p:attrName>ppt_y</p:attrName>
                                        </p:attrNameLst>
                                      </p:cBhvr>
                                      <p:tavLst>
                                        <p:tav tm="0">
                                          <p:val>
                                            <p:strVal val="1+#ppt_h/2"/>
                                          </p:val>
                                        </p:tav>
                                        <p:tav tm="100000">
                                          <p:val>
                                            <p:strVal val="#ppt_y"/>
                                          </p:val>
                                        </p:tav>
                                      </p:tavLst>
                                    </p:anim>
                                  </p:childTnLst>
                                </p:cTn>
                              </p:par>
                              <p:par>
                                <p:cTn id="139" presetID="2" presetClass="entr" presetSubtype="4" fill="hold" grpId="0" nodeType="withEffect">
                                  <p:stCondLst>
                                    <p:cond delay="0"/>
                                  </p:stCondLst>
                                  <p:childTnLst>
                                    <p:set>
                                      <p:cBhvr>
                                        <p:cTn id="140" dur="1" fill="hold">
                                          <p:stCondLst>
                                            <p:cond delay="0"/>
                                          </p:stCondLst>
                                        </p:cTn>
                                        <p:tgtEl>
                                          <p:spTgt spid="9">
                                            <p:txEl>
                                              <p:pRg st="4" end="4"/>
                                            </p:txEl>
                                          </p:spTgt>
                                        </p:tgtEl>
                                        <p:attrNameLst>
                                          <p:attrName>style.visibility</p:attrName>
                                        </p:attrNameLst>
                                      </p:cBhvr>
                                      <p:to>
                                        <p:strVal val="visible"/>
                                      </p:to>
                                    </p:set>
                                    <p:anim calcmode="lin" valueType="num">
                                      <p:cBhvr additive="base">
                                        <p:cTn id="14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142" dur="500" fill="hold"/>
                                        <p:tgtEl>
                                          <p:spTgt spid="9">
                                            <p:txEl>
                                              <p:pRg st="4" end="4"/>
                                            </p:txEl>
                                          </p:spTgt>
                                        </p:tgtEl>
                                        <p:attrNameLst>
                                          <p:attrName>ppt_y</p:attrName>
                                        </p:attrNameLst>
                                      </p:cBhvr>
                                      <p:tavLst>
                                        <p:tav tm="0">
                                          <p:val>
                                            <p:strVal val="1+#ppt_h/2"/>
                                          </p:val>
                                        </p:tav>
                                        <p:tav tm="100000">
                                          <p:val>
                                            <p:strVal val="#ppt_y"/>
                                          </p:val>
                                        </p:tav>
                                      </p:tavLst>
                                    </p:anim>
                                  </p:childTnLst>
                                </p:cTn>
                              </p:par>
                              <p:par>
                                <p:cTn id="143" presetID="2" presetClass="entr" presetSubtype="4" fill="hold" grpId="0" nodeType="withEffect">
                                  <p:stCondLst>
                                    <p:cond delay="0"/>
                                  </p:stCondLst>
                                  <p:childTnLst>
                                    <p:set>
                                      <p:cBhvr>
                                        <p:cTn id="144" dur="1" fill="hold">
                                          <p:stCondLst>
                                            <p:cond delay="0"/>
                                          </p:stCondLst>
                                        </p:cTn>
                                        <p:tgtEl>
                                          <p:spTgt spid="9">
                                            <p:txEl>
                                              <p:pRg st="5" end="5"/>
                                            </p:txEl>
                                          </p:spTgt>
                                        </p:tgtEl>
                                        <p:attrNameLst>
                                          <p:attrName>style.visibility</p:attrName>
                                        </p:attrNameLst>
                                      </p:cBhvr>
                                      <p:to>
                                        <p:strVal val="visible"/>
                                      </p:to>
                                    </p:set>
                                    <p:anim calcmode="lin" valueType="num">
                                      <p:cBhvr additive="base">
                                        <p:cTn id="145"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146" dur="500" fill="hold"/>
                                        <p:tgtEl>
                                          <p:spTgt spid="9">
                                            <p:txEl>
                                              <p:pRg st="5" end="5"/>
                                            </p:txEl>
                                          </p:spTgt>
                                        </p:tgtEl>
                                        <p:attrNameLst>
                                          <p:attrName>ppt_y</p:attrName>
                                        </p:attrNameLst>
                                      </p:cBhvr>
                                      <p:tavLst>
                                        <p:tav tm="0">
                                          <p:val>
                                            <p:strVal val="1+#ppt_h/2"/>
                                          </p:val>
                                        </p:tav>
                                        <p:tav tm="100000">
                                          <p:val>
                                            <p:strVal val="#ppt_y"/>
                                          </p:val>
                                        </p:tav>
                                      </p:tavLst>
                                    </p:anim>
                                  </p:childTnLst>
                                </p:cTn>
                              </p:par>
                              <p:par>
                                <p:cTn id="147" presetID="2" presetClass="entr" presetSubtype="4" fill="hold" grpId="0" nodeType="withEffect">
                                  <p:stCondLst>
                                    <p:cond delay="0"/>
                                  </p:stCondLst>
                                  <p:childTnLst>
                                    <p:set>
                                      <p:cBhvr>
                                        <p:cTn id="148" dur="1" fill="hold">
                                          <p:stCondLst>
                                            <p:cond delay="0"/>
                                          </p:stCondLst>
                                        </p:cTn>
                                        <p:tgtEl>
                                          <p:spTgt spid="9">
                                            <p:txEl>
                                              <p:pRg st="6" end="6"/>
                                            </p:txEl>
                                          </p:spTgt>
                                        </p:tgtEl>
                                        <p:attrNameLst>
                                          <p:attrName>style.visibility</p:attrName>
                                        </p:attrNameLst>
                                      </p:cBhvr>
                                      <p:to>
                                        <p:strVal val="visible"/>
                                      </p:to>
                                    </p:set>
                                    <p:anim calcmode="lin" valueType="num">
                                      <p:cBhvr additive="base">
                                        <p:cTn id="149"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150"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2" presetClass="entr" presetSubtype="4" fill="hold" nodeType="clickEffect">
                                  <p:stCondLst>
                                    <p:cond delay="0"/>
                                  </p:stCondLst>
                                  <p:childTnLst>
                                    <p:set>
                                      <p:cBhvr>
                                        <p:cTn id="154" dur="1" fill="hold">
                                          <p:stCondLst>
                                            <p:cond delay="0"/>
                                          </p:stCondLst>
                                        </p:cTn>
                                        <p:tgtEl>
                                          <p:spTgt spid="9">
                                            <p:txEl>
                                              <p:pRg st="1" end="1"/>
                                            </p:txEl>
                                          </p:spTgt>
                                        </p:tgtEl>
                                        <p:attrNameLst>
                                          <p:attrName>style.visibility</p:attrName>
                                        </p:attrNameLst>
                                      </p:cBhvr>
                                      <p:to>
                                        <p:strVal val="visible"/>
                                      </p:to>
                                    </p:set>
                                    <p:anim calcmode="lin" valueType="num">
                                      <p:cBhvr additive="base">
                                        <p:cTn id="155"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56"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57" presetID="2" presetClass="entr" presetSubtype="4" fill="hold" nodeType="withEffect">
                                  <p:stCondLst>
                                    <p:cond delay="0"/>
                                  </p:stCondLst>
                                  <p:childTnLst>
                                    <p:set>
                                      <p:cBhvr>
                                        <p:cTn id="158" dur="1" fill="hold">
                                          <p:stCondLst>
                                            <p:cond delay="0"/>
                                          </p:stCondLst>
                                        </p:cTn>
                                        <p:tgtEl>
                                          <p:spTgt spid="9">
                                            <p:txEl>
                                              <p:pRg st="2" end="2"/>
                                            </p:txEl>
                                          </p:spTgt>
                                        </p:tgtEl>
                                        <p:attrNameLst>
                                          <p:attrName>style.visibility</p:attrName>
                                        </p:attrNameLst>
                                      </p:cBhvr>
                                      <p:to>
                                        <p:strVal val="visible"/>
                                      </p:to>
                                    </p:set>
                                    <p:anim calcmode="lin" valueType="num">
                                      <p:cBhvr additive="base">
                                        <p:cTn id="15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60"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61" presetID="2" presetClass="entr" presetSubtype="4" fill="hold" nodeType="withEffect">
                                  <p:stCondLst>
                                    <p:cond delay="0"/>
                                  </p:stCondLst>
                                  <p:childTnLst>
                                    <p:set>
                                      <p:cBhvr>
                                        <p:cTn id="162" dur="1" fill="hold">
                                          <p:stCondLst>
                                            <p:cond delay="0"/>
                                          </p:stCondLst>
                                        </p:cTn>
                                        <p:tgtEl>
                                          <p:spTgt spid="9">
                                            <p:txEl>
                                              <p:pRg st="3" end="3"/>
                                            </p:txEl>
                                          </p:spTgt>
                                        </p:tgtEl>
                                        <p:attrNameLst>
                                          <p:attrName>style.visibility</p:attrName>
                                        </p:attrNameLst>
                                      </p:cBhvr>
                                      <p:to>
                                        <p:strVal val="visible"/>
                                      </p:to>
                                    </p:set>
                                    <p:anim calcmode="lin" valueType="num">
                                      <p:cBhvr additive="base">
                                        <p:cTn id="16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64" dur="500" fill="hold"/>
                                        <p:tgtEl>
                                          <p:spTgt spid="9">
                                            <p:txEl>
                                              <p:pRg st="3" end="3"/>
                                            </p:txEl>
                                          </p:spTgt>
                                        </p:tgtEl>
                                        <p:attrNameLst>
                                          <p:attrName>ppt_y</p:attrName>
                                        </p:attrNameLst>
                                      </p:cBhvr>
                                      <p:tavLst>
                                        <p:tav tm="0">
                                          <p:val>
                                            <p:strVal val="1+#ppt_h/2"/>
                                          </p:val>
                                        </p:tav>
                                        <p:tav tm="100000">
                                          <p:val>
                                            <p:strVal val="#ppt_y"/>
                                          </p:val>
                                        </p:tav>
                                      </p:tavLst>
                                    </p:anim>
                                  </p:childTnLst>
                                </p:cTn>
                              </p:par>
                              <p:par>
                                <p:cTn id="165" presetID="2" presetClass="entr" presetSubtype="4" fill="hold" nodeType="withEffect">
                                  <p:stCondLst>
                                    <p:cond delay="0"/>
                                  </p:stCondLst>
                                  <p:childTnLst>
                                    <p:set>
                                      <p:cBhvr>
                                        <p:cTn id="166" dur="1" fill="hold">
                                          <p:stCondLst>
                                            <p:cond delay="0"/>
                                          </p:stCondLst>
                                        </p:cTn>
                                        <p:tgtEl>
                                          <p:spTgt spid="9">
                                            <p:txEl>
                                              <p:pRg st="4" end="4"/>
                                            </p:txEl>
                                          </p:spTgt>
                                        </p:tgtEl>
                                        <p:attrNameLst>
                                          <p:attrName>style.visibility</p:attrName>
                                        </p:attrNameLst>
                                      </p:cBhvr>
                                      <p:to>
                                        <p:strVal val="visible"/>
                                      </p:to>
                                    </p:set>
                                    <p:anim calcmode="lin" valueType="num">
                                      <p:cBhvr additive="base">
                                        <p:cTn id="16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168"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allAtOnce" animBg="1"/>
      <p:bldP spid="9" grpId="0"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A455E9-9278-4402-9FFD-E805C0129BD8}"/>
              </a:ext>
            </a:extLst>
          </p:cNvPr>
          <p:cNvSpPr>
            <a:spLocks noGrp="1"/>
          </p:cNvSpPr>
          <p:nvPr>
            <p:ph type="title"/>
          </p:nvPr>
        </p:nvSpPr>
        <p:spPr/>
        <p:txBody>
          <a:bodyPr>
            <a:normAutofit/>
          </a:bodyPr>
          <a:lstStyle/>
          <a:p>
            <a:pPr algn="ctr"/>
            <a:r>
              <a:rPr lang="es-DO" sz="4000" b="1" dirty="0">
                <a:latin typeface="Montserrat" panose="00000500000000000000" pitchFamily="2" charset="0"/>
              </a:rPr>
              <a:t>Manifestaciones clínicas Tormenta Tiroidea </a:t>
            </a:r>
          </a:p>
        </p:txBody>
      </p:sp>
      <p:sp>
        <p:nvSpPr>
          <p:cNvPr id="3" name="Marcador de contenido 2">
            <a:extLst>
              <a:ext uri="{FF2B5EF4-FFF2-40B4-BE49-F238E27FC236}">
                <a16:creationId xmlns:a16="http://schemas.microsoft.com/office/drawing/2014/main" id="{CF1FDEE1-3EE4-49E0-9DF9-05778807D1AE}"/>
              </a:ext>
            </a:extLst>
          </p:cNvPr>
          <p:cNvSpPr>
            <a:spLocks noGrp="1"/>
          </p:cNvSpPr>
          <p:nvPr>
            <p:ph idx="1"/>
          </p:nvPr>
        </p:nvSpPr>
        <p:spPr/>
        <p:txBody>
          <a:bodyPr>
            <a:normAutofit lnSpcReduction="10000"/>
          </a:bodyPr>
          <a:lstStyle/>
          <a:p>
            <a:pPr marL="0" indent="0">
              <a:buNone/>
            </a:pPr>
            <a:r>
              <a:rPr lang="es-DO" sz="2000" dirty="0">
                <a:latin typeface="Montserrat" panose="00000500000000000000" pitchFamily="2" charset="0"/>
              </a:rPr>
              <a:t>-Pérdida de </a:t>
            </a:r>
            <a:r>
              <a:rPr lang="es-DO" sz="2000" dirty="0" err="1">
                <a:latin typeface="Montserrat" panose="00000500000000000000" pitchFamily="2" charset="0"/>
              </a:rPr>
              <a:t>peso,taquicardia,tremor</a:t>
            </a:r>
            <a:r>
              <a:rPr lang="es-DO" sz="2000" dirty="0">
                <a:latin typeface="Montserrat" panose="00000500000000000000" pitchFamily="2" charset="0"/>
              </a:rPr>
              <a:t> distal, incremento de los reflejos osteotendinosos, bocio, proptosis. </a:t>
            </a:r>
          </a:p>
          <a:p>
            <a:pPr marL="0" indent="0">
              <a:buNone/>
            </a:pPr>
            <a:r>
              <a:rPr lang="es-DO" sz="2000" dirty="0">
                <a:latin typeface="Montserrat" panose="00000500000000000000" pitchFamily="2" charset="0"/>
              </a:rPr>
              <a:t>-Fiebre (temperatura mayor de 102 °F o 38.8 °C), la cual es una </a:t>
            </a:r>
            <a:r>
              <a:rPr lang="es-DO" sz="2000" dirty="0" err="1">
                <a:latin typeface="Montserrat" panose="00000500000000000000" pitchFamily="2" charset="0"/>
              </a:rPr>
              <a:t>manifestación</a:t>
            </a:r>
            <a:r>
              <a:rPr lang="es-DO" sz="2000" dirty="0">
                <a:latin typeface="Montserrat" panose="00000500000000000000" pitchFamily="2" charset="0"/>
              </a:rPr>
              <a:t> cardinal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DO" sz="2000" b="0" i="0" u="none" strike="noStrike" kern="1200" cap="none" spc="0" normalizeH="0" baseline="0" noProof="0" dirty="0">
                <a:ln>
                  <a:noFill/>
                </a:ln>
                <a:solidFill>
                  <a:prstClr val="black"/>
                </a:solidFill>
                <a:effectLst/>
                <a:uLnTx/>
                <a:uFillTx/>
                <a:latin typeface="Montserrat" panose="00000500000000000000" pitchFamily="2" charset="0"/>
              </a:rPr>
              <a:t>-Taquicardia marcada: </a:t>
            </a:r>
            <a:r>
              <a:rPr lang="es-DO" sz="2000" dirty="0">
                <a:solidFill>
                  <a:prstClr val="black"/>
                </a:solidFill>
                <a:latin typeface="Montserrat" panose="00000500000000000000" pitchFamily="2" charset="0"/>
              </a:rPr>
              <a:t>t</a:t>
            </a:r>
            <a:r>
              <a:rPr kumimoji="0" lang="es-DO" sz="2000" b="0" i="0" u="none" strike="noStrike" kern="1200" cap="none" spc="0" normalizeH="0" baseline="0" noProof="0" dirty="0" err="1">
                <a:ln>
                  <a:noFill/>
                </a:ln>
                <a:solidFill>
                  <a:prstClr val="black"/>
                </a:solidFill>
                <a:effectLst/>
                <a:uLnTx/>
                <a:uFillTx/>
                <a:latin typeface="Montserrat" panose="00000500000000000000" pitchFamily="2" charset="0"/>
              </a:rPr>
              <a:t>aquiarritmias</a:t>
            </a:r>
            <a:r>
              <a:rPr kumimoji="0" lang="es-DO" sz="2000" b="0" i="0" u="none" strike="noStrike" kern="1200" cap="none" spc="0" normalizeH="0" baseline="0" noProof="0" dirty="0">
                <a:ln>
                  <a:noFill/>
                </a:ln>
                <a:solidFill>
                  <a:prstClr val="black"/>
                </a:solidFill>
                <a:effectLst/>
                <a:uLnTx/>
                <a:uFillTx/>
                <a:latin typeface="Montserrat" panose="00000500000000000000" pitchFamily="2" charset="0"/>
              </a:rPr>
              <a:t> y </a:t>
            </a:r>
            <a:r>
              <a:rPr kumimoji="0" lang="es-DO" sz="2000" b="0" i="0" u="none" strike="noStrike" kern="1200" cap="none" spc="0" normalizeH="0" baseline="0" noProof="0" dirty="0" err="1">
                <a:ln>
                  <a:noFill/>
                </a:ln>
                <a:solidFill>
                  <a:prstClr val="black"/>
                </a:solidFill>
                <a:effectLst/>
                <a:uLnTx/>
                <a:uFillTx/>
                <a:latin typeface="Montserrat" panose="00000500000000000000" pitchFamily="2" charset="0"/>
              </a:rPr>
              <a:t>fibrilación</a:t>
            </a:r>
            <a:r>
              <a:rPr kumimoji="0" lang="es-DO" sz="2000" b="0" i="0" u="none" strike="noStrike" kern="1200" cap="none" spc="0" normalizeH="0" baseline="0" noProof="0" dirty="0">
                <a:ln>
                  <a:noFill/>
                </a:ln>
                <a:solidFill>
                  <a:prstClr val="black"/>
                </a:solidFill>
                <a:effectLst/>
                <a:uLnTx/>
                <a:uFillTx/>
                <a:latin typeface="Montserrat" panose="00000500000000000000" pitchFamily="2" charset="0"/>
              </a:rPr>
              <a:t> auricular que pueden llevar a fallo cardíaco congestivo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DO" sz="2000" b="0" i="0" u="none" strike="noStrike" kern="1200" cap="none" spc="0" normalizeH="0" baseline="0" noProof="0" dirty="0">
                <a:ln>
                  <a:noFill/>
                </a:ln>
                <a:solidFill>
                  <a:prstClr val="black"/>
                </a:solidFill>
                <a:effectLst/>
                <a:uLnTx/>
                <a:uFillTx/>
                <a:latin typeface="Montserrat" panose="00000500000000000000" pitchFamily="2" charset="0"/>
              </a:rPr>
              <a:t>-Puede ocurrir hepatomegalia y pruebas de </a:t>
            </a:r>
            <a:r>
              <a:rPr kumimoji="0" lang="es-DO" sz="2000" b="0" i="0" u="none" strike="noStrike" kern="1200" cap="none" spc="0" normalizeH="0" baseline="0" noProof="0" dirty="0" err="1">
                <a:ln>
                  <a:noFill/>
                </a:ln>
                <a:solidFill>
                  <a:prstClr val="black"/>
                </a:solidFill>
                <a:effectLst/>
                <a:uLnTx/>
                <a:uFillTx/>
                <a:latin typeface="Montserrat" panose="00000500000000000000" pitchFamily="2" charset="0"/>
              </a:rPr>
              <a:t>función</a:t>
            </a:r>
            <a:r>
              <a:rPr kumimoji="0" lang="es-DO" sz="2000" b="0" i="0" u="none" strike="noStrike" kern="1200" cap="none" spc="0" normalizeH="0" baseline="0" noProof="0" dirty="0">
                <a:ln>
                  <a:noFill/>
                </a:ln>
                <a:solidFill>
                  <a:prstClr val="black"/>
                </a:solidFill>
                <a:effectLst/>
                <a:uLnTx/>
                <a:uFillTx/>
                <a:latin typeface="Montserrat" panose="00000500000000000000" pitchFamily="2" charset="0"/>
              </a:rPr>
              <a:t> </a:t>
            </a:r>
            <a:r>
              <a:rPr kumimoji="0" lang="es-DO" sz="2000" b="0" i="0" u="none" strike="noStrike" kern="1200" cap="none" spc="0" normalizeH="0" baseline="0" noProof="0" dirty="0" err="1">
                <a:ln>
                  <a:noFill/>
                </a:ln>
                <a:solidFill>
                  <a:prstClr val="black"/>
                </a:solidFill>
                <a:effectLst/>
                <a:uLnTx/>
                <a:uFillTx/>
                <a:latin typeface="Montserrat" panose="00000500000000000000" pitchFamily="2" charset="0"/>
              </a:rPr>
              <a:t>hepática</a:t>
            </a:r>
            <a:r>
              <a:rPr kumimoji="0" lang="es-DO" sz="2000" b="0" i="0" u="none" strike="noStrike" kern="1200" cap="none" spc="0" normalizeH="0" baseline="0" noProof="0" dirty="0">
                <a:ln>
                  <a:noFill/>
                </a:ln>
                <a:solidFill>
                  <a:prstClr val="black"/>
                </a:solidFill>
                <a:effectLst/>
                <a:uLnTx/>
                <a:uFillTx/>
                <a:latin typeface="Montserrat" panose="00000500000000000000" pitchFamily="2" charset="0"/>
              </a:rPr>
              <a:t> anormales por </a:t>
            </a:r>
            <a:r>
              <a:rPr kumimoji="0" lang="es-DO" sz="2000" b="0" i="0" u="none" strike="noStrike" kern="1200" cap="none" spc="0" normalizeH="0" baseline="0" noProof="0" dirty="0" err="1">
                <a:ln>
                  <a:noFill/>
                </a:ln>
                <a:solidFill>
                  <a:prstClr val="black"/>
                </a:solidFill>
                <a:effectLst/>
                <a:uLnTx/>
                <a:uFillTx/>
                <a:latin typeface="Montserrat" panose="00000500000000000000" pitchFamily="2" charset="0"/>
              </a:rPr>
              <a:t>congestión</a:t>
            </a:r>
            <a:r>
              <a:rPr kumimoji="0" lang="es-DO" sz="2000" b="0" i="0" u="none" strike="noStrike" kern="1200" cap="none" spc="0" normalizeH="0" baseline="0" noProof="0" dirty="0">
                <a:ln>
                  <a:noFill/>
                </a:ln>
                <a:solidFill>
                  <a:prstClr val="black"/>
                </a:solidFill>
                <a:effectLst/>
                <a:uLnTx/>
                <a:uFillTx/>
                <a:latin typeface="Montserrat" panose="00000500000000000000" pitchFamily="2" charset="0"/>
              </a:rPr>
              <a:t> </a:t>
            </a:r>
            <a:r>
              <a:rPr kumimoji="0" lang="es-DO" sz="2000" b="0" i="0" u="none" strike="noStrike" kern="1200" cap="none" spc="0" normalizeH="0" baseline="0" noProof="0" dirty="0" err="1">
                <a:ln>
                  <a:noFill/>
                </a:ln>
                <a:solidFill>
                  <a:prstClr val="black"/>
                </a:solidFill>
                <a:effectLst/>
                <a:uLnTx/>
                <a:uFillTx/>
                <a:latin typeface="Montserrat" panose="00000500000000000000" pitchFamily="2" charset="0"/>
              </a:rPr>
              <a:t>hepática</a:t>
            </a:r>
            <a:r>
              <a:rPr kumimoji="0" lang="es-DO" sz="2000" b="0" i="0" u="none" strike="noStrike" kern="1200" cap="none" spc="0" normalizeH="0" baseline="0" noProof="0" dirty="0">
                <a:ln>
                  <a:noFill/>
                </a:ln>
                <a:solidFill>
                  <a:prstClr val="black"/>
                </a:solidFill>
                <a:effectLst/>
                <a:uLnTx/>
                <a:uFillTx/>
                <a:latin typeface="Montserrat" panose="00000500000000000000" pitchFamily="2" charset="0"/>
              </a:rPr>
              <a:t> debida a fallo cardíaco.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DO" sz="2000" b="0" i="0" u="none" strike="noStrike" kern="1200" cap="none" spc="0" normalizeH="0" baseline="0" noProof="0" dirty="0">
                <a:ln>
                  <a:noFill/>
                </a:ln>
                <a:solidFill>
                  <a:prstClr val="black"/>
                </a:solidFill>
                <a:effectLst/>
                <a:uLnTx/>
                <a:uFillTx/>
                <a:latin typeface="Montserrat" panose="00000500000000000000" pitchFamily="2" charset="0"/>
              </a:rPr>
              <a:t>-Manifestaciones gastrointestinales: como </a:t>
            </a:r>
            <a:r>
              <a:rPr kumimoji="0" lang="es-DO" sz="2000" b="0" i="0" u="none" strike="noStrike" kern="1200" cap="none" spc="0" normalizeH="0" baseline="0" noProof="0" dirty="0" err="1">
                <a:ln>
                  <a:noFill/>
                </a:ln>
                <a:solidFill>
                  <a:prstClr val="black"/>
                </a:solidFill>
                <a:effectLst/>
                <a:uLnTx/>
                <a:uFillTx/>
                <a:latin typeface="Montserrat" panose="00000500000000000000" pitchFamily="2" charset="0"/>
              </a:rPr>
              <a:t>vómitos</a:t>
            </a:r>
            <a:r>
              <a:rPr kumimoji="0" lang="es-DO" sz="2000" b="0" i="0" u="none" strike="noStrike" kern="1200" cap="none" spc="0" normalizeH="0" baseline="0" noProof="0" dirty="0">
                <a:ln>
                  <a:noFill/>
                </a:ln>
                <a:solidFill>
                  <a:prstClr val="black"/>
                </a:solidFill>
                <a:effectLst/>
                <a:uLnTx/>
                <a:uFillTx/>
                <a:latin typeface="Montserrat" panose="00000500000000000000" pitchFamily="2" charset="0"/>
              </a:rPr>
              <a:t> y diarrea voluminosa, abdomen agudo, dolor abdominal difuso, </a:t>
            </a:r>
            <a:r>
              <a:rPr kumimoji="0" lang="es-DO" sz="2000" b="0" i="0" u="none" strike="noStrike" kern="1200" cap="none" spc="0" normalizeH="0" baseline="0" noProof="0" dirty="0" err="1">
                <a:ln>
                  <a:noFill/>
                </a:ln>
                <a:solidFill>
                  <a:prstClr val="black"/>
                </a:solidFill>
                <a:effectLst/>
                <a:uLnTx/>
                <a:uFillTx/>
                <a:latin typeface="Montserrat" panose="00000500000000000000" pitchFamily="2" charset="0"/>
              </a:rPr>
              <a:t>obstrucción</a:t>
            </a:r>
            <a:r>
              <a:rPr kumimoji="0" lang="es-DO" sz="2000" b="0" i="0" u="none" strike="noStrike" kern="1200" cap="none" spc="0" normalizeH="0" baseline="0" noProof="0" dirty="0">
                <a:ln>
                  <a:noFill/>
                </a:ln>
                <a:solidFill>
                  <a:prstClr val="black"/>
                </a:solidFill>
                <a:effectLst/>
                <a:uLnTx/>
                <a:uFillTx/>
                <a:latin typeface="Montserrat" panose="00000500000000000000" pitchFamily="2" charset="0"/>
              </a:rPr>
              <a:t> </a:t>
            </a:r>
            <a:r>
              <a:rPr kumimoji="0" lang="es-DO" sz="2000" b="0" i="0" u="none" strike="noStrike" kern="1200" cap="none" spc="0" normalizeH="0" baseline="0" noProof="0" dirty="0" err="1">
                <a:ln>
                  <a:noFill/>
                </a:ln>
                <a:solidFill>
                  <a:prstClr val="black"/>
                </a:solidFill>
                <a:effectLst/>
                <a:uLnTx/>
                <a:uFillTx/>
                <a:latin typeface="Montserrat" panose="00000500000000000000" pitchFamily="2" charset="0"/>
              </a:rPr>
              <a:t>intestinal</a:t>
            </a:r>
            <a:r>
              <a:rPr lang="es-DO" sz="2000" noProof="0" dirty="0" err="1">
                <a:solidFill>
                  <a:prstClr val="black"/>
                </a:solidFill>
                <a:latin typeface="Montserrat" panose="00000500000000000000" pitchFamily="2" charset="0"/>
              </a:rPr>
              <a:t>,i</a:t>
            </a:r>
            <a:r>
              <a:rPr kumimoji="0" lang="es-DO" sz="2000" b="0" i="0" u="none" strike="noStrike" kern="1200" cap="none" spc="0" normalizeH="0" baseline="0" noProof="0" dirty="0" err="1">
                <a:ln>
                  <a:noFill/>
                </a:ln>
                <a:solidFill>
                  <a:prstClr val="black"/>
                </a:solidFill>
                <a:effectLst/>
                <a:uLnTx/>
                <a:uFillTx/>
                <a:latin typeface="Montserrat" panose="00000500000000000000" pitchFamily="2" charset="0"/>
              </a:rPr>
              <a:t>ctericia</a:t>
            </a:r>
            <a:r>
              <a:rPr kumimoji="0" lang="es-DO" sz="2000" b="0" i="0" u="none" strike="noStrike" kern="1200" cap="none" spc="0" normalizeH="0" baseline="0" noProof="0" dirty="0">
                <a:ln>
                  <a:noFill/>
                </a:ln>
                <a:solidFill>
                  <a:prstClr val="black"/>
                </a:solidFill>
                <a:effectLst/>
                <a:uLnTx/>
                <a:uFillTx/>
                <a:latin typeface="Montserrat" panose="00000500000000000000" pitchFamily="2" charset="0"/>
              </a:rPr>
              <a:t> con necrosis </a:t>
            </a:r>
            <a:r>
              <a:rPr kumimoji="0" lang="es-DO" sz="2000" b="0" i="0" u="none" strike="noStrike" kern="1200" cap="none" spc="0" normalizeH="0" baseline="0" noProof="0" dirty="0" err="1">
                <a:ln>
                  <a:noFill/>
                </a:ln>
                <a:solidFill>
                  <a:prstClr val="black"/>
                </a:solidFill>
                <a:effectLst/>
                <a:uLnTx/>
                <a:uFillTx/>
                <a:latin typeface="Montserrat" panose="00000500000000000000" pitchFamily="2" charset="0"/>
              </a:rPr>
              <a:t>hepática</a:t>
            </a:r>
            <a:r>
              <a:rPr kumimoji="0" lang="es-DO" sz="2000" b="0" i="0" u="none" strike="noStrike" kern="1200" cap="none" spc="0" normalizeH="0" baseline="0" noProof="0" dirty="0">
                <a:ln>
                  <a:noFill/>
                </a:ln>
                <a:solidFill>
                  <a:prstClr val="black"/>
                </a:solidFill>
                <a:effectLst/>
                <a:uLnTx/>
                <a:uFillTx/>
                <a:latin typeface="Montserrat" panose="00000500000000000000"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DO" sz="2000" b="0" i="0" u="none" strike="noStrike" kern="1200" cap="none" spc="0" normalizeH="0" baseline="0" noProof="0" dirty="0">
                <a:ln>
                  <a:noFill/>
                </a:ln>
                <a:solidFill>
                  <a:prstClr val="black"/>
                </a:solidFill>
                <a:effectLst/>
                <a:uLnTx/>
                <a:uFillTx/>
                <a:latin typeface="Montserrat" panose="00000500000000000000" pitchFamily="2" charset="0"/>
              </a:rPr>
              <a:t>-</a:t>
            </a:r>
            <a:r>
              <a:rPr kumimoji="0" lang="es-DO" sz="2000" b="0" i="0" u="none" strike="noStrike" kern="1200" cap="none" spc="0" normalizeH="0" baseline="0" noProof="0" dirty="0" err="1">
                <a:ln>
                  <a:noFill/>
                </a:ln>
                <a:solidFill>
                  <a:prstClr val="black"/>
                </a:solidFill>
                <a:effectLst/>
                <a:uLnTx/>
                <a:uFillTx/>
                <a:latin typeface="Montserrat" panose="00000500000000000000" pitchFamily="2" charset="0"/>
              </a:rPr>
              <a:t>Hipertensión</a:t>
            </a:r>
            <a:r>
              <a:rPr kumimoji="0" lang="es-DO" sz="2000" b="0" i="0" u="none" strike="noStrike" kern="1200" cap="none" spc="0" normalizeH="0" baseline="0" noProof="0" dirty="0">
                <a:ln>
                  <a:noFill/>
                </a:ln>
                <a:solidFill>
                  <a:prstClr val="black"/>
                </a:solidFill>
                <a:effectLst/>
                <a:uLnTx/>
                <a:uFillTx/>
                <a:latin typeface="Montserrat" panose="00000500000000000000" pitchFamily="2" charset="0"/>
              </a:rPr>
              <a:t> </a:t>
            </a:r>
            <a:r>
              <a:rPr kumimoji="0" lang="es-DO" sz="2000" b="0" i="0" u="none" strike="noStrike" kern="1200" cap="none" spc="0" normalizeH="0" baseline="0" noProof="0" dirty="0" err="1">
                <a:ln>
                  <a:noFill/>
                </a:ln>
                <a:solidFill>
                  <a:prstClr val="black"/>
                </a:solidFill>
                <a:effectLst/>
                <a:uLnTx/>
                <a:uFillTx/>
                <a:latin typeface="Montserrat" panose="00000500000000000000" pitchFamily="2" charset="0"/>
              </a:rPr>
              <a:t>sistólica</a:t>
            </a:r>
            <a:r>
              <a:rPr kumimoji="0" lang="es-DO" sz="2000" b="0" i="0" u="none" strike="noStrike" kern="1200" cap="none" spc="0" normalizeH="0" baseline="0" noProof="0" dirty="0">
                <a:ln>
                  <a:noFill/>
                </a:ln>
                <a:solidFill>
                  <a:prstClr val="black"/>
                </a:solidFill>
                <a:effectLst/>
                <a:uLnTx/>
                <a:uFillTx/>
                <a:latin typeface="Montserrat"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DO" sz="2000" b="0" i="0" u="none" strike="noStrike" kern="1200" cap="none" spc="0" normalizeH="0" baseline="0" noProof="0" dirty="0">
                <a:ln>
                  <a:noFill/>
                </a:ln>
                <a:solidFill>
                  <a:prstClr val="black"/>
                </a:solidFill>
                <a:effectLst/>
                <a:uLnTx/>
                <a:uFillTx/>
                <a:latin typeface="Montserrat" panose="00000500000000000000" pitchFamily="2" charset="0"/>
              </a:rPr>
              <a:t>-</a:t>
            </a:r>
            <a:r>
              <a:rPr kumimoji="0" lang="es-DO" sz="2000" b="0" i="0" u="none" strike="noStrike" kern="1200" cap="none" spc="0" normalizeH="0" baseline="0" noProof="0" dirty="0" err="1">
                <a:ln>
                  <a:noFill/>
                </a:ln>
                <a:solidFill>
                  <a:prstClr val="black"/>
                </a:solidFill>
                <a:effectLst/>
                <a:uLnTx/>
                <a:uFillTx/>
                <a:latin typeface="Montserrat" panose="00000500000000000000" pitchFamily="2" charset="0"/>
              </a:rPr>
              <a:t>Síntomas</a:t>
            </a:r>
            <a:r>
              <a:rPr kumimoji="0" lang="es-DO" sz="2000" b="0" i="0" u="none" strike="noStrike" kern="1200" cap="none" spc="0" normalizeH="0" baseline="0" noProof="0" dirty="0">
                <a:ln>
                  <a:noFill/>
                </a:ln>
                <a:solidFill>
                  <a:prstClr val="black"/>
                </a:solidFill>
                <a:effectLst/>
                <a:uLnTx/>
                <a:uFillTx/>
                <a:latin typeface="Montserrat" panose="00000500000000000000" pitchFamily="2" charset="0"/>
              </a:rPr>
              <a:t> de </a:t>
            </a:r>
            <a:r>
              <a:rPr kumimoji="0" lang="es-DO" sz="2000" b="0" i="0" u="none" strike="noStrike" kern="1200" cap="none" spc="0" normalizeH="0" baseline="0" noProof="0" dirty="0" err="1">
                <a:ln>
                  <a:noFill/>
                </a:ln>
                <a:solidFill>
                  <a:prstClr val="black"/>
                </a:solidFill>
                <a:effectLst/>
                <a:uLnTx/>
                <a:uFillTx/>
                <a:latin typeface="Montserrat" panose="00000500000000000000" pitchFamily="2" charset="0"/>
              </a:rPr>
              <a:t>disfunción</a:t>
            </a:r>
            <a:r>
              <a:rPr kumimoji="0" lang="es-DO" sz="2000" b="0" i="0" u="none" strike="noStrike" kern="1200" cap="none" spc="0" normalizeH="0" baseline="0" noProof="0" dirty="0">
                <a:ln>
                  <a:noFill/>
                </a:ln>
                <a:solidFill>
                  <a:prstClr val="black"/>
                </a:solidFill>
                <a:effectLst/>
                <a:uLnTx/>
                <a:uFillTx/>
                <a:latin typeface="Montserrat" panose="00000500000000000000" pitchFamily="2" charset="0"/>
              </a:rPr>
              <a:t> del sistema nervioso central: incluyendo </a:t>
            </a:r>
            <a:r>
              <a:rPr kumimoji="0" lang="es-DO" sz="2000" b="0" i="0" u="none" strike="noStrike" kern="1200" cap="none" spc="0" normalizeH="0" baseline="0" noProof="0" dirty="0" err="1">
                <a:ln>
                  <a:noFill/>
                </a:ln>
                <a:solidFill>
                  <a:prstClr val="black"/>
                </a:solidFill>
                <a:effectLst/>
                <a:uLnTx/>
                <a:uFillTx/>
                <a:latin typeface="Montserrat" panose="00000500000000000000" pitchFamily="2" charset="0"/>
              </a:rPr>
              <a:t>agitación</a:t>
            </a:r>
            <a:r>
              <a:rPr kumimoji="0" lang="es-DO" sz="2000" b="0" i="0" u="none" strike="noStrike" kern="1200" cap="none" spc="0" normalizeH="0" baseline="0" noProof="0" dirty="0">
                <a:ln>
                  <a:noFill/>
                </a:ln>
                <a:solidFill>
                  <a:prstClr val="black"/>
                </a:solidFill>
                <a:effectLst/>
                <a:uLnTx/>
                <a:uFillTx/>
                <a:latin typeface="Montserrat" panose="00000500000000000000" pitchFamily="2" charset="0"/>
              </a:rPr>
              <a:t> creciente, ansiedad, </a:t>
            </a:r>
            <a:r>
              <a:rPr kumimoji="0" lang="es-DO" sz="2000" b="0" i="0" u="none" strike="noStrike" kern="1200" cap="none" spc="0" normalizeH="0" baseline="0" noProof="0" dirty="0" err="1">
                <a:ln>
                  <a:noFill/>
                </a:ln>
                <a:solidFill>
                  <a:prstClr val="black"/>
                </a:solidFill>
                <a:effectLst/>
                <a:uLnTx/>
                <a:uFillTx/>
                <a:latin typeface="Montserrat" panose="00000500000000000000" pitchFamily="2" charset="0"/>
              </a:rPr>
              <a:t>confusión</a:t>
            </a:r>
            <a:r>
              <a:rPr kumimoji="0" lang="es-DO" sz="2000" b="0" i="0" u="none" strike="noStrike" kern="1200" cap="none" spc="0" normalizeH="0" baseline="0" noProof="0" dirty="0">
                <a:ln>
                  <a:noFill/>
                </a:ln>
                <a:solidFill>
                  <a:prstClr val="black"/>
                </a:solidFill>
                <a:effectLst/>
                <a:uLnTx/>
                <a:uFillTx/>
                <a:latin typeface="Montserrat" panose="00000500000000000000" pitchFamily="2" charset="0"/>
              </a:rPr>
              <a:t>, </a:t>
            </a:r>
            <a:r>
              <a:rPr kumimoji="0" lang="es-DO" sz="2000" b="0" i="0" u="none" strike="noStrike" kern="1200" cap="none" spc="0" normalizeH="0" baseline="0" noProof="0" dirty="0" err="1">
                <a:ln>
                  <a:noFill/>
                </a:ln>
                <a:solidFill>
                  <a:prstClr val="black"/>
                </a:solidFill>
                <a:effectLst/>
                <a:uLnTx/>
                <a:uFillTx/>
                <a:latin typeface="Montserrat" panose="00000500000000000000" pitchFamily="2" charset="0"/>
              </a:rPr>
              <a:t>ideación</a:t>
            </a:r>
            <a:r>
              <a:rPr kumimoji="0" lang="es-DO" sz="2000" b="0" i="0" u="none" strike="noStrike" kern="1200" cap="none" spc="0" normalizeH="0" baseline="0" noProof="0" dirty="0">
                <a:ln>
                  <a:noFill/>
                </a:ln>
                <a:solidFill>
                  <a:prstClr val="black"/>
                </a:solidFill>
                <a:effectLst/>
                <a:uLnTx/>
                <a:uFillTx/>
                <a:latin typeface="Montserrat" panose="00000500000000000000" pitchFamily="2" charset="0"/>
              </a:rPr>
              <a:t> paranoide, psicosis y coma.</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s-DO" sz="2000" b="0" i="0" u="none" strike="noStrike" kern="1200" cap="none" spc="0" normalizeH="0" baseline="0" noProof="0" dirty="0">
              <a:ln>
                <a:noFill/>
              </a:ln>
              <a:solidFill>
                <a:prstClr val="black"/>
              </a:solidFill>
              <a:effectLst/>
              <a:uLnTx/>
              <a:uFillTx/>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s-DO" sz="1600" b="0" i="0" u="none" strike="noStrike" kern="1200" cap="none" spc="0" normalizeH="0" baseline="0" noProof="0" dirty="0">
              <a:ln>
                <a:noFill/>
              </a:ln>
              <a:solidFill>
                <a:prstClr val="black"/>
              </a:solidFill>
              <a:effectLst/>
              <a:uLnTx/>
              <a:uFillTx/>
              <a:latin typeface="Aptos" panose="02110004020202020204"/>
              <a:ea typeface="+mn-ea"/>
              <a:cs typeface="+mn-cs"/>
            </a:endParaRPr>
          </a:p>
          <a:p>
            <a:endParaRPr lang="es-DO" dirty="0"/>
          </a:p>
          <a:p>
            <a:endParaRPr lang="es-DO" dirty="0"/>
          </a:p>
        </p:txBody>
      </p:sp>
      <p:sp>
        <p:nvSpPr>
          <p:cNvPr id="4" name="Marcador de pie de página 3">
            <a:extLst>
              <a:ext uri="{FF2B5EF4-FFF2-40B4-BE49-F238E27FC236}">
                <a16:creationId xmlns:a16="http://schemas.microsoft.com/office/drawing/2014/main" id="{3D0EBAE9-C734-4CDF-8726-105FEAA524A9}"/>
              </a:ext>
            </a:extLst>
          </p:cNvPr>
          <p:cNvSpPr txBox="1">
            <a:spLocks/>
          </p:cNvSpPr>
          <p:nvPr/>
        </p:nvSpPr>
        <p:spPr>
          <a:xfrm>
            <a:off x="5476179" y="6188075"/>
            <a:ext cx="517954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DO" sz="1000" b="0" i="0" u="none" strike="noStrike" kern="1200" cap="none" spc="0" normalizeH="0" baseline="0" noProof="0" dirty="0" err="1">
                <a:ln>
                  <a:noFill/>
                </a:ln>
                <a:solidFill>
                  <a:schemeClr val="tx1"/>
                </a:solidFill>
                <a:effectLst/>
                <a:uLnTx/>
                <a:uFillTx/>
                <a:latin typeface="Calibri" panose="020F0502020204030204"/>
                <a:ea typeface="+mn-ea"/>
                <a:cs typeface="+mn-cs"/>
              </a:rPr>
              <a:t>Ylli</a:t>
            </a:r>
            <a:r>
              <a:rPr kumimoji="0" lang="es-DO" sz="1000" b="0" i="0" u="none" strike="noStrike" kern="1200" cap="none" spc="0" normalizeH="0" baseline="0" noProof="0" dirty="0">
                <a:ln>
                  <a:noFill/>
                </a:ln>
                <a:solidFill>
                  <a:schemeClr val="tx1"/>
                </a:solidFill>
                <a:effectLst/>
                <a:uLnTx/>
                <a:uFillTx/>
                <a:latin typeface="Calibri" panose="020F0502020204030204"/>
                <a:ea typeface="+mn-ea"/>
                <a:cs typeface="+mn-cs"/>
              </a:rPr>
              <a:t> D., </a:t>
            </a:r>
            <a:r>
              <a:rPr kumimoji="0" lang="es-DO" sz="1000" b="0" i="0" u="none" strike="noStrike" kern="1200" cap="none" spc="0" normalizeH="0" baseline="0" noProof="0" dirty="0" err="1">
                <a:ln>
                  <a:noFill/>
                </a:ln>
                <a:solidFill>
                  <a:schemeClr val="tx1"/>
                </a:solidFill>
                <a:effectLst/>
                <a:uLnTx/>
                <a:uFillTx/>
                <a:latin typeface="Calibri" panose="020F0502020204030204"/>
                <a:ea typeface="+mn-ea"/>
                <a:cs typeface="+mn-cs"/>
              </a:rPr>
              <a:t>Klubo-Gwiezdzinska</a:t>
            </a:r>
            <a:r>
              <a:rPr kumimoji="0" lang="es-DO" sz="1000" b="0" i="0" u="none" strike="noStrike" kern="1200" cap="none" spc="0" normalizeH="0" baseline="0" noProof="0" dirty="0">
                <a:ln>
                  <a:noFill/>
                </a:ln>
                <a:solidFill>
                  <a:schemeClr val="tx1"/>
                </a:solidFill>
                <a:effectLst/>
                <a:uLnTx/>
                <a:uFillTx/>
                <a:latin typeface="Calibri" panose="020F0502020204030204"/>
                <a:ea typeface="+mn-ea"/>
                <a:cs typeface="+mn-cs"/>
              </a:rPr>
              <a:t> J, </a:t>
            </a:r>
            <a:r>
              <a:rPr kumimoji="0" lang="es-DO" sz="1000" b="0" i="0" u="none" strike="noStrike" kern="1200" cap="none" spc="0" normalizeH="0" baseline="0" noProof="0" dirty="0" err="1">
                <a:ln>
                  <a:noFill/>
                </a:ln>
                <a:solidFill>
                  <a:schemeClr val="tx1"/>
                </a:solidFill>
                <a:effectLst/>
                <a:uLnTx/>
                <a:uFillTx/>
                <a:latin typeface="Calibri" panose="020F0502020204030204"/>
                <a:ea typeface="+mn-ea"/>
                <a:cs typeface="+mn-cs"/>
              </a:rPr>
              <a:t>Wartofsky</a:t>
            </a:r>
            <a:r>
              <a:rPr kumimoji="0" lang="es-DO" sz="1000" b="0" i="0" u="none" strike="noStrike" kern="1200" cap="none" spc="0" normalizeH="0" baseline="0" noProof="0" dirty="0">
                <a:ln>
                  <a:noFill/>
                </a:ln>
                <a:solidFill>
                  <a:schemeClr val="tx1"/>
                </a:solidFill>
                <a:effectLst/>
                <a:uLnTx/>
                <a:uFillTx/>
                <a:latin typeface="Calibri" panose="020F0502020204030204"/>
                <a:ea typeface="+mn-ea"/>
                <a:cs typeface="+mn-cs"/>
              </a:rPr>
              <a:t> L. </a:t>
            </a:r>
            <a:r>
              <a:rPr kumimoji="0" lang="es-DO" sz="1000" b="0" i="0" u="none" strike="noStrike" kern="1200" cap="none" spc="0" normalizeH="0" baseline="0" noProof="0" dirty="0" err="1">
                <a:ln>
                  <a:noFill/>
                </a:ln>
                <a:solidFill>
                  <a:schemeClr val="tx1"/>
                </a:solidFill>
                <a:effectLst/>
                <a:uLnTx/>
                <a:uFillTx/>
                <a:latin typeface="Calibri" panose="020F0502020204030204"/>
                <a:ea typeface="+mn-ea"/>
                <a:cs typeface="+mn-cs"/>
              </a:rPr>
              <a:t>Thyroid</a:t>
            </a:r>
            <a:r>
              <a:rPr kumimoji="0" lang="es-DO" sz="1000" b="0" i="0" u="none" strike="noStrike" kern="1200" cap="none" spc="0" normalizeH="0" baseline="0" noProof="0" dirty="0">
                <a:ln>
                  <a:noFill/>
                </a:ln>
                <a:solidFill>
                  <a:schemeClr val="tx1"/>
                </a:solidFill>
                <a:effectLst/>
                <a:uLnTx/>
                <a:uFillTx/>
                <a:latin typeface="Calibri" panose="020F0502020204030204"/>
                <a:ea typeface="+mn-ea"/>
                <a:cs typeface="+mn-cs"/>
              </a:rPr>
              <a:t> </a:t>
            </a:r>
            <a:r>
              <a:rPr kumimoji="0" lang="es-DO" sz="1000" b="0" i="0" u="none" strike="noStrike" kern="1200" cap="none" spc="0" normalizeH="0" baseline="0" noProof="0" dirty="0" err="1">
                <a:ln>
                  <a:noFill/>
                </a:ln>
                <a:solidFill>
                  <a:schemeClr val="tx1"/>
                </a:solidFill>
                <a:effectLst/>
                <a:uLnTx/>
                <a:uFillTx/>
                <a:latin typeface="Calibri" panose="020F0502020204030204"/>
                <a:ea typeface="+mn-ea"/>
                <a:cs typeface="+mn-cs"/>
              </a:rPr>
              <a:t>emergencies</a:t>
            </a:r>
            <a:r>
              <a:rPr kumimoji="0" lang="es-DO" sz="1000" b="0" i="0" u="none" strike="noStrike" kern="1200" cap="none" spc="0" normalizeH="0" baseline="0" noProof="0" dirty="0">
                <a:ln>
                  <a:noFill/>
                </a:ln>
                <a:solidFill>
                  <a:schemeClr val="tx1"/>
                </a:solidFill>
                <a:effectLst/>
                <a:uLnTx/>
                <a:uFillTx/>
                <a:latin typeface="Calibri" panose="020F0502020204030204"/>
                <a:ea typeface="+mn-ea"/>
                <a:cs typeface="+mn-cs"/>
              </a:rPr>
              <a:t>. Pol </a:t>
            </a:r>
            <a:r>
              <a:rPr kumimoji="0" lang="es-DO" sz="1000" b="0" i="0" u="none" strike="noStrike" kern="1200" cap="none" spc="0" normalizeH="0" baseline="0" noProof="0" dirty="0" err="1">
                <a:ln>
                  <a:noFill/>
                </a:ln>
                <a:solidFill>
                  <a:schemeClr val="tx1"/>
                </a:solidFill>
                <a:effectLst/>
                <a:uLnTx/>
                <a:uFillTx/>
                <a:latin typeface="Calibri" panose="020F0502020204030204"/>
                <a:ea typeface="+mn-ea"/>
                <a:cs typeface="+mn-cs"/>
              </a:rPr>
              <a:t>Arch</a:t>
            </a:r>
            <a:r>
              <a:rPr kumimoji="0" lang="es-DO" sz="1000" b="0" i="0" u="none" strike="noStrike" kern="1200" cap="none" spc="0" normalizeH="0" baseline="0" noProof="0" dirty="0">
                <a:ln>
                  <a:noFill/>
                </a:ln>
                <a:solidFill>
                  <a:schemeClr val="tx1"/>
                </a:solidFill>
                <a:effectLst/>
                <a:uLnTx/>
                <a:uFillTx/>
                <a:latin typeface="Calibri" panose="020F0502020204030204"/>
                <a:ea typeface="+mn-ea"/>
                <a:cs typeface="+mn-cs"/>
              </a:rPr>
              <a:t> </a:t>
            </a:r>
            <a:r>
              <a:rPr kumimoji="0" lang="es-DO" sz="1000" b="0" i="0" u="none" strike="noStrike" kern="1200" cap="none" spc="0" normalizeH="0" baseline="0" noProof="0" dirty="0" err="1">
                <a:ln>
                  <a:noFill/>
                </a:ln>
                <a:solidFill>
                  <a:schemeClr val="tx1"/>
                </a:solidFill>
                <a:effectLst/>
                <a:uLnTx/>
                <a:uFillTx/>
                <a:latin typeface="Calibri" panose="020F0502020204030204"/>
                <a:ea typeface="+mn-ea"/>
                <a:cs typeface="+mn-cs"/>
              </a:rPr>
              <a:t>intern</a:t>
            </a:r>
            <a:r>
              <a:rPr kumimoji="0" lang="es-DO" sz="1000" b="0" i="0" u="none" strike="noStrike" kern="1200" cap="none" spc="0" normalizeH="0" baseline="0" noProof="0" dirty="0">
                <a:ln>
                  <a:noFill/>
                </a:ln>
                <a:solidFill>
                  <a:schemeClr val="tx1"/>
                </a:solidFill>
                <a:effectLst/>
                <a:uLnTx/>
                <a:uFillTx/>
                <a:latin typeface="Calibri" panose="020F0502020204030204"/>
                <a:ea typeface="+mn-ea"/>
                <a:cs typeface="+mn-cs"/>
              </a:rPr>
              <a:t> </a:t>
            </a:r>
            <a:r>
              <a:rPr kumimoji="0" lang="es-DO" sz="1000" b="0" i="0" u="none" strike="noStrike" kern="1200" cap="none" spc="0" normalizeH="0" baseline="0" noProof="0" dirty="0" err="1">
                <a:ln>
                  <a:noFill/>
                </a:ln>
                <a:solidFill>
                  <a:schemeClr val="tx1"/>
                </a:solidFill>
                <a:effectLst/>
                <a:uLnTx/>
                <a:uFillTx/>
                <a:latin typeface="Calibri" panose="020F0502020204030204"/>
                <a:ea typeface="+mn-ea"/>
                <a:cs typeface="+mn-cs"/>
              </a:rPr>
              <a:t>Med</a:t>
            </a:r>
            <a:r>
              <a:rPr kumimoji="0" lang="es-DO" sz="1000" b="0" i="0" u="none" strike="noStrike" kern="1200" cap="none" spc="0" normalizeH="0" baseline="0" noProof="0" dirty="0">
                <a:ln>
                  <a:noFill/>
                </a:ln>
                <a:solidFill>
                  <a:schemeClr val="tx1"/>
                </a:solidFill>
                <a:effectLst/>
                <a:uLnTx/>
                <a:uFillTx/>
                <a:latin typeface="Calibri" panose="020F0502020204030204"/>
                <a:ea typeface="+mn-ea"/>
                <a:cs typeface="+mn-cs"/>
              </a:rPr>
              <a:t> 2019;129:526-534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DO" sz="1000" b="0" i="0" u="none" strike="noStrike" kern="1200" cap="none" spc="0" normalizeH="0" baseline="0" noProof="0" dirty="0">
                <a:ln>
                  <a:noFill/>
                </a:ln>
                <a:solidFill>
                  <a:schemeClr val="tx1"/>
                </a:solidFill>
                <a:effectLst/>
                <a:uLnTx/>
                <a:uFillTx/>
                <a:latin typeface="Calibri" panose="020F0502020204030204"/>
                <a:ea typeface="+mn-ea"/>
                <a:cs typeface="+mn-cs"/>
              </a:rPr>
              <a:t>McDermott MT. </a:t>
            </a:r>
            <a:r>
              <a:rPr kumimoji="0" lang="es-DO" sz="1000" b="0" i="0" u="none" strike="noStrike" kern="1200" cap="none" spc="0" normalizeH="0" baseline="0" noProof="0" dirty="0" err="1">
                <a:ln>
                  <a:noFill/>
                </a:ln>
                <a:solidFill>
                  <a:schemeClr val="tx1"/>
                </a:solidFill>
                <a:effectLst/>
                <a:uLnTx/>
                <a:uFillTx/>
                <a:latin typeface="Calibri" panose="020F0502020204030204"/>
                <a:ea typeface="+mn-ea"/>
                <a:cs typeface="+mn-cs"/>
              </a:rPr>
              <a:t>Hyperthyroidism</a:t>
            </a:r>
            <a:r>
              <a:rPr kumimoji="0" lang="es-DO" sz="1000" b="0" i="0" u="none" strike="noStrike" kern="1200" cap="none" spc="0" normalizeH="0" baseline="0" noProof="0" dirty="0">
                <a:ln>
                  <a:noFill/>
                </a:ln>
                <a:solidFill>
                  <a:schemeClr val="tx1"/>
                </a:solidFill>
                <a:effectLst/>
                <a:uLnTx/>
                <a:uFillTx/>
                <a:latin typeface="Calibri" panose="020F0502020204030204"/>
                <a:ea typeface="+mn-ea"/>
                <a:cs typeface="+mn-cs"/>
              </a:rPr>
              <a:t>. Ann </a:t>
            </a:r>
            <a:r>
              <a:rPr kumimoji="0" lang="es-DO" sz="1000" b="0" i="0" u="none" strike="noStrike" kern="1200" cap="none" spc="0" normalizeH="0" baseline="0" noProof="0" dirty="0" err="1">
                <a:ln>
                  <a:noFill/>
                </a:ln>
                <a:solidFill>
                  <a:schemeClr val="tx1"/>
                </a:solidFill>
                <a:effectLst/>
                <a:uLnTx/>
                <a:uFillTx/>
                <a:latin typeface="Calibri" panose="020F0502020204030204"/>
                <a:ea typeface="+mn-ea"/>
                <a:cs typeface="+mn-cs"/>
              </a:rPr>
              <a:t>intern</a:t>
            </a:r>
            <a:r>
              <a:rPr kumimoji="0" lang="es-DO" sz="1000" b="0" i="0" u="none" strike="noStrike" kern="1200" cap="none" spc="0" normalizeH="0" baseline="0" noProof="0" dirty="0">
                <a:ln>
                  <a:noFill/>
                </a:ln>
                <a:solidFill>
                  <a:schemeClr val="tx1"/>
                </a:solidFill>
                <a:effectLst/>
                <a:uLnTx/>
                <a:uFillTx/>
                <a:latin typeface="Calibri" panose="020F0502020204030204"/>
                <a:ea typeface="+mn-ea"/>
                <a:cs typeface="+mn-cs"/>
              </a:rPr>
              <a:t> </a:t>
            </a:r>
            <a:r>
              <a:rPr kumimoji="0" lang="es-DO" sz="1000" b="0" i="0" u="none" strike="noStrike" kern="1200" cap="none" spc="0" normalizeH="0" baseline="0" noProof="0" dirty="0" err="1">
                <a:ln>
                  <a:noFill/>
                </a:ln>
                <a:solidFill>
                  <a:schemeClr val="tx1"/>
                </a:solidFill>
                <a:effectLst/>
                <a:uLnTx/>
                <a:uFillTx/>
                <a:latin typeface="Calibri" panose="020F0502020204030204"/>
                <a:ea typeface="+mn-ea"/>
                <a:cs typeface="+mn-cs"/>
              </a:rPr>
              <a:t>Med</a:t>
            </a:r>
            <a:r>
              <a:rPr kumimoji="0" lang="es-DO" sz="1000" b="0" i="0" u="none" strike="noStrike" kern="1200" cap="none" spc="0" normalizeH="0" baseline="0" noProof="0" dirty="0">
                <a:ln>
                  <a:noFill/>
                </a:ln>
                <a:solidFill>
                  <a:schemeClr val="tx1"/>
                </a:solidFill>
                <a:effectLst/>
                <a:uLnTx/>
                <a:uFillTx/>
                <a:latin typeface="Calibri" panose="020F0502020204030204"/>
                <a:ea typeface="+mn-ea"/>
                <a:cs typeface="+mn-cs"/>
              </a:rPr>
              <a:t> 2020;172:ITC49-ITC64</a:t>
            </a:r>
          </a:p>
        </p:txBody>
      </p:sp>
    </p:spTree>
    <p:extLst>
      <p:ext uri="{BB962C8B-B14F-4D97-AF65-F5344CB8AC3E}">
        <p14:creationId xmlns:p14="http://schemas.microsoft.com/office/powerpoint/2010/main" val="112676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FA2D15-7D4A-4F42-8754-971923BF7BD1}"/>
              </a:ext>
            </a:extLst>
          </p:cNvPr>
          <p:cNvSpPr>
            <a:spLocks noGrp="1"/>
          </p:cNvSpPr>
          <p:nvPr>
            <p:ph type="title"/>
          </p:nvPr>
        </p:nvSpPr>
        <p:spPr>
          <a:xfrm>
            <a:off x="448888" y="-104931"/>
            <a:ext cx="10522527" cy="1291677"/>
          </a:xfrm>
        </p:spPr>
        <p:txBody>
          <a:bodyPr/>
          <a:lstStyle/>
          <a:p>
            <a:r>
              <a:rPr lang="es-DO" b="1" dirty="0">
                <a:latin typeface="Montserrat" panose="00000500000000000000" pitchFamily="2" charset="0"/>
              </a:rPr>
              <a:t>Cuadro clínico </a:t>
            </a:r>
          </a:p>
        </p:txBody>
      </p:sp>
      <p:graphicFrame>
        <p:nvGraphicFramePr>
          <p:cNvPr id="4" name="Tabla 4">
            <a:extLst>
              <a:ext uri="{FF2B5EF4-FFF2-40B4-BE49-F238E27FC236}">
                <a16:creationId xmlns:a16="http://schemas.microsoft.com/office/drawing/2014/main" id="{ED861578-0796-4379-9431-8241C63EB169}"/>
              </a:ext>
            </a:extLst>
          </p:cNvPr>
          <p:cNvGraphicFramePr>
            <a:graphicFrameLocks noGrp="1"/>
          </p:cNvGraphicFramePr>
          <p:nvPr>
            <p:ph idx="1"/>
            <p:extLst>
              <p:ext uri="{D42A27DB-BD31-4B8C-83A1-F6EECF244321}">
                <p14:modId xmlns:p14="http://schemas.microsoft.com/office/powerpoint/2010/main" val="2992104067"/>
              </p:ext>
            </p:extLst>
          </p:nvPr>
        </p:nvGraphicFramePr>
        <p:xfrm>
          <a:off x="448888" y="994352"/>
          <a:ext cx="10904910" cy="5760720"/>
        </p:xfrm>
        <a:graphic>
          <a:graphicData uri="http://schemas.openxmlformats.org/drawingml/2006/table">
            <a:tbl>
              <a:tblPr firstRow="1" bandRow="1">
                <a:tableStyleId>{5C22544A-7EE6-4342-B048-85BDC9FD1C3A}</a:tableStyleId>
              </a:tblPr>
              <a:tblGrid>
                <a:gridCol w="3634970">
                  <a:extLst>
                    <a:ext uri="{9D8B030D-6E8A-4147-A177-3AD203B41FA5}">
                      <a16:colId xmlns:a16="http://schemas.microsoft.com/office/drawing/2014/main" val="2186447752"/>
                    </a:ext>
                  </a:extLst>
                </a:gridCol>
                <a:gridCol w="3634970">
                  <a:extLst>
                    <a:ext uri="{9D8B030D-6E8A-4147-A177-3AD203B41FA5}">
                      <a16:colId xmlns:a16="http://schemas.microsoft.com/office/drawing/2014/main" val="3069737025"/>
                    </a:ext>
                  </a:extLst>
                </a:gridCol>
                <a:gridCol w="3634970">
                  <a:extLst>
                    <a:ext uri="{9D8B030D-6E8A-4147-A177-3AD203B41FA5}">
                      <a16:colId xmlns:a16="http://schemas.microsoft.com/office/drawing/2014/main" val="1123596531"/>
                    </a:ext>
                  </a:extLst>
                </a:gridCol>
              </a:tblGrid>
              <a:tr h="362919">
                <a:tc>
                  <a:txBody>
                    <a:bodyPr/>
                    <a:lstStyle/>
                    <a:p>
                      <a:endParaRPr lang="es-DO">
                        <a:latin typeface="Montserrat" panose="00000500000000000000" pitchFamily="2" charset="0"/>
                      </a:endParaRPr>
                    </a:p>
                  </a:txBody>
                  <a:tcPr/>
                </a:tc>
                <a:tc>
                  <a:txBody>
                    <a:bodyPr/>
                    <a:lstStyle/>
                    <a:p>
                      <a:r>
                        <a:rPr lang="es-DO" dirty="0">
                          <a:latin typeface="Montserrat" panose="00000500000000000000" pitchFamily="2" charset="0"/>
                        </a:rPr>
                        <a:t>Hipertiroidismo </a:t>
                      </a:r>
                    </a:p>
                  </a:txBody>
                  <a:tcPr/>
                </a:tc>
                <a:tc>
                  <a:txBody>
                    <a:bodyPr/>
                    <a:lstStyle/>
                    <a:p>
                      <a:r>
                        <a:rPr lang="es-DO" dirty="0">
                          <a:latin typeface="Montserrat" panose="00000500000000000000" pitchFamily="2" charset="0"/>
                        </a:rPr>
                        <a:t>Tempestad Tiroidea</a:t>
                      </a:r>
                    </a:p>
                  </a:txBody>
                  <a:tcPr/>
                </a:tc>
                <a:extLst>
                  <a:ext uri="{0D108BD9-81ED-4DB2-BD59-A6C34878D82A}">
                    <a16:rowId xmlns:a16="http://schemas.microsoft.com/office/drawing/2014/main" val="2332976598"/>
                  </a:ext>
                </a:extLst>
              </a:tr>
              <a:tr h="635109">
                <a:tc>
                  <a:txBody>
                    <a:bodyPr/>
                    <a:lstStyle/>
                    <a:p>
                      <a:r>
                        <a:rPr lang="es-DO" dirty="0">
                          <a:latin typeface="Montserrat" panose="00000500000000000000" pitchFamily="2" charset="0"/>
                        </a:rPr>
                        <a:t>Nutrición</a:t>
                      </a:r>
                    </a:p>
                  </a:txBody>
                  <a:tcPr/>
                </a:tc>
                <a:tc>
                  <a:txBody>
                    <a:bodyPr/>
                    <a:lstStyle/>
                    <a:p>
                      <a:r>
                        <a:rPr lang="es-DO" dirty="0">
                          <a:latin typeface="Montserrat" panose="00000500000000000000" pitchFamily="2" charset="0"/>
                        </a:rPr>
                        <a:t>Incremento del apetito</a:t>
                      </a:r>
                    </a:p>
                    <a:p>
                      <a:r>
                        <a:rPr lang="es-DO" dirty="0">
                          <a:latin typeface="Montserrat" panose="00000500000000000000" pitchFamily="2" charset="0"/>
                        </a:rPr>
                        <a:t>Pérdida ponderal </a:t>
                      </a:r>
                    </a:p>
                  </a:txBody>
                  <a:tcPr/>
                </a:tc>
                <a:tc>
                  <a:txBody>
                    <a:bodyPr/>
                    <a:lstStyle/>
                    <a:p>
                      <a:r>
                        <a:rPr lang="es-DO" dirty="0">
                          <a:latin typeface="Montserrat" panose="00000500000000000000" pitchFamily="2" charset="0"/>
                        </a:rPr>
                        <a:t>Pérdida ponderal importante</a:t>
                      </a:r>
                    </a:p>
                    <a:p>
                      <a:r>
                        <a:rPr lang="es-DO" dirty="0">
                          <a:latin typeface="Montserrat" panose="00000500000000000000" pitchFamily="2" charset="0"/>
                        </a:rPr>
                        <a:t>Déficits de vitaminas  </a:t>
                      </a:r>
                    </a:p>
                  </a:txBody>
                  <a:tcPr/>
                </a:tc>
                <a:extLst>
                  <a:ext uri="{0D108BD9-81ED-4DB2-BD59-A6C34878D82A}">
                    <a16:rowId xmlns:a16="http://schemas.microsoft.com/office/drawing/2014/main" val="3585926012"/>
                  </a:ext>
                </a:extLst>
              </a:tr>
              <a:tr h="907299">
                <a:tc>
                  <a:txBody>
                    <a:bodyPr/>
                    <a:lstStyle/>
                    <a:p>
                      <a:r>
                        <a:rPr lang="es-DO" dirty="0">
                          <a:latin typeface="Montserrat" panose="00000500000000000000" pitchFamily="2" charset="0"/>
                        </a:rPr>
                        <a:t>Termorregulación</a:t>
                      </a:r>
                    </a:p>
                  </a:txBody>
                  <a:tcPr/>
                </a:tc>
                <a:tc>
                  <a:txBody>
                    <a:bodyPr/>
                    <a:lstStyle/>
                    <a:p>
                      <a:r>
                        <a:rPr lang="es-DO" dirty="0">
                          <a:latin typeface="Montserrat" panose="00000500000000000000" pitchFamily="2" charset="0"/>
                        </a:rPr>
                        <a:t>Hiperhidrosis</a:t>
                      </a:r>
                    </a:p>
                    <a:p>
                      <a:r>
                        <a:rPr lang="es-DO" dirty="0">
                          <a:latin typeface="Montserrat" panose="00000500000000000000" pitchFamily="2" charset="0"/>
                        </a:rPr>
                        <a:t>Piel caliente y húmeda</a:t>
                      </a:r>
                    </a:p>
                    <a:p>
                      <a:r>
                        <a:rPr lang="es-DO" dirty="0">
                          <a:latin typeface="Montserrat" panose="00000500000000000000" pitchFamily="2" charset="0"/>
                        </a:rPr>
                        <a:t>Intolerancia al calor </a:t>
                      </a:r>
                    </a:p>
                  </a:txBody>
                  <a:tcPr/>
                </a:tc>
                <a:tc>
                  <a:txBody>
                    <a:bodyPr/>
                    <a:lstStyle/>
                    <a:p>
                      <a:r>
                        <a:rPr lang="es-DO" dirty="0">
                          <a:latin typeface="Montserrat" panose="00000500000000000000" pitchFamily="2" charset="0"/>
                        </a:rPr>
                        <a:t>Fiebre ≥38.8</a:t>
                      </a:r>
                      <a:r>
                        <a:rPr lang="es-DO" sz="1800" dirty="0">
                          <a:latin typeface="Montserrat" panose="00000500000000000000" pitchFamily="2" charset="0"/>
                        </a:rPr>
                        <a:t>°C</a:t>
                      </a:r>
                      <a:endParaRPr lang="es-DO" dirty="0">
                        <a:latin typeface="Montserrat" panose="00000500000000000000" pitchFamily="2" charset="0"/>
                      </a:endParaRPr>
                    </a:p>
                    <a:p>
                      <a:r>
                        <a:rPr lang="es-DO" dirty="0">
                          <a:latin typeface="Montserrat" panose="00000500000000000000" pitchFamily="2" charset="0"/>
                        </a:rPr>
                        <a:t>Sudoración profusa</a:t>
                      </a:r>
                    </a:p>
                  </a:txBody>
                  <a:tcPr/>
                </a:tc>
                <a:extLst>
                  <a:ext uri="{0D108BD9-81ED-4DB2-BD59-A6C34878D82A}">
                    <a16:rowId xmlns:a16="http://schemas.microsoft.com/office/drawing/2014/main" val="374202765"/>
                  </a:ext>
                </a:extLst>
              </a:tr>
              <a:tr h="907299">
                <a:tc>
                  <a:txBody>
                    <a:bodyPr/>
                    <a:lstStyle/>
                    <a:p>
                      <a:r>
                        <a:rPr lang="es-DO" dirty="0">
                          <a:latin typeface="Montserrat" panose="00000500000000000000" pitchFamily="2" charset="0"/>
                        </a:rPr>
                        <a:t>Gastrointestinal </a:t>
                      </a:r>
                    </a:p>
                  </a:txBody>
                  <a:tcPr/>
                </a:tc>
                <a:tc>
                  <a:txBody>
                    <a:bodyPr/>
                    <a:lstStyle/>
                    <a:p>
                      <a:r>
                        <a:rPr lang="es-DO" dirty="0" err="1">
                          <a:latin typeface="Montserrat" panose="00000500000000000000" pitchFamily="2" charset="0"/>
                        </a:rPr>
                        <a:t>Hiperdefecación</a:t>
                      </a:r>
                      <a:r>
                        <a:rPr lang="es-DO" dirty="0">
                          <a:latin typeface="Montserrat" panose="00000500000000000000" pitchFamily="2" charset="0"/>
                        </a:rPr>
                        <a:t> </a:t>
                      </a:r>
                    </a:p>
                    <a:p>
                      <a:r>
                        <a:rPr lang="es-DO" dirty="0">
                          <a:latin typeface="Montserrat" panose="00000500000000000000" pitchFamily="2" charset="0"/>
                        </a:rPr>
                        <a:t>Diarrea </a:t>
                      </a:r>
                    </a:p>
                  </a:txBody>
                  <a:tcPr/>
                </a:tc>
                <a:tc>
                  <a:txBody>
                    <a:bodyPr/>
                    <a:lstStyle/>
                    <a:p>
                      <a:r>
                        <a:rPr lang="es-DO" dirty="0">
                          <a:latin typeface="Montserrat" panose="00000500000000000000" pitchFamily="2" charset="0"/>
                        </a:rPr>
                        <a:t>Vómitos </a:t>
                      </a:r>
                    </a:p>
                    <a:p>
                      <a:r>
                        <a:rPr lang="es-DO" dirty="0">
                          <a:latin typeface="Montserrat" panose="00000500000000000000" pitchFamily="2" charset="0"/>
                        </a:rPr>
                        <a:t>Diarrea </a:t>
                      </a:r>
                    </a:p>
                    <a:p>
                      <a:r>
                        <a:rPr lang="es-DO" dirty="0">
                          <a:latin typeface="Montserrat" panose="00000500000000000000" pitchFamily="2" charset="0"/>
                        </a:rPr>
                        <a:t>Ictericia </a:t>
                      </a:r>
                    </a:p>
                  </a:txBody>
                  <a:tcPr/>
                </a:tc>
                <a:extLst>
                  <a:ext uri="{0D108BD9-81ED-4DB2-BD59-A6C34878D82A}">
                    <a16:rowId xmlns:a16="http://schemas.microsoft.com/office/drawing/2014/main" val="921703075"/>
                  </a:ext>
                </a:extLst>
              </a:tr>
              <a:tr h="1179488">
                <a:tc>
                  <a:txBody>
                    <a:bodyPr/>
                    <a:lstStyle/>
                    <a:p>
                      <a:r>
                        <a:rPr lang="es-DO" dirty="0">
                          <a:latin typeface="Montserrat" panose="00000500000000000000" pitchFamily="2" charset="0"/>
                        </a:rPr>
                        <a:t>Cardiovascular </a:t>
                      </a:r>
                    </a:p>
                  </a:txBody>
                  <a:tcPr/>
                </a:tc>
                <a:tc>
                  <a:txBody>
                    <a:bodyPr/>
                    <a:lstStyle/>
                    <a:p>
                      <a:r>
                        <a:rPr lang="es-DO" dirty="0">
                          <a:latin typeface="Montserrat" panose="00000500000000000000" pitchFamily="2" charset="0"/>
                        </a:rPr>
                        <a:t>Taquicardia </a:t>
                      </a:r>
                    </a:p>
                    <a:p>
                      <a:r>
                        <a:rPr lang="es-DO" dirty="0">
                          <a:latin typeface="Montserrat" panose="00000500000000000000" pitchFamily="2" charset="0"/>
                        </a:rPr>
                        <a:t>Hipertensión sistólica</a:t>
                      </a:r>
                    </a:p>
                    <a:p>
                      <a:r>
                        <a:rPr lang="es-DO" dirty="0">
                          <a:latin typeface="Montserrat" panose="00000500000000000000" pitchFamily="2" charset="0"/>
                        </a:rPr>
                        <a:t>Fibrilación auricular </a:t>
                      </a:r>
                    </a:p>
                    <a:p>
                      <a:r>
                        <a:rPr lang="es-DO" dirty="0" err="1">
                          <a:latin typeface="Montserrat" panose="00000500000000000000" pitchFamily="2" charset="0"/>
                        </a:rPr>
                        <a:t>Angor</a:t>
                      </a:r>
                      <a:r>
                        <a:rPr lang="es-DO" dirty="0">
                          <a:latin typeface="Montserrat" panose="00000500000000000000" pitchFamily="2" charset="0"/>
                        </a:rPr>
                        <a:t> </a:t>
                      </a:r>
                    </a:p>
                  </a:txBody>
                  <a:tcPr/>
                </a:tc>
                <a:tc>
                  <a:txBody>
                    <a:bodyPr/>
                    <a:lstStyle/>
                    <a:p>
                      <a:r>
                        <a:rPr lang="es-DO" dirty="0" err="1">
                          <a:latin typeface="Montserrat" panose="00000500000000000000" pitchFamily="2" charset="0"/>
                        </a:rPr>
                        <a:t>Disrritmias</a:t>
                      </a:r>
                      <a:r>
                        <a:rPr lang="es-DO" dirty="0">
                          <a:latin typeface="Montserrat" panose="00000500000000000000" pitchFamily="2" charset="0"/>
                        </a:rPr>
                        <a:t> </a:t>
                      </a:r>
                    </a:p>
                    <a:p>
                      <a:r>
                        <a:rPr lang="es-DO" dirty="0">
                          <a:latin typeface="Montserrat" panose="00000500000000000000" pitchFamily="2" charset="0"/>
                        </a:rPr>
                        <a:t>Taquicardia</a:t>
                      </a:r>
                    </a:p>
                    <a:p>
                      <a:r>
                        <a:rPr lang="es-DO" dirty="0">
                          <a:latin typeface="Montserrat" panose="00000500000000000000" pitchFamily="2" charset="0"/>
                        </a:rPr>
                        <a:t>Disfunción ventricular </a:t>
                      </a:r>
                    </a:p>
                    <a:p>
                      <a:r>
                        <a:rPr lang="es-DO" dirty="0">
                          <a:latin typeface="Montserrat" panose="00000500000000000000" pitchFamily="2" charset="0"/>
                        </a:rPr>
                        <a:t>Insuficiencia cardíaca</a:t>
                      </a:r>
                    </a:p>
                  </a:txBody>
                  <a:tcPr/>
                </a:tc>
                <a:extLst>
                  <a:ext uri="{0D108BD9-81ED-4DB2-BD59-A6C34878D82A}">
                    <a16:rowId xmlns:a16="http://schemas.microsoft.com/office/drawing/2014/main" val="1085927959"/>
                  </a:ext>
                </a:extLst>
              </a:tr>
              <a:tr h="1723867">
                <a:tc>
                  <a:txBody>
                    <a:bodyPr/>
                    <a:lstStyle/>
                    <a:p>
                      <a:r>
                        <a:rPr lang="es-DO" dirty="0">
                          <a:latin typeface="Montserrat" panose="00000500000000000000" pitchFamily="2" charset="0"/>
                        </a:rPr>
                        <a:t>Neuromuscular</a:t>
                      </a:r>
                    </a:p>
                  </a:txBody>
                  <a:tcPr/>
                </a:tc>
                <a:tc>
                  <a:txBody>
                    <a:bodyPr/>
                    <a:lstStyle/>
                    <a:p>
                      <a:r>
                        <a:rPr lang="es-DO" dirty="0">
                          <a:latin typeface="Montserrat" panose="00000500000000000000" pitchFamily="2" charset="0"/>
                        </a:rPr>
                        <a:t>Hiperreflexia </a:t>
                      </a:r>
                    </a:p>
                    <a:p>
                      <a:r>
                        <a:rPr lang="es-DO" dirty="0">
                          <a:latin typeface="Montserrat" panose="00000500000000000000" pitchFamily="2" charset="0"/>
                        </a:rPr>
                        <a:t>Debilidad generalizada</a:t>
                      </a:r>
                    </a:p>
                    <a:p>
                      <a:r>
                        <a:rPr lang="es-DO" dirty="0">
                          <a:latin typeface="Montserrat" panose="00000500000000000000" pitchFamily="2" charset="0"/>
                        </a:rPr>
                        <a:t>Temblor distal </a:t>
                      </a:r>
                    </a:p>
                    <a:p>
                      <a:r>
                        <a:rPr lang="es-DO" dirty="0">
                          <a:latin typeface="Montserrat" panose="00000500000000000000" pitchFamily="2" charset="0"/>
                        </a:rPr>
                        <a:t>Miopatía proximal  </a:t>
                      </a:r>
                    </a:p>
                    <a:p>
                      <a:r>
                        <a:rPr lang="es-DO" dirty="0">
                          <a:latin typeface="Montserrat" panose="00000500000000000000" pitchFamily="2" charset="0"/>
                        </a:rPr>
                        <a:t>Nerviosismo </a:t>
                      </a:r>
                    </a:p>
                    <a:p>
                      <a:r>
                        <a:rPr lang="es-DO" dirty="0">
                          <a:latin typeface="Montserrat" panose="00000500000000000000" pitchFamily="2" charset="0"/>
                        </a:rPr>
                        <a:t>Labilidad emocional </a:t>
                      </a:r>
                    </a:p>
                  </a:txBody>
                  <a:tcPr/>
                </a:tc>
                <a:tc>
                  <a:txBody>
                    <a:bodyPr/>
                    <a:lstStyle/>
                    <a:p>
                      <a:r>
                        <a:rPr lang="es-DO" dirty="0">
                          <a:latin typeface="Montserrat" panose="00000500000000000000" pitchFamily="2" charset="0"/>
                        </a:rPr>
                        <a:t>Agitación </a:t>
                      </a:r>
                    </a:p>
                    <a:p>
                      <a:r>
                        <a:rPr lang="es-DO" dirty="0">
                          <a:latin typeface="Montserrat" panose="00000500000000000000" pitchFamily="2" charset="0"/>
                        </a:rPr>
                        <a:t>Delirio </a:t>
                      </a:r>
                    </a:p>
                    <a:p>
                      <a:r>
                        <a:rPr lang="es-DO" dirty="0">
                          <a:latin typeface="Montserrat" panose="00000500000000000000" pitchFamily="2" charset="0"/>
                        </a:rPr>
                        <a:t>Convulsiones </a:t>
                      </a:r>
                    </a:p>
                    <a:p>
                      <a:r>
                        <a:rPr lang="es-DO" dirty="0">
                          <a:latin typeface="Montserrat" panose="00000500000000000000" pitchFamily="2" charset="0"/>
                        </a:rPr>
                        <a:t>Estupor </a:t>
                      </a:r>
                    </a:p>
                    <a:p>
                      <a:r>
                        <a:rPr lang="es-DO" dirty="0">
                          <a:latin typeface="Montserrat" panose="00000500000000000000" pitchFamily="2" charset="0"/>
                        </a:rPr>
                        <a:t>Coma</a:t>
                      </a:r>
                    </a:p>
                    <a:p>
                      <a:r>
                        <a:rPr lang="es-DO" dirty="0">
                          <a:latin typeface="Montserrat" panose="00000500000000000000" pitchFamily="2" charset="0"/>
                        </a:rPr>
                        <a:t>Apatía </a:t>
                      </a:r>
                    </a:p>
                  </a:txBody>
                  <a:tcPr/>
                </a:tc>
                <a:extLst>
                  <a:ext uri="{0D108BD9-81ED-4DB2-BD59-A6C34878D82A}">
                    <a16:rowId xmlns:a16="http://schemas.microsoft.com/office/drawing/2014/main" val="151554201"/>
                  </a:ext>
                </a:extLst>
              </a:tr>
            </a:tbl>
          </a:graphicData>
        </a:graphic>
      </p:graphicFrame>
    </p:spTree>
    <p:extLst>
      <p:ext uri="{BB962C8B-B14F-4D97-AF65-F5344CB8AC3E}">
        <p14:creationId xmlns:p14="http://schemas.microsoft.com/office/powerpoint/2010/main" val="168698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15BB8-41AE-11BE-3535-C070E1A5A8F3}"/>
              </a:ext>
            </a:extLst>
          </p:cNvPr>
          <p:cNvSpPr>
            <a:spLocks noGrp="1"/>
          </p:cNvSpPr>
          <p:nvPr>
            <p:ph type="title"/>
          </p:nvPr>
        </p:nvSpPr>
        <p:spPr>
          <a:xfrm>
            <a:off x="363557" y="119063"/>
            <a:ext cx="11580793" cy="1385888"/>
          </a:xfrm>
        </p:spPr>
        <p:txBody>
          <a:bodyPr/>
          <a:lstStyle/>
          <a:p>
            <a:r>
              <a:rPr lang="en-US" b="1" dirty="0">
                <a:latin typeface="Montserrat" panose="00000500000000000000" pitchFamily="2" charset="0"/>
                <a:ea typeface="Calibri" panose="020F0502020204030204" pitchFamily="34" charset="0"/>
                <a:cs typeface="Calibri" panose="020F0502020204030204" pitchFamily="34" charset="0"/>
              </a:rPr>
              <a:t> </a:t>
            </a:r>
            <a:r>
              <a:rPr lang="en-US" dirty="0">
                <a:latin typeface="Montserrat" panose="00000500000000000000" pitchFamily="2" charset="0"/>
              </a:rPr>
              <a:t> </a:t>
            </a:r>
            <a:r>
              <a:rPr lang="en-US" b="1" dirty="0" err="1">
                <a:latin typeface="Montserrat" panose="00000500000000000000" pitchFamily="2" charset="0"/>
              </a:rPr>
              <a:t>Hallazgos</a:t>
            </a:r>
            <a:r>
              <a:rPr lang="en-US" b="1" dirty="0">
                <a:latin typeface="Montserrat" panose="00000500000000000000" pitchFamily="2" charset="0"/>
              </a:rPr>
              <a:t> de </a:t>
            </a:r>
            <a:r>
              <a:rPr lang="en-US" b="1" dirty="0" err="1">
                <a:latin typeface="Montserrat" panose="00000500000000000000" pitchFamily="2" charset="0"/>
              </a:rPr>
              <a:t>laboratorio</a:t>
            </a:r>
            <a:r>
              <a:rPr lang="en-US" b="1" dirty="0">
                <a:latin typeface="Montserrat" panose="00000500000000000000" pitchFamily="2" charset="0"/>
              </a:rPr>
              <a:t>  </a:t>
            </a:r>
          </a:p>
        </p:txBody>
      </p:sp>
      <p:sp>
        <p:nvSpPr>
          <p:cNvPr id="10" name="Título 1">
            <a:extLst>
              <a:ext uri="{FF2B5EF4-FFF2-40B4-BE49-F238E27FC236}">
                <a16:creationId xmlns:a16="http://schemas.microsoft.com/office/drawing/2014/main" id="{4DF617B1-EE81-41B8-AF39-3AFC1FAADA7F}"/>
              </a:ext>
            </a:extLst>
          </p:cNvPr>
          <p:cNvSpPr txBox="1">
            <a:spLocks/>
          </p:cNvSpPr>
          <p:nvPr/>
        </p:nvSpPr>
        <p:spPr>
          <a:xfrm>
            <a:off x="849854" y="365125"/>
            <a:ext cx="105039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DO" b="1" dirty="0">
              <a:latin typeface="Arial Rounded MT Bold" panose="020F0704030504030204" pitchFamily="34" charset="77"/>
            </a:endParaRPr>
          </a:p>
        </p:txBody>
      </p:sp>
      <p:sp>
        <p:nvSpPr>
          <p:cNvPr id="6" name="CuadroTexto 5">
            <a:extLst>
              <a:ext uri="{FF2B5EF4-FFF2-40B4-BE49-F238E27FC236}">
                <a16:creationId xmlns:a16="http://schemas.microsoft.com/office/drawing/2014/main" id="{FECEBE79-37BF-41CE-9FDE-4B7389041FE1}"/>
              </a:ext>
            </a:extLst>
          </p:cNvPr>
          <p:cNvSpPr txBox="1"/>
          <p:nvPr/>
        </p:nvSpPr>
        <p:spPr>
          <a:xfrm>
            <a:off x="1104900" y="3952875"/>
            <a:ext cx="2828925" cy="369332"/>
          </a:xfrm>
          <a:prstGeom prst="rect">
            <a:avLst/>
          </a:prstGeom>
          <a:noFill/>
        </p:spPr>
        <p:txBody>
          <a:bodyPr wrap="square" rtlCol="0">
            <a:spAutoFit/>
          </a:bodyPr>
          <a:lstStyle/>
          <a:p>
            <a:r>
              <a:rPr lang="es-DO" dirty="0">
                <a:solidFill>
                  <a:schemeClr val="bg1"/>
                </a:solidFill>
              </a:rPr>
              <a:t>Teoría 2 </a:t>
            </a:r>
          </a:p>
        </p:txBody>
      </p:sp>
      <p:sp>
        <p:nvSpPr>
          <p:cNvPr id="7" name="Content Placeholder 2">
            <a:extLst>
              <a:ext uri="{FF2B5EF4-FFF2-40B4-BE49-F238E27FC236}">
                <a16:creationId xmlns:a16="http://schemas.microsoft.com/office/drawing/2014/main" id="{51CA8D0E-31A3-42E5-938E-C22AB004400F}"/>
              </a:ext>
            </a:extLst>
          </p:cNvPr>
          <p:cNvSpPr txBox="1">
            <a:spLocks/>
          </p:cNvSpPr>
          <p:nvPr/>
        </p:nvSpPr>
        <p:spPr>
          <a:xfrm>
            <a:off x="1981200" y="1219201"/>
            <a:ext cx="8229600" cy="4937125"/>
          </a:xfrm>
          <a:prstGeom prst="rect">
            <a:avLst/>
          </a:prstGeom>
        </p:spPr>
        <p:txBody>
          <a:bodyPr vert="horz" lIns="91440" tIns="45720" rIns="91440" bIns="45720" rtlCol="0">
            <a:normAutofit fontScale="55000" lnSpcReduction="20000"/>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274320" marR="0" lvl="0" indent="-274320" algn="l" defTabSz="914400" rtl="0" eaLnBrk="1" fontAlgn="auto" latinLnBrk="0" hangingPunct="1">
              <a:lnSpc>
                <a:spcPct val="100000"/>
              </a:lnSpc>
              <a:spcBef>
                <a:spcPct val="20000"/>
              </a:spcBef>
              <a:spcAft>
                <a:spcPts val="0"/>
              </a:spcAft>
              <a:buClr>
                <a:srgbClr val="873624"/>
              </a:buClr>
              <a:buSzTx/>
              <a:buFont typeface="Wingdings 2"/>
              <a:buChar char=""/>
              <a:tabLst>
                <a:tab pos="228600" algn="l"/>
              </a:tabLst>
              <a:defRPr/>
            </a:pPr>
            <a:endParaRPr kumimoji="0" lang="es-ES" sz="2400" b="0" i="0" u="none" strike="noStrike" kern="1200" cap="none" spc="0" normalizeH="0" baseline="0" noProof="0" dirty="0">
              <a:ln>
                <a:noFill/>
              </a:ln>
              <a:solidFill>
                <a:srgbClr val="000066"/>
              </a:solidFill>
              <a:effectLst/>
              <a:uLnTx/>
              <a:uFillTx/>
              <a:latin typeface="Book Antiqua"/>
              <a:ea typeface="+mn-ea"/>
              <a:cs typeface="+mn-cs"/>
            </a:endParaRPr>
          </a:p>
          <a:p>
            <a:pPr marL="274320" marR="0" lvl="0" indent="-274320" algn="l" defTabSz="914400" rtl="0" eaLnBrk="1" fontAlgn="auto" latinLnBrk="0" hangingPunct="1">
              <a:lnSpc>
                <a:spcPct val="100000"/>
              </a:lnSpc>
              <a:spcBef>
                <a:spcPct val="20000"/>
              </a:spcBef>
              <a:spcAft>
                <a:spcPts val="0"/>
              </a:spcAft>
              <a:buClr>
                <a:srgbClr val="873624"/>
              </a:buClr>
              <a:buSzTx/>
              <a:buFont typeface="Wingdings 2"/>
              <a:buChar char=""/>
              <a:tabLst>
                <a:tab pos="228600" algn="l"/>
              </a:tabLst>
              <a:defRPr/>
            </a:pPr>
            <a:endParaRPr kumimoji="0" lang="es-ES" sz="2400" b="0" i="0" u="none" strike="noStrike" kern="1200" cap="none" spc="0" normalizeH="0" baseline="0" noProof="0" dirty="0">
              <a:ln>
                <a:noFill/>
              </a:ln>
              <a:solidFill>
                <a:srgbClr val="000066"/>
              </a:solidFill>
              <a:effectLst/>
              <a:uLnTx/>
              <a:uFillTx/>
              <a:latin typeface="Book Antiqua"/>
              <a:ea typeface="+mn-ea"/>
              <a:cs typeface="+mn-cs"/>
            </a:endParaRPr>
          </a:p>
          <a:p>
            <a:pPr marL="274320" marR="0" lvl="0" indent="-274320" algn="l" defTabSz="914400" rtl="0" eaLnBrk="1" fontAlgn="auto" latinLnBrk="0" hangingPunct="1">
              <a:lnSpc>
                <a:spcPct val="100000"/>
              </a:lnSpc>
              <a:spcBef>
                <a:spcPct val="20000"/>
              </a:spcBef>
              <a:spcAft>
                <a:spcPts val="0"/>
              </a:spcAft>
              <a:buClr>
                <a:srgbClr val="873624"/>
              </a:buClr>
              <a:buSzTx/>
              <a:buFont typeface="Wingdings 2"/>
              <a:buChar char=""/>
              <a:tabLst>
                <a:tab pos="228600" algn="l"/>
              </a:tabLst>
              <a:defRPr/>
            </a:pPr>
            <a:endParaRPr kumimoji="0" lang="es-ES" sz="2400" b="0" i="0" u="none" strike="noStrike" kern="1200" cap="none" spc="0" normalizeH="0" baseline="0" noProof="0" dirty="0">
              <a:ln>
                <a:noFill/>
              </a:ln>
              <a:solidFill>
                <a:srgbClr val="000066"/>
              </a:solidFill>
              <a:effectLst/>
              <a:uLnTx/>
              <a:uFillTx/>
              <a:latin typeface="Book Antiqua"/>
              <a:ea typeface="+mn-ea"/>
              <a:cs typeface="+mn-cs"/>
            </a:endParaRPr>
          </a:p>
          <a:p>
            <a:pPr marL="274320" marR="0" lvl="0" indent="-274320" algn="l" defTabSz="914400" rtl="0" eaLnBrk="1" fontAlgn="auto" latinLnBrk="0" hangingPunct="1">
              <a:lnSpc>
                <a:spcPct val="100000"/>
              </a:lnSpc>
              <a:spcBef>
                <a:spcPct val="20000"/>
              </a:spcBef>
              <a:spcAft>
                <a:spcPts val="0"/>
              </a:spcAft>
              <a:buClr>
                <a:srgbClr val="873624"/>
              </a:buClr>
              <a:buSzTx/>
              <a:buFont typeface="Wingdings 2"/>
              <a:buChar char=""/>
              <a:tabLst>
                <a:tab pos="228600" algn="l"/>
              </a:tabLst>
              <a:defRPr/>
            </a:pPr>
            <a:r>
              <a:rPr kumimoji="0" lang="es-ES" sz="2900" b="0" i="0" u="none" strike="noStrike" kern="1200" cap="none" spc="0" normalizeH="0" baseline="0" noProof="0" dirty="0">
                <a:ln>
                  <a:noFill/>
                </a:ln>
                <a:solidFill>
                  <a:schemeClr val="tx1"/>
                </a:solidFill>
                <a:effectLst/>
                <a:uLnTx/>
                <a:uFillTx/>
                <a:latin typeface="Montserrat" panose="00000500000000000000" pitchFamily="2" charset="0"/>
              </a:rPr>
              <a:t>Bioquímica: glucosa (hiperglucemia), urea, eritrosedimentación, creatinina, calcio (hipercalcemia moderada), enzimas hepáticas (suele haber elevación),</a:t>
            </a:r>
            <a:r>
              <a:rPr kumimoji="0" lang="es-ES" sz="2900" b="0" i="0" u="none" strike="noStrike" kern="1200" cap="none" spc="0" normalizeH="0" baseline="0" noProof="0" dirty="0" err="1">
                <a:ln>
                  <a:noFill/>
                </a:ln>
                <a:solidFill>
                  <a:schemeClr val="tx1"/>
                </a:solidFill>
                <a:effectLst/>
                <a:uLnTx/>
                <a:uFillTx/>
                <a:latin typeface="Montserrat" panose="00000500000000000000" pitchFamily="2" charset="0"/>
              </a:rPr>
              <a:t>lactato,LDH,Bilirrubinas</a:t>
            </a:r>
            <a:r>
              <a:rPr kumimoji="0" lang="es-ES" sz="2900" b="0" i="0" u="none" strike="noStrike" kern="1200" cap="none" spc="0" normalizeH="0" baseline="0" noProof="0" dirty="0">
                <a:ln>
                  <a:noFill/>
                </a:ln>
                <a:solidFill>
                  <a:schemeClr val="tx1"/>
                </a:solidFill>
                <a:effectLst/>
                <a:uLnTx/>
                <a:uFillTx/>
                <a:latin typeface="Montserrat" panose="00000500000000000000" pitchFamily="2" charset="0"/>
              </a:rPr>
              <a:t> ,</a:t>
            </a:r>
            <a:r>
              <a:rPr kumimoji="0" lang="es-ES" sz="2900" b="0" i="0" u="none" strike="noStrike" kern="1200" cap="none" spc="0" normalizeH="0" baseline="0" noProof="0" dirty="0" err="1">
                <a:ln>
                  <a:noFill/>
                </a:ln>
                <a:solidFill>
                  <a:schemeClr val="tx1"/>
                </a:solidFill>
                <a:effectLst/>
                <a:uLnTx/>
                <a:uFillTx/>
                <a:latin typeface="Montserrat" panose="00000500000000000000" pitchFamily="2" charset="0"/>
              </a:rPr>
              <a:t>cortisol,fosfatasa</a:t>
            </a:r>
            <a:r>
              <a:rPr kumimoji="0" lang="es-ES" sz="2900" b="0" i="0" u="none" strike="noStrike" kern="1200" cap="none" spc="0" normalizeH="0" baseline="0" noProof="0" dirty="0">
                <a:ln>
                  <a:noFill/>
                </a:ln>
                <a:solidFill>
                  <a:schemeClr val="tx1"/>
                </a:solidFill>
                <a:effectLst/>
                <a:uLnTx/>
                <a:uFillTx/>
                <a:latin typeface="Montserrat" panose="00000500000000000000" pitchFamily="2" charset="0"/>
              </a:rPr>
              <a:t> </a:t>
            </a:r>
            <a:r>
              <a:rPr kumimoji="0" lang="es-ES" sz="2900" b="0" i="0" u="none" strike="noStrike" kern="1200" cap="none" spc="0" normalizeH="0" baseline="0" noProof="0" dirty="0" err="1">
                <a:ln>
                  <a:noFill/>
                </a:ln>
                <a:solidFill>
                  <a:schemeClr val="tx1"/>
                </a:solidFill>
                <a:effectLst/>
                <a:uLnTx/>
                <a:uFillTx/>
                <a:latin typeface="Montserrat" panose="00000500000000000000" pitchFamily="2" charset="0"/>
              </a:rPr>
              <a:t>alcalina,gases</a:t>
            </a:r>
            <a:r>
              <a:rPr kumimoji="0" lang="es-ES" sz="2900" b="0" i="0" u="none" strike="noStrike" kern="1200" cap="none" spc="0" normalizeH="0" baseline="0" noProof="0" dirty="0">
                <a:ln>
                  <a:noFill/>
                </a:ln>
                <a:solidFill>
                  <a:schemeClr val="tx1"/>
                </a:solidFill>
                <a:effectLst/>
                <a:uLnTx/>
                <a:uFillTx/>
                <a:latin typeface="Montserrat" panose="00000500000000000000" pitchFamily="2" charset="0"/>
              </a:rPr>
              <a:t> </a:t>
            </a:r>
            <a:r>
              <a:rPr kumimoji="0" lang="es-ES" sz="2900" b="0" i="0" u="none" strike="noStrike" kern="1200" cap="none" spc="0" normalizeH="0" baseline="0" noProof="0" dirty="0" err="1">
                <a:ln>
                  <a:noFill/>
                </a:ln>
                <a:solidFill>
                  <a:schemeClr val="tx1"/>
                </a:solidFill>
                <a:effectLst/>
                <a:uLnTx/>
                <a:uFillTx/>
                <a:latin typeface="Montserrat" panose="00000500000000000000" pitchFamily="2" charset="0"/>
              </a:rPr>
              <a:t>arteriales,electrolitos</a:t>
            </a:r>
            <a:r>
              <a:rPr kumimoji="0" lang="es-ES" sz="2900" b="0" i="0" u="none" strike="noStrike" kern="1200" cap="none" spc="0" normalizeH="0" baseline="0" noProof="0" dirty="0">
                <a:ln>
                  <a:noFill/>
                </a:ln>
                <a:solidFill>
                  <a:schemeClr val="tx1"/>
                </a:solidFill>
                <a:effectLst/>
                <a:uLnTx/>
                <a:uFillTx/>
                <a:latin typeface="Montserrat" panose="00000500000000000000" pitchFamily="2" charset="0"/>
              </a:rPr>
              <a:t> séricos.</a:t>
            </a:r>
          </a:p>
          <a:p>
            <a:pPr marL="274320" marR="0" lvl="0" indent="-274320" algn="l" defTabSz="914400" rtl="0" eaLnBrk="1" fontAlgn="auto" latinLnBrk="0" hangingPunct="1">
              <a:lnSpc>
                <a:spcPct val="100000"/>
              </a:lnSpc>
              <a:spcBef>
                <a:spcPct val="20000"/>
              </a:spcBef>
              <a:spcAft>
                <a:spcPts val="0"/>
              </a:spcAft>
              <a:buClr>
                <a:srgbClr val="873624"/>
              </a:buClr>
              <a:buSzTx/>
              <a:buFont typeface="Wingdings 2"/>
              <a:buChar char=""/>
              <a:tabLst>
                <a:tab pos="228600" algn="l"/>
              </a:tabLst>
              <a:defRPr/>
            </a:pPr>
            <a:endParaRPr kumimoji="0" lang="es-ES" sz="2900" b="0" i="0" u="none" strike="noStrike" kern="1200" cap="none" spc="0" normalizeH="0" baseline="0" noProof="0" dirty="0">
              <a:ln>
                <a:noFill/>
              </a:ln>
              <a:solidFill>
                <a:schemeClr val="tx1"/>
              </a:solidFill>
              <a:effectLst/>
              <a:uLnTx/>
              <a:uFillTx/>
              <a:latin typeface="Montserrat" panose="00000500000000000000" pitchFamily="2" charset="0"/>
            </a:endParaRPr>
          </a:p>
          <a:p>
            <a:pPr marL="274320" marR="0" lvl="0" indent="-274320" algn="l" defTabSz="914400" rtl="0" eaLnBrk="1" fontAlgn="auto" latinLnBrk="0" hangingPunct="1">
              <a:lnSpc>
                <a:spcPct val="100000"/>
              </a:lnSpc>
              <a:spcBef>
                <a:spcPct val="20000"/>
              </a:spcBef>
              <a:spcAft>
                <a:spcPts val="0"/>
              </a:spcAft>
              <a:buClr>
                <a:srgbClr val="873624"/>
              </a:buClr>
              <a:buSzTx/>
              <a:buFont typeface="Wingdings 2"/>
              <a:buChar char=""/>
              <a:tabLst>
                <a:tab pos="228600" algn="l"/>
              </a:tabLst>
              <a:defRPr/>
            </a:pPr>
            <a:r>
              <a:rPr kumimoji="0" lang="es-ES" sz="2900" b="0" i="0" u="none" strike="noStrike" kern="1200" cap="none" spc="0" normalizeH="0" baseline="0" noProof="0" dirty="0">
                <a:ln>
                  <a:noFill/>
                </a:ln>
                <a:solidFill>
                  <a:schemeClr val="tx1"/>
                </a:solidFill>
                <a:effectLst/>
                <a:uLnTx/>
                <a:uFillTx/>
                <a:latin typeface="Montserrat" panose="00000500000000000000" pitchFamily="2" charset="0"/>
              </a:rPr>
              <a:t>Biometría hemática.</a:t>
            </a:r>
          </a:p>
          <a:p>
            <a:pPr marL="274320" marR="0" lvl="0" indent="-274320" algn="l" defTabSz="914400" rtl="0" eaLnBrk="1" fontAlgn="auto" latinLnBrk="0" hangingPunct="1">
              <a:lnSpc>
                <a:spcPct val="100000"/>
              </a:lnSpc>
              <a:spcBef>
                <a:spcPct val="20000"/>
              </a:spcBef>
              <a:spcAft>
                <a:spcPts val="0"/>
              </a:spcAft>
              <a:buClr>
                <a:srgbClr val="873624"/>
              </a:buClr>
              <a:buSzTx/>
              <a:buFont typeface="Wingdings 2"/>
              <a:buChar char=""/>
              <a:tabLst>
                <a:tab pos="228600" algn="l"/>
              </a:tabLst>
              <a:defRPr/>
            </a:pPr>
            <a:endParaRPr kumimoji="0" lang="es-ES" sz="2900" b="0" i="0" u="none" strike="noStrike" kern="1200" cap="none" spc="0" normalizeH="0" baseline="0" noProof="0" dirty="0">
              <a:ln>
                <a:noFill/>
              </a:ln>
              <a:solidFill>
                <a:schemeClr val="tx1"/>
              </a:solidFill>
              <a:effectLst/>
              <a:uLnTx/>
              <a:uFillTx/>
              <a:latin typeface="Montserrat" panose="00000500000000000000" pitchFamily="2" charset="0"/>
            </a:endParaRPr>
          </a:p>
          <a:p>
            <a:pPr marL="274320" marR="0" lvl="0" indent="-274320" algn="l" defTabSz="914400" rtl="0" eaLnBrk="1" fontAlgn="auto" latinLnBrk="0" hangingPunct="1">
              <a:lnSpc>
                <a:spcPct val="100000"/>
              </a:lnSpc>
              <a:spcBef>
                <a:spcPct val="20000"/>
              </a:spcBef>
              <a:spcAft>
                <a:spcPts val="0"/>
              </a:spcAft>
              <a:buClr>
                <a:srgbClr val="873624"/>
              </a:buClr>
              <a:buSzTx/>
              <a:buFont typeface="Wingdings 2"/>
              <a:buChar char=""/>
              <a:tabLst>
                <a:tab pos="228600" algn="l"/>
              </a:tabLst>
              <a:defRPr/>
            </a:pPr>
            <a:r>
              <a:rPr kumimoji="0" lang="es-ES" sz="2900" b="0" i="0" u="none" strike="noStrike" kern="1200" cap="none" spc="0" normalizeH="0" baseline="0" noProof="0" dirty="0">
                <a:ln>
                  <a:noFill/>
                </a:ln>
                <a:solidFill>
                  <a:schemeClr val="tx1"/>
                </a:solidFill>
                <a:effectLst/>
                <a:uLnTx/>
                <a:uFillTx/>
                <a:latin typeface="Montserrat" panose="00000500000000000000" pitchFamily="2" charset="0"/>
              </a:rPr>
              <a:t>Orina completa con sedimento.</a:t>
            </a:r>
          </a:p>
          <a:p>
            <a:pPr marL="274320" marR="0" lvl="0" indent="-274320" algn="l" defTabSz="914400" rtl="0" eaLnBrk="1" fontAlgn="auto" latinLnBrk="0" hangingPunct="1">
              <a:lnSpc>
                <a:spcPct val="100000"/>
              </a:lnSpc>
              <a:spcBef>
                <a:spcPct val="20000"/>
              </a:spcBef>
              <a:spcAft>
                <a:spcPts val="0"/>
              </a:spcAft>
              <a:buClr>
                <a:srgbClr val="873624"/>
              </a:buClr>
              <a:buSzTx/>
              <a:buFont typeface="Wingdings 2"/>
              <a:buChar char=""/>
              <a:tabLst>
                <a:tab pos="228600" algn="l"/>
              </a:tabLst>
              <a:defRPr/>
            </a:pPr>
            <a:endParaRPr kumimoji="0" lang="es-ES" sz="2900" b="0" i="0" u="none" strike="noStrike" kern="1200" cap="none" spc="0" normalizeH="0" baseline="0" noProof="0" dirty="0">
              <a:ln>
                <a:noFill/>
              </a:ln>
              <a:solidFill>
                <a:schemeClr val="tx1"/>
              </a:solidFill>
              <a:effectLst/>
              <a:uLnTx/>
              <a:uFillTx/>
              <a:latin typeface="Montserrat" panose="00000500000000000000" pitchFamily="2" charset="0"/>
            </a:endParaRPr>
          </a:p>
          <a:p>
            <a:pPr marL="274320" marR="0" lvl="0" indent="-274320" algn="l" defTabSz="914400" rtl="0" eaLnBrk="1" fontAlgn="auto" latinLnBrk="0" hangingPunct="1">
              <a:lnSpc>
                <a:spcPct val="100000"/>
              </a:lnSpc>
              <a:spcBef>
                <a:spcPct val="20000"/>
              </a:spcBef>
              <a:spcAft>
                <a:spcPts val="0"/>
              </a:spcAft>
              <a:buClr>
                <a:srgbClr val="873624"/>
              </a:buClr>
              <a:buSzTx/>
              <a:buFont typeface="Wingdings 2"/>
              <a:buChar char=""/>
              <a:tabLst>
                <a:tab pos="228600" algn="l"/>
              </a:tabLst>
              <a:defRPr/>
            </a:pPr>
            <a:r>
              <a:rPr kumimoji="0" lang="es-ES" sz="2900" b="0" i="0" u="none" strike="noStrike" kern="1200" cap="none" spc="0" normalizeH="0" baseline="0" noProof="0" dirty="0">
                <a:ln>
                  <a:noFill/>
                </a:ln>
                <a:solidFill>
                  <a:schemeClr val="tx1"/>
                </a:solidFill>
                <a:effectLst/>
                <a:uLnTx/>
                <a:uFillTx/>
                <a:latin typeface="Montserrat" panose="00000500000000000000" pitchFamily="2" charset="0"/>
              </a:rPr>
              <a:t>Hemocultivo y urocultivo si se sospecha infección.</a:t>
            </a:r>
          </a:p>
          <a:p>
            <a:pPr marL="274320" marR="0" lvl="0" indent="-274320" algn="l" defTabSz="914400" rtl="0" eaLnBrk="1" fontAlgn="auto" latinLnBrk="0" hangingPunct="1">
              <a:lnSpc>
                <a:spcPct val="100000"/>
              </a:lnSpc>
              <a:spcBef>
                <a:spcPct val="20000"/>
              </a:spcBef>
              <a:spcAft>
                <a:spcPts val="0"/>
              </a:spcAft>
              <a:buClr>
                <a:srgbClr val="873624"/>
              </a:buClr>
              <a:buSzTx/>
              <a:buFont typeface="Wingdings 2"/>
              <a:buChar char=""/>
              <a:tabLst>
                <a:tab pos="228600" algn="l"/>
              </a:tabLst>
              <a:defRPr/>
            </a:pPr>
            <a:endParaRPr kumimoji="0" lang="es-ES" sz="2900" b="0" i="0" u="none" strike="noStrike" kern="1200" cap="none" spc="0" normalizeH="0" baseline="0" noProof="0" dirty="0">
              <a:ln>
                <a:noFill/>
              </a:ln>
              <a:solidFill>
                <a:schemeClr val="tx1"/>
              </a:solidFill>
              <a:effectLst/>
              <a:uLnTx/>
              <a:uFillTx/>
              <a:latin typeface="Montserrat" panose="00000500000000000000" pitchFamily="2" charset="0"/>
            </a:endParaRPr>
          </a:p>
          <a:p>
            <a:pPr marL="274320" marR="0" lvl="0" indent="-274320" algn="l" defTabSz="914400" rtl="0" eaLnBrk="1" fontAlgn="auto" latinLnBrk="0" hangingPunct="1">
              <a:lnSpc>
                <a:spcPct val="100000"/>
              </a:lnSpc>
              <a:spcBef>
                <a:spcPct val="20000"/>
              </a:spcBef>
              <a:spcAft>
                <a:spcPts val="0"/>
              </a:spcAft>
              <a:buClr>
                <a:srgbClr val="873624"/>
              </a:buClr>
              <a:buSzTx/>
              <a:buFont typeface="Wingdings 2"/>
              <a:buChar char=""/>
              <a:tabLst>
                <a:tab pos="228600" algn="l"/>
              </a:tabLst>
              <a:defRPr/>
            </a:pPr>
            <a:r>
              <a:rPr kumimoji="0" lang="es-ES" sz="2900" b="0" i="0" u="none" strike="noStrike" kern="1200" cap="none" spc="0" normalizeH="0" baseline="0" noProof="0" dirty="0">
                <a:ln>
                  <a:noFill/>
                </a:ln>
                <a:solidFill>
                  <a:schemeClr val="tx1"/>
                </a:solidFill>
                <a:effectLst/>
                <a:uLnTx/>
                <a:uFillTx/>
                <a:latin typeface="Montserrat" panose="00000500000000000000" pitchFamily="2" charset="0"/>
              </a:rPr>
              <a:t>Radiografías de tórax y abdomen.</a:t>
            </a:r>
          </a:p>
          <a:p>
            <a:pPr marL="274320" marR="0" lvl="0" indent="-274320" algn="l" defTabSz="914400" rtl="0" eaLnBrk="1" fontAlgn="auto" latinLnBrk="0" hangingPunct="1">
              <a:lnSpc>
                <a:spcPct val="100000"/>
              </a:lnSpc>
              <a:spcBef>
                <a:spcPct val="20000"/>
              </a:spcBef>
              <a:spcAft>
                <a:spcPts val="0"/>
              </a:spcAft>
              <a:buClr>
                <a:srgbClr val="873624"/>
              </a:buClr>
              <a:buSzTx/>
              <a:buFont typeface="Wingdings 2"/>
              <a:buChar char=""/>
              <a:tabLst>
                <a:tab pos="228600" algn="l"/>
              </a:tabLst>
              <a:defRPr/>
            </a:pPr>
            <a:endParaRPr kumimoji="0" lang="es-ES" sz="2900" b="0" i="0" u="none" strike="noStrike" kern="1200" cap="none" spc="0" normalizeH="0" baseline="0" noProof="0" dirty="0">
              <a:ln>
                <a:noFill/>
              </a:ln>
              <a:solidFill>
                <a:schemeClr val="tx1"/>
              </a:solidFill>
              <a:effectLst/>
              <a:uLnTx/>
              <a:uFillTx/>
              <a:latin typeface="Montserrat" panose="00000500000000000000" pitchFamily="2" charset="0"/>
            </a:endParaRPr>
          </a:p>
          <a:p>
            <a:pPr marL="274320" marR="0" lvl="0" indent="-274320" algn="l" defTabSz="914400" rtl="0" eaLnBrk="1" fontAlgn="auto" latinLnBrk="0" hangingPunct="1">
              <a:lnSpc>
                <a:spcPct val="100000"/>
              </a:lnSpc>
              <a:spcBef>
                <a:spcPct val="20000"/>
              </a:spcBef>
              <a:spcAft>
                <a:spcPts val="0"/>
              </a:spcAft>
              <a:buClr>
                <a:srgbClr val="873624"/>
              </a:buClr>
              <a:buSzTx/>
              <a:buFont typeface="Wingdings 2"/>
              <a:buChar char=""/>
              <a:tabLst>
                <a:tab pos="228600" algn="l"/>
              </a:tabLst>
              <a:defRPr/>
            </a:pPr>
            <a:r>
              <a:rPr kumimoji="0" lang="es-ES" sz="2900" b="0" i="0" u="none" strike="noStrike" kern="1200" cap="none" spc="0" normalizeH="0" baseline="0" noProof="0" dirty="0">
                <a:ln>
                  <a:noFill/>
                </a:ln>
                <a:solidFill>
                  <a:schemeClr val="tx1"/>
                </a:solidFill>
                <a:effectLst/>
                <a:uLnTx/>
                <a:uFillTx/>
                <a:latin typeface="Montserrat" panose="00000500000000000000" pitchFamily="2" charset="0"/>
              </a:rPr>
              <a:t>Electrocardiograma (taquicardia sinusal, FA, extrasístole).</a:t>
            </a:r>
          </a:p>
          <a:p>
            <a:pPr marL="548640" marR="0" lvl="1" indent="-274320" algn="l" defTabSz="914400" rtl="0" eaLnBrk="1" fontAlgn="auto" latinLnBrk="0" hangingPunct="1">
              <a:lnSpc>
                <a:spcPct val="100000"/>
              </a:lnSpc>
              <a:spcBef>
                <a:spcPct val="20000"/>
              </a:spcBef>
              <a:spcAft>
                <a:spcPts val="0"/>
              </a:spcAft>
              <a:buClr>
                <a:srgbClr val="873624"/>
              </a:buClr>
              <a:buSzTx/>
              <a:buFont typeface="Wingdings 2"/>
              <a:buChar char=""/>
              <a:tabLst>
                <a:tab pos="228600" algn="l"/>
              </a:tabLst>
              <a:defRPr/>
            </a:pPr>
            <a:r>
              <a:rPr kumimoji="0" lang="es-ES" sz="2900" b="0" i="0" u="none" strike="noStrike" kern="1200" cap="none" spc="0" normalizeH="0" baseline="0" noProof="0" dirty="0">
                <a:ln>
                  <a:noFill/>
                </a:ln>
                <a:solidFill>
                  <a:schemeClr val="tx1"/>
                </a:solidFill>
                <a:effectLst/>
                <a:uLnTx/>
                <a:uFillTx/>
                <a:latin typeface="Montserrat" panose="00000500000000000000" pitchFamily="2" charset="0"/>
              </a:rPr>
              <a:t>40% Taquicardia sinusal</a:t>
            </a:r>
          </a:p>
          <a:p>
            <a:pPr marL="548640" marR="0" lvl="1" indent="-274320" algn="l" defTabSz="914400" rtl="0" eaLnBrk="1" fontAlgn="auto" latinLnBrk="0" hangingPunct="1">
              <a:lnSpc>
                <a:spcPct val="100000"/>
              </a:lnSpc>
              <a:spcBef>
                <a:spcPct val="20000"/>
              </a:spcBef>
              <a:spcAft>
                <a:spcPts val="0"/>
              </a:spcAft>
              <a:buClr>
                <a:srgbClr val="873624"/>
              </a:buClr>
              <a:buSzTx/>
              <a:buFont typeface="Wingdings 2"/>
              <a:buChar char=""/>
              <a:tabLst>
                <a:tab pos="228600" algn="l"/>
              </a:tabLst>
              <a:defRPr/>
            </a:pPr>
            <a:r>
              <a:rPr kumimoji="0" lang="es-ES" sz="2900" b="0" i="0" u="none" strike="noStrike" kern="1200" cap="none" spc="0" normalizeH="0" baseline="0" noProof="0" dirty="0">
                <a:ln>
                  <a:noFill/>
                </a:ln>
                <a:solidFill>
                  <a:schemeClr val="tx1"/>
                </a:solidFill>
                <a:effectLst/>
                <a:uLnTx/>
                <a:uFillTx/>
                <a:latin typeface="Montserrat" panose="00000500000000000000" pitchFamily="2" charset="0"/>
              </a:rPr>
              <a:t>10 a 20% FA</a:t>
            </a:r>
            <a:endParaRPr kumimoji="0" lang="es-MX" sz="2900" b="0" i="0" u="none" strike="noStrike" kern="1200" cap="none" spc="0" normalizeH="0" baseline="0" noProof="0" dirty="0">
              <a:ln>
                <a:noFill/>
              </a:ln>
              <a:solidFill>
                <a:schemeClr val="tx1"/>
              </a:solidFill>
              <a:effectLst/>
              <a:uLnTx/>
              <a:uFillTx/>
              <a:latin typeface="Montserrat" panose="00000500000000000000" pitchFamily="2" charset="0"/>
            </a:endParaRPr>
          </a:p>
        </p:txBody>
      </p:sp>
    </p:spTree>
    <p:extLst>
      <p:ext uri="{BB962C8B-B14F-4D97-AF65-F5344CB8AC3E}">
        <p14:creationId xmlns:p14="http://schemas.microsoft.com/office/powerpoint/2010/main" val="3638041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t0.gstatic.com/images?q=tbn:ANd9GcRYZAVPjgJ2wZg957IkreC2Ys5m2fdxhQtTl2cML2yOCrQRj81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0592" y="1800200"/>
            <a:ext cx="9249625" cy="494116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3 Título"/>
          <p:cNvSpPr>
            <a:spLocks noGrp="1"/>
          </p:cNvSpPr>
          <p:nvPr>
            <p:ph type="title"/>
          </p:nvPr>
        </p:nvSpPr>
        <p:spPr/>
        <p:txBody>
          <a:bodyPr>
            <a:noAutofit/>
          </a:bodyPr>
          <a:lstStyle/>
          <a:p>
            <a:pPr algn="l"/>
            <a:r>
              <a:rPr lang="es-ES" sz="3200" dirty="0">
                <a:latin typeface="Montserrat Medium" panose="00000600000000000000" pitchFamily="2" charset="0"/>
              </a:rPr>
              <a:t>EKG</a:t>
            </a:r>
            <a:br>
              <a:rPr lang="es-ES" sz="3200" dirty="0">
                <a:solidFill>
                  <a:srgbClr val="FFFF00"/>
                </a:solidFill>
                <a:latin typeface="Montserrat Medium" panose="00000600000000000000" pitchFamily="2" charset="0"/>
              </a:rPr>
            </a:br>
            <a:r>
              <a:rPr lang="es-ES" sz="3200" dirty="0">
                <a:latin typeface="Montserrat Medium" panose="00000600000000000000" pitchFamily="2" charset="0"/>
              </a:rPr>
              <a:t>Taquicardia </a:t>
            </a:r>
            <a:r>
              <a:rPr lang="es-ES" sz="3200" dirty="0" err="1">
                <a:latin typeface="Montserrat Medium" panose="00000600000000000000" pitchFamily="2" charset="0"/>
              </a:rPr>
              <a:t>sinusal</a:t>
            </a:r>
            <a:r>
              <a:rPr lang="es-ES" sz="3200" dirty="0">
                <a:latin typeface="Montserrat Medium" panose="00000600000000000000" pitchFamily="2" charset="0"/>
              </a:rPr>
              <a:t> 40%</a:t>
            </a:r>
            <a:br>
              <a:rPr lang="es-ES" sz="3200" dirty="0">
                <a:latin typeface="Montserrat Medium" panose="00000600000000000000" pitchFamily="2" charset="0"/>
              </a:rPr>
            </a:br>
            <a:r>
              <a:rPr lang="es-ES" sz="3200" dirty="0">
                <a:latin typeface="Montserrat Medium" panose="00000600000000000000" pitchFamily="2" charset="0"/>
              </a:rPr>
              <a:t>Fibrilación auricular 10-20%</a:t>
            </a:r>
            <a:br>
              <a:rPr lang="es-ES" sz="3200" dirty="0">
                <a:latin typeface="Montserrat Medium" panose="00000600000000000000" pitchFamily="2" charset="0"/>
              </a:rPr>
            </a:br>
            <a:endParaRPr lang="es-MX" sz="3200" dirty="0">
              <a:latin typeface="Montserrat Medium" panose="00000600000000000000" pitchFamily="2" charset="0"/>
            </a:endParaRPr>
          </a:p>
        </p:txBody>
      </p:sp>
    </p:spTree>
    <p:extLst>
      <p:ext uri="{BB962C8B-B14F-4D97-AF65-F5344CB8AC3E}">
        <p14:creationId xmlns:p14="http://schemas.microsoft.com/office/powerpoint/2010/main" val="659737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77EA43-76F9-45EA-991C-117F34F0A954}"/>
              </a:ext>
            </a:extLst>
          </p:cNvPr>
          <p:cNvSpPr>
            <a:spLocks noGrp="1"/>
          </p:cNvSpPr>
          <p:nvPr>
            <p:ph type="title"/>
          </p:nvPr>
        </p:nvSpPr>
        <p:spPr/>
        <p:txBody>
          <a:bodyPr/>
          <a:lstStyle/>
          <a:p>
            <a:r>
              <a:rPr lang="es-DO" b="1" dirty="0"/>
              <a:t>Estudios de gabinetes</a:t>
            </a:r>
          </a:p>
        </p:txBody>
      </p:sp>
      <p:sp>
        <p:nvSpPr>
          <p:cNvPr id="4" name="CuadroTexto 3">
            <a:extLst>
              <a:ext uri="{FF2B5EF4-FFF2-40B4-BE49-F238E27FC236}">
                <a16:creationId xmlns:a16="http://schemas.microsoft.com/office/drawing/2014/main" id="{D1D6AE52-81AC-4FE5-9E74-736CE367B3AF}"/>
              </a:ext>
            </a:extLst>
          </p:cNvPr>
          <p:cNvSpPr txBox="1"/>
          <p:nvPr/>
        </p:nvSpPr>
        <p:spPr>
          <a:xfrm>
            <a:off x="172494" y="1782396"/>
            <a:ext cx="6097384" cy="4124206"/>
          </a:xfrm>
          <a:prstGeom prst="rect">
            <a:avLst/>
          </a:prstGeom>
          <a:noFill/>
        </p:spPr>
        <p:txBody>
          <a:bodyPr wrap="square">
            <a:spAutoFit/>
          </a:bodyPr>
          <a:lstStyle/>
          <a:p>
            <a:pPr marL="0" indent="0">
              <a:buNone/>
            </a:pPr>
            <a:r>
              <a:rPr lang="es-MX" b="1" dirty="0"/>
              <a:t>No son necesarios </a:t>
            </a:r>
          </a:p>
          <a:p>
            <a:r>
              <a:rPr lang="es-ES" sz="2400" b="1" dirty="0">
                <a:latin typeface="Maiandra GD" pitchFamily="34" charset="0"/>
              </a:rPr>
              <a:t>RAIU</a:t>
            </a:r>
            <a:r>
              <a:rPr lang="es-ES" sz="2400" dirty="0">
                <a:latin typeface="Maiandra GD" pitchFamily="34" charset="0"/>
              </a:rPr>
              <a:t>:</a:t>
            </a:r>
          </a:p>
          <a:p>
            <a:pPr lvl="1"/>
            <a:r>
              <a:rPr lang="es-ES" sz="2000" dirty="0">
                <a:latin typeface="Maiandra GD" pitchFamily="34" charset="0"/>
              </a:rPr>
              <a:t>Aumento en la captación en una a dos horas</a:t>
            </a:r>
          </a:p>
          <a:p>
            <a:pPr lvl="1"/>
            <a:r>
              <a:rPr lang="es-ES" sz="2000" dirty="0">
                <a:latin typeface="Maiandra GD" pitchFamily="34" charset="0"/>
              </a:rPr>
              <a:t>Aumento del recambio de yodo </a:t>
            </a:r>
            <a:r>
              <a:rPr lang="es-ES" sz="2000" dirty="0" err="1">
                <a:latin typeface="Maiandra GD" pitchFamily="34" charset="0"/>
              </a:rPr>
              <a:t>intraglandular</a:t>
            </a:r>
            <a:endParaRPr lang="es-ES" sz="2000" dirty="0">
              <a:latin typeface="Maiandra GD" pitchFamily="34" charset="0"/>
            </a:endParaRPr>
          </a:p>
          <a:p>
            <a:endParaRPr lang="es-ES" sz="2400" dirty="0">
              <a:latin typeface="Maiandra GD" pitchFamily="34" charset="0"/>
            </a:endParaRPr>
          </a:p>
          <a:p>
            <a:endParaRPr lang="es-ES" sz="2400" dirty="0">
              <a:latin typeface="Maiandra GD" pitchFamily="34" charset="0"/>
            </a:endParaRPr>
          </a:p>
          <a:p>
            <a:endParaRPr lang="es-ES" sz="2400" dirty="0">
              <a:latin typeface="Maiandra GD" pitchFamily="34" charset="0"/>
            </a:endParaRPr>
          </a:p>
          <a:p>
            <a:endParaRPr lang="es-ES" sz="2400" dirty="0">
              <a:latin typeface="Maiandra GD" pitchFamily="34" charset="0"/>
            </a:endParaRPr>
          </a:p>
          <a:p>
            <a:r>
              <a:rPr lang="es-ES" sz="2400" b="1" dirty="0">
                <a:latin typeface="Maiandra GD" pitchFamily="34" charset="0"/>
              </a:rPr>
              <a:t>USG</a:t>
            </a:r>
            <a:r>
              <a:rPr lang="es-ES" sz="2400" dirty="0">
                <a:latin typeface="Maiandra GD" pitchFamily="34" charset="0"/>
              </a:rPr>
              <a:t>:</a:t>
            </a:r>
          </a:p>
          <a:p>
            <a:pPr lvl="1">
              <a:buFont typeface="Courier New" pitchFamily="49" charset="0"/>
              <a:buChar char="o"/>
            </a:pPr>
            <a:r>
              <a:rPr lang="es-ES" sz="2000" dirty="0">
                <a:latin typeface="Maiandra GD" pitchFamily="34" charset="0"/>
              </a:rPr>
              <a:t>Aumento del tamaño y la </a:t>
            </a:r>
            <a:r>
              <a:rPr lang="es-ES" sz="2000" dirty="0" err="1">
                <a:latin typeface="Maiandra GD" pitchFamily="34" charset="0"/>
              </a:rPr>
              <a:t>vascularidad</a:t>
            </a:r>
            <a:endParaRPr lang="es-ES" sz="2000" dirty="0">
              <a:latin typeface="Maiandra GD" pitchFamily="34" charset="0"/>
            </a:endParaRPr>
          </a:p>
          <a:p>
            <a:pPr lvl="1">
              <a:buFont typeface="Courier New" pitchFamily="49" charset="0"/>
              <a:buChar char="o"/>
            </a:pPr>
            <a:r>
              <a:rPr lang="es-ES" sz="2000" dirty="0">
                <a:latin typeface="Maiandra GD" pitchFamily="34" charset="0"/>
              </a:rPr>
              <a:t>Tiroiditis y L-T4: tamaño normal y flujo </a:t>
            </a:r>
            <a:r>
              <a:rPr lang="es-ES" sz="2000" dirty="0" err="1">
                <a:latin typeface="Maiandra GD" pitchFamily="34" charset="0"/>
              </a:rPr>
              <a:t>disminuído</a:t>
            </a:r>
            <a:endParaRPr lang="es-ES" sz="2000" dirty="0">
              <a:latin typeface="Maiandra GD" pitchFamily="34" charset="0"/>
            </a:endParaRPr>
          </a:p>
        </p:txBody>
      </p:sp>
      <p:pic>
        <p:nvPicPr>
          <p:cNvPr id="6" name="Imagen 5">
            <a:extLst>
              <a:ext uri="{FF2B5EF4-FFF2-40B4-BE49-F238E27FC236}">
                <a16:creationId xmlns:a16="http://schemas.microsoft.com/office/drawing/2014/main" id="{F3E6E9DA-B877-4E04-8451-35160C0FD5D8}"/>
              </a:ext>
            </a:extLst>
          </p:cNvPr>
          <p:cNvPicPr>
            <a:picLocks noChangeAspect="1"/>
          </p:cNvPicPr>
          <p:nvPr/>
        </p:nvPicPr>
        <p:blipFill>
          <a:blip r:embed="rId2"/>
          <a:stretch>
            <a:fillRect/>
          </a:stretch>
        </p:blipFill>
        <p:spPr>
          <a:xfrm>
            <a:off x="6350924" y="4023360"/>
            <a:ext cx="3690852" cy="2493818"/>
          </a:xfrm>
          <a:prstGeom prst="rect">
            <a:avLst/>
          </a:prstGeom>
        </p:spPr>
      </p:pic>
      <p:pic>
        <p:nvPicPr>
          <p:cNvPr id="8" name="Imagen 7">
            <a:extLst>
              <a:ext uri="{FF2B5EF4-FFF2-40B4-BE49-F238E27FC236}">
                <a16:creationId xmlns:a16="http://schemas.microsoft.com/office/drawing/2014/main" id="{EE6A9BB1-B05C-422A-B364-98BBD09BDA70}"/>
              </a:ext>
            </a:extLst>
          </p:cNvPr>
          <p:cNvPicPr>
            <a:picLocks noChangeAspect="1"/>
          </p:cNvPicPr>
          <p:nvPr/>
        </p:nvPicPr>
        <p:blipFill>
          <a:blip r:embed="rId3"/>
          <a:stretch>
            <a:fillRect/>
          </a:stretch>
        </p:blipFill>
        <p:spPr>
          <a:xfrm>
            <a:off x="6350924" y="1690687"/>
            <a:ext cx="3600270" cy="2023831"/>
          </a:xfrm>
          <a:prstGeom prst="rect">
            <a:avLst/>
          </a:prstGeom>
        </p:spPr>
      </p:pic>
    </p:spTree>
    <p:extLst>
      <p:ext uri="{BB962C8B-B14F-4D97-AF65-F5344CB8AC3E}">
        <p14:creationId xmlns:p14="http://schemas.microsoft.com/office/powerpoint/2010/main" val="3376979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2AA742A2-78CF-A945-68C9-5B23EEA36E02}"/>
              </a:ext>
            </a:extLst>
          </p:cNvPr>
          <p:cNvSpPr>
            <a:spLocks noGrp="1"/>
          </p:cNvSpPr>
          <p:nvPr>
            <p:ph type="ftr" sz="quarter" idx="11"/>
          </p:nvPr>
        </p:nvSpPr>
        <p:spPr>
          <a:xfrm>
            <a:off x="4038600" y="6356350"/>
            <a:ext cx="4114800" cy="365125"/>
          </a:xfrm>
        </p:spPr>
        <p:txBody>
          <a:bodyPr vert="horz" lIns="91440" tIns="45720" rIns="91440" bIns="45720" rtlCol="0" anchor="ctr">
            <a:normAutofit fontScale="25000" lnSpcReduction="20000"/>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Douglas S Ross, M. (20 de JUNIO de 2022). UPTODATE. </a:t>
            </a:r>
            <a:r>
              <a:rPr kumimoji="0" lang="en-US" sz="4000" b="0" i="0" u="none" strike="noStrike" kern="1200" cap="none" spc="0" normalizeH="0" baseline="0" noProof="0" dirty="0" err="1">
                <a:ln>
                  <a:noFill/>
                </a:ln>
                <a:solidFill>
                  <a:prstClr val="black">
                    <a:tint val="75000"/>
                  </a:prstClr>
                </a:solidFill>
                <a:effectLst/>
                <a:uLnTx/>
                <a:uFillTx/>
                <a:latin typeface="Calibri" panose="020F0502020204030204"/>
                <a:ea typeface="+mn-ea"/>
                <a:cs typeface="+mn-cs"/>
              </a:rPr>
              <a:t>Obtenido</a:t>
            </a:r>
            <a:r>
              <a:rPr kumimoji="0" lang="en-US" sz="40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de UPTODATE: https://</a:t>
            </a:r>
            <a:r>
              <a:rPr kumimoji="0" lang="en-US" sz="4000" b="0" i="0" u="none" strike="noStrike" kern="1200" cap="none" spc="0" normalizeH="0" baseline="0" noProof="0" dirty="0" err="1">
                <a:ln>
                  <a:noFill/>
                </a:ln>
                <a:solidFill>
                  <a:prstClr val="black">
                    <a:tint val="75000"/>
                  </a:prstClr>
                </a:solidFill>
                <a:effectLst/>
                <a:uLnTx/>
                <a:uFillTx/>
                <a:latin typeface="Calibri" panose="020F0502020204030204"/>
                <a:ea typeface="+mn-ea"/>
                <a:cs typeface="+mn-cs"/>
              </a:rPr>
              <a:t>www.uptodate.com</a:t>
            </a:r>
            <a:r>
              <a:rPr kumimoji="0" lang="en-US" sz="40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/contents/</a:t>
            </a:r>
            <a:r>
              <a:rPr kumimoji="0" lang="en-US" sz="4000" b="0" i="0" u="none" strike="noStrike" kern="1200" cap="none" spc="0" normalizeH="0" baseline="0" noProof="0" dirty="0" err="1">
                <a:ln>
                  <a:noFill/>
                </a:ln>
                <a:solidFill>
                  <a:prstClr val="black">
                    <a:tint val="75000"/>
                  </a:prstClr>
                </a:solidFill>
                <a:effectLst/>
                <a:uLnTx/>
                <a:uFillTx/>
                <a:latin typeface="Calibri" panose="020F0502020204030204"/>
                <a:ea typeface="+mn-ea"/>
                <a:cs typeface="+mn-cs"/>
              </a:rPr>
              <a:t>thyroid-storm?search</a:t>
            </a:r>
            <a:r>
              <a:rPr kumimoji="0" lang="en-US" sz="40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=tormenta%20tirotóxica&amp;source=</a:t>
            </a:r>
            <a:r>
              <a:rPr kumimoji="0" lang="en-US" sz="4000" b="0" i="0" u="none" strike="noStrike" kern="1200" cap="none" spc="0" normalizeH="0" baseline="0" noProof="0" dirty="0" err="1">
                <a:ln>
                  <a:noFill/>
                </a:ln>
                <a:solidFill>
                  <a:prstClr val="black">
                    <a:tint val="75000"/>
                  </a:prstClr>
                </a:solidFill>
                <a:effectLst/>
                <a:uLnTx/>
                <a:uFillTx/>
                <a:latin typeface="Calibri" panose="020F0502020204030204"/>
                <a:ea typeface="+mn-ea"/>
                <a:cs typeface="+mn-cs"/>
              </a:rPr>
              <a:t>search_result&amp;selectedTitle</a:t>
            </a:r>
            <a:r>
              <a:rPr kumimoji="0" lang="en-US" sz="40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=1~150&amp;usage_type=</a:t>
            </a:r>
            <a:r>
              <a:rPr kumimoji="0" lang="en-US" sz="4000" b="0" i="0" u="none" strike="noStrike" kern="1200" cap="none" spc="0" normalizeH="0" baseline="0" noProof="0" dirty="0" err="1">
                <a:ln>
                  <a:noFill/>
                </a:ln>
                <a:solidFill>
                  <a:prstClr val="black">
                    <a:tint val="75000"/>
                  </a:prstClr>
                </a:solidFill>
                <a:effectLst/>
                <a:uLnTx/>
                <a:uFillTx/>
                <a:latin typeface="Calibri" panose="020F0502020204030204"/>
                <a:ea typeface="+mn-ea"/>
                <a:cs typeface="+mn-cs"/>
              </a:rPr>
              <a:t>default&amp;display_rank</a:t>
            </a:r>
            <a:r>
              <a:rPr kumimoji="0" lang="en-US" sz="40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=1</a:t>
            </a: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3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a:t>
            </a:r>
          </a:p>
        </p:txBody>
      </p:sp>
      <p:sp>
        <p:nvSpPr>
          <p:cNvPr id="11" name="CuadroTexto 10">
            <a:extLst>
              <a:ext uri="{FF2B5EF4-FFF2-40B4-BE49-F238E27FC236}">
                <a16:creationId xmlns:a16="http://schemas.microsoft.com/office/drawing/2014/main" id="{E539911A-8984-9E7E-8615-201550315CA6}"/>
              </a:ext>
            </a:extLst>
          </p:cNvPr>
          <p:cNvSpPr txBox="1"/>
          <p:nvPr/>
        </p:nvSpPr>
        <p:spPr>
          <a:xfrm>
            <a:off x="418913" y="3219554"/>
            <a:ext cx="3862311" cy="258532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DO" sz="1800" b="1" i="0" u="none" strike="noStrike" kern="1200" cap="none" spc="0" normalizeH="0" baseline="0" noProof="0" dirty="0">
                <a:ln>
                  <a:noFill/>
                </a:ln>
                <a:solidFill>
                  <a:srgbClr val="191919"/>
                </a:solidFill>
                <a:effectLst/>
                <a:uLnTx/>
                <a:uFillTx/>
                <a:latin typeface="Montserrat" panose="00000500000000000000" pitchFamily="2" charset="0"/>
              </a:rPr>
              <a:t>Basado en el puntaje total, la probabilidad diagnóstica de tormenta tiroidea es la siguiente</a:t>
            </a:r>
            <a:r>
              <a:rPr kumimoji="0" lang="es-DO" sz="1800" b="0" i="0" u="none" strike="noStrike" kern="1200" cap="none" spc="0" normalizeH="0" baseline="0" noProof="0" dirty="0">
                <a:ln>
                  <a:noFill/>
                </a:ln>
                <a:solidFill>
                  <a:srgbClr val="191919"/>
                </a:solidFill>
                <a:effectLst/>
                <a:uLnTx/>
                <a:uFillTx/>
                <a:latin typeface="Montserrat" panose="00000500000000000000" pitchFamily="2" charset="0"/>
              </a:rPr>
              <a:t>: </a:t>
            </a:r>
            <a:endParaRPr kumimoji="0" lang="es-DO" sz="1800" b="0" i="0" u="none" strike="noStrike" kern="1200" cap="none" spc="0" normalizeH="0" baseline="0" noProof="0" dirty="0">
              <a:ln>
                <a:noFill/>
              </a:ln>
              <a:solidFill>
                <a:prstClr val="black"/>
              </a:solidFill>
              <a:effectLst/>
              <a:uLnTx/>
              <a:uFillTx/>
              <a:latin typeface="Montserrat"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DO" sz="1800" b="0" i="0" u="sng" strike="noStrike" kern="1200" cap="none" spc="0" normalizeH="0" baseline="0" noProof="0" dirty="0">
                <a:ln>
                  <a:noFill/>
                </a:ln>
                <a:solidFill>
                  <a:srgbClr val="191919"/>
                </a:solidFill>
                <a:effectLst/>
                <a:uLnTx/>
                <a:uFillTx/>
                <a:latin typeface="Montserrat" panose="00000500000000000000" pitchFamily="2" charset="0"/>
              </a:rPr>
              <a:t>Poco probable: puntaje &lt;25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DO" sz="1800" b="0" i="0" u="sng" strike="noStrike" kern="1200" cap="none" spc="0" normalizeH="0" baseline="0" noProof="0" dirty="0">
                <a:ln>
                  <a:noFill/>
                </a:ln>
                <a:solidFill>
                  <a:srgbClr val="191919"/>
                </a:solidFill>
                <a:effectLst/>
                <a:uLnTx/>
                <a:uFillTx/>
                <a:latin typeface="Montserrat" panose="00000500000000000000" pitchFamily="2" charset="0"/>
              </a:rPr>
              <a:t>Inminente: puntaje entre 25 y 44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DO" u="sng" noProof="0" dirty="0">
                <a:solidFill>
                  <a:srgbClr val="191919"/>
                </a:solidFill>
                <a:latin typeface="Montserrat" panose="00000500000000000000" pitchFamily="2" charset="0"/>
              </a:rPr>
              <a:t>Tempestad Tiroidea </a:t>
            </a:r>
            <a:r>
              <a:rPr kumimoji="0" lang="es-DO" sz="1800" b="0" i="0" u="sng" strike="noStrike" kern="1200" cap="none" spc="0" normalizeH="0" baseline="0" noProof="0" dirty="0">
                <a:ln>
                  <a:noFill/>
                </a:ln>
                <a:solidFill>
                  <a:srgbClr val="191919"/>
                </a:solidFill>
                <a:effectLst/>
                <a:uLnTx/>
                <a:uFillTx/>
                <a:latin typeface="Montserrat" panose="00000500000000000000" pitchFamily="2" charset="0"/>
              </a:rPr>
              <a:t>: puntaje </a:t>
            </a:r>
            <a:r>
              <a:rPr lang="es-DO" u="sng" dirty="0">
                <a:solidFill>
                  <a:srgbClr val="191919"/>
                </a:solidFill>
                <a:latin typeface="Montserrat" panose="00000500000000000000" pitchFamily="2" charset="0"/>
              </a:rPr>
              <a:t>≥ 45</a:t>
            </a:r>
            <a:endParaRPr kumimoji="0" lang="es-DO" sz="1800" b="0" i="0" u="sng" strike="noStrike" kern="1200" cap="none" spc="0" normalizeH="0" baseline="0" noProof="0" dirty="0">
              <a:ln>
                <a:noFill/>
              </a:ln>
              <a:solidFill>
                <a:srgbClr val="191919"/>
              </a:solidFill>
              <a:effectLst/>
              <a:uLnTx/>
              <a:uFillTx/>
              <a:latin typeface="Montserrat" panose="00000500000000000000" pitchFamily="2" charset="0"/>
            </a:endParaRPr>
          </a:p>
        </p:txBody>
      </p:sp>
      <p:sp>
        <p:nvSpPr>
          <p:cNvPr id="3" name="CuadroTexto 2">
            <a:extLst>
              <a:ext uri="{FF2B5EF4-FFF2-40B4-BE49-F238E27FC236}">
                <a16:creationId xmlns:a16="http://schemas.microsoft.com/office/drawing/2014/main" id="{A183A4F4-9F6B-464B-0A8A-3EDC212DC807}"/>
              </a:ext>
            </a:extLst>
          </p:cNvPr>
          <p:cNvSpPr txBox="1"/>
          <p:nvPr/>
        </p:nvSpPr>
        <p:spPr>
          <a:xfrm>
            <a:off x="432475" y="889399"/>
            <a:ext cx="3702014" cy="147732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DO" sz="1800" b="1" i="0" u="none" strike="noStrike" kern="1200" cap="none" spc="0" normalizeH="0" baseline="0" noProof="0" dirty="0">
                <a:ln>
                  <a:noFill/>
                </a:ln>
                <a:solidFill>
                  <a:prstClr val="black"/>
                </a:solidFill>
                <a:effectLst/>
                <a:uLnTx/>
                <a:uFillTx/>
                <a:latin typeface="Montserrat" panose="00000500000000000000" pitchFamily="2" charset="0"/>
              </a:rPr>
              <a:t>En 1993, Burch y Wartofsky </a:t>
            </a:r>
            <a:r>
              <a:rPr kumimoji="0" lang="es-ES" sz="1800" b="1" i="0" u="none" strike="noStrike" kern="1200" cap="none" spc="0" normalizeH="0" baseline="0" noProof="0" dirty="0">
                <a:ln>
                  <a:noFill/>
                </a:ln>
                <a:solidFill>
                  <a:prstClr val="black"/>
                </a:solidFill>
                <a:effectLst/>
                <a:uLnTx/>
                <a:uFillTx/>
                <a:latin typeface="Montserrat" panose="00000500000000000000" pitchFamily="2" charset="0"/>
              </a:rPr>
              <a:t>introdujeron un sistema de puntuación puntual para identificar definitivamente a los pacientes con TT</a:t>
            </a:r>
            <a:endParaRPr kumimoji="0" lang="es-DO" sz="1800" b="1" i="0" u="none" strike="noStrike" kern="1200" cap="none" spc="0" normalizeH="0" baseline="0" noProof="0" dirty="0">
              <a:ln>
                <a:noFill/>
              </a:ln>
              <a:solidFill>
                <a:prstClr val="black"/>
              </a:solidFill>
              <a:effectLst/>
              <a:uLnTx/>
              <a:uFillTx/>
              <a:latin typeface="Montserrat" panose="00000500000000000000" pitchFamily="2" charset="0"/>
            </a:endParaRPr>
          </a:p>
        </p:txBody>
      </p:sp>
      <p:pic>
        <p:nvPicPr>
          <p:cNvPr id="6" name="Imagen 5">
            <a:extLst>
              <a:ext uri="{FF2B5EF4-FFF2-40B4-BE49-F238E27FC236}">
                <a16:creationId xmlns:a16="http://schemas.microsoft.com/office/drawing/2014/main" id="{EF1FB286-ABD4-46A9-87B9-549C7166053A}"/>
              </a:ext>
            </a:extLst>
          </p:cNvPr>
          <p:cNvPicPr/>
          <p:nvPr/>
        </p:nvPicPr>
        <p:blipFill>
          <a:blip r:embed="rId3"/>
          <a:stretch>
            <a:fillRect/>
          </a:stretch>
        </p:blipFill>
        <p:spPr>
          <a:xfrm>
            <a:off x="5286375" y="560321"/>
            <a:ext cx="6334125" cy="5387340"/>
          </a:xfrm>
          <a:prstGeom prst="rect">
            <a:avLst/>
          </a:prstGeom>
        </p:spPr>
      </p:pic>
      <p:sp>
        <p:nvSpPr>
          <p:cNvPr id="8" name="CuadroTexto 7">
            <a:extLst>
              <a:ext uri="{FF2B5EF4-FFF2-40B4-BE49-F238E27FC236}">
                <a16:creationId xmlns:a16="http://schemas.microsoft.com/office/drawing/2014/main" id="{C8836A7F-4C62-4564-BB74-4C8CDE60316D}"/>
              </a:ext>
            </a:extLst>
          </p:cNvPr>
          <p:cNvSpPr txBox="1"/>
          <p:nvPr/>
        </p:nvSpPr>
        <p:spPr>
          <a:xfrm>
            <a:off x="5553075" y="103287"/>
            <a:ext cx="6315075" cy="307777"/>
          </a:xfrm>
          <a:prstGeom prst="rect">
            <a:avLst/>
          </a:prstGeom>
          <a:noFill/>
        </p:spPr>
        <p:txBody>
          <a:bodyPr wrap="square">
            <a:spAutoFit/>
          </a:bodyPr>
          <a:lstStyle/>
          <a:p>
            <a:r>
              <a:rPr lang="es-DO" sz="1400" b="1" dirty="0">
                <a:latin typeface="Montserrat" panose="00000500000000000000" pitchFamily="2" charset="0"/>
                <a:ea typeface="Calibri" panose="020F0502020204030204" pitchFamily="34" charset="0"/>
              </a:rPr>
              <a:t>Cr</a:t>
            </a:r>
            <a:r>
              <a:rPr lang="es-DO" sz="1400" b="1" dirty="0">
                <a:effectLst/>
                <a:latin typeface="Montserrat" panose="00000500000000000000" pitchFamily="2" charset="0"/>
                <a:ea typeface="Calibri" panose="020F0502020204030204" pitchFamily="34" charset="0"/>
              </a:rPr>
              <a:t>iterios diagnósticos modificados de Burch-</a:t>
            </a:r>
            <a:r>
              <a:rPr lang="es-DO" sz="1400" b="1" dirty="0" err="1">
                <a:effectLst/>
                <a:latin typeface="Montserrat" panose="00000500000000000000" pitchFamily="2" charset="0"/>
                <a:ea typeface="Calibri" panose="020F0502020204030204" pitchFamily="34" charset="0"/>
              </a:rPr>
              <a:t>Wartofsky</a:t>
            </a:r>
            <a:r>
              <a:rPr lang="es-DO" sz="1400" b="1" dirty="0">
                <a:effectLst/>
                <a:latin typeface="Montserrat" panose="00000500000000000000" pitchFamily="2" charset="0"/>
                <a:ea typeface="Calibri" panose="020F0502020204030204" pitchFamily="34" charset="0"/>
              </a:rPr>
              <a:t>.</a:t>
            </a:r>
            <a:endParaRPr lang="es-DO" b="1" dirty="0">
              <a:latin typeface="Montserrat" panose="00000500000000000000" pitchFamily="2" charset="0"/>
            </a:endParaRPr>
          </a:p>
        </p:txBody>
      </p:sp>
    </p:spTree>
    <p:extLst>
      <p:ext uri="{BB962C8B-B14F-4D97-AF65-F5344CB8AC3E}">
        <p14:creationId xmlns:p14="http://schemas.microsoft.com/office/powerpoint/2010/main" val="155466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5B42BA-2C3A-4530-B7D0-E53413D69A47}"/>
              </a:ext>
            </a:extLst>
          </p:cNvPr>
          <p:cNvSpPr>
            <a:spLocks noGrp="1"/>
          </p:cNvSpPr>
          <p:nvPr>
            <p:ph type="title"/>
          </p:nvPr>
        </p:nvSpPr>
        <p:spPr>
          <a:xfrm>
            <a:off x="342900" y="190500"/>
            <a:ext cx="11449050" cy="1309688"/>
          </a:xfrm>
        </p:spPr>
        <p:txBody>
          <a:bodyPr/>
          <a:lstStyle/>
          <a:p>
            <a:pPr algn="ctr"/>
            <a:r>
              <a:rPr lang="es-DO" dirty="0">
                <a:latin typeface="Montserrat" panose="00000500000000000000" pitchFamily="2" charset="0"/>
              </a:rPr>
              <a:t>Diagnóstico según la escala de Burch y </a:t>
            </a:r>
            <a:r>
              <a:rPr lang="es-DO" dirty="0" err="1">
                <a:latin typeface="Montserrat" panose="00000500000000000000" pitchFamily="2" charset="0"/>
              </a:rPr>
              <a:t>Wartofky</a:t>
            </a:r>
            <a:endParaRPr lang="es-DO" dirty="0">
              <a:latin typeface="Montserrat" panose="00000500000000000000" pitchFamily="2" charset="0"/>
            </a:endParaRPr>
          </a:p>
        </p:txBody>
      </p:sp>
      <p:graphicFrame>
        <p:nvGraphicFramePr>
          <p:cNvPr id="5" name="Diagrama 4">
            <a:extLst>
              <a:ext uri="{FF2B5EF4-FFF2-40B4-BE49-F238E27FC236}">
                <a16:creationId xmlns:a16="http://schemas.microsoft.com/office/drawing/2014/main" id="{2146093C-93C5-45A5-98A9-CC94C7D7BFA8}"/>
              </a:ext>
            </a:extLst>
          </p:cNvPr>
          <p:cNvGraphicFramePr/>
          <p:nvPr>
            <p:extLst>
              <p:ext uri="{D42A27DB-BD31-4B8C-83A1-F6EECF244321}">
                <p14:modId xmlns:p14="http://schemas.microsoft.com/office/powerpoint/2010/main" val="3054968776"/>
              </p:ext>
            </p:extLst>
          </p:nvPr>
        </p:nvGraphicFramePr>
        <p:xfrm>
          <a:off x="2533650" y="1930400"/>
          <a:ext cx="60960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711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15BB8-41AE-11BE-3535-C070E1A5A8F3}"/>
              </a:ext>
            </a:extLst>
          </p:cNvPr>
          <p:cNvSpPr>
            <a:spLocks noGrp="1"/>
          </p:cNvSpPr>
          <p:nvPr>
            <p:ph type="title"/>
          </p:nvPr>
        </p:nvSpPr>
        <p:spPr>
          <a:xfrm>
            <a:off x="363557" y="119063"/>
            <a:ext cx="11580793" cy="1385888"/>
          </a:xfrm>
        </p:spPr>
        <p:txBody>
          <a:bodyPr/>
          <a:lstStyle/>
          <a:p>
            <a:r>
              <a:rPr lang="en-US" b="1" dirty="0">
                <a:latin typeface="Calibri" panose="020F0502020204030204" pitchFamily="34" charset="0"/>
                <a:ea typeface="Calibri" panose="020F0502020204030204" pitchFamily="34" charset="0"/>
                <a:cs typeface="Calibri" panose="020F0502020204030204" pitchFamily="34" charset="0"/>
              </a:rPr>
              <a:t> </a:t>
            </a:r>
            <a:r>
              <a:rPr lang="en-US" dirty="0">
                <a:latin typeface="Montserrat" pitchFamily="2" charset="0"/>
              </a:rPr>
              <a:t> </a:t>
            </a:r>
            <a:r>
              <a:rPr lang="en-US" b="1" dirty="0">
                <a:latin typeface="Montserrat" pitchFamily="2" charset="0"/>
              </a:rPr>
              <a:t> </a:t>
            </a:r>
          </a:p>
        </p:txBody>
      </p:sp>
      <p:sp>
        <p:nvSpPr>
          <p:cNvPr id="10" name="Título 1">
            <a:extLst>
              <a:ext uri="{FF2B5EF4-FFF2-40B4-BE49-F238E27FC236}">
                <a16:creationId xmlns:a16="http://schemas.microsoft.com/office/drawing/2014/main" id="{4DF617B1-EE81-41B8-AF39-3AFC1FAADA7F}"/>
              </a:ext>
            </a:extLst>
          </p:cNvPr>
          <p:cNvSpPr txBox="1">
            <a:spLocks/>
          </p:cNvSpPr>
          <p:nvPr/>
        </p:nvSpPr>
        <p:spPr>
          <a:xfrm>
            <a:off x="849854" y="365125"/>
            <a:ext cx="105039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DO" b="1" dirty="0">
              <a:latin typeface="Arial Rounded MT Bold" panose="020F0704030504030204" pitchFamily="34" charset="77"/>
            </a:endParaRPr>
          </a:p>
        </p:txBody>
      </p:sp>
      <p:sp>
        <p:nvSpPr>
          <p:cNvPr id="6" name="CuadroTexto 5">
            <a:extLst>
              <a:ext uri="{FF2B5EF4-FFF2-40B4-BE49-F238E27FC236}">
                <a16:creationId xmlns:a16="http://schemas.microsoft.com/office/drawing/2014/main" id="{FECEBE79-37BF-41CE-9FDE-4B7389041FE1}"/>
              </a:ext>
            </a:extLst>
          </p:cNvPr>
          <p:cNvSpPr txBox="1"/>
          <p:nvPr/>
        </p:nvSpPr>
        <p:spPr>
          <a:xfrm>
            <a:off x="1104900" y="3952875"/>
            <a:ext cx="2828925" cy="369332"/>
          </a:xfrm>
          <a:prstGeom prst="rect">
            <a:avLst/>
          </a:prstGeom>
          <a:noFill/>
        </p:spPr>
        <p:txBody>
          <a:bodyPr wrap="square" rtlCol="0">
            <a:spAutoFit/>
          </a:bodyPr>
          <a:lstStyle/>
          <a:p>
            <a:r>
              <a:rPr lang="es-DO" dirty="0">
                <a:solidFill>
                  <a:schemeClr val="bg1"/>
                </a:solidFill>
              </a:rPr>
              <a:t>Teoría 2 </a:t>
            </a:r>
          </a:p>
        </p:txBody>
      </p:sp>
      <p:graphicFrame>
        <p:nvGraphicFramePr>
          <p:cNvPr id="8" name="4 Marcador de contenido">
            <a:extLst>
              <a:ext uri="{FF2B5EF4-FFF2-40B4-BE49-F238E27FC236}">
                <a16:creationId xmlns:a16="http://schemas.microsoft.com/office/drawing/2014/main" id="{05EF813C-4F96-488C-A385-C39E8937A6DA}"/>
              </a:ext>
            </a:extLst>
          </p:cNvPr>
          <p:cNvGraphicFramePr>
            <a:graphicFrameLocks noGrp="1"/>
          </p:cNvGraphicFramePr>
          <p:nvPr>
            <p:ph sz="quarter" idx="1"/>
            <p:extLst>
              <p:ext uri="{D42A27DB-BD31-4B8C-83A1-F6EECF244321}">
                <p14:modId xmlns:p14="http://schemas.microsoft.com/office/powerpoint/2010/main" val="2492144976"/>
              </p:ext>
            </p:extLst>
          </p:nvPr>
        </p:nvGraphicFramePr>
        <p:xfrm>
          <a:off x="1995054" y="1545877"/>
          <a:ext cx="8215746" cy="2225676"/>
        </p:xfrm>
        <a:graphic>
          <a:graphicData uri="http://schemas.openxmlformats.org/drawingml/2006/table">
            <a:tbl>
              <a:tblPr firstRow="1" bandRow="1">
                <a:tableStyleId>{5C22544A-7EE6-4342-B048-85BDC9FD1C3A}</a:tableStyleId>
              </a:tblPr>
              <a:tblGrid>
                <a:gridCol w="4107873">
                  <a:extLst>
                    <a:ext uri="{9D8B030D-6E8A-4147-A177-3AD203B41FA5}">
                      <a16:colId xmlns:a16="http://schemas.microsoft.com/office/drawing/2014/main" val="20000"/>
                    </a:ext>
                  </a:extLst>
                </a:gridCol>
                <a:gridCol w="4107873">
                  <a:extLst>
                    <a:ext uri="{9D8B030D-6E8A-4147-A177-3AD203B41FA5}">
                      <a16:colId xmlns:a16="http://schemas.microsoft.com/office/drawing/2014/main" val="20001"/>
                    </a:ext>
                  </a:extLst>
                </a:gridCol>
              </a:tblGrid>
              <a:tr h="370946">
                <a:tc>
                  <a:txBody>
                    <a:bodyPr/>
                    <a:lstStyle/>
                    <a:p>
                      <a:pPr algn="ctr"/>
                      <a:r>
                        <a:rPr lang="es-MX" sz="1600" b="1" dirty="0">
                          <a:latin typeface="Montserrat" panose="00000500000000000000" pitchFamily="2" charset="0"/>
                        </a:rPr>
                        <a:t>Criterio Esencial</a:t>
                      </a:r>
                    </a:p>
                  </a:txBody>
                  <a:tcPr marT="45733" marB="45733"/>
                </a:tc>
                <a:tc>
                  <a:txBody>
                    <a:bodyPr/>
                    <a:lstStyle/>
                    <a:p>
                      <a:pPr algn="ctr"/>
                      <a:r>
                        <a:rPr lang="es-MX" sz="1600" b="1" dirty="0">
                          <a:latin typeface="Montserrat" panose="00000500000000000000" pitchFamily="2" charset="0"/>
                        </a:rPr>
                        <a:t>Presencia</a:t>
                      </a:r>
                      <a:r>
                        <a:rPr lang="es-MX" sz="1600" b="1" baseline="0" dirty="0">
                          <a:latin typeface="Montserrat" panose="00000500000000000000" pitchFamily="2" charset="0"/>
                        </a:rPr>
                        <a:t> de tirotoxicosis</a:t>
                      </a:r>
                      <a:endParaRPr lang="es-MX" sz="1600" b="1" dirty="0">
                        <a:latin typeface="Montserrat" panose="00000500000000000000" pitchFamily="2" charset="0"/>
                      </a:endParaRPr>
                    </a:p>
                  </a:txBody>
                  <a:tcPr marT="45733" marB="45733"/>
                </a:tc>
                <a:extLst>
                  <a:ext uri="{0D108BD9-81ED-4DB2-BD59-A6C34878D82A}">
                    <a16:rowId xmlns:a16="http://schemas.microsoft.com/office/drawing/2014/main" val="10000"/>
                  </a:ext>
                </a:extLst>
              </a:tr>
              <a:tr h="370946">
                <a:tc>
                  <a:txBody>
                    <a:bodyPr/>
                    <a:lstStyle/>
                    <a:p>
                      <a:pPr algn="ctr"/>
                      <a:r>
                        <a:rPr lang="es-MX" sz="1600" b="1" dirty="0">
                          <a:latin typeface="Montserrat" panose="00000500000000000000" pitchFamily="2" charset="0"/>
                        </a:rPr>
                        <a:t>Síntomas</a:t>
                      </a:r>
                    </a:p>
                  </a:txBody>
                  <a:tcPr marT="45733" marB="45733"/>
                </a:tc>
                <a:tc>
                  <a:txBody>
                    <a:bodyPr/>
                    <a:lstStyle/>
                    <a:p>
                      <a:pPr algn="ctr"/>
                      <a:r>
                        <a:rPr lang="es-MX" sz="1600" b="1" dirty="0">
                          <a:latin typeface="Montserrat" panose="00000500000000000000" pitchFamily="2" charset="0"/>
                        </a:rPr>
                        <a:t>Síntomas que involucren al SNC</a:t>
                      </a:r>
                    </a:p>
                  </a:txBody>
                  <a:tcPr marT="45733" marB="45733"/>
                </a:tc>
                <a:extLst>
                  <a:ext uri="{0D108BD9-81ED-4DB2-BD59-A6C34878D82A}">
                    <a16:rowId xmlns:a16="http://schemas.microsoft.com/office/drawing/2014/main" val="10001"/>
                  </a:ext>
                </a:extLst>
              </a:tr>
              <a:tr h="370946">
                <a:tc>
                  <a:txBody>
                    <a:bodyPr/>
                    <a:lstStyle/>
                    <a:p>
                      <a:pPr algn="ctr"/>
                      <a:endParaRPr lang="es-MX" sz="1600" b="1" dirty="0">
                        <a:latin typeface="Montserrat" panose="00000500000000000000" pitchFamily="2" charset="0"/>
                      </a:endParaRPr>
                    </a:p>
                  </a:txBody>
                  <a:tcPr marT="45733" marB="45733"/>
                </a:tc>
                <a:tc>
                  <a:txBody>
                    <a:bodyPr/>
                    <a:lstStyle/>
                    <a:p>
                      <a:pPr algn="ctr"/>
                      <a:r>
                        <a:rPr lang="es-MX" sz="1600" b="1" dirty="0">
                          <a:latin typeface="Montserrat" panose="00000500000000000000" pitchFamily="2" charset="0"/>
                        </a:rPr>
                        <a:t>Fiebre &gt; 38C</a:t>
                      </a:r>
                    </a:p>
                  </a:txBody>
                  <a:tcPr marT="45733" marB="45733"/>
                </a:tc>
                <a:extLst>
                  <a:ext uri="{0D108BD9-81ED-4DB2-BD59-A6C34878D82A}">
                    <a16:rowId xmlns:a16="http://schemas.microsoft.com/office/drawing/2014/main" val="10002"/>
                  </a:ext>
                </a:extLst>
              </a:tr>
              <a:tr h="370946">
                <a:tc>
                  <a:txBody>
                    <a:bodyPr/>
                    <a:lstStyle/>
                    <a:p>
                      <a:pPr algn="ctr"/>
                      <a:endParaRPr lang="es-MX" sz="1600" b="1" dirty="0">
                        <a:latin typeface="Montserrat" panose="00000500000000000000" pitchFamily="2" charset="0"/>
                      </a:endParaRPr>
                    </a:p>
                  </a:txBody>
                  <a:tcPr marT="45733" marB="45733"/>
                </a:tc>
                <a:tc>
                  <a:txBody>
                    <a:bodyPr/>
                    <a:lstStyle/>
                    <a:p>
                      <a:pPr algn="ctr"/>
                      <a:r>
                        <a:rPr lang="es-MX" sz="1600" b="1" dirty="0">
                          <a:latin typeface="Montserrat" panose="00000500000000000000" pitchFamily="2" charset="0"/>
                        </a:rPr>
                        <a:t>Taquicardia</a:t>
                      </a:r>
                      <a:r>
                        <a:rPr lang="es-MX" sz="1600" b="1" baseline="0" dirty="0">
                          <a:latin typeface="Montserrat" panose="00000500000000000000" pitchFamily="2" charset="0"/>
                        </a:rPr>
                        <a:t> &gt; 130 </a:t>
                      </a:r>
                      <a:r>
                        <a:rPr lang="es-MX" sz="1600" b="1" baseline="0" dirty="0" err="1">
                          <a:latin typeface="Montserrat" panose="00000500000000000000" pitchFamily="2" charset="0"/>
                        </a:rPr>
                        <a:t>lat</a:t>
                      </a:r>
                      <a:r>
                        <a:rPr lang="es-MX" sz="1600" b="1" baseline="0" dirty="0">
                          <a:latin typeface="Montserrat" panose="00000500000000000000" pitchFamily="2" charset="0"/>
                        </a:rPr>
                        <a:t>/min</a:t>
                      </a:r>
                      <a:endParaRPr lang="es-MX" sz="1600" b="1" dirty="0">
                        <a:latin typeface="Montserrat" panose="00000500000000000000" pitchFamily="2" charset="0"/>
                      </a:endParaRPr>
                    </a:p>
                  </a:txBody>
                  <a:tcPr marT="45733" marB="45733"/>
                </a:tc>
                <a:extLst>
                  <a:ext uri="{0D108BD9-81ED-4DB2-BD59-A6C34878D82A}">
                    <a16:rowId xmlns:a16="http://schemas.microsoft.com/office/drawing/2014/main" val="10003"/>
                  </a:ext>
                </a:extLst>
              </a:tr>
              <a:tr h="370946">
                <a:tc>
                  <a:txBody>
                    <a:bodyPr/>
                    <a:lstStyle/>
                    <a:p>
                      <a:pPr algn="ctr"/>
                      <a:endParaRPr lang="es-MX" sz="1600" b="1" dirty="0">
                        <a:latin typeface="Montserrat" panose="00000500000000000000" pitchFamily="2" charset="0"/>
                      </a:endParaRPr>
                    </a:p>
                  </a:txBody>
                  <a:tcPr marT="45733" marB="45733"/>
                </a:tc>
                <a:tc>
                  <a:txBody>
                    <a:bodyPr/>
                    <a:lstStyle/>
                    <a:p>
                      <a:pPr algn="ctr"/>
                      <a:r>
                        <a:rPr lang="es-MX" sz="1600" b="1" dirty="0">
                          <a:latin typeface="Montserrat" panose="00000500000000000000" pitchFamily="2" charset="0"/>
                        </a:rPr>
                        <a:t>Síntomas de Falla cardíaca</a:t>
                      </a:r>
                    </a:p>
                  </a:txBody>
                  <a:tcPr marT="45733" marB="45733"/>
                </a:tc>
                <a:extLst>
                  <a:ext uri="{0D108BD9-81ED-4DB2-BD59-A6C34878D82A}">
                    <a16:rowId xmlns:a16="http://schemas.microsoft.com/office/drawing/2014/main" val="10004"/>
                  </a:ext>
                </a:extLst>
              </a:tr>
              <a:tr h="370946">
                <a:tc>
                  <a:txBody>
                    <a:bodyPr/>
                    <a:lstStyle/>
                    <a:p>
                      <a:pPr algn="ctr"/>
                      <a:endParaRPr lang="es-MX" sz="1600" b="1" dirty="0">
                        <a:latin typeface="Montserrat" panose="00000500000000000000" pitchFamily="2" charset="0"/>
                      </a:endParaRPr>
                    </a:p>
                  </a:txBody>
                  <a:tcPr marT="45733" marB="45733"/>
                </a:tc>
                <a:tc>
                  <a:txBody>
                    <a:bodyPr/>
                    <a:lstStyle/>
                    <a:p>
                      <a:pPr algn="ctr"/>
                      <a:r>
                        <a:rPr lang="es-MX" sz="1600" b="1" dirty="0">
                          <a:latin typeface="Montserrat" panose="00000500000000000000" pitchFamily="2" charset="0"/>
                        </a:rPr>
                        <a:t>Síntomas</a:t>
                      </a:r>
                      <a:r>
                        <a:rPr lang="es-MX" sz="1600" b="1" baseline="0" dirty="0">
                          <a:latin typeface="Montserrat" panose="00000500000000000000" pitchFamily="2" charset="0"/>
                        </a:rPr>
                        <a:t> gastrointestinales</a:t>
                      </a:r>
                      <a:endParaRPr lang="es-MX" sz="1600" b="1" dirty="0">
                        <a:latin typeface="Montserrat" panose="00000500000000000000" pitchFamily="2" charset="0"/>
                      </a:endParaRPr>
                    </a:p>
                  </a:txBody>
                  <a:tcPr marT="45733" marB="45733"/>
                </a:tc>
                <a:extLst>
                  <a:ext uri="{0D108BD9-81ED-4DB2-BD59-A6C34878D82A}">
                    <a16:rowId xmlns:a16="http://schemas.microsoft.com/office/drawing/2014/main" val="10005"/>
                  </a:ext>
                </a:extLst>
              </a:tr>
            </a:tbl>
          </a:graphicData>
        </a:graphic>
      </p:graphicFrame>
      <p:graphicFrame>
        <p:nvGraphicFramePr>
          <p:cNvPr id="9" name="5 Tabla">
            <a:extLst>
              <a:ext uri="{FF2B5EF4-FFF2-40B4-BE49-F238E27FC236}">
                <a16:creationId xmlns:a16="http://schemas.microsoft.com/office/drawing/2014/main" id="{D4EE949D-6F90-4B09-A2E0-4C7C07810301}"/>
              </a:ext>
            </a:extLst>
          </p:cNvPr>
          <p:cNvGraphicFramePr>
            <a:graphicFrameLocks noGrp="1"/>
          </p:cNvGraphicFramePr>
          <p:nvPr>
            <p:extLst>
              <p:ext uri="{D42A27DB-BD31-4B8C-83A1-F6EECF244321}">
                <p14:modId xmlns:p14="http://schemas.microsoft.com/office/powerpoint/2010/main" val="7230632"/>
              </p:ext>
            </p:extLst>
          </p:nvPr>
        </p:nvGraphicFramePr>
        <p:xfrm>
          <a:off x="3000375" y="3839452"/>
          <a:ext cx="6096000" cy="2496914"/>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371219">
                <a:tc>
                  <a:txBody>
                    <a:bodyPr/>
                    <a:lstStyle/>
                    <a:p>
                      <a:r>
                        <a:rPr lang="es-MX" sz="1600" dirty="0">
                          <a:latin typeface="Montserrat" panose="00000500000000000000" pitchFamily="2" charset="0"/>
                        </a:rPr>
                        <a:t>Diagnóstico</a:t>
                      </a:r>
                    </a:p>
                  </a:txBody>
                  <a:tcPr marT="45713" marB="45713"/>
                </a:tc>
                <a:extLst>
                  <a:ext uri="{0D108BD9-81ED-4DB2-BD59-A6C34878D82A}">
                    <a16:rowId xmlns:a16="http://schemas.microsoft.com/office/drawing/2014/main" val="10000"/>
                  </a:ext>
                </a:extLst>
              </a:tr>
              <a:tr h="640819">
                <a:tc>
                  <a:txBody>
                    <a:bodyPr/>
                    <a:lstStyle/>
                    <a:p>
                      <a:r>
                        <a:rPr lang="es-MX" sz="1600" dirty="0">
                          <a:latin typeface="Montserrat" panose="00000500000000000000" pitchFamily="2" charset="0"/>
                        </a:rPr>
                        <a:t>a) Criterio esencial + Síntomas neurológicos + uno</a:t>
                      </a:r>
                      <a:r>
                        <a:rPr lang="es-MX" sz="1600" baseline="0" dirty="0">
                          <a:latin typeface="Montserrat" panose="00000500000000000000" pitchFamily="2" charset="0"/>
                        </a:rPr>
                        <a:t> o más síntomas</a:t>
                      </a:r>
                      <a:endParaRPr lang="es-MX" sz="1600" dirty="0">
                        <a:latin typeface="Montserrat" panose="00000500000000000000" pitchFamily="2" charset="0"/>
                      </a:endParaRPr>
                    </a:p>
                  </a:txBody>
                  <a:tcPr marT="45713" marB="45713"/>
                </a:tc>
                <a:extLst>
                  <a:ext uri="{0D108BD9-81ED-4DB2-BD59-A6C34878D82A}">
                    <a16:rowId xmlns:a16="http://schemas.microsoft.com/office/drawing/2014/main" val="10001"/>
                  </a:ext>
                </a:extLst>
              </a:tr>
              <a:tr h="371219">
                <a:tc>
                  <a:txBody>
                    <a:bodyPr/>
                    <a:lstStyle/>
                    <a:p>
                      <a:r>
                        <a:rPr lang="es-MX" sz="1600" dirty="0">
                          <a:latin typeface="Montserrat" panose="00000500000000000000" pitchFamily="2" charset="0"/>
                        </a:rPr>
                        <a:t>b) Criterio</a:t>
                      </a:r>
                      <a:r>
                        <a:rPr lang="es-MX" sz="1600" baseline="0" dirty="0">
                          <a:latin typeface="Montserrat" panose="00000500000000000000" pitchFamily="2" charset="0"/>
                        </a:rPr>
                        <a:t> esencial  + 3 síntomas diferentes al SNC</a:t>
                      </a:r>
                      <a:endParaRPr lang="es-MX" sz="1600" dirty="0">
                        <a:latin typeface="Montserrat" panose="00000500000000000000" pitchFamily="2" charset="0"/>
                      </a:endParaRPr>
                    </a:p>
                  </a:txBody>
                  <a:tcPr marT="45713" marB="45713"/>
                </a:tc>
                <a:extLst>
                  <a:ext uri="{0D108BD9-81ED-4DB2-BD59-A6C34878D82A}">
                    <a16:rowId xmlns:a16="http://schemas.microsoft.com/office/drawing/2014/main" val="10002"/>
                  </a:ext>
                </a:extLst>
              </a:tr>
              <a:tr h="371219">
                <a:tc>
                  <a:txBody>
                    <a:bodyPr/>
                    <a:lstStyle/>
                    <a:p>
                      <a:r>
                        <a:rPr lang="es-MX" sz="1600" b="1" dirty="0">
                          <a:solidFill>
                            <a:schemeClr val="bg1"/>
                          </a:solidFill>
                          <a:latin typeface="Montserrat" panose="00000500000000000000" pitchFamily="2" charset="0"/>
                        </a:rPr>
                        <a:t>Sospecha  de Tormenta tiroidea</a:t>
                      </a:r>
                    </a:p>
                  </a:txBody>
                  <a:tcPr marT="45713" marB="45713">
                    <a:solidFill>
                      <a:schemeClr val="accent1"/>
                    </a:solidFill>
                  </a:tcPr>
                </a:tc>
                <a:extLst>
                  <a:ext uri="{0D108BD9-81ED-4DB2-BD59-A6C34878D82A}">
                    <a16:rowId xmlns:a16="http://schemas.microsoft.com/office/drawing/2014/main" val="10003"/>
                  </a:ext>
                </a:extLst>
              </a:tr>
              <a:tr h="371219">
                <a:tc>
                  <a:txBody>
                    <a:bodyPr/>
                    <a:lstStyle/>
                    <a:p>
                      <a:r>
                        <a:rPr lang="es-MX" sz="1600" dirty="0">
                          <a:latin typeface="Montserrat" panose="00000500000000000000" pitchFamily="2" charset="0"/>
                        </a:rPr>
                        <a:t>Criterio esencial + 2 síntomas</a:t>
                      </a:r>
                      <a:r>
                        <a:rPr lang="es-MX" sz="1600" baseline="0" dirty="0">
                          <a:latin typeface="Montserrat" panose="00000500000000000000" pitchFamily="2" charset="0"/>
                        </a:rPr>
                        <a:t> diferentes al SNC</a:t>
                      </a:r>
                      <a:endParaRPr lang="es-MX" sz="1600" dirty="0">
                        <a:latin typeface="Montserrat" panose="00000500000000000000" pitchFamily="2" charset="0"/>
                      </a:endParaRPr>
                    </a:p>
                  </a:txBody>
                  <a:tcPr marT="45713" marB="45713"/>
                </a:tc>
                <a:extLst>
                  <a:ext uri="{0D108BD9-81ED-4DB2-BD59-A6C34878D82A}">
                    <a16:rowId xmlns:a16="http://schemas.microsoft.com/office/drawing/2014/main" val="10004"/>
                  </a:ext>
                </a:extLst>
              </a:tr>
              <a:tr h="371219">
                <a:tc>
                  <a:txBody>
                    <a:bodyPr/>
                    <a:lstStyle/>
                    <a:p>
                      <a:r>
                        <a:rPr lang="es-MX" sz="1600" dirty="0">
                          <a:latin typeface="Montserrat" panose="00000500000000000000" pitchFamily="2" charset="0"/>
                        </a:rPr>
                        <a:t>Antecedente de </a:t>
                      </a:r>
                      <a:r>
                        <a:rPr lang="es-MX" sz="1600" dirty="0" err="1">
                          <a:latin typeface="Montserrat" panose="00000500000000000000" pitchFamily="2" charset="0"/>
                        </a:rPr>
                        <a:t>Enf.Tiroidea</a:t>
                      </a:r>
                      <a:r>
                        <a:rPr lang="es-MX" sz="1600" dirty="0">
                          <a:latin typeface="Montserrat" panose="00000500000000000000" pitchFamily="2" charset="0"/>
                        </a:rPr>
                        <a:t> + Exoftalmos + Bocio + a y b</a:t>
                      </a:r>
                    </a:p>
                  </a:txBody>
                  <a:tcPr marT="45713" marB="45713"/>
                </a:tc>
                <a:extLst>
                  <a:ext uri="{0D108BD9-81ED-4DB2-BD59-A6C34878D82A}">
                    <a16:rowId xmlns:a16="http://schemas.microsoft.com/office/drawing/2014/main" val="10005"/>
                  </a:ext>
                </a:extLst>
              </a:tr>
            </a:tbl>
          </a:graphicData>
        </a:graphic>
      </p:graphicFrame>
      <p:sp>
        <p:nvSpPr>
          <p:cNvPr id="11" name="CuadroTexto 10">
            <a:extLst>
              <a:ext uri="{FF2B5EF4-FFF2-40B4-BE49-F238E27FC236}">
                <a16:creationId xmlns:a16="http://schemas.microsoft.com/office/drawing/2014/main" id="{6D64AC75-B7D3-4E17-9ED5-05D4D23C5D9B}"/>
              </a:ext>
            </a:extLst>
          </p:cNvPr>
          <p:cNvSpPr txBox="1"/>
          <p:nvPr/>
        </p:nvSpPr>
        <p:spPr>
          <a:xfrm>
            <a:off x="2734887" y="6533804"/>
            <a:ext cx="6145185" cy="45942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DO"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Palazuelos, D. J. (19 de abril de 2018). </a:t>
            </a:r>
            <a:r>
              <a:rPr kumimoji="0" lang="es-DO" sz="1200" b="0" i="0" u="none" strike="noStrike" kern="1200" cap="none" spc="0" normalizeH="0" baseline="0" noProof="0" dirty="0" err="1">
                <a:ln>
                  <a:noFill/>
                </a:ln>
                <a:solidFill>
                  <a:prstClr val="black">
                    <a:tint val="75000"/>
                  </a:prstClr>
                </a:solidFill>
                <a:effectLst/>
                <a:uLnTx/>
                <a:uFillTx/>
                <a:latin typeface="Calibri" panose="020F0502020204030204"/>
                <a:ea typeface="+mn-ea"/>
                <a:cs typeface="+mn-cs"/>
              </a:rPr>
              <a:t>medscape</a:t>
            </a:r>
            <a:r>
              <a:rPr kumimoji="0" lang="es-DO"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Obtenido de </a:t>
            </a:r>
            <a:r>
              <a:rPr kumimoji="0" lang="es-DO" sz="1200" b="0" i="0" u="none" strike="noStrike" kern="1200" cap="none" spc="0" normalizeH="0" baseline="0" noProof="0" dirty="0" err="1">
                <a:ln>
                  <a:noFill/>
                </a:ln>
                <a:solidFill>
                  <a:prstClr val="black">
                    <a:tint val="75000"/>
                  </a:prstClr>
                </a:solidFill>
                <a:effectLst/>
                <a:uLnTx/>
                <a:uFillTx/>
                <a:latin typeface="Calibri" panose="020F0502020204030204"/>
                <a:ea typeface="+mn-ea"/>
                <a:cs typeface="+mn-cs"/>
              </a:rPr>
              <a:t>medscape</a:t>
            </a:r>
            <a:r>
              <a:rPr kumimoji="0" lang="es-DO"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https://espanol.medscape.com/verarticulo/5902613</a:t>
            </a:r>
          </a:p>
        </p:txBody>
      </p:sp>
      <p:sp>
        <p:nvSpPr>
          <p:cNvPr id="12" name="2 Título">
            <a:extLst>
              <a:ext uri="{FF2B5EF4-FFF2-40B4-BE49-F238E27FC236}">
                <a16:creationId xmlns:a16="http://schemas.microsoft.com/office/drawing/2014/main" id="{2C8BBBC1-A68A-491C-A74F-4A5D52D19D5D}"/>
              </a:ext>
            </a:extLst>
          </p:cNvPr>
          <p:cNvSpPr txBox="1">
            <a:spLocks/>
          </p:cNvSpPr>
          <p:nvPr/>
        </p:nvSpPr>
        <p:spPr>
          <a:xfrm>
            <a:off x="2202873" y="116632"/>
            <a:ext cx="7760959" cy="105425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altLang="es-MX" sz="2800" b="1" dirty="0">
                <a:latin typeface="Montserrat" panose="00000500000000000000" pitchFamily="2" charset="0"/>
              </a:rPr>
              <a:t>Criterios diagnósticos de tormenta tiroidea de la Asociación Japonesa de Tiroides 2012</a:t>
            </a:r>
          </a:p>
        </p:txBody>
      </p:sp>
    </p:spTree>
    <p:extLst>
      <p:ext uri="{BB962C8B-B14F-4D97-AF65-F5344CB8AC3E}">
        <p14:creationId xmlns:p14="http://schemas.microsoft.com/office/powerpoint/2010/main" val="218698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10317-9A0E-1075-0C3B-9F8F2B7E9095}"/>
              </a:ext>
            </a:extLst>
          </p:cNvPr>
          <p:cNvSpPr>
            <a:spLocks noGrp="1"/>
          </p:cNvSpPr>
          <p:nvPr>
            <p:ph type="title"/>
          </p:nvPr>
        </p:nvSpPr>
        <p:spPr>
          <a:xfrm>
            <a:off x="838200" y="1621048"/>
            <a:ext cx="10515600" cy="1325563"/>
          </a:xfrm>
        </p:spPr>
        <p:txBody>
          <a:bodyPr/>
          <a:lstStyle/>
          <a:p>
            <a:r>
              <a:rPr lang="en-US" b="1" dirty="0" err="1">
                <a:latin typeface="Montserrat" panose="00000500000000000000" pitchFamily="2" charset="0"/>
                <a:ea typeface="Calibri" panose="020F0502020204030204" pitchFamily="34" charset="0"/>
                <a:cs typeface="Calibri" panose="020F0502020204030204" pitchFamily="34" charset="0"/>
              </a:rPr>
              <a:t>Conflictos</a:t>
            </a:r>
            <a:r>
              <a:rPr lang="en-US" b="1" dirty="0">
                <a:latin typeface="Montserrat" panose="00000500000000000000" pitchFamily="2" charset="0"/>
                <a:ea typeface="Calibri" panose="020F0502020204030204" pitchFamily="34" charset="0"/>
                <a:cs typeface="Calibri" panose="020F0502020204030204" pitchFamily="34" charset="0"/>
              </a:rPr>
              <a:t> de </a:t>
            </a:r>
            <a:r>
              <a:rPr lang="en-US" b="1" dirty="0" err="1">
                <a:latin typeface="Montserrat" panose="00000500000000000000" pitchFamily="2" charset="0"/>
                <a:ea typeface="Calibri" panose="020F0502020204030204" pitchFamily="34" charset="0"/>
                <a:cs typeface="Calibri" panose="020F0502020204030204" pitchFamily="34" charset="0"/>
              </a:rPr>
              <a:t>interés</a:t>
            </a:r>
            <a:endParaRPr lang="en-US" b="1" dirty="0">
              <a:latin typeface="Montserrat" panose="00000500000000000000" pitchFamily="2"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505B7FB6-290E-3182-F6B1-9D60AC73D534}"/>
              </a:ext>
            </a:extLst>
          </p:cNvPr>
          <p:cNvSpPr>
            <a:spLocks noGrp="1"/>
          </p:cNvSpPr>
          <p:nvPr>
            <p:ph idx="1"/>
          </p:nvPr>
        </p:nvSpPr>
        <p:spPr>
          <a:xfrm>
            <a:off x="838200" y="3117773"/>
            <a:ext cx="10515600" cy="3059190"/>
          </a:xfrm>
        </p:spPr>
        <p:txBody>
          <a:bodyPr>
            <a:normAutofit/>
          </a:bodyPr>
          <a:lstStyle/>
          <a:p>
            <a:r>
              <a:rPr lang="en-US" sz="2400" dirty="0">
                <a:latin typeface="Montserrat" panose="00000500000000000000" pitchFamily="2" charset="0"/>
                <a:ea typeface="Calibri" panose="020F0502020204030204" pitchFamily="34" charset="0"/>
                <a:cs typeface="Calibri" panose="020F0502020204030204" pitchFamily="34" charset="0"/>
              </a:rPr>
              <a:t>No </a:t>
            </a:r>
            <a:r>
              <a:rPr lang="en-US" sz="2400" dirty="0" err="1">
                <a:latin typeface="Montserrat" panose="00000500000000000000" pitchFamily="2" charset="0"/>
                <a:ea typeface="Calibri" panose="020F0502020204030204" pitchFamily="34" charset="0"/>
                <a:cs typeface="Calibri" panose="020F0502020204030204" pitchFamily="34" charset="0"/>
              </a:rPr>
              <a:t>tengo</a:t>
            </a:r>
            <a:r>
              <a:rPr lang="en-US" sz="2400" dirty="0">
                <a:latin typeface="Montserrat" panose="00000500000000000000" pitchFamily="2" charset="0"/>
                <a:ea typeface="Calibri" panose="020F0502020204030204" pitchFamily="34" charset="0"/>
                <a:cs typeface="Calibri" panose="020F0502020204030204" pitchFamily="34" charset="0"/>
              </a:rPr>
              <a:t> </a:t>
            </a:r>
            <a:r>
              <a:rPr lang="en-US" sz="2400" dirty="0" err="1">
                <a:latin typeface="Montserrat" panose="00000500000000000000" pitchFamily="2" charset="0"/>
                <a:ea typeface="Calibri" panose="020F0502020204030204" pitchFamily="34" charset="0"/>
                <a:cs typeface="Calibri" panose="020F0502020204030204" pitchFamily="34" charset="0"/>
              </a:rPr>
              <a:t>conflicto</a:t>
            </a:r>
            <a:r>
              <a:rPr lang="en-US" sz="2400" dirty="0">
                <a:latin typeface="Montserrat" panose="00000500000000000000" pitchFamily="2" charset="0"/>
                <a:ea typeface="Calibri" panose="020F0502020204030204" pitchFamily="34" charset="0"/>
                <a:cs typeface="Calibri" panose="020F0502020204030204" pitchFamily="34" charset="0"/>
              </a:rPr>
              <a:t> de </a:t>
            </a:r>
            <a:r>
              <a:rPr lang="en-US" sz="2400" dirty="0" err="1">
                <a:latin typeface="Montserrat" panose="00000500000000000000" pitchFamily="2" charset="0"/>
                <a:ea typeface="Calibri" panose="020F0502020204030204" pitchFamily="34" charset="0"/>
                <a:cs typeface="Calibri" panose="020F0502020204030204" pitchFamily="34" charset="0"/>
              </a:rPr>
              <a:t>interés</a:t>
            </a:r>
            <a:r>
              <a:rPr lang="en-US" sz="2400" dirty="0">
                <a:latin typeface="Montserrat" panose="00000500000000000000" pitchFamily="2" charset="0"/>
                <a:ea typeface="Calibri" panose="020F0502020204030204" pitchFamily="34" charset="0"/>
                <a:cs typeface="Calibri" panose="020F0502020204030204" pitchFamily="34" charset="0"/>
              </a:rPr>
              <a:t> en </a:t>
            </a:r>
            <a:r>
              <a:rPr lang="en-US" sz="2400" dirty="0" err="1">
                <a:latin typeface="Montserrat" panose="00000500000000000000" pitchFamily="2" charset="0"/>
                <a:ea typeface="Calibri" panose="020F0502020204030204" pitchFamily="34" charset="0"/>
                <a:cs typeface="Calibri" panose="020F0502020204030204" pitchFamily="34" charset="0"/>
              </a:rPr>
              <a:t>esta</a:t>
            </a:r>
            <a:r>
              <a:rPr lang="en-US" sz="2400" dirty="0">
                <a:latin typeface="Montserrat" panose="00000500000000000000" pitchFamily="2" charset="0"/>
                <a:ea typeface="Calibri" panose="020F0502020204030204" pitchFamily="34" charset="0"/>
                <a:cs typeface="Calibri" panose="020F0502020204030204" pitchFamily="34" charset="0"/>
              </a:rPr>
              <a:t> </a:t>
            </a:r>
            <a:r>
              <a:rPr lang="en-US" sz="2400" dirty="0" err="1">
                <a:latin typeface="Montserrat" panose="00000500000000000000" pitchFamily="2" charset="0"/>
                <a:ea typeface="Calibri" panose="020F0502020204030204" pitchFamily="34" charset="0"/>
                <a:cs typeface="Calibri" panose="020F0502020204030204" pitchFamily="34" charset="0"/>
              </a:rPr>
              <a:t>presentación</a:t>
            </a:r>
            <a:r>
              <a:rPr lang="en-US" sz="2400" dirty="0">
                <a:latin typeface="Montserrat" panose="00000500000000000000" pitchFamily="2" charset="0"/>
                <a:ea typeface="Calibri" panose="020F0502020204030204" pitchFamily="34" charset="0"/>
                <a:cs typeface="Calibri" panose="020F0502020204030204" pitchFamily="34" charset="0"/>
              </a:rPr>
              <a:t> </a:t>
            </a:r>
          </a:p>
        </p:txBody>
      </p:sp>
      <p:pic>
        <p:nvPicPr>
          <p:cNvPr id="6" name="Picture 5" descr="Blue text on a black background&#10;&#10;AI-generated content may be incorrect.">
            <a:extLst>
              <a:ext uri="{FF2B5EF4-FFF2-40B4-BE49-F238E27FC236}">
                <a16:creationId xmlns:a16="http://schemas.microsoft.com/office/drawing/2014/main" id="{94711079-F553-A1D3-416C-1F50843AD0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22158"/>
            <a:ext cx="4294980" cy="1027728"/>
          </a:xfrm>
          <a:prstGeom prst="rect">
            <a:avLst/>
          </a:prstGeom>
        </p:spPr>
      </p:pic>
    </p:spTree>
    <p:extLst>
      <p:ext uri="{BB962C8B-B14F-4D97-AF65-F5344CB8AC3E}">
        <p14:creationId xmlns:p14="http://schemas.microsoft.com/office/powerpoint/2010/main" val="3215978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FB495C-E461-46CB-A2F6-D982E070BA13}"/>
              </a:ext>
            </a:extLst>
          </p:cNvPr>
          <p:cNvSpPr>
            <a:spLocks noGrp="1"/>
          </p:cNvSpPr>
          <p:nvPr>
            <p:ph type="title"/>
          </p:nvPr>
        </p:nvSpPr>
        <p:spPr>
          <a:xfrm>
            <a:off x="1320338" y="99118"/>
            <a:ext cx="10541924" cy="1325563"/>
          </a:xfrm>
        </p:spPr>
        <p:txBody>
          <a:bodyPr/>
          <a:lstStyle/>
          <a:p>
            <a:r>
              <a:rPr lang="es-DO" b="1" dirty="0">
                <a:latin typeface="Montserrat" panose="00000500000000000000" pitchFamily="2" charset="0"/>
              </a:rPr>
              <a:t>Algoritmo diagnóstico </a:t>
            </a:r>
          </a:p>
        </p:txBody>
      </p:sp>
      <p:pic>
        <p:nvPicPr>
          <p:cNvPr id="5" name="Imagen 4">
            <a:extLst>
              <a:ext uri="{FF2B5EF4-FFF2-40B4-BE49-F238E27FC236}">
                <a16:creationId xmlns:a16="http://schemas.microsoft.com/office/drawing/2014/main" id="{F1A47431-D0B0-400E-9A68-ECE8861D87DE}"/>
              </a:ext>
            </a:extLst>
          </p:cNvPr>
          <p:cNvPicPr/>
          <p:nvPr/>
        </p:nvPicPr>
        <p:blipFill>
          <a:blip r:embed="rId2"/>
          <a:stretch>
            <a:fillRect/>
          </a:stretch>
        </p:blipFill>
        <p:spPr>
          <a:xfrm>
            <a:off x="1812175" y="1654233"/>
            <a:ext cx="8828116" cy="4946073"/>
          </a:xfrm>
          <a:prstGeom prst="rect">
            <a:avLst/>
          </a:prstGeom>
        </p:spPr>
      </p:pic>
      <p:sp>
        <p:nvSpPr>
          <p:cNvPr id="7" name="CuadroTexto 6">
            <a:extLst>
              <a:ext uri="{FF2B5EF4-FFF2-40B4-BE49-F238E27FC236}">
                <a16:creationId xmlns:a16="http://schemas.microsoft.com/office/drawing/2014/main" id="{68349528-78BC-46D0-8468-5FED5CF39B5C}"/>
              </a:ext>
            </a:extLst>
          </p:cNvPr>
          <p:cNvSpPr txBox="1"/>
          <p:nvPr/>
        </p:nvSpPr>
        <p:spPr>
          <a:xfrm>
            <a:off x="1253145" y="6300304"/>
            <a:ext cx="3377044" cy="281231"/>
          </a:xfrm>
          <a:prstGeom prst="rect">
            <a:avLst/>
          </a:prstGeom>
          <a:noFill/>
        </p:spPr>
        <p:txBody>
          <a:bodyPr wrap="square">
            <a:spAutoFit/>
          </a:bodyPr>
          <a:lstStyle/>
          <a:p>
            <a:pPr>
              <a:lnSpc>
                <a:spcPct val="107000"/>
              </a:lnSpc>
              <a:spcAft>
                <a:spcPts val="800"/>
              </a:spcAft>
            </a:pPr>
            <a:r>
              <a:rPr lang="es-DO" sz="1200" dirty="0" err="1">
                <a:effectLst/>
                <a:latin typeface="Calibri" panose="020F0502020204030204" pitchFamily="34" charset="0"/>
                <a:ea typeface="Calibri" panose="020F0502020204030204" pitchFamily="34" charset="0"/>
              </a:rPr>
              <a:t>Med</a:t>
            </a:r>
            <a:r>
              <a:rPr lang="es-DO" sz="1200" dirty="0">
                <a:effectLst/>
                <a:latin typeface="Calibri" panose="020F0502020204030204" pitchFamily="34" charset="0"/>
                <a:ea typeface="Calibri" panose="020F0502020204030204" pitchFamily="34" charset="0"/>
              </a:rPr>
              <a:t> </a:t>
            </a:r>
            <a:r>
              <a:rPr lang="es-DO" sz="1200" dirty="0" err="1">
                <a:effectLst/>
                <a:latin typeface="Calibri" panose="020F0502020204030204" pitchFamily="34" charset="0"/>
                <a:ea typeface="Calibri" panose="020F0502020204030204" pitchFamily="34" charset="0"/>
              </a:rPr>
              <a:t>Crit</a:t>
            </a:r>
            <a:r>
              <a:rPr lang="es-DO" sz="1200" dirty="0">
                <a:effectLst/>
                <a:latin typeface="Calibri" panose="020F0502020204030204" pitchFamily="34" charset="0"/>
                <a:ea typeface="Calibri" panose="020F0502020204030204" pitchFamily="34" charset="0"/>
              </a:rPr>
              <a:t>. 2024;38(2):120-129</a:t>
            </a:r>
          </a:p>
        </p:txBody>
      </p:sp>
    </p:spTree>
    <p:extLst>
      <p:ext uri="{BB962C8B-B14F-4D97-AF65-F5344CB8AC3E}">
        <p14:creationId xmlns:p14="http://schemas.microsoft.com/office/powerpoint/2010/main" val="1823422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15BB8-41AE-11BE-3535-C070E1A5A8F3}"/>
              </a:ext>
            </a:extLst>
          </p:cNvPr>
          <p:cNvSpPr>
            <a:spLocks noGrp="1"/>
          </p:cNvSpPr>
          <p:nvPr>
            <p:ph type="title"/>
          </p:nvPr>
        </p:nvSpPr>
        <p:spPr>
          <a:xfrm>
            <a:off x="535586" y="304800"/>
            <a:ext cx="5429250" cy="1385888"/>
          </a:xfrm>
        </p:spPr>
        <p:txBody>
          <a:bodyPr>
            <a:normAutofit/>
          </a:bodyPr>
          <a:lstStyle/>
          <a:p>
            <a:r>
              <a:rPr lang="en-US" b="1" dirty="0">
                <a:latin typeface="Montserrat" panose="00000500000000000000" pitchFamily="2" charset="0"/>
                <a:ea typeface="Calibri" panose="020F0502020204030204" pitchFamily="34" charset="0"/>
                <a:cs typeface="Calibri" panose="020F0502020204030204" pitchFamily="34" charset="0"/>
              </a:rPr>
              <a:t> </a:t>
            </a:r>
            <a:r>
              <a:rPr lang="en-US" dirty="0">
                <a:latin typeface="Montserrat" panose="00000500000000000000" pitchFamily="2" charset="0"/>
              </a:rPr>
              <a:t> </a:t>
            </a:r>
            <a:r>
              <a:rPr lang="en-US" b="1" dirty="0" err="1">
                <a:latin typeface="Montserrat" panose="00000500000000000000" pitchFamily="2" charset="0"/>
              </a:rPr>
              <a:t>Tratamiento</a:t>
            </a:r>
            <a:r>
              <a:rPr lang="en-US" b="1" dirty="0">
                <a:latin typeface="Montserrat" panose="00000500000000000000" pitchFamily="2" charset="0"/>
              </a:rPr>
              <a:t> </a:t>
            </a:r>
          </a:p>
        </p:txBody>
      </p:sp>
      <p:sp>
        <p:nvSpPr>
          <p:cNvPr id="10" name="Título 1">
            <a:extLst>
              <a:ext uri="{FF2B5EF4-FFF2-40B4-BE49-F238E27FC236}">
                <a16:creationId xmlns:a16="http://schemas.microsoft.com/office/drawing/2014/main" id="{4DF617B1-EE81-41B8-AF39-3AFC1FAADA7F}"/>
              </a:ext>
            </a:extLst>
          </p:cNvPr>
          <p:cNvSpPr txBox="1">
            <a:spLocks/>
          </p:cNvSpPr>
          <p:nvPr/>
        </p:nvSpPr>
        <p:spPr>
          <a:xfrm>
            <a:off x="849854" y="365125"/>
            <a:ext cx="105039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DO" b="1" dirty="0">
              <a:latin typeface="Arial Rounded MT Bold" panose="020F0704030504030204" pitchFamily="34" charset="77"/>
            </a:endParaRPr>
          </a:p>
        </p:txBody>
      </p:sp>
      <p:sp>
        <p:nvSpPr>
          <p:cNvPr id="6" name="CuadroTexto 5">
            <a:extLst>
              <a:ext uri="{FF2B5EF4-FFF2-40B4-BE49-F238E27FC236}">
                <a16:creationId xmlns:a16="http://schemas.microsoft.com/office/drawing/2014/main" id="{FECEBE79-37BF-41CE-9FDE-4B7389041FE1}"/>
              </a:ext>
            </a:extLst>
          </p:cNvPr>
          <p:cNvSpPr txBox="1"/>
          <p:nvPr/>
        </p:nvSpPr>
        <p:spPr>
          <a:xfrm>
            <a:off x="1104900" y="3952875"/>
            <a:ext cx="2828925" cy="369332"/>
          </a:xfrm>
          <a:prstGeom prst="rect">
            <a:avLst/>
          </a:prstGeom>
          <a:noFill/>
        </p:spPr>
        <p:txBody>
          <a:bodyPr wrap="square" rtlCol="0">
            <a:spAutoFit/>
          </a:bodyPr>
          <a:lstStyle/>
          <a:p>
            <a:r>
              <a:rPr lang="es-DO" dirty="0">
                <a:solidFill>
                  <a:schemeClr val="bg1"/>
                </a:solidFill>
              </a:rPr>
              <a:t>Teoría 2 </a:t>
            </a:r>
          </a:p>
        </p:txBody>
      </p:sp>
      <p:sp>
        <p:nvSpPr>
          <p:cNvPr id="8" name="2 Marcador de contenido">
            <a:extLst>
              <a:ext uri="{FF2B5EF4-FFF2-40B4-BE49-F238E27FC236}">
                <a16:creationId xmlns:a16="http://schemas.microsoft.com/office/drawing/2014/main" id="{D35B2674-B74E-4E21-88D3-A3D36B79C867}"/>
              </a:ext>
            </a:extLst>
          </p:cNvPr>
          <p:cNvSpPr txBox="1">
            <a:spLocks/>
          </p:cNvSpPr>
          <p:nvPr/>
        </p:nvSpPr>
        <p:spPr>
          <a:xfrm>
            <a:off x="897775" y="2248348"/>
            <a:ext cx="10361895" cy="3877815"/>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365760" marR="0" lvl="0" indent="-365760" algn="l" defTabSz="914400" rtl="0" eaLnBrk="1" fontAlgn="auto" latinLnBrk="0" hangingPunct="1">
              <a:lnSpc>
                <a:spcPct val="100000"/>
              </a:lnSpc>
              <a:spcBef>
                <a:spcPct val="20000"/>
              </a:spcBef>
              <a:spcAft>
                <a:spcPts val="0"/>
              </a:spcAft>
              <a:buClr>
                <a:srgbClr val="873624"/>
              </a:buClr>
              <a:buSzTx/>
              <a:buFont typeface="Courier New" pitchFamily="49" charset="0"/>
              <a:buChar char="o"/>
              <a:tabLst/>
              <a:defRPr/>
            </a:pPr>
            <a:r>
              <a:rPr kumimoji="0" lang="es-MX" sz="2800" b="0" i="0" u="none" strike="noStrike" kern="1200" cap="none" spc="0" normalizeH="0" baseline="0" noProof="0" dirty="0">
                <a:ln>
                  <a:noFill/>
                </a:ln>
                <a:solidFill>
                  <a:sysClr val="windowText" lastClr="000000">
                    <a:lumMod val="85000"/>
                    <a:lumOff val="15000"/>
                  </a:sysClr>
                </a:solidFill>
                <a:effectLst/>
                <a:uLnTx/>
                <a:uFillTx/>
                <a:latin typeface="Montserrat" panose="00000500000000000000" pitchFamily="2" charset="0"/>
              </a:rPr>
              <a:t>Objetivos: </a:t>
            </a:r>
          </a:p>
          <a:p>
            <a:pPr marL="0" marR="0" lvl="0" indent="0" algn="l" defTabSz="914400" rtl="0" eaLnBrk="1" fontAlgn="auto" latinLnBrk="0" hangingPunct="1">
              <a:lnSpc>
                <a:spcPct val="100000"/>
              </a:lnSpc>
              <a:spcBef>
                <a:spcPct val="20000"/>
              </a:spcBef>
              <a:spcAft>
                <a:spcPts val="0"/>
              </a:spcAft>
              <a:buClr>
                <a:srgbClr val="873624"/>
              </a:buClr>
              <a:buSzTx/>
              <a:buFont typeface="Wingdings" pitchFamily="2" charset="2"/>
              <a:buNone/>
              <a:tabLst/>
              <a:defRPr/>
            </a:pPr>
            <a:endParaRPr kumimoji="0" lang="es-MX" sz="500" b="0" i="0" u="none" strike="noStrike" kern="1200" cap="none" spc="0" normalizeH="0" baseline="0" noProof="0" dirty="0">
              <a:ln>
                <a:noFill/>
              </a:ln>
              <a:solidFill>
                <a:sysClr val="windowText" lastClr="000000">
                  <a:lumMod val="85000"/>
                  <a:lumOff val="15000"/>
                </a:sysClr>
              </a:solidFill>
              <a:effectLst/>
              <a:uLnTx/>
              <a:uFillTx/>
              <a:latin typeface="Montserrat" panose="00000500000000000000" pitchFamily="2" charset="0"/>
            </a:endParaRPr>
          </a:p>
          <a:p>
            <a:pPr marL="777240" marR="0" lvl="1" indent="-365760" algn="l" defTabSz="914400" rtl="0" eaLnBrk="1" fontAlgn="auto" latinLnBrk="0" hangingPunct="1">
              <a:lnSpc>
                <a:spcPct val="100000"/>
              </a:lnSpc>
              <a:spcBef>
                <a:spcPct val="20000"/>
              </a:spcBef>
              <a:spcAft>
                <a:spcPts val="0"/>
              </a:spcAft>
              <a:buClr>
                <a:srgbClr val="873624"/>
              </a:buClr>
              <a:buSzTx/>
              <a:buFont typeface="Courier New" pitchFamily="49" charset="0"/>
              <a:buChar char="o"/>
              <a:tabLst/>
              <a:defRPr/>
            </a:pPr>
            <a:r>
              <a:rPr kumimoji="0" lang="es-MX" sz="2400" b="0" i="0" u="none" strike="noStrike" kern="1200" cap="none" spc="0" normalizeH="0" baseline="0" noProof="0" dirty="0">
                <a:ln>
                  <a:noFill/>
                </a:ln>
                <a:solidFill>
                  <a:sysClr val="windowText" lastClr="000000">
                    <a:lumMod val="85000"/>
                    <a:lumOff val="15000"/>
                  </a:sysClr>
                </a:solidFill>
                <a:effectLst/>
                <a:uLnTx/>
                <a:uFillTx/>
                <a:latin typeface="Montserrat" panose="00000500000000000000" pitchFamily="2" charset="0"/>
              </a:rPr>
              <a:t>Disminuir la síntesis o producción de nuevas HT</a:t>
            </a:r>
          </a:p>
          <a:p>
            <a:pPr marL="457200" marR="0" lvl="1" indent="0" algn="l" defTabSz="914400" rtl="0" eaLnBrk="1" fontAlgn="auto" latinLnBrk="0" hangingPunct="1">
              <a:lnSpc>
                <a:spcPct val="100000"/>
              </a:lnSpc>
              <a:spcBef>
                <a:spcPct val="20000"/>
              </a:spcBef>
              <a:spcAft>
                <a:spcPts val="0"/>
              </a:spcAft>
              <a:buClr>
                <a:srgbClr val="873624"/>
              </a:buClr>
              <a:buSzTx/>
              <a:buFont typeface="Wingdings" pitchFamily="2" charset="2"/>
              <a:buNone/>
              <a:tabLst/>
              <a:defRPr/>
            </a:pPr>
            <a:endParaRPr kumimoji="0" lang="es-MX" sz="500" b="0" i="0" u="none" strike="noStrike" kern="1200" cap="none" spc="0" normalizeH="0" baseline="0" noProof="0" dirty="0">
              <a:ln>
                <a:noFill/>
              </a:ln>
              <a:solidFill>
                <a:sysClr val="windowText" lastClr="000000">
                  <a:lumMod val="85000"/>
                  <a:lumOff val="15000"/>
                </a:sysClr>
              </a:solidFill>
              <a:effectLst/>
              <a:uLnTx/>
              <a:uFillTx/>
              <a:latin typeface="Montserrat" panose="00000500000000000000" pitchFamily="2" charset="0"/>
            </a:endParaRPr>
          </a:p>
          <a:p>
            <a:pPr marL="777240" marR="0" lvl="1" indent="-365760" algn="l" defTabSz="914400" rtl="0" eaLnBrk="1" fontAlgn="auto" latinLnBrk="0" hangingPunct="1">
              <a:lnSpc>
                <a:spcPct val="100000"/>
              </a:lnSpc>
              <a:spcBef>
                <a:spcPct val="20000"/>
              </a:spcBef>
              <a:spcAft>
                <a:spcPts val="0"/>
              </a:spcAft>
              <a:buClr>
                <a:srgbClr val="873624"/>
              </a:buClr>
              <a:buSzTx/>
              <a:buFont typeface="Courier New" pitchFamily="49" charset="0"/>
              <a:buChar char="o"/>
              <a:tabLst/>
              <a:defRPr/>
            </a:pPr>
            <a:r>
              <a:rPr kumimoji="0" lang="es-MX" sz="2400" b="0" i="0" u="none" strike="noStrike" kern="1200" cap="none" spc="0" normalizeH="0" baseline="0" noProof="0" dirty="0">
                <a:ln>
                  <a:noFill/>
                </a:ln>
                <a:solidFill>
                  <a:sysClr val="windowText" lastClr="000000">
                    <a:lumMod val="85000"/>
                    <a:lumOff val="15000"/>
                  </a:sysClr>
                </a:solidFill>
                <a:effectLst/>
                <a:uLnTx/>
                <a:uFillTx/>
                <a:latin typeface="Montserrat" panose="00000500000000000000" pitchFamily="2" charset="0"/>
              </a:rPr>
              <a:t>Detener la liberación o secreción de HT a la circulación</a:t>
            </a:r>
          </a:p>
          <a:p>
            <a:pPr marL="777240" marR="0" lvl="1" indent="-365760" algn="l" defTabSz="914400" rtl="0" eaLnBrk="1" fontAlgn="auto" latinLnBrk="0" hangingPunct="1">
              <a:lnSpc>
                <a:spcPct val="100000"/>
              </a:lnSpc>
              <a:spcBef>
                <a:spcPct val="20000"/>
              </a:spcBef>
              <a:spcAft>
                <a:spcPts val="0"/>
              </a:spcAft>
              <a:buClr>
                <a:srgbClr val="873624"/>
              </a:buClr>
              <a:buSzTx/>
              <a:buFont typeface="Courier New" pitchFamily="49" charset="0"/>
              <a:buChar char="o"/>
              <a:tabLst/>
              <a:defRPr/>
            </a:pPr>
            <a:endParaRPr kumimoji="0" lang="es-MX" sz="500" b="0" i="0" u="none" strike="noStrike" kern="1200" cap="none" spc="0" normalizeH="0" baseline="0" noProof="0" dirty="0">
              <a:ln>
                <a:noFill/>
              </a:ln>
              <a:solidFill>
                <a:sysClr val="windowText" lastClr="000000">
                  <a:lumMod val="85000"/>
                  <a:lumOff val="15000"/>
                </a:sysClr>
              </a:solidFill>
              <a:effectLst/>
              <a:uLnTx/>
              <a:uFillTx/>
              <a:latin typeface="Montserrat" panose="00000500000000000000" pitchFamily="2" charset="0"/>
            </a:endParaRPr>
          </a:p>
          <a:p>
            <a:pPr marL="777240" marR="0" lvl="1" indent="-365760" algn="l" defTabSz="914400" rtl="0" eaLnBrk="1" fontAlgn="auto" latinLnBrk="0" hangingPunct="1">
              <a:lnSpc>
                <a:spcPct val="100000"/>
              </a:lnSpc>
              <a:spcBef>
                <a:spcPct val="20000"/>
              </a:spcBef>
              <a:spcAft>
                <a:spcPts val="0"/>
              </a:spcAft>
              <a:buClr>
                <a:srgbClr val="873624"/>
              </a:buClr>
              <a:buSzTx/>
              <a:buFont typeface="Courier New" pitchFamily="49" charset="0"/>
              <a:buChar char="o"/>
              <a:tabLst/>
              <a:defRPr/>
            </a:pPr>
            <a:r>
              <a:rPr kumimoji="0" lang="es-MX" sz="2400" b="0" i="0" u="none" strike="noStrike" kern="1200" cap="none" spc="0" normalizeH="0" baseline="0" noProof="0" dirty="0">
                <a:ln>
                  <a:noFill/>
                </a:ln>
                <a:solidFill>
                  <a:sysClr val="windowText" lastClr="000000">
                    <a:lumMod val="85000"/>
                    <a:lumOff val="15000"/>
                  </a:sysClr>
                </a:solidFill>
                <a:effectLst/>
                <a:uLnTx/>
                <a:uFillTx/>
                <a:latin typeface="Montserrat" panose="00000500000000000000" pitchFamily="2" charset="0"/>
              </a:rPr>
              <a:t>Evitar la conversión periférica de T4 a T3 .</a:t>
            </a:r>
          </a:p>
          <a:p>
            <a:pPr marL="457200" marR="0" lvl="1" indent="0" algn="l" defTabSz="914400" rtl="0" eaLnBrk="1" fontAlgn="auto" latinLnBrk="0" hangingPunct="1">
              <a:lnSpc>
                <a:spcPct val="100000"/>
              </a:lnSpc>
              <a:spcBef>
                <a:spcPct val="20000"/>
              </a:spcBef>
              <a:spcAft>
                <a:spcPts val="0"/>
              </a:spcAft>
              <a:buClr>
                <a:srgbClr val="873624"/>
              </a:buClr>
              <a:buSzTx/>
              <a:buFont typeface="Wingdings" pitchFamily="2" charset="2"/>
              <a:buNone/>
              <a:tabLst/>
              <a:defRPr/>
            </a:pPr>
            <a:endParaRPr kumimoji="0" lang="es-MX" sz="500" b="0" i="0" u="none" strike="noStrike" kern="1200" cap="none" spc="0" normalizeH="0" baseline="0" noProof="0" dirty="0">
              <a:ln>
                <a:noFill/>
              </a:ln>
              <a:solidFill>
                <a:sysClr val="windowText" lastClr="000000">
                  <a:lumMod val="85000"/>
                  <a:lumOff val="15000"/>
                </a:sysClr>
              </a:solidFill>
              <a:effectLst/>
              <a:uLnTx/>
              <a:uFillTx/>
              <a:latin typeface="Montserrat" panose="00000500000000000000" pitchFamily="2" charset="0"/>
            </a:endParaRPr>
          </a:p>
          <a:p>
            <a:pPr marL="777240" marR="0" lvl="1" indent="-365760" algn="l" defTabSz="914400" rtl="0" eaLnBrk="1" fontAlgn="auto" latinLnBrk="0" hangingPunct="1">
              <a:lnSpc>
                <a:spcPct val="100000"/>
              </a:lnSpc>
              <a:spcBef>
                <a:spcPct val="20000"/>
              </a:spcBef>
              <a:spcAft>
                <a:spcPts val="0"/>
              </a:spcAft>
              <a:buClr>
                <a:srgbClr val="873624"/>
              </a:buClr>
              <a:buSzTx/>
              <a:buFont typeface="Courier New" pitchFamily="49" charset="0"/>
              <a:buChar char="o"/>
              <a:tabLst/>
              <a:defRPr/>
            </a:pPr>
            <a:r>
              <a:rPr kumimoji="0" lang="es-MX" sz="2400" b="0" i="0" u="none" strike="noStrike" kern="1200" cap="none" spc="0" normalizeH="0" baseline="0" noProof="0" dirty="0">
                <a:ln>
                  <a:noFill/>
                </a:ln>
                <a:solidFill>
                  <a:sysClr val="windowText" lastClr="000000">
                    <a:lumMod val="85000"/>
                    <a:lumOff val="15000"/>
                  </a:sysClr>
                </a:solidFill>
                <a:effectLst/>
                <a:uLnTx/>
                <a:uFillTx/>
                <a:latin typeface="Montserrat" panose="00000500000000000000" pitchFamily="2" charset="0"/>
              </a:rPr>
              <a:t>Controlar los síntomas </a:t>
            </a:r>
            <a:r>
              <a:rPr kumimoji="0" lang="es-MX" sz="2400" b="0" i="0" u="none" strike="noStrike" kern="1200" cap="none" spc="0" normalizeH="0" baseline="0" noProof="0">
                <a:ln>
                  <a:noFill/>
                </a:ln>
                <a:solidFill>
                  <a:sysClr val="windowText" lastClr="000000">
                    <a:lumMod val="85000"/>
                    <a:lumOff val="15000"/>
                  </a:sysClr>
                </a:solidFill>
                <a:effectLst/>
                <a:uLnTx/>
                <a:uFillTx/>
                <a:latin typeface="Montserrat" panose="00000500000000000000" pitchFamily="2" charset="0"/>
              </a:rPr>
              <a:t>adrenérgicos asociados.</a:t>
            </a:r>
            <a:endParaRPr kumimoji="0" lang="es-MX" sz="2400" b="0" i="0" u="none" strike="noStrike" kern="1200" cap="none" spc="0" normalizeH="0" baseline="0" noProof="0" dirty="0">
              <a:ln>
                <a:noFill/>
              </a:ln>
              <a:solidFill>
                <a:sysClr val="windowText" lastClr="000000">
                  <a:lumMod val="85000"/>
                  <a:lumOff val="15000"/>
                </a:sysClr>
              </a:solidFill>
              <a:effectLst/>
              <a:uLnTx/>
              <a:uFillTx/>
              <a:latin typeface="Montserrat" panose="00000500000000000000" pitchFamily="2" charset="0"/>
            </a:endParaRPr>
          </a:p>
          <a:p>
            <a:pPr marL="777240" marR="0" lvl="1" indent="-365760" algn="l" defTabSz="914400" rtl="0" eaLnBrk="1" fontAlgn="auto" latinLnBrk="0" hangingPunct="1">
              <a:lnSpc>
                <a:spcPct val="100000"/>
              </a:lnSpc>
              <a:spcBef>
                <a:spcPct val="20000"/>
              </a:spcBef>
              <a:spcAft>
                <a:spcPts val="0"/>
              </a:spcAft>
              <a:buClr>
                <a:srgbClr val="873624"/>
              </a:buClr>
              <a:buSzTx/>
              <a:buFont typeface="Courier New" pitchFamily="49" charset="0"/>
              <a:buChar char="o"/>
              <a:tabLst/>
              <a:defRPr/>
            </a:pPr>
            <a:endParaRPr kumimoji="0" lang="es-MX" sz="500" b="0" i="0" u="none" strike="noStrike" kern="1200" cap="none" spc="0" normalizeH="0" baseline="0" noProof="0" dirty="0">
              <a:ln>
                <a:noFill/>
              </a:ln>
              <a:solidFill>
                <a:sysClr val="windowText" lastClr="000000">
                  <a:lumMod val="85000"/>
                  <a:lumOff val="15000"/>
                </a:sysClr>
              </a:solidFill>
              <a:effectLst/>
              <a:uLnTx/>
              <a:uFillTx/>
              <a:latin typeface="Montserrat" panose="00000500000000000000" pitchFamily="2" charset="0"/>
            </a:endParaRPr>
          </a:p>
          <a:p>
            <a:pPr marL="777240" marR="0" lvl="1" indent="-365760" algn="l" defTabSz="914400" rtl="0" eaLnBrk="1" fontAlgn="auto" latinLnBrk="0" hangingPunct="1">
              <a:lnSpc>
                <a:spcPct val="100000"/>
              </a:lnSpc>
              <a:spcBef>
                <a:spcPct val="20000"/>
              </a:spcBef>
              <a:spcAft>
                <a:spcPts val="0"/>
              </a:spcAft>
              <a:buClr>
                <a:srgbClr val="873624"/>
              </a:buClr>
              <a:buSzTx/>
              <a:buFont typeface="Courier New" pitchFamily="49" charset="0"/>
              <a:buChar char="o"/>
              <a:tabLst/>
              <a:defRPr/>
            </a:pPr>
            <a:r>
              <a:rPr kumimoji="0" lang="es-MX" sz="2400" b="0" i="0" u="none" strike="noStrike" kern="1200" cap="none" spc="0" normalizeH="0" baseline="0" noProof="0" dirty="0">
                <a:ln>
                  <a:noFill/>
                </a:ln>
                <a:solidFill>
                  <a:sysClr val="windowText" lastClr="000000">
                    <a:lumMod val="85000"/>
                    <a:lumOff val="15000"/>
                  </a:sysClr>
                </a:solidFill>
                <a:effectLst/>
                <a:uLnTx/>
                <a:uFillTx/>
                <a:latin typeface="Montserrat" panose="00000500000000000000" pitchFamily="2" charset="0"/>
              </a:rPr>
              <a:t>Terapia de apoyo</a:t>
            </a:r>
            <a:r>
              <a:rPr kumimoji="0" lang="es-MX" sz="2400" b="0" i="0" u="none" strike="noStrike" kern="1200" cap="none" spc="0" normalizeH="0" noProof="0" dirty="0">
                <a:ln>
                  <a:noFill/>
                </a:ln>
                <a:solidFill>
                  <a:sysClr val="windowText" lastClr="000000">
                    <a:lumMod val="85000"/>
                    <a:lumOff val="15000"/>
                  </a:sysClr>
                </a:solidFill>
                <a:effectLst/>
                <a:uLnTx/>
                <a:uFillTx/>
                <a:latin typeface="Montserrat" panose="00000500000000000000" pitchFamily="2" charset="0"/>
              </a:rPr>
              <a:t> y sintomática para </a:t>
            </a:r>
            <a:r>
              <a:rPr lang="es-MX" sz="2400" dirty="0" err="1">
                <a:solidFill>
                  <a:sysClr val="windowText" lastClr="000000">
                    <a:lumMod val="85000"/>
                    <a:lumOff val="15000"/>
                  </a:sysClr>
                </a:solidFill>
                <a:latin typeface="Montserrat" panose="00000500000000000000" pitchFamily="2" charset="0"/>
              </a:rPr>
              <a:t>co</a:t>
            </a:r>
            <a:r>
              <a:rPr kumimoji="0" lang="es-MX" sz="2400" b="0" i="0" u="none" strike="noStrike" kern="1200" cap="none" spc="0" normalizeH="0" baseline="0" noProof="0" dirty="0" err="1">
                <a:ln>
                  <a:noFill/>
                </a:ln>
                <a:solidFill>
                  <a:sysClr val="windowText" lastClr="000000">
                    <a:lumMod val="85000"/>
                    <a:lumOff val="15000"/>
                  </a:sysClr>
                </a:solidFill>
                <a:effectLst/>
                <a:uLnTx/>
                <a:uFillTx/>
                <a:latin typeface="Montserrat" panose="00000500000000000000" pitchFamily="2" charset="0"/>
              </a:rPr>
              <a:t>ntrolar</a:t>
            </a:r>
            <a:r>
              <a:rPr kumimoji="0" lang="es-MX" sz="2400" b="0" i="0" u="none" strike="noStrike" kern="1200" cap="none" spc="0" normalizeH="0" baseline="0" noProof="0" dirty="0">
                <a:ln>
                  <a:noFill/>
                </a:ln>
                <a:solidFill>
                  <a:sysClr val="windowText" lastClr="000000">
                    <a:lumMod val="85000"/>
                    <a:lumOff val="15000"/>
                  </a:sysClr>
                </a:solidFill>
                <a:effectLst/>
                <a:uLnTx/>
                <a:uFillTx/>
                <a:latin typeface="Montserrat" panose="00000500000000000000" pitchFamily="2" charset="0"/>
              </a:rPr>
              <a:t> la descompensación sistémica</a:t>
            </a:r>
            <a:endParaRPr kumimoji="0" lang="es-ES" sz="2400" b="0" i="0" u="none" strike="noStrike" kern="1200" cap="none" spc="0" normalizeH="0" baseline="0" noProof="0" dirty="0">
              <a:ln>
                <a:noFill/>
              </a:ln>
              <a:solidFill>
                <a:sysClr val="windowText" lastClr="000000">
                  <a:lumMod val="85000"/>
                  <a:lumOff val="15000"/>
                </a:sysClr>
              </a:solidFill>
              <a:effectLst/>
              <a:uLnTx/>
              <a:uFillTx/>
              <a:latin typeface="Montserrat" panose="00000500000000000000" pitchFamily="2" charset="0"/>
            </a:endParaRPr>
          </a:p>
          <a:p>
            <a:pPr marL="365760" marR="0" lvl="0" indent="-365760" algn="l" defTabSz="914400" rtl="0" eaLnBrk="1" fontAlgn="auto" latinLnBrk="0" hangingPunct="1">
              <a:lnSpc>
                <a:spcPct val="100000"/>
              </a:lnSpc>
              <a:spcBef>
                <a:spcPct val="20000"/>
              </a:spcBef>
              <a:spcAft>
                <a:spcPts val="0"/>
              </a:spcAft>
              <a:buClr>
                <a:srgbClr val="873624"/>
              </a:buClr>
              <a:buSzTx/>
              <a:buFont typeface="Wingdings" pitchFamily="2" charset="2"/>
              <a:buChar char=""/>
              <a:tabLst/>
              <a:defRPr/>
            </a:pPr>
            <a:endParaRPr kumimoji="0" lang="es-MX" sz="2400" b="0" i="0" u="none" strike="noStrike" kern="1200" cap="none" spc="0" normalizeH="0" baseline="0" noProof="0" dirty="0">
              <a:ln>
                <a:noFill/>
              </a:ln>
              <a:solidFill>
                <a:sysClr val="windowText" lastClr="000000">
                  <a:lumMod val="85000"/>
                  <a:lumOff val="15000"/>
                </a:sysClr>
              </a:solidFill>
              <a:effectLst/>
              <a:uLnTx/>
              <a:uFillTx/>
              <a:latin typeface="Montserrat" panose="00000500000000000000" pitchFamily="2" charset="0"/>
            </a:endParaRPr>
          </a:p>
        </p:txBody>
      </p:sp>
      <p:sp>
        <p:nvSpPr>
          <p:cNvPr id="7" name="CuadroTexto 6">
            <a:extLst>
              <a:ext uri="{FF2B5EF4-FFF2-40B4-BE49-F238E27FC236}">
                <a16:creationId xmlns:a16="http://schemas.microsoft.com/office/drawing/2014/main" id="{243D372C-6E19-48FB-BE54-918B53488999}"/>
              </a:ext>
            </a:extLst>
          </p:cNvPr>
          <p:cNvSpPr txBox="1"/>
          <p:nvPr/>
        </p:nvSpPr>
        <p:spPr>
          <a:xfrm flipH="1">
            <a:off x="3399905" y="6118167"/>
            <a:ext cx="7531330" cy="646331"/>
          </a:xfrm>
          <a:prstGeom prst="rect">
            <a:avLst/>
          </a:prstGeom>
          <a:noFill/>
        </p:spPr>
        <p:txBody>
          <a:bodyPr wrap="square" rtlCol="0">
            <a:spAutoFit/>
          </a:bodyPr>
          <a:lstStyle/>
          <a:p>
            <a:r>
              <a:rPr lang="es-DO" sz="1200" dirty="0"/>
              <a:t>Lahey </a:t>
            </a:r>
            <a:r>
              <a:rPr lang="es-DO" sz="1200" dirty="0" err="1"/>
              <a:t>FH.Apathetic</a:t>
            </a:r>
            <a:r>
              <a:rPr lang="es-DO" sz="1200" dirty="0"/>
              <a:t> </a:t>
            </a:r>
            <a:r>
              <a:rPr lang="es-DO" sz="1200" dirty="0" err="1"/>
              <a:t>Thyroidism.Ann</a:t>
            </a:r>
            <a:r>
              <a:rPr lang="es-DO" sz="1200" dirty="0"/>
              <a:t> Surg.1931;93(5): 1026-1030</a:t>
            </a:r>
          </a:p>
          <a:p>
            <a:r>
              <a:rPr lang="es-DO" sz="1200" dirty="0"/>
              <a:t>Kahaly </a:t>
            </a:r>
            <a:r>
              <a:rPr lang="es-DO" sz="1200" dirty="0" err="1"/>
              <a:t>GJ,Bartalena</a:t>
            </a:r>
            <a:r>
              <a:rPr lang="es-DO" sz="1200" dirty="0"/>
              <a:t> L et al,2018 </a:t>
            </a:r>
            <a:r>
              <a:rPr lang="es-DO" sz="1200" dirty="0" err="1"/>
              <a:t>European</a:t>
            </a:r>
            <a:r>
              <a:rPr lang="es-DO" sz="1200" dirty="0"/>
              <a:t> </a:t>
            </a:r>
            <a:r>
              <a:rPr lang="es-DO" sz="1200" dirty="0" err="1"/>
              <a:t>Thyroid</a:t>
            </a:r>
            <a:r>
              <a:rPr lang="es-DO" sz="1200" dirty="0"/>
              <a:t> </a:t>
            </a:r>
            <a:r>
              <a:rPr lang="es-DO" sz="1200" dirty="0" err="1"/>
              <a:t>Association</a:t>
            </a:r>
            <a:r>
              <a:rPr lang="es-DO" sz="1200" dirty="0"/>
              <a:t> </a:t>
            </a:r>
            <a:r>
              <a:rPr lang="es-DO" sz="1200" dirty="0" err="1"/>
              <a:t>Guideline</a:t>
            </a:r>
            <a:r>
              <a:rPr lang="es-DO" sz="1200" dirty="0"/>
              <a:t> </a:t>
            </a:r>
            <a:r>
              <a:rPr lang="es-DO" sz="1200" dirty="0" err="1"/>
              <a:t>for</a:t>
            </a:r>
            <a:r>
              <a:rPr lang="es-DO" sz="1200" dirty="0"/>
              <a:t> </a:t>
            </a:r>
            <a:r>
              <a:rPr lang="es-DO" sz="1200" dirty="0" err="1"/>
              <a:t>the</a:t>
            </a:r>
            <a:r>
              <a:rPr lang="es-DO" sz="1200" dirty="0"/>
              <a:t> </a:t>
            </a:r>
            <a:r>
              <a:rPr lang="es-DO" sz="1200" dirty="0" err="1"/>
              <a:t>Mangement</a:t>
            </a:r>
            <a:r>
              <a:rPr lang="es-DO" sz="1200" dirty="0"/>
              <a:t>  of Graves </a:t>
            </a:r>
            <a:r>
              <a:rPr lang="es-DO" sz="1200" dirty="0" err="1"/>
              <a:t>Hyperthyroidism.Eur</a:t>
            </a:r>
            <a:r>
              <a:rPr lang="es-DO" sz="1200" dirty="0"/>
              <a:t> </a:t>
            </a:r>
            <a:r>
              <a:rPr lang="es-DO" sz="1200" dirty="0" err="1"/>
              <a:t>Thyroid</a:t>
            </a:r>
            <a:r>
              <a:rPr lang="es-DO" sz="1200" dirty="0"/>
              <a:t> J.2018;7(4):167-86</a:t>
            </a:r>
          </a:p>
        </p:txBody>
      </p:sp>
    </p:spTree>
    <p:extLst>
      <p:ext uri="{BB962C8B-B14F-4D97-AF65-F5344CB8AC3E}">
        <p14:creationId xmlns:p14="http://schemas.microsoft.com/office/powerpoint/2010/main" val="247911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CE2FF70C-931D-E3FA-E555-D6200E14EB24}"/>
              </a:ext>
            </a:extLst>
          </p:cNvPr>
          <p:cNvPicPr>
            <a:picLocks noGrp="1" noChangeAspect="1"/>
          </p:cNvPicPr>
          <p:nvPr>
            <p:ph idx="1"/>
          </p:nvPr>
        </p:nvPicPr>
        <p:blipFill>
          <a:blip r:embed="rId3"/>
          <a:stretch>
            <a:fillRect/>
          </a:stretch>
        </p:blipFill>
        <p:spPr>
          <a:xfrm>
            <a:off x="840275" y="643466"/>
            <a:ext cx="10511450" cy="5571067"/>
          </a:xfrm>
          <a:prstGeom prst="rect">
            <a:avLst/>
          </a:prstGeom>
        </p:spPr>
      </p:pic>
      <p:sp>
        <p:nvSpPr>
          <p:cNvPr id="5" name="Proceso alternativo 4">
            <a:extLst>
              <a:ext uri="{FF2B5EF4-FFF2-40B4-BE49-F238E27FC236}">
                <a16:creationId xmlns:a16="http://schemas.microsoft.com/office/drawing/2014/main" id="{4AF11F5B-B497-4F73-42B8-532ADEB46B93}"/>
              </a:ext>
            </a:extLst>
          </p:cNvPr>
          <p:cNvSpPr/>
          <p:nvPr/>
        </p:nvSpPr>
        <p:spPr>
          <a:xfrm>
            <a:off x="3582786" y="1068186"/>
            <a:ext cx="8275320" cy="5162973"/>
          </a:xfrm>
          <a:prstGeom prst="flowChartAlternate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ctr" defTabSz="914400" rtl="0" eaLnBrk="1" fontAlgn="auto" latinLnBrk="0" hangingPunct="1">
              <a:lnSpc>
                <a:spcPct val="100000"/>
              </a:lnSpc>
              <a:spcBef>
                <a:spcPts val="0"/>
              </a:spcBef>
              <a:spcAft>
                <a:spcPts val="0"/>
              </a:spcAft>
              <a:buClrTx/>
              <a:buSzTx/>
              <a:buFontTx/>
              <a:buAutoNum type="arabicPeriod"/>
              <a:tabLst/>
              <a:defRPr/>
            </a:pPr>
            <a:r>
              <a:rPr kumimoji="0" lang="es-DO" sz="1600" b="1" i="0" u="none" strike="noStrike" kern="1200" cap="none" spc="0" normalizeH="0" baseline="0" noProof="0" dirty="0">
                <a:ln>
                  <a:noFill/>
                </a:ln>
                <a:solidFill>
                  <a:prstClr val="black"/>
                </a:solidFill>
                <a:effectLst/>
                <a:uLnTx/>
                <a:uFillTx/>
                <a:latin typeface="Montserrat" panose="00000500000000000000" pitchFamily="2" charset="0"/>
              </a:rPr>
              <a:t>Reducir la síntesis y secreción de las hormonas tiroideas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DO" sz="1600" b="0" i="0" u="none" strike="noStrike" kern="1200" cap="none" spc="0" normalizeH="0" baseline="0" noProof="0" dirty="0">
                <a:ln>
                  <a:noFill/>
                </a:ln>
                <a:solidFill>
                  <a:prstClr val="black"/>
                </a:solidFill>
                <a:effectLst/>
                <a:uLnTx/>
                <a:uFillTx/>
                <a:latin typeface="Montserrat" panose="00000500000000000000" pitchFamily="2" charset="0"/>
              </a:rPr>
              <a:t>Tionamidas:  disminuyen la síntesis de las hormonas tiroideas al inhibir la organificación del yoduro y el acoplamiento de las yodotirosinas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DO" sz="1600" b="0" i="0" u="none" strike="noStrike" kern="1200" cap="none" spc="0" normalizeH="0" baseline="0" noProof="0" dirty="0">
              <a:ln>
                <a:noFill/>
              </a:ln>
              <a:solidFill>
                <a:prstClr val="black"/>
              </a:solidFill>
              <a:effectLst/>
              <a:uLnTx/>
              <a:uFillTx/>
              <a:latin typeface="Montserrat" panose="00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DO" sz="1600" b="0" i="0" u="none" strike="noStrike" kern="1200" cap="none" spc="0" normalizeH="0" baseline="0" noProof="0" dirty="0">
                <a:ln>
                  <a:noFill/>
                </a:ln>
                <a:solidFill>
                  <a:prstClr val="black"/>
                </a:solidFill>
                <a:effectLst/>
                <a:uLnTx/>
                <a:uFillTx/>
                <a:latin typeface="Montserrat" panose="00000500000000000000" pitchFamily="2" charset="0"/>
              </a:rPr>
              <a:t>Se postula que el PTU provee un más rápido beneficio que el metimazol, ya que tiene la ventaja adicional de inhibir la conversión de T4 en T3 por lo que podría disminuir más rápidamente los niveles séricos de la T3 que el metimazol.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DO" sz="1600" b="0" i="0" u="none" strike="noStrike" kern="1200" cap="none" spc="0" normalizeH="0" baseline="0" noProof="0" dirty="0">
              <a:ln>
                <a:noFill/>
              </a:ln>
              <a:solidFill>
                <a:prstClr val="black"/>
              </a:solidFill>
              <a:effectLst/>
              <a:uLnTx/>
              <a:uFillTx/>
              <a:latin typeface="Montserrat" panose="00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DO" sz="1600" b="0" i="0" u="none" strike="noStrike" kern="1200" cap="none" spc="0" normalizeH="0" baseline="0" noProof="0" dirty="0">
                <a:ln>
                  <a:noFill/>
                </a:ln>
                <a:solidFill>
                  <a:prstClr val="black"/>
                </a:solidFill>
                <a:effectLst/>
                <a:uLnTx/>
                <a:uFillTx/>
                <a:latin typeface="Montserrat" panose="00000500000000000000" pitchFamily="2" charset="0"/>
              </a:rPr>
              <a:t>PTU reduce el nivel de la T3 en un 45% dentro de 24 horas, mientras que el metimazol los reduce en un 10-15% en ese mismo lapso.(Guía</a:t>
            </a:r>
            <a:r>
              <a:rPr lang="es-DO" sz="1600" dirty="0">
                <a:solidFill>
                  <a:prstClr val="black"/>
                </a:solidFill>
                <a:latin typeface="Montserrat" panose="00000500000000000000" pitchFamily="2" charset="0"/>
              </a:rPr>
              <a:t>s americanas)</a:t>
            </a:r>
            <a:endParaRPr kumimoji="0" lang="es-DO" sz="1600" b="0" i="0" u="none" strike="noStrike" kern="1200" cap="none" spc="0" normalizeH="0" baseline="0" noProof="0" dirty="0">
              <a:ln>
                <a:noFill/>
              </a:ln>
              <a:solidFill>
                <a:prstClr val="black"/>
              </a:solidFill>
              <a:effectLst/>
              <a:uLnTx/>
              <a:uFillTx/>
              <a:latin typeface="Montserrat" panose="00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DO" sz="1600" b="0" i="0" u="none" strike="noStrike" kern="1200" cap="none" spc="0" normalizeH="0" baseline="0" noProof="0" dirty="0">
              <a:ln>
                <a:noFill/>
              </a:ln>
              <a:solidFill>
                <a:prstClr val="black"/>
              </a:solidFill>
              <a:effectLst/>
              <a:uLnTx/>
              <a:uFillTx/>
              <a:latin typeface="Montserrat" panose="00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DO" sz="1600" b="0" i="0" u="none" strike="noStrike" kern="1200" cap="none" spc="0" normalizeH="0" baseline="0" noProof="0" dirty="0">
                <a:ln>
                  <a:noFill/>
                </a:ln>
                <a:solidFill>
                  <a:prstClr val="black"/>
                </a:solidFill>
                <a:effectLst/>
                <a:uLnTx/>
                <a:uFillTx/>
                <a:latin typeface="Montserrat" panose="00000500000000000000" pitchFamily="2" charset="0"/>
              </a:rPr>
              <a:t>El metimazol tiene una mayor duración de acción y, después de semanas de tratamiento, resulta en una más rápida normalización del nivel sérico de la T3 comparado con el PTU, además es menos hepatotóxico. (Guías</a:t>
            </a:r>
            <a:r>
              <a:rPr kumimoji="0" lang="es-DO" sz="1600" b="0" i="0" u="none" strike="noStrike" kern="1200" cap="none" spc="0" normalizeH="0" noProof="0" dirty="0">
                <a:ln>
                  <a:noFill/>
                </a:ln>
                <a:solidFill>
                  <a:prstClr val="black"/>
                </a:solidFill>
                <a:effectLst/>
                <a:uLnTx/>
                <a:uFillTx/>
                <a:latin typeface="Montserrat" panose="00000500000000000000" pitchFamily="2" charset="0"/>
              </a:rPr>
              <a:t> japonesas)</a:t>
            </a:r>
            <a:endParaRPr kumimoji="0" lang="es-DO" sz="1600" b="1" i="0" u="none" strike="noStrike" kern="1200" cap="none" spc="0" normalizeH="0" baseline="0" noProof="0" dirty="0">
              <a:ln>
                <a:noFill/>
              </a:ln>
              <a:solidFill>
                <a:prstClr val="black"/>
              </a:solidFill>
              <a:effectLst/>
              <a:uLnTx/>
              <a:uFillTx/>
              <a:latin typeface="Montserrat" panose="00000500000000000000" pitchFamily="2" charset="0"/>
            </a:endParaRPr>
          </a:p>
        </p:txBody>
      </p:sp>
      <p:sp>
        <p:nvSpPr>
          <p:cNvPr id="6" name="Rectángulo 5">
            <a:extLst>
              <a:ext uri="{FF2B5EF4-FFF2-40B4-BE49-F238E27FC236}">
                <a16:creationId xmlns:a16="http://schemas.microsoft.com/office/drawing/2014/main" id="{8079315E-0557-C61D-F106-653514ED0653}"/>
              </a:ext>
            </a:extLst>
          </p:cNvPr>
          <p:cNvSpPr/>
          <p:nvPr/>
        </p:nvSpPr>
        <p:spPr>
          <a:xfrm>
            <a:off x="6842760" y="457200"/>
            <a:ext cx="4815840" cy="8839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ángulo 6">
            <a:extLst>
              <a:ext uri="{FF2B5EF4-FFF2-40B4-BE49-F238E27FC236}">
                <a16:creationId xmlns:a16="http://schemas.microsoft.com/office/drawing/2014/main" id="{7BF84AD3-4339-8DD2-5D21-B62B27F4B2EC}"/>
              </a:ext>
            </a:extLst>
          </p:cNvPr>
          <p:cNvSpPr/>
          <p:nvPr/>
        </p:nvSpPr>
        <p:spPr>
          <a:xfrm>
            <a:off x="6126480" y="853440"/>
            <a:ext cx="533400" cy="198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ángulo 7">
            <a:extLst>
              <a:ext uri="{FF2B5EF4-FFF2-40B4-BE49-F238E27FC236}">
                <a16:creationId xmlns:a16="http://schemas.microsoft.com/office/drawing/2014/main" id="{470E5316-D0A2-754A-2D0D-AEB46B087A8C}"/>
              </a:ext>
            </a:extLst>
          </p:cNvPr>
          <p:cNvSpPr/>
          <p:nvPr/>
        </p:nvSpPr>
        <p:spPr>
          <a:xfrm>
            <a:off x="2087880" y="2084494"/>
            <a:ext cx="1737360" cy="45381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Rectángulo 10">
            <a:extLst>
              <a:ext uri="{FF2B5EF4-FFF2-40B4-BE49-F238E27FC236}">
                <a16:creationId xmlns:a16="http://schemas.microsoft.com/office/drawing/2014/main" id="{2E7ACC3E-9E7D-FB2A-470B-EC5465D1A641}"/>
              </a:ext>
            </a:extLst>
          </p:cNvPr>
          <p:cNvSpPr/>
          <p:nvPr/>
        </p:nvSpPr>
        <p:spPr>
          <a:xfrm>
            <a:off x="2186940" y="1618837"/>
            <a:ext cx="1638300" cy="5130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Marcador de pie de página 1">
            <a:extLst>
              <a:ext uri="{FF2B5EF4-FFF2-40B4-BE49-F238E27FC236}">
                <a16:creationId xmlns:a16="http://schemas.microsoft.com/office/drawing/2014/main" id="{5F1CE346-7721-74CF-317E-B48B6C59E18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D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Ylli D., Klubo-Gwiezdzinska J, Wartofsky L. Thyroid emergencies. Pol Arch intern Med 2019;129:526-534</a:t>
            </a:r>
          </a:p>
        </p:txBody>
      </p:sp>
    </p:spTree>
    <p:extLst>
      <p:ext uri="{BB962C8B-B14F-4D97-AF65-F5344CB8AC3E}">
        <p14:creationId xmlns:p14="http://schemas.microsoft.com/office/powerpoint/2010/main" val="258780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additive="base">
                                        <p:cTn id="2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anim calcmode="lin" valueType="num">
                                      <p:cBhvr additive="base">
                                        <p:cTn id="2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CE2FF70C-931D-E3FA-E555-D6200E14EB24}"/>
              </a:ext>
            </a:extLst>
          </p:cNvPr>
          <p:cNvPicPr>
            <a:picLocks noGrp="1" noChangeAspect="1"/>
          </p:cNvPicPr>
          <p:nvPr>
            <p:ph idx="1"/>
          </p:nvPr>
        </p:nvPicPr>
        <p:blipFill>
          <a:blip r:embed="rId3"/>
          <a:stretch>
            <a:fillRect/>
          </a:stretch>
        </p:blipFill>
        <p:spPr>
          <a:xfrm>
            <a:off x="840275" y="643466"/>
            <a:ext cx="10511450" cy="5571067"/>
          </a:xfrm>
          <a:prstGeom prst="rect">
            <a:avLst/>
          </a:prstGeom>
        </p:spPr>
      </p:pic>
      <p:sp>
        <p:nvSpPr>
          <p:cNvPr id="5" name="Proceso alternativo 4">
            <a:extLst>
              <a:ext uri="{FF2B5EF4-FFF2-40B4-BE49-F238E27FC236}">
                <a16:creationId xmlns:a16="http://schemas.microsoft.com/office/drawing/2014/main" id="{4AF11F5B-B497-4F73-42B8-532ADEB46B93}"/>
              </a:ext>
            </a:extLst>
          </p:cNvPr>
          <p:cNvSpPr/>
          <p:nvPr/>
        </p:nvSpPr>
        <p:spPr>
          <a:xfrm>
            <a:off x="3566160" y="1051560"/>
            <a:ext cx="8275320" cy="5162973"/>
          </a:xfrm>
          <a:prstGeom prst="flowChartAlternate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ctr" defTabSz="914400" rtl="0" eaLnBrk="1" fontAlgn="auto" latinLnBrk="0" hangingPunct="1">
              <a:lnSpc>
                <a:spcPct val="100000"/>
              </a:lnSpc>
              <a:spcBef>
                <a:spcPts val="0"/>
              </a:spcBef>
              <a:spcAft>
                <a:spcPts val="0"/>
              </a:spcAft>
              <a:buClrTx/>
              <a:buSzTx/>
              <a:buFontTx/>
              <a:buAutoNum type="arabicPeriod"/>
              <a:tabLst/>
              <a:defRPr/>
            </a:pPr>
            <a:r>
              <a:rPr kumimoji="0" lang="es-DO" sz="1600" b="1" i="0" u="none" strike="noStrike" kern="1200" cap="none" spc="0" normalizeH="0" baseline="0" noProof="0" dirty="0">
                <a:ln>
                  <a:noFill/>
                </a:ln>
                <a:solidFill>
                  <a:prstClr val="black"/>
                </a:solidFill>
                <a:effectLst/>
                <a:uLnTx/>
                <a:uFillTx/>
                <a:latin typeface="Montserrat" panose="00000500000000000000" pitchFamily="2" charset="0"/>
              </a:rPr>
              <a:t>Reducir la síntesis y secreción de las hormonas tiroideas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DO" sz="1600" b="1" i="0" u="none" strike="noStrike" kern="1200" cap="none" spc="0" normalizeH="0" baseline="0" noProof="0" dirty="0">
              <a:ln>
                <a:noFill/>
              </a:ln>
              <a:solidFill>
                <a:prstClr val="black"/>
              </a:solidFill>
              <a:effectLst/>
              <a:uLnTx/>
              <a:uFillTx/>
              <a:latin typeface="Montserrat" panose="00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DO" sz="1600" b="0" i="0" u="none" strike="noStrike" kern="1200" cap="none" spc="0" normalizeH="0" baseline="0" noProof="0" dirty="0">
                <a:ln>
                  <a:noFill/>
                </a:ln>
                <a:solidFill>
                  <a:prstClr val="black"/>
                </a:solidFill>
                <a:effectLst/>
                <a:uLnTx/>
                <a:uFillTx/>
                <a:latin typeface="Montserrat" panose="00000500000000000000" pitchFamily="2" charset="0"/>
              </a:rPr>
              <a:t>La solución de Lugol contiene 6.25 mg de yoduro/yodo por gota mientras que la SSKI contiene 50 mg de yoduro por gota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DO" sz="1600" b="0" i="0" u="none" strike="noStrike" kern="1200" cap="none" spc="0" normalizeH="0" baseline="0" noProof="0" dirty="0">
              <a:ln>
                <a:noFill/>
              </a:ln>
              <a:solidFill>
                <a:prstClr val="black"/>
              </a:solidFill>
              <a:effectLst/>
              <a:uLnTx/>
              <a:uFillTx/>
              <a:latin typeface="Montserrat" panose="00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DO" sz="1600" b="0" i="0" u="none" strike="noStrike" kern="1200" cap="none" spc="0" normalizeH="0" baseline="0" noProof="0" dirty="0">
                <a:ln>
                  <a:noFill/>
                </a:ln>
                <a:solidFill>
                  <a:prstClr val="black"/>
                </a:solidFill>
                <a:effectLst/>
                <a:uLnTx/>
                <a:uFillTx/>
                <a:latin typeface="Montserrat" panose="00000500000000000000" pitchFamily="2" charset="0"/>
              </a:rPr>
              <a:t>Administrar la tionamida  60 minutos antes de la administración del yoduro inorgánico.</a:t>
            </a:r>
            <a:endParaRPr kumimoji="0" lang="es-DO" sz="1600" b="1" i="0" u="none" strike="noStrike" kern="1200" cap="none" spc="0" normalizeH="0" baseline="0" noProof="0" dirty="0">
              <a:ln>
                <a:noFill/>
              </a:ln>
              <a:solidFill>
                <a:prstClr val="black"/>
              </a:solidFill>
              <a:effectLst/>
              <a:uLnTx/>
              <a:uFillTx/>
              <a:latin typeface="Montserrat" panose="00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DO" sz="1600" b="0" i="0" u="none" strike="noStrike" kern="1200" cap="none" spc="0" normalizeH="0" baseline="0" noProof="0" dirty="0">
                <a:ln>
                  <a:noFill/>
                </a:ln>
                <a:solidFill>
                  <a:prstClr val="black"/>
                </a:solidFill>
                <a:effectLst/>
                <a:uLnTx/>
                <a:uFillTx/>
                <a:latin typeface="Montserrat" panose="00000500000000000000" pitchFamily="2" charset="0"/>
              </a:rPr>
              <a:t>En caso de que no se realice un bloqueo previo de la síntesis de las hormonas tiroideas con una tionamida, la administración de yodo proveerá sustrato adicional para una aún mayor producción de hormonas tiroideas y enriquecimiento de los depósitos hormonales intratiroideos, causando por lo tanto un potencial empeoramiento de la tormenta tiroidea. </a:t>
            </a:r>
            <a:endParaRPr kumimoji="0" lang="es-DO" sz="1600" b="0" i="0" u="none" strike="noStrike" kern="1200" cap="none" spc="0" normalizeH="0" baseline="0" noProof="0" dirty="0">
              <a:ln>
                <a:noFill/>
              </a:ln>
              <a:solidFill>
                <a:prstClr val="white"/>
              </a:solidFill>
              <a:effectLst/>
              <a:uLnTx/>
              <a:uFillTx/>
              <a:latin typeface="Montserrat" panose="00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DO" sz="1600" b="1" i="0" u="none" strike="noStrike" kern="1200" cap="none" spc="0" normalizeH="0" baseline="0" noProof="0" dirty="0">
              <a:ln>
                <a:noFill/>
              </a:ln>
              <a:solidFill>
                <a:prstClr val="black"/>
              </a:solidFill>
              <a:effectLst/>
              <a:uLnTx/>
              <a:uFillTx/>
              <a:latin typeface="Montserrat" panose="00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DO" sz="1600" b="1" i="0" u="none" strike="noStrike" kern="1200" cap="none" spc="0" normalizeH="0" baseline="0" noProof="0" dirty="0">
              <a:ln>
                <a:noFill/>
              </a:ln>
              <a:solidFill>
                <a:prstClr val="black"/>
              </a:solidFill>
              <a:effectLst/>
              <a:uLnTx/>
              <a:uFillTx/>
              <a:latin typeface="Montserrat" panose="00000500000000000000" pitchFamily="2" charset="0"/>
            </a:endParaRPr>
          </a:p>
        </p:txBody>
      </p:sp>
      <p:sp>
        <p:nvSpPr>
          <p:cNvPr id="6" name="Rectángulo 5">
            <a:extLst>
              <a:ext uri="{FF2B5EF4-FFF2-40B4-BE49-F238E27FC236}">
                <a16:creationId xmlns:a16="http://schemas.microsoft.com/office/drawing/2014/main" id="{8079315E-0557-C61D-F106-653514ED0653}"/>
              </a:ext>
            </a:extLst>
          </p:cNvPr>
          <p:cNvSpPr/>
          <p:nvPr/>
        </p:nvSpPr>
        <p:spPr>
          <a:xfrm>
            <a:off x="6842760" y="411480"/>
            <a:ext cx="4815840" cy="8839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ángulo 6">
            <a:extLst>
              <a:ext uri="{FF2B5EF4-FFF2-40B4-BE49-F238E27FC236}">
                <a16:creationId xmlns:a16="http://schemas.microsoft.com/office/drawing/2014/main" id="{7BF84AD3-4339-8DD2-5D21-B62B27F4B2EC}"/>
              </a:ext>
            </a:extLst>
          </p:cNvPr>
          <p:cNvSpPr/>
          <p:nvPr/>
        </p:nvSpPr>
        <p:spPr>
          <a:xfrm>
            <a:off x="6126480" y="853440"/>
            <a:ext cx="533400" cy="198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ángulo 7">
            <a:extLst>
              <a:ext uri="{FF2B5EF4-FFF2-40B4-BE49-F238E27FC236}">
                <a16:creationId xmlns:a16="http://schemas.microsoft.com/office/drawing/2014/main" id="{470E5316-D0A2-754A-2D0D-AEB46B087A8C}"/>
              </a:ext>
            </a:extLst>
          </p:cNvPr>
          <p:cNvSpPr/>
          <p:nvPr/>
        </p:nvSpPr>
        <p:spPr>
          <a:xfrm>
            <a:off x="2087880" y="2084494"/>
            <a:ext cx="1737360" cy="45381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DO" sz="1000" b="0" i="0" u="none" strike="noStrike" kern="1200" cap="none" spc="0" normalizeH="0" baseline="0" noProof="0" dirty="0">
                <a:ln>
                  <a:noFill/>
                </a:ln>
                <a:solidFill>
                  <a:prstClr val="black"/>
                </a:solidFill>
                <a:effectLst/>
                <a:uLnTx/>
                <a:uFillTx/>
                <a:latin typeface="Montserrat" panose="00000500000000000000" pitchFamily="2" charset="0"/>
                <a:cs typeface="Arial" panose="020B0604020202020204" pitchFamily="34" charset="0"/>
              </a:rPr>
              <a:t>*** Yoduro inorgánico: yoduro de potasio (5 gotas dil en 240 ml, con la comida c/6 hrs) o solución lugol ( 10 gotas c/ 8hrs</a:t>
            </a:r>
            <a:r>
              <a:rPr kumimoji="0" lang="es-DO" sz="1000" b="1" i="0" u="none" strike="noStrike" kern="1200" cap="none" spc="0" normalizeH="0" baseline="0" noProof="0" dirty="0">
                <a:ln>
                  <a:noFill/>
                </a:ln>
                <a:solidFill>
                  <a:prstClr val="black"/>
                </a:solidFill>
                <a:effectLst/>
                <a:uLnTx/>
                <a:uFillTx/>
                <a:latin typeface="Montserrat" panose="00000500000000000000" pitchFamily="2"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DO" sz="1000" b="1" i="0" u="none" strike="noStrike" kern="1200" cap="none" spc="0" normalizeH="0" baseline="0" noProof="0" dirty="0">
              <a:ln>
                <a:noFill/>
              </a:ln>
              <a:solidFill>
                <a:prstClr val="black"/>
              </a:solidFill>
              <a:effectLst/>
              <a:uLnTx/>
              <a:uFillTx/>
              <a:latin typeface="Montserrat" panose="00000500000000000000" pitchFamily="2"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DO" sz="1000" b="0" i="0" u="none" strike="noStrike" kern="1200" cap="none" spc="0" normalizeH="0" baseline="0" noProof="0" dirty="0">
                <a:ln>
                  <a:noFill/>
                </a:ln>
                <a:solidFill>
                  <a:prstClr val="black"/>
                </a:solidFill>
                <a:effectLst/>
                <a:uLnTx/>
                <a:uFillTx/>
                <a:latin typeface="Montserrat" panose="00000500000000000000" pitchFamily="2" charset="0"/>
                <a:cs typeface="Arial" panose="020B0604020202020204" pitchFamily="34" charset="0"/>
              </a:rPr>
              <a:t>Agentes radiográficos yodados: acido iopanoico, ipodato sódico (0.5-1 g por día</a:t>
            </a:r>
            <a:r>
              <a:rPr kumimoji="0" lang="es-DO" sz="800" b="0" i="0" u="none" strike="noStrike" kern="1200" cap="none" spc="0" normalizeH="0" baseline="0" noProof="0" dirty="0">
                <a:ln>
                  <a:noFill/>
                </a:ln>
                <a:solidFill>
                  <a:prstClr val="black"/>
                </a:solidFill>
                <a:effectLst/>
                <a:uLnTx/>
                <a:uFillTx/>
                <a:latin typeface="Montserrat" panose="00000500000000000000" pitchFamily="2" charset="0"/>
                <a:cs typeface="Arial" panose="020B0604020202020204" pitchFamily="34" charset="0"/>
              </a:rPr>
              <a:t>). </a:t>
            </a:r>
            <a:r>
              <a:rPr kumimoji="0" lang="es-DO" sz="1000" b="0" i="0" u="none" strike="noStrike" kern="1200" cap="none" spc="0" normalizeH="0" baseline="0" noProof="0" dirty="0">
                <a:ln>
                  <a:noFill/>
                </a:ln>
                <a:solidFill>
                  <a:prstClr val="black"/>
                </a:solidFill>
                <a:effectLst/>
                <a:uLnTx/>
                <a:uFillTx/>
                <a:latin typeface="Montserrat" panose="00000500000000000000" pitchFamily="2" charset="0"/>
                <a:cs typeface="Arial" panose="020B0604020202020204" pitchFamily="34" charset="0"/>
              </a:rPr>
              <a:t>El yoduro de sodio se puede administar a razón de 1 gramo por vía endovenosa para 24 horas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s-DO" sz="1000" b="1" i="0" u="none" strike="noStrike" kern="1200" cap="none" spc="0" normalizeH="0" baseline="0" noProof="0" dirty="0">
              <a:ln>
                <a:noFill/>
              </a:ln>
              <a:solidFill>
                <a:prstClr val="black"/>
              </a:solidFill>
              <a:effectLst/>
              <a:uLnTx/>
              <a:uFillTx/>
              <a:latin typeface="Montserrat" panose="00000500000000000000" pitchFamily="2"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DO" sz="1000" b="0" i="0" u="none" strike="noStrike" kern="1200" cap="none" spc="0" normalizeH="0" baseline="0" noProof="0" dirty="0">
                <a:ln>
                  <a:noFill/>
                </a:ln>
                <a:solidFill>
                  <a:prstClr val="black"/>
                </a:solidFill>
                <a:effectLst/>
                <a:uLnTx/>
                <a:uFillTx/>
                <a:latin typeface="Montserrat" panose="00000500000000000000" pitchFamily="2" charset="0"/>
                <a:cs typeface="Arial" panose="020B0604020202020204" pitchFamily="34" charset="0"/>
              </a:rPr>
              <a:t>Carbonato de litio, en pacientes alérgicos al yodo (300 mg 3-4 veces al día.)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s-DO" sz="1000" b="0" i="0" u="none" strike="noStrike" kern="1200" cap="none" spc="0" normalizeH="0" baseline="0" noProof="0" dirty="0">
              <a:ln>
                <a:noFill/>
              </a:ln>
              <a:solidFill>
                <a:prstClr val="black"/>
              </a:solidFill>
              <a:effectLst/>
              <a:uLnTx/>
              <a:uFillTx/>
              <a:latin typeface="Montserrat" panose="00000500000000000000" pitchFamily="2"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s-DO" sz="1000" b="0" i="0" u="none" strike="noStrike" kern="1200" cap="none" spc="0" normalizeH="0" baseline="0" noProof="0" dirty="0">
              <a:ln>
                <a:noFill/>
              </a:ln>
              <a:solidFill>
                <a:prstClr val="black"/>
              </a:solidFill>
              <a:effectLst/>
              <a:uLnTx/>
              <a:uFillTx/>
              <a:latin typeface="Montserrat" panose="00000500000000000000" pitchFamily="2"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s-DO" sz="1000" b="0" i="0" u="none" strike="noStrike" kern="1200" cap="none" spc="0" normalizeH="0" baseline="0" noProof="0" dirty="0">
              <a:ln>
                <a:noFill/>
              </a:ln>
              <a:solidFill>
                <a:prstClr val="black"/>
              </a:solidFill>
              <a:effectLst/>
              <a:uLnTx/>
              <a:uFillTx/>
              <a:latin typeface="Montserrat" panose="00000500000000000000" pitchFamily="2"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s-DO" sz="1000" b="0" i="0" u="none" strike="noStrike" kern="1200" cap="none" spc="0" normalizeH="0" baseline="0" noProof="0" dirty="0">
              <a:ln>
                <a:noFill/>
              </a:ln>
              <a:solidFill>
                <a:prstClr val="black"/>
              </a:solidFill>
              <a:effectLst/>
              <a:uLnTx/>
              <a:uFillTx/>
              <a:latin typeface="Montserrat" panose="00000500000000000000" pitchFamily="2" charset="0"/>
              <a:cs typeface="Arial" panose="020B0604020202020204" pitchFamily="34" charset="0"/>
            </a:endParaRPr>
          </a:p>
        </p:txBody>
      </p:sp>
      <p:sp>
        <p:nvSpPr>
          <p:cNvPr id="11" name="Rectángulo 10">
            <a:extLst>
              <a:ext uri="{FF2B5EF4-FFF2-40B4-BE49-F238E27FC236}">
                <a16:creationId xmlns:a16="http://schemas.microsoft.com/office/drawing/2014/main" id="{2E7ACC3E-9E7D-FB2A-470B-EC5465D1A641}"/>
              </a:ext>
            </a:extLst>
          </p:cNvPr>
          <p:cNvSpPr/>
          <p:nvPr/>
        </p:nvSpPr>
        <p:spPr>
          <a:xfrm>
            <a:off x="2186940" y="1618837"/>
            <a:ext cx="1638300" cy="5130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uadroTexto 11">
            <a:extLst>
              <a:ext uri="{FF2B5EF4-FFF2-40B4-BE49-F238E27FC236}">
                <a16:creationId xmlns:a16="http://schemas.microsoft.com/office/drawing/2014/main" id="{D83EE6F7-6269-A3CB-3122-AF2BDB39181E}"/>
              </a:ext>
            </a:extLst>
          </p:cNvPr>
          <p:cNvSpPr txBox="1"/>
          <p:nvPr/>
        </p:nvSpPr>
        <p:spPr>
          <a:xfrm>
            <a:off x="2259330" y="1622234"/>
            <a:ext cx="1493520" cy="430887"/>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DO" sz="1100" b="1" i="0" u="none" strike="noStrike" kern="1200" cap="none" spc="0" normalizeH="0" baseline="0" noProof="0" dirty="0">
                <a:ln>
                  <a:noFill/>
                </a:ln>
                <a:solidFill>
                  <a:prstClr val="black"/>
                </a:solidFill>
                <a:effectLst/>
                <a:uLnTx/>
                <a:uFillTx/>
                <a:latin typeface="Calibri" panose="020F0502020204030204"/>
                <a:ea typeface="+mn-ea"/>
                <a:cs typeface="+mn-cs"/>
              </a:rPr>
              <a:t>Inhibición  de la secreción </a:t>
            </a:r>
            <a:endPar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Marcador de pie de página 1">
            <a:extLst>
              <a:ext uri="{FF2B5EF4-FFF2-40B4-BE49-F238E27FC236}">
                <a16:creationId xmlns:a16="http://schemas.microsoft.com/office/drawing/2014/main" id="{152A1BC0-EC3A-587D-1AD7-F1BE0023D97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D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Ylli D., Klubo-Gwiezdzinska J, Wartofsky L. Thyroid emergencies. Pol Arch intern Med 2019;129:526-534</a:t>
            </a:r>
          </a:p>
        </p:txBody>
      </p:sp>
    </p:spTree>
    <p:extLst>
      <p:ext uri="{BB962C8B-B14F-4D97-AF65-F5344CB8AC3E}">
        <p14:creationId xmlns:p14="http://schemas.microsoft.com/office/powerpoint/2010/main" val="40779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 calcmode="lin" valueType="num">
                                      <p:cBhvr additive="base">
                                        <p:cTn id="1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CE2FF70C-931D-E3FA-E555-D6200E14EB24}"/>
              </a:ext>
            </a:extLst>
          </p:cNvPr>
          <p:cNvPicPr>
            <a:picLocks noGrp="1" noChangeAspect="1"/>
          </p:cNvPicPr>
          <p:nvPr>
            <p:ph idx="1"/>
          </p:nvPr>
        </p:nvPicPr>
        <p:blipFill>
          <a:blip r:embed="rId3"/>
          <a:stretch>
            <a:fillRect/>
          </a:stretch>
        </p:blipFill>
        <p:spPr>
          <a:xfrm>
            <a:off x="840275" y="643466"/>
            <a:ext cx="10511450" cy="5571067"/>
          </a:xfrm>
          <a:prstGeom prst="rect">
            <a:avLst/>
          </a:prstGeom>
        </p:spPr>
      </p:pic>
      <p:sp>
        <p:nvSpPr>
          <p:cNvPr id="2" name="Rectángulo 1">
            <a:extLst>
              <a:ext uri="{FF2B5EF4-FFF2-40B4-BE49-F238E27FC236}">
                <a16:creationId xmlns:a16="http://schemas.microsoft.com/office/drawing/2014/main" id="{A06F583B-CB1D-6C80-E98C-EEEA26840F20}"/>
              </a:ext>
            </a:extLst>
          </p:cNvPr>
          <p:cNvSpPr/>
          <p:nvPr/>
        </p:nvSpPr>
        <p:spPr>
          <a:xfrm>
            <a:off x="3566160" y="1408670"/>
            <a:ext cx="2529840" cy="49159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DO"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ángulo 2">
            <a:extLst>
              <a:ext uri="{FF2B5EF4-FFF2-40B4-BE49-F238E27FC236}">
                <a16:creationId xmlns:a16="http://schemas.microsoft.com/office/drawing/2014/main" id="{E428E444-B8E3-9C86-C989-BE8729A13E1E}"/>
              </a:ext>
            </a:extLst>
          </p:cNvPr>
          <p:cNvSpPr/>
          <p:nvPr/>
        </p:nvSpPr>
        <p:spPr>
          <a:xfrm>
            <a:off x="6096000" y="2539504"/>
            <a:ext cx="2643934" cy="27125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DO"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uadroTexto 4">
            <a:extLst>
              <a:ext uri="{FF2B5EF4-FFF2-40B4-BE49-F238E27FC236}">
                <a16:creationId xmlns:a16="http://schemas.microsoft.com/office/drawing/2014/main" id="{5979E136-280D-D5AD-01C8-95B67B0063E8}"/>
              </a:ext>
            </a:extLst>
          </p:cNvPr>
          <p:cNvSpPr txBox="1"/>
          <p:nvPr/>
        </p:nvSpPr>
        <p:spPr>
          <a:xfrm>
            <a:off x="6640773" y="2618488"/>
            <a:ext cx="2179228" cy="12772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DO" sz="1100" b="1" i="0" u="none" strike="noStrike" kern="1200" cap="none" spc="0" normalizeH="0" baseline="0" noProof="0" dirty="0">
                <a:ln>
                  <a:noFill/>
                </a:ln>
                <a:solidFill>
                  <a:prstClr val="black"/>
                </a:solidFill>
                <a:effectLst/>
                <a:uLnTx/>
                <a:uFillTx/>
                <a:latin typeface="Montserrat" panose="00000500000000000000" pitchFamily="2" charset="0"/>
              </a:rPr>
              <a:t>Eliminación de T3 y T4 del plasma: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DO" sz="1100" b="0" i="0" u="none" strike="noStrike" kern="1200" cap="none" spc="0" normalizeH="0" baseline="0" noProof="0" dirty="0">
                <a:ln>
                  <a:noFill/>
                </a:ln>
                <a:solidFill>
                  <a:prstClr val="black"/>
                </a:solidFill>
                <a:effectLst/>
                <a:uLnTx/>
                <a:uFillTx/>
                <a:latin typeface="Montserrat" panose="00000500000000000000" pitchFamily="2" charset="0"/>
              </a:rPr>
              <a:t> </a:t>
            </a:r>
            <a:r>
              <a:rPr kumimoji="0" lang="es-DO" sz="1100" b="0" i="0" u="none" strike="noStrike" kern="1200" cap="none" spc="0" normalizeH="0" baseline="0" noProof="0" dirty="0" err="1">
                <a:ln>
                  <a:noFill/>
                </a:ln>
                <a:solidFill>
                  <a:prstClr val="black"/>
                </a:solidFill>
                <a:effectLst/>
                <a:uLnTx/>
                <a:uFillTx/>
                <a:latin typeface="Montserrat" panose="00000500000000000000" pitchFamily="2" charset="0"/>
              </a:rPr>
              <a:t>Colestiramina</a:t>
            </a:r>
            <a:r>
              <a:rPr kumimoji="0" lang="es-DO" sz="1100" b="0" i="0" u="none" strike="noStrike" kern="1200" cap="none" spc="0" normalizeH="0" baseline="0" noProof="0" dirty="0">
                <a:ln>
                  <a:noFill/>
                </a:ln>
                <a:solidFill>
                  <a:prstClr val="black"/>
                </a:solidFill>
                <a:effectLst/>
                <a:uLnTx/>
                <a:uFillTx/>
                <a:latin typeface="Montserrat" panose="00000500000000000000" pitchFamily="2" charset="0"/>
              </a:rPr>
              <a:t> (4 g VO 4 veces al día)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DO" sz="1100" b="0" i="0" u="none" strike="noStrike" kern="1200" cap="none" spc="0" normalizeH="0" baseline="0" noProof="0" dirty="0">
                <a:ln>
                  <a:noFill/>
                </a:ln>
                <a:solidFill>
                  <a:prstClr val="black"/>
                </a:solidFill>
                <a:effectLst/>
                <a:uLnTx/>
                <a:uFillTx/>
                <a:latin typeface="Montserrat" panose="00000500000000000000" pitchFamily="2" charset="0"/>
              </a:rPr>
              <a:t>plasmaféresis,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DO" sz="1100" b="0" i="0" u="none" strike="noStrike" kern="1200" cap="none" spc="0" normalizeH="0" baseline="0" noProof="0" dirty="0">
                <a:ln>
                  <a:noFill/>
                </a:ln>
                <a:solidFill>
                  <a:prstClr val="black"/>
                </a:solidFill>
                <a:effectLst/>
                <a:uLnTx/>
                <a:uFillTx/>
                <a:latin typeface="Montserrat" panose="00000500000000000000" pitchFamily="2" charset="0"/>
              </a:rPr>
              <a:t>hemodiálisis,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DO" sz="1100" b="0" i="0" u="none" strike="noStrike" kern="1200" cap="none" spc="0" normalizeH="0" baseline="0" noProof="0" dirty="0" err="1">
                <a:ln>
                  <a:noFill/>
                </a:ln>
                <a:solidFill>
                  <a:prstClr val="black"/>
                </a:solidFill>
                <a:effectLst/>
                <a:uLnTx/>
                <a:uFillTx/>
                <a:latin typeface="Montserrat" panose="00000500000000000000" pitchFamily="2" charset="0"/>
              </a:rPr>
              <a:t>hemoperfusión</a:t>
            </a:r>
            <a:r>
              <a:rPr kumimoji="0" lang="es-DO" sz="1100" b="0" i="0" u="none" strike="noStrike" kern="1200" cap="none" spc="0" normalizeH="0" baseline="0" noProof="0" dirty="0">
                <a:ln>
                  <a:noFill/>
                </a:ln>
                <a:solidFill>
                  <a:prstClr val="black"/>
                </a:solidFill>
                <a:effectLst/>
                <a:uLnTx/>
                <a:uFillTx/>
                <a:latin typeface="Montserrat" panose="00000500000000000000" pitchFamily="2" charset="0"/>
              </a:rPr>
              <a:t>  </a:t>
            </a:r>
            <a:endParaRPr kumimoji="0" lang="en-US" sz="1100" b="0" i="0" u="none" strike="noStrike" kern="1200" cap="none" spc="0" normalizeH="0" baseline="0" noProof="0" dirty="0">
              <a:ln>
                <a:noFill/>
              </a:ln>
              <a:solidFill>
                <a:prstClr val="black"/>
              </a:solidFill>
              <a:effectLst/>
              <a:uLnTx/>
              <a:uFillTx/>
              <a:latin typeface="Montserrat" panose="00000500000000000000" pitchFamily="2" charset="0"/>
            </a:endParaRPr>
          </a:p>
        </p:txBody>
      </p:sp>
      <p:sp>
        <p:nvSpPr>
          <p:cNvPr id="6" name="Rectángulo 5">
            <a:extLst>
              <a:ext uri="{FF2B5EF4-FFF2-40B4-BE49-F238E27FC236}">
                <a16:creationId xmlns:a16="http://schemas.microsoft.com/office/drawing/2014/main" id="{85E1C25C-CC37-96A1-907E-709EED070805}"/>
              </a:ext>
            </a:extLst>
          </p:cNvPr>
          <p:cNvSpPr/>
          <p:nvPr/>
        </p:nvSpPr>
        <p:spPr>
          <a:xfrm>
            <a:off x="8820001" y="815546"/>
            <a:ext cx="2758280" cy="593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ángulo 6">
            <a:extLst>
              <a:ext uri="{FF2B5EF4-FFF2-40B4-BE49-F238E27FC236}">
                <a16:creationId xmlns:a16="http://schemas.microsoft.com/office/drawing/2014/main" id="{DBE28780-C0CD-50BA-45A7-DB22BDC1712D}"/>
              </a:ext>
            </a:extLst>
          </p:cNvPr>
          <p:cNvSpPr/>
          <p:nvPr/>
        </p:nvSpPr>
        <p:spPr>
          <a:xfrm>
            <a:off x="8877254" y="2618488"/>
            <a:ext cx="2179228" cy="28084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DO" sz="1000" b="1" i="0" u="none" strike="noStrike" kern="1200" cap="none" spc="0" normalizeH="0" baseline="0" noProof="0" dirty="0">
                <a:ln>
                  <a:noFill/>
                </a:ln>
                <a:solidFill>
                  <a:prstClr val="black"/>
                </a:solidFill>
                <a:effectLst/>
                <a:uLnTx/>
                <a:uFillTx/>
                <a:latin typeface="Montserrat" panose="00000500000000000000" pitchFamily="2" charset="0"/>
              </a:rPr>
              <a:t>Inhibición  de la conversión periférica de T4 a T3: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DO" sz="1000" b="0" i="0" u="none" strike="noStrike" kern="1200" cap="none" spc="0" normalizeH="0" baseline="0" noProof="0" dirty="0">
                <a:ln>
                  <a:noFill/>
                </a:ln>
                <a:solidFill>
                  <a:prstClr val="black"/>
                </a:solidFill>
                <a:effectLst/>
                <a:uLnTx/>
                <a:uFillTx/>
                <a:latin typeface="Montserrat" panose="00000500000000000000" pitchFamily="2" charset="0"/>
              </a:rPr>
              <a:t>PTU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DO" sz="1000" b="0" i="0" u="none" strike="noStrike" kern="1200" cap="none" spc="0" normalizeH="0" baseline="0" noProof="0" dirty="0">
                <a:ln>
                  <a:noFill/>
                </a:ln>
                <a:solidFill>
                  <a:prstClr val="black"/>
                </a:solidFill>
                <a:effectLst/>
                <a:uLnTx/>
                <a:uFillTx/>
                <a:latin typeface="Montserrat" panose="00000500000000000000" pitchFamily="2" charset="0"/>
              </a:rPr>
              <a:t>Agentes radiográficos yodados (ipodato de sodio, ácido iopanoico</a:t>
            </a:r>
            <a:r>
              <a:rPr kumimoji="0" lang="en-US" sz="1000" b="0" i="0" u="none" strike="noStrike" kern="1200" cap="none" spc="0" normalizeH="0" baseline="0" noProof="0" dirty="0">
                <a:ln>
                  <a:noFill/>
                </a:ln>
                <a:solidFill>
                  <a:prstClr val="black"/>
                </a:solidFill>
                <a:effectLst/>
                <a:uLnTx/>
                <a:uFillTx/>
                <a:latin typeface="Montserrat" panose="00000500000000000000" pitchFamily="2"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DO" sz="1000" b="0" i="0" u="none" strike="noStrike" kern="1200" cap="none" spc="0" normalizeH="0" baseline="0" noProof="0" dirty="0">
                <a:ln>
                  <a:noFill/>
                </a:ln>
                <a:solidFill>
                  <a:prstClr val="black"/>
                </a:solidFill>
                <a:effectLst/>
                <a:uLnTx/>
                <a:uFillTx/>
                <a:latin typeface="Montserrat" panose="00000500000000000000" pitchFamily="2" charset="0"/>
              </a:rPr>
              <a:t>Glucocorticoides: hidrocortisona  100 mg c/8 hrs, dexametasona 1-2 mg c/6 hrs.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DO" sz="1000" b="0" i="0" u="none" strike="noStrike" kern="1200" cap="none" spc="0" normalizeH="0" baseline="0" noProof="0" dirty="0">
                <a:ln>
                  <a:noFill/>
                </a:ln>
                <a:solidFill>
                  <a:prstClr val="black"/>
                </a:solidFill>
                <a:effectLst/>
                <a:uLnTx/>
                <a:uFillTx/>
                <a:latin typeface="Montserrat" panose="00000500000000000000" pitchFamily="2" charset="0"/>
              </a:rPr>
              <a:t>Propranolol (60-80 mg c/ 4 hrs VO), 60-120 mg C/6 hrs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DO" sz="1000" b="0" i="0" u="none" strike="noStrike" kern="1200" cap="none" spc="0" normalizeH="0" baseline="0" noProof="0" dirty="0">
                <a:ln>
                  <a:noFill/>
                </a:ln>
                <a:solidFill>
                  <a:prstClr val="black"/>
                </a:solidFill>
                <a:effectLst/>
                <a:uLnTx/>
                <a:uFillTx/>
                <a:latin typeface="Montserrat" panose="00000500000000000000" pitchFamily="2" charset="0"/>
              </a:rPr>
              <a:t>0.5-1 mg PP 10 m, 1-2 mg en 10 minutos c/pocas horas EV </a:t>
            </a:r>
          </a:p>
        </p:txBody>
      </p:sp>
      <p:sp>
        <p:nvSpPr>
          <p:cNvPr id="8" name="Rectángulo 7">
            <a:extLst>
              <a:ext uri="{FF2B5EF4-FFF2-40B4-BE49-F238E27FC236}">
                <a16:creationId xmlns:a16="http://schemas.microsoft.com/office/drawing/2014/main" id="{BF97E536-9E32-D2CF-F871-DC2171DE98EF}"/>
              </a:ext>
            </a:extLst>
          </p:cNvPr>
          <p:cNvSpPr/>
          <p:nvPr/>
        </p:nvSpPr>
        <p:spPr>
          <a:xfrm>
            <a:off x="8081319" y="5258006"/>
            <a:ext cx="3270406" cy="932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uadroTexto 8">
            <a:extLst>
              <a:ext uri="{FF2B5EF4-FFF2-40B4-BE49-F238E27FC236}">
                <a16:creationId xmlns:a16="http://schemas.microsoft.com/office/drawing/2014/main" id="{A4ADC352-4DD2-95AA-1C95-F11085EB21F2}"/>
              </a:ext>
            </a:extLst>
          </p:cNvPr>
          <p:cNvSpPr txBox="1"/>
          <p:nvPr/>
        </p:nvSpPr>
        <p:spPr>
          <a:xfrm>
            <a:off x="6461760" y="5482587"/>
            <a:ext cx="4889965" cy="129266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DO" sz="1100" b="1" i="0" u="none" strike="noStrike" kern="1200" cap="none" spc="0" normalizeH="0" baseline="0" noProof="0" dirty="0">
                <a:ln>
                  <a:noFill/>
                </a:ln>
                <a:solidFill>
                  <a:prstClr val="black"/>
                </a:solidFill>
                <a:effectLst/>
                <a:uLnTx/>
                <a:uFillTx/>
                <a:latin typeface="Montserrat" panose="00000500000000000000" pitchFamily="2" charset="0"/>
                <a:cs typeface="Arial" panose="020B0604020202020204" pitchFamily="34" charset="0"/>
              </a:rPr>
              <a:t>Síntomas adrenérgicos</a:t>
            </a:r>
            <a:r>
              <a:rPr kumimoji="0" lang="es-DO" sz="1100" b="0" i="0" u="none" strike="noStrike" kern="1200" cap="none" spc="0" normalizeH="0" baseline="0" noProof="0" dirty="0">
                <a:ln>
                  <a:noFill/>
                </a:ln>
                <a:solidFill>
                  <a:prstClr val="black"/>
                </a:solidFill>
                <a:effectLst/>
                <a:uLnTx/>
                <a:uFillTx/>
                <a:latin typeface="Montserrat" panose="00000500000000000000" pitchFamily="2" charset="0"/>
                <a:cs typeface="Arial" panose="020B0604020202020204" pitchFamily="34" charset="0"/>
              </a:rPr>
              <a:t>:</a:t>
            </a:r>
            <a:r>
              <a:rPr kumimoji="0" lang="es-DO" sz="1100" b="0" i="0" u="none" strike="noStrike" kern="1200" cap="none" spc="0" normalizeH="0" baseline="0" noProof="0" dirty="0">
                <a:ln>
                  <a:noFill/>
                </a:ln>
                <a:solidFill>
                  <a:prstClr val="black"/>
                </a:solidFill>
                <a:effectLst/>
                <a:uLnTx/>
                <a:uFillTx/>
                <a:latin typeface="Montserrat" panose="00000500000000000000" pitchFamily="2" charset="0"/>
              </a:rPr>
              <a:t> </a:t>
            </a:r>
            <a:r>
              <a:rPr kumimoji="0" lang="es-DO" sz="1100" b="0" i="0" u="none" strike="noStrike" kern="1200" cap="none" spc="0" normalizeH="0" baseline="0" noProof="0" dirty="0" err="1">
                <a:ln>
                  <a:noFill/>
                </a:ln>
                <a:solidFill>
                  <a:prstClr val="black"/>
                </a:solidFill>
                <a:effectLst/>
                <a:uLnTx/>
                <a:uFillTx/>
                <a:latin typeface="Montserrat" panose="00000500000000000000" pitchFamily="2" charset="0"/>
              </a:rPr>
              <a:t>esmolol</a:t>
            </a:r>
            <a:r>
              <a:rPr kumimoji="0" lang="es-DO" sz="1100" b="0" i="0" u="none" strike="noStrike" kern="1200" cap="none" spc="0" normalizeH="0" baseline="0" noProof="0" dirty="0">
                <a:ln>
                  <a:noFill/>
                </a:ln>
                <a:solidFill>
                  <a:prstClr val="black"/>
                </a:solidFill>
                <a:effectLst/>
                <a:uLnTx/>
                <a:uFillTx/>
                <a:latin typeface="Montserrat" panose="00000500000000000000" pitchFamily="2" charset="0"/>
              </a:rPr>
              <a:t> </a:t>
            </a:r>
            <a:r>
              <a:rPr kumimoji="0" lang="es-DO" sz="1200" b="0" i="0" u="none" strike="noStrike" kern="1200" cap="none" spc="0" normalizeH="0" baseline="0" noProof="0" dirty="0">
                <a:ln>
                  <a:noFill/>
                </a:ln>
                <a:solidFill>
                  <a:prstClr val="black"/>
                </a:solidFill>
                <a:effectLst/>
                <a:uLnTx/>
                <a:uFillTx/>
                <a:latin typeface="Montserrat" panose="00000500000000000000" pitchFamily="2" charset="0"/>
              </a:rPr>
              <a:t>(</a:t>
            </a:r>
            <a:r>
              <a:rPr kumimoji="0" lang="es-DO" sz="1100" b="0" i="0" u="none" strike="noStrike" kern="1200" cap="none" spc="0" normalizeH="0" baseline="0" noProof="0" dirty="0">
                <a:ln>
                  <a:noFill/>
                </a:ln>
                <a:solidFill>
                  <a:prstClr val="black"/>
                </a:solidFill>
                <a:effectLst/>
                <a:uLnTx/>
                <a:uFillTx/>
                <a:latin typeface="Montserrat" panose="00000500000000000000" pitchFamily="2" charset="0"/>
              </a:rPr>
              <a:t>0.25-0.5 mg/kg en 5-10 m luego infusión de 0.05-0.1 mg/kg/min. U otras drogas BB (metoprolol; 5-10 mg c/2-4 hrs EV.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DO" sz="1100" b="0" i="0" u="none" strike="noStrike" kern="1200" cap="none" spc="0" normalizeH="0" baseline="0" noProof="0" dirty="0">
                <a:ln>
                  <a:noFill/>
                </a:ln>
                <a:solidFill>
                  <a:prstClr val="black"/>
                </a:solidFill>
                <a:effectLst/>
                <a:uLnTx/>
                <a:uFillTx/>
                <a:latin typeface="Montserrat" panose="00000500000000000000" pitchFamily="2" charset="0"/>
              </a:rPr>
              <a:t>Pacientes con asma u otras contraindicaciones para BB: BCC (verapamil, diltiazem (60-90 mg VO, 0.25 mg/kg en 2 m ev, seguido de </a:t>
            </a:r>
            <a:r>
              <a:rPr kumimoji="0" lang="es-DO" sz="1100" b="0" i="0" u="none" strike="noStrike" kern="1200" cap="none" spc="0" normalizeH="0" baseline="0" noProof="0" dirty="0" err="1">
                <a:ln>
                  <a:noFill/>
                </a:ln>
                <a:solidFill>
                  <a:prstClr val="black"/>
                </a:solidFill>
                <a:effectLst/>
                <a:uLnTx/>
                <a:uFillTx/>
                <a:latin typeface="Montserrat" panose="00000500000000000000" pitchFamily="2" charset="0"/>
              </a:rPr>
              <a:t>infusi</a:t>
            </a:r>
            <a:r>
              <a:rPr lang="es-DO" sz="1100" dirty="0" err="1">
                <a:solidFill>
                  <a:prstClr val="black"/>
                </a:solidFill>
                <a:latin typeface="Montserrat" panose="00000500000000000000" pitchFamily="2" charset="0"/>
              </a:rPr>
              <a:t>ó</a:t>
            </a:r>
            <a:r>
              <a:rPr kumimoji="0" lang="es-DO" sz="1100" b="0" i="0" u="none" strike="noStrike" kern="1200" cap="none" spc="0" normalizeH="0" baseline="0" noProof="0" dirty="0">
                <a:ln>
                  <a:noFill/>
                </a:ln>
                <a:solidFill>
                  <a:prstClr val="black"/>
                </a:solidFill>
                <a:effectLst/>
                <a:uLnTx/>
                <a:uFillTx/>
                <a:latin typeface="Montserrat" panose="00000500000000000000" pitchFamily="2" charset="0"/>
              </a:rPr>
              <a:t>n 10 mg/m)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DO" sz="1100" b="0" i="0" u="none" strike="noStrike" kern="1200" cap="none" spc="0" normalizeH="0" baseline="0" noProof="0" dirty="0">
                <a:ln>
                  <a:noFill/>
                </a:ln>
                <a:solidFill>
                  <a:prstClr val="black"/>
                </a:solidFill>
                <a:effectLst/>
                <a:uLnTx/>
                <a:uFillTx/>
                <a:latin typeface="Montserrat" panose="00000500000000000000" pitchFamily="2" charset="0"/>
                <a:cs typeface="Arial" panose="020B0604020202020204" pitchFamily="34" charset="0"/>
              </a:rPr>
              <a:t>  </a:t>
            </a:r>
            <a:endParaRPr kumimoji="0" lang="en-US" sz="1100" b="0" i="0" u="none" strike="noStrike" kern="1200" cap="none" spc="0" normalizeH="0" baseline="0" noProof="0" dirty="0">
              <a:ln>
                <a:noFill/>
              </a:ln>
              <a:solidFill>
                <a:prstClr val="black"/>
              </a:solidFill>
              <a:effectLst/>
              <a:uLnTx/>
              <a:uFillTx/>
              <a:latin typeface="Montserrat" panose="00000500000000000000" pitchFamily="2" charset="0"/>
              <a:cs typeface="Arial" panose="020B0604020202020204" pitchFamily="34" charset="0"/>
            </a:endParaRPr>
          </a:p>
        </p:txBody>
      </p:sp>
      <p:sp>
        <p:nvSpPr>
          <p:cNvPr id="10" name="Marcador de pie de página 9">
            <a:extLst>
              <a:ext uri="{FF2B5EF4-FFF2-40B4-BE49-F238E27FC236}">
                <a16:creationId xmlns:a16="http://schemas.microsoft.com/office/drawing/2014/main" id="{7ED3DB9F-009D-98CA-BFB7-8297F30CC816}"/>
              </a:ext>
            </a:extLst>
          </p:cNvPr>
          <p:cNvSpPr>
            <a:spLocks noGrp="1"/>
          </p:cNvSpPr>
          <p:nvPr>
            <p:ph type="ftr" sz="quarter" idx="11"/>
          </p:nvPr>
        </p:nvSpPr>
        <p:spPr>
          <a:xfrm>
            <a:off x="2164080" y="6346206"/>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DO"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Ylli D., Klubo-Gwiezdzinska J, Wartofsky L. Thyroid emergencies. Pol Arch intern Med 2019;129:526-534</a:t>
            </a:r>
          </a:p>
        </p:txBody>
      </p:sp>
    </p:spTree>
    <p:extLst>
      <p:ext uri="{BB962C8B-B14F-4D97-AF65-F5344CB8AC3E}">
        <p14:creationId xmlns:p14="http://schemas.microsoft.com/office/powerpoint/2010/main" val="129204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additive="base">
                                        <p:cTn id="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 calcmode="lin" valueType="num">
                                      <p:cBhvr additive="base">
                                        <p:cTn id="1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anim calcmode="lin" valueType="num">
                                      <p:cBhvr additive="base">
                                        <p:cTn id="1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 calcmode="lin" valueType="num">
                                      <p:cBhvr additive="base">
                                        <p:cTn id="3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 calcmode="lin" valueType="num">
                                      <p:cBhvr additive="base">
                                        <p:cTn id="4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2" end="2"/>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anim calcmode="lin" valueType="num">
                                      <p:cBhvr additive="base">
                                        <p:cTn id="4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5">
                                            <p:txEl>
                                              <p:pRg st="4" end="4"/>
                                            </p:txEl>
                                          </p:spTgt>
                                        </p:tgtEl>
                                        <p:attrNameLst>
                                          <p:attrName>style.visibility</p:attrName>
                                        </p:attrNameLst>
                                      </p:cBhvr>
                                      <p:to>
                                        <p:strVal val="visible"/>
                                      </p:to>
                                    </p:set>
                                    <p:anim calcmode="lin" valueType="num">
                                      <p:cBhvr additive="base">
                                        <p:cTn id="5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CE2FF70C-931D-E3FA-E555-D6200E14EB24}"/>
              </a:ext>
            </a:extLst>
          </p:cNvPr>
          <p:cNvPicPr>
            <a:picLocks noGrp="1" noChangeAspect="1"/>
          </p:cNvPicPr>
          <p:nvPr>
            <p:ph idx="1"/>
          </p:nvPr>
        </p:nvPicPr>
        <p:blipFill>
          <a:blip r:embed="rId3"/>
          <a:stretch>
            <a:fillRect/>
          </a:stretch>
        </p:blipFill>
        <p:spPr>
          <a:xfrm>
            <a:off x="840275" y="643466"/>
            <a:ext cx="10511450" cy="5571067"/>
          </a:xfrm>
          <a:prstGeom prst="rect">
            <a:avLst/>
          </a:prstGeom>
        </p:spPr>
      </p:pic>
      <p:sp>
        <p:nvSpPr>
          <p:cNvPr id="3" name="Rectángulo 2">
            <a:extLst>
              <a:ext uri="{FF2B5EF4-FFF2-40B4-BE49-F238E27FC236}">
                <a16:creationId xmlns:a16="http://schemas.microsoft.com/office/drawing/2014/main" id="{E428E444-B8E3-9C86-C989-BE8729A13E1E}"/>
              </a:ext>
            </a:extLst>
          </p:cNvPr>
          <p:cNvSpPr/>
          <p:nvPr/>
        </p:nvSpPr>
        <p:spPr>
          <a:xfrm>
            <a:off x="6751320" y="2508422"/>
            <a:ext cx="1988614" cy="27125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uadroTexto 4">
            <a:extLst>
              <a:ext uri="{FF2B5EF4-FFF2-40B4-BE49-F238E27FC236}">
                <a16:creationId xmlns:a16="http://schemas.microsoft.com/office/drawing/2014/main" id="{5979E136-280D-D5AD-01C8-95B67B0063E8}"/>
              </a:ext>
            </a:extLst>
          </p:cNvPr>
          <p:cNvSpPr txBox="1"/>
          <p:nvPr/>
        </p:nvSpPr>
        <p:spPr>
          <a:xfrm>
            <a:off x="6640773" y="2618488"/>
            <a:ext cx="2179228" cy="16158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DO" sz="1100" b="1" i="0" u="none" strike="noStrike" kern="1200" cap="none" spc="0" normalizeH="0" baseline="0" noProof="0" dirty="0">
                <a:ln>
                  <a:noFill/>
                </a:ln>
                <a:solidFill>
                  <a:prstClr val="black"/>
                </a:solidFill>
                <a:effectLst/>
                <a:uLnTx/>
                <a:uFillTx/>
                <a:latin typeface="Montserrat" panose="00000500000000000000" pitchFamily="2" charset="0"/>
              </a:rPr>
              <a:t>Eliminación de T3 y T4 del plasma: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DO" sz="1100" b="0" i="0" u="none" strike="noStrike" kern="1200" cap="none" spc="0" normalizeH="0" baseline="0" noProof="0" dirty="0">
                <a:ln>
                  <a:noFill/>
                </a:ln>
                <a:solidFill>
                  <a:prstClr val="black"/>
                </a:solidFill>
                <a:effectLst/>
                <a:uLnTx/>
                <a:uFillTx/>
                <a:latin typeface="Montserrat" panose="00000500000000000000" pitchFamily="2" charset="0"/>
              </a:rPr>
              <a:t> </a:t>
            </a:r>
            <a:r>
              <a:rPr kumimoji="0" lang="es-DO" sz="1100" b="0" i="0" u="none" strike="noStrike" kern="1200" cap="none" spc="0" normalizeH="0" baseline="0" noProof="0" dirty="0" err="1">
                <a:ln>
                  <a:noFill/>
                </a:ln>
                <a:solidFill>
                  <a:prstClr val="black"/>
                </a:solidFill>
                <a:effectLst/>
                <a:uLnTx/>
                <a:uFillTx/>
                <a:latin typeface="Montserrat" panose="00000500000000000000" pitchFamily="2" charset="0"/>
              </a:rPr>
              <a:t>Colestiramina</a:t>
            </a:r>
            <a:r>
              <a:rPr kumimoji="0" lang="es-DO" sz="1100" b="0" i="0" u="none" strike="noStrike" kern="1200" cap="none" spc="0" normalizeH="0" baseline="0" noProof="0" dirty="0">
                <a:ln>
                  <a:noFill/>
                </a:ln>
                <a:solidFill>
                  <a:prstClr val="black"/>
                </a:solidFill>
                <a:effectLst/>
                <a:uLnTx/>
                <a:uFillTx/>
                <a:latin typeface="Montserrat" panose="00000500000000000000" pitchFamily="2" charset="0"/>
              </a:rPr>
              <a:t> (4 g VO 4 veces al día)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DO" sz="1100" b="0" i="0" u="none" strike="noStrike" kern="1200" cap="none" spc="0" normalizeH="0" baseline="0" noProof="0" dirty="0">
                <a:ln>
                  <a:noFill/>
                </a:ln>
                <a:solidFill>
                  <a:prstClr val="black"/>
                </a:solidFill>
                <a:effectLst/>
                <a:uLnTx/>
                <a:uFillTx/>
                <a:latin typeface="Montserrat" panose="00000500000000000000" pitchFamily="2" charset="0"/>
              </a:rPr>
              <a:t>plasmaféresis,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DO" sz="1100" b="0" i="0" u="none" strike="noStrike" kern="1200" cap="none" spc="0" normalizeH="0" baseline="0" noProof="0" dirty="0">
                <a:ln>
                  <a:noFill/>
                </a:ln>
                <a:solidFill>
                  <a:prstClr val="black"/>
                </a:solidFill>
                <a:effectLst/>
                <a:uLnTx/>
                <a:uFillTx/>
                <a:latin typeface="Montserrat" panose="00000500000000000000" pitchFamily="2" charset="0"/>
              </a:rPr>
              <a:t>hemodiálisis,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DO" sz="1100" b="0" i="0" u="none" strike="noStrike" kern="1200" cap="none" spc="0" normalizeH="0" baseline="0" noProof="0" dirty="0" err="1">
                <a:ln>
                  <a:noFill/>
                </a:ln>
                <a:solidFill>
                  <a:prstClr val="black"/>
                </a:solidFill>
                <a:effectLst/>
                <a:uLnTx/>
                <a:uFillTx/>
                <a:latin typeface="Montserrat" panose="00000500000000000000" pitchFamily="2" charset="0"/>
              </a:rPr>
              <a:t>Hemoperfusión</a:t>
            </a:r>
            <a:r>
              <a:rPr kumimoji="0" lang="es-DO" sz="1100" b="0" i="0" u="none" strike="noStrike" kern="1200" cap="none" spc="0" normalizeH="0" baseline="0" noProof="0" dirty="0">
                <a:ln>
                  <a:noFill/>
                </a:ln>
                <a:solidFill>
                  <a:prstClr val="black"/>
                </a:solidFill>
                <a:effectLst/>
                <a:uLnTx/>
                <a:uFillTx/>
                <a:latin typeface="Montserrat" panose="00000500000000000000" pitchFamily="2" charset="0"/>
              </a:rPr>
              <a:t> con resinas o carbón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DO" sz="1100" dirty="0">
                <a:solidFill>
                  <a:prstClr val="black"/>
                </a:solidFill>
                <a:latin typeface="Montserrat" panose="00000500000000000000" pitchFamily="2" charset="0"/>
              </a:rPr>
              <a:t>Intercambio con plasma</a:t>
            </a:r>
            <a:r>
              <a:rPr kumimoji="0" lang="es-DO" sz="1100" b="0" i="0" u="none" strike="noStrike" kern="1200" cap="none" spc="0" normalizeH="0" baseline="0" noProof="0" dirty="0">
                <a:ln>
                  <a:noFill/>
                </a:ln>
                <a:solidFill>
                  <a:prstClr val="black"/>
                </a:solidFill>
                <a:effectLst/>
                <a:uLnTx/>
                <a:uFillTx/>
                <a:latin typeface="Montserrat" panose="00000500000000000000" pitchFamily="2" charset="0"/>
              </a:rPr>
              <a:t> </a:t>
            </a:r>
            <a:endParaRPr kumimoji="0" lang="en-US" sz="1100" b="0" i="0" u="none" strike="noStrike" kern="1200" cap="none" spc="0" normalizeH="0" baseline="0" noProof="0" dirty="0">
              <a:ln>
                <a:noFill/>
              </a:ln>
              <a:solidFill>
                <a:prstClr val="black"/>
              </a:solidFill>
              <a:effectLst/>
              <a:uLnTx/>
              <a:uFillTx/>
              <a:latin typeface="Montserrat" panose="00000500000000000000" pitchFamily="2" charset="0"/>
            </a:endParaRPr>
          </a:p>
        </p:txBody>
      </p:sp>
      <p:sp>
        <p:nvSpPr>
          <p:cNvPr id="6" name="Rectángulo 5">
            <a:extLst>
              <a:ext uri="{FF2B5EF4-FFF2-40B4-BE49-F238E27FC236}">
                <a16:creationId xmlns:a16="http://schemas.microsoft.com/office/drawing/2014/main" id="{85E1C25C-CC37-96A1-907E-709EED070805}"/>
              </a:ext>
            </a:extLst>
          </p:cNvPr>
          <p:cNvSpPr/>
          <p:nvPr/>
        </p:nvSpPr>
        <p:spPr>
          <a:xfrm>
            <a:off x="8820001" y="815546"/>
            <a:ext cx="2758280" cy="593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ángulo 6">
            <a:extLst>
              <a:ext uri="{FF2B5EF4-FFF2-40B4-BE49-F238E27FC236}">
                <a16:creationId xmlns:a16="http://schemas.microsoft.com/office/drawing/2014/main" id="{DBE28780-C0CD-50BA-45A7-DB22BDC1712D}"/>
              </a:ext>
            </a:extLst>
          </p:cNvPr>
          <p:cNvSpPr/>
          <p:nvPr/>
        </p:nvSpPr>
        <p:spPr>
          <a:xfrm>
            <a:off x="8877254" y="2618488"/>
            <a:ext cx="2179228" cy="28084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DO" sz="1100" b="1" i="0" u="none" strike="noStrike" kern="1200" cap="none" spc="0" normalizeH="0" baseline="0" noProof="0" dirty="0">
                <a:ln>
                  <a:noFill/>
                </a:ln>
                <a:solidFill>
                  <a:prstClr val="black"/>
                </a:solidFill>
                <a:effectLst/>
                <a:uLnTx/>
                <a:uFillTx/>
                <a:latin typeface="Montserrat" panose="00000500000000000000" pitchFamily="2" charset="0"/>
              </a:rPr>
              <a:t>Inhibición  de la conversión periférica de T4 a T3: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DO" sz="1100" b="0" i="0" u="none" strike="noStrike" kern="1200" cap="none" spc="0" normalizeH="0" baseline="0" noProof="0" dirty="0">
                <a:ln>
                  <a:noFill/>
                </a:ln>
                <a:solidFill>
                  <a:prstClr val="black"/>
                </a:solidFill>
                <a:effectLst/>
                <a:uLnTx/>
                <a:uFillTx/>
                <a:latin typeface="Montserrat" panose="00000500000000000000" pitchFamily="2" charset="0"/>
              </a:rPr>
              <a:t>PTU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DO" sz="1100" b="0" i="0" u="none" strike="noStrike" kern="1200" cap="none" spc="0" normalizeH="0" baseline="0" noProof="0" dirty="0">
                <a:ln>
                  <a:noFill/>
                </a:ln>
                <a:solidFill>
                  <a:prstClr val="black"/>
                </a:solidFill>
                <a:effectLst/>
                <a:uLnTx/>
                <a:uFillTx/>
                <a:latin typeface="Montserrat" panose="00000500000000000000" pitchFamily="2" charset="0"/>
              </a:rPr>
              <a:t>Agentes radiográficos yodados (</a:t>
            </a:r>
            <a:r>
              <a:rPr kumimoji="0" lang="es-DO" sz="1100" b="0" i="0" u="none" strike="noStrike" kern="1200" cap="none" spc="0" normalizeH="0" baseline="0" noProof="0" dirty="0" err="1">
                <a:ln>
                  <a:noFill/>
                </a:ln>
                <a:solidFill>
                  <a:prstClr val="black"/>
                </a:solidFill>
                <a:effectLst/>
                <a:uLnTx/>
                <a:uFillTx/>
                <a:latin typeface="Montserrat" panose="00000500000000000000" pitchFamily="2" charset="0"/>
              </a:rPr>
              <a:t>Ipodato</a:t>
            </a:r>
            <a:r>
              <a:rPr kumimoji="0" lang="es-DO" sz="1100" b="0" i="0" u="none" strike="noStrike" kern="1200" cap="none" spc="0" normalizeH="0" baseline="0" noProof="0" dirty="0">
                <a:ln>
                  <a:noFill/>
                </a:ln>
                <a:solidFill>
                  <a:prstClr val="black"/>
                </a:solidFill>
                <a:effectLst/>
                <a:uLnTx/>
                <a:uFillTx/>
                <a:latin typeface="Montserrat" panose="00000500000000000000" pitchFamily="2" charset="0"/>
              </a:rPr>
              <a:t> de sodio, ácido iopanoico</a:t>
            </a:r>
            <a:r>
              <a:rPr kumimoji="0" lang="en-US" sz="1100" b="0" i="0" u="none" strike="noStrike" kern="1200" cap="none" spc="0" normalizeH="0" baseline="0" noProof="0" dirty="0">
                <a:ln>
                  <a:noFill/>
                </a:ln>
                <a:solidFill>
                  <a:prstClr val="black"/>
                </a:solidFill>
                <a:effectLst/>
                <a:uLnTx/>
                <a:uFillTx/>
                <a:latin typeface="Montserrat" panose="00000500000000000000" pitchFamily="2"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DO" sz="1100" b="0" i="0" u="none" strike="noStrike" kern="1200" cap="none" spc="0" normalizeH="0" baseline="0" noProof="0" dirty="0">
                <a:ln>
                  <a:noFill/>
                </a:ln>
                <a:solidFill>
                  <a:prstClr val="black"/>
                </a:solidFill>
                <a:effectLst/>
                <a:uLnTx/>
                <a:uFillTx/>
                <a:latin typeface="Montserrat" panose="00000500000000000000" pitchFamily="2" charset="0"/>
              </a:rPr>
              <a:t>Glucocorticoides: Hidrocortisona  100 mg c/8 hrs, Dexametasona 1-2 mg c/6 hrs.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DO" sz="1100" b="0" i="0" u="none" strike="noStrike" kern="1200" cap="none" spc="0" normalizeH="0" baseline="0" noProof="0" dirty="0">
                <a:ln>
                  <a:noFill/>
                </a:ln>
                <a:solidFill>
                  <a:prstClr val="black"/>
                </a:solidFill>
                <a:effectLst/>
                <a:uLnTx/>
                <a:uFillTx/>
                <a:latin typeface="Montserrat" panose="00000500000000000000" pitchFamily="2" charset="0"/>
              </a:rPr>
              <a:t>Propranolol (60-80 mg c/ 4 hrs VO), 60-120 mg C/6 hrs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DO" sz="1100" b="0" i="0" u="none" strike="noStrike" kern="1200" cap="none" spc="0" normalizeH="0" baseline="0" noProof="0" dirty="0">
                <a:ln>
                  <a:noFill/>
                </a:ln>
                <a:solidFill>
                  <a:prstClr val="black"/>
                </a:solidFill>
                <a:effectLst/>
                <a:uLnTx/>
                <a:uFillTx/>
                <a:latin typeface="Montserrat" panose="00000500000000000000" pitchFamily="2" charset="0"/>
              </a:rPr>
              <a:t>0.5-1 mg PP 10 m, 1-2 mg en 10 minutos c/pocas horas EV </a:t>
            </a:r>
          </a:p>
        </p:txBody>
      </p:sp>
      <p:sp>
        <p:nvSpPr>
          <p:cNvPr id="8" name="Rectángulo 7">
            <a:extLst>
              <a:ext uri="{FF2B5EF4-FFF2-40B4-BE49-F238E27FC236}">
                <a16:creationId xmlns:a16="http://schemas.microsoft.com/office/drawing/2014/main" id="{BF97E536-9E32-D2CF-F871-DC2171DE98EF}"/>
              </a:ext>
            </a:extLst>
          </p:cNvPr>
          <p:cNvSpPr/>
          <p:nvPr/>
        </p:nvSpPr>
        <p:spPr>
          <a:xfrm>
            <a:off x="8081319" y="5258006"/>
            <a:ext cx="3270406" cy="932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uadroTexto 8">
            <a:extLst>
              <a:ext uri="{FF2B5EF4-FFF2-40B4-BE49-F238E27FC236}">
                <a16:creationId xmlns:a16="http://schemas.microsoft.com/office/drawing/2014/main" id="{A4ADC352-4DD2-95AA-1C95-F11085EB21F2}"/>
              </a:ext>
            </a:extLst>
          </p:cNvPr>
          <p:cNvSpPr txBox="1"/>
          <p:nvPr/>
        </p:nvSpPr>
        <p:spPr>
          <a:xfrm>
            <a:off x="6461760" y="5482587"/>
            <a:ext cx="4889965" cy="129266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DO" sz="1100" b="1" i="0" u="none" strike="noStrike" kern="1200" cap="none" spc="0" normalizeH="0" baseline="0" noProof="0" dirty="0">
                <a:ln>
                  <a:noFill/>
                </a:ln>
                <a:solidFill>
                  <a:prstClr val="black"/>
                </a:solidFill>
                <a:effectLst/>
                <a:uLnTx/>
                <a:uFillTx/>
                <a:latin typeface="Montserrat" panose="00000500000000000000" pitchFamily="2" charset="0"/>
                <a:cs typeface="Arial" panose="020B0604020202020204" pitchFamily="34" charset="0"/>
              </a:rPr>
              <a:t>Síntomas adrenérgicos</a:t>
            </a:r>
            <a:r>
              <a:rPr kumimoji="0" lang="es-DO" sz="1100" b="0" i="0" u="none" strike="noStrike" kern="1200" cap="none" spc="0" normalizeH="0" baseline="0" noProof="0" dirty="0">
                <a:ln>
                  <a:noFill/>
                </a:ln>
                <a:solidFill>
                  <a:prstClr val="black"/>
                </a:solidFill>
                <a:effectLst/>
                <a:uLnTx/>
                <a:uFillTx/>
                <a:latin typeface="Montserrat" panose="00000500000000000000" pitchFamily="2" charset="0"/>
                <a:cs typeface="Arial" panose="020B0604020202020204" pitchFamily="34" charset="0"/>
              </a:rPr>
              <a:t>:</a:t>
            </a:r>
            <a:r>
              <a:rPr kumimoji="0" lang="es-DO" sz="1100" b="0" i="0" u="none" strike="noStrike" kern="1200" cap="none" spc="0" normalizeH="0" baseline="0" noProof="0" dirty="0">
                <a:ln>
                  <a:noFill/>
                </a:ln>
                <a:solidFill>
                  <a:prstClr val="black"/>
                </a:solidFill>
                <a:effectLst/>
                <a:uLnTx/>
                <a:uFillTx/>
                <a:latin typeface="Montserrat" panose="00000500000000000000" pitchFamily="2" charset="0"/>
              </a:rPr>
              <a:t> </a:t>
            </a:r>
            <a:r>
              <a:rPr kumimoji="0" lang="es-DO" sz="1100" b="0" i="0" u="none" strike="noStrike" kern="1200" cap="none" spc="0" normalizeH="0" baseline="0" noProof="0" dirty="0" err="1">
                <a:ln>
                  <a:noFill/>
                </a:ln>
                <a:solidFill>
                  <a:prstClr val="black"/>
                </a:solidFill>
                <a:effectLst/>
                <a:uLnTx/>
                <a:uFillTx/>
                <a:latin typeface="Montserrat" panose="00000500000000000000" pitchFamily="2" charset="0"/>
              </a:rPr>
              <a:t>esmolol</a:t>
            </a:r>
            <a:r>
              <a:rPr kumimoji="0" lang="es-DO" sz="1100" b="0" i="0" u="none" strike="noStrike" kern="1200" cap="none" spc="0" normalizeH="0" baseline="0" noProof="0" dirty="0">
                <a:ln>
                  <a:noFill/>
                </a:ln>
                <a:solidFill>
                  <a:prstClr val="black"/>
                </a:solidFill>
                <a:effectLst/>
                <a:uLnTx/>
                <a:uFillTx/>
                <a:latin typeface="Montserrat" panose="00000500000000000000" pitchFamily="2" charset="0"/>
              </a:rPr>
              <a:t> </a:t>
            </a:r>
            <a:r>
              <a:rPr kumimoji="0" lang="es-DO" sz="1200" b="0" i="0" u="none" strike="noStrike" kern="1200" cap="none" spc="0" normalizeH="0" baseline="0" noProof="0" dirty="0">
                <a:ln>
                  <a:noFill/>
                </a:ln>
                <a:solidFill>
                  <a:prstClr val="black"/>
                </a:solidFill>
                <a:effectLst/>
                <a:uLnTx/>
                <a:uFillTx/>
                <a:latin typeface="Montserrat" panose="00000500000000000000" pitchFamily="2" charset="0"/>
              </a:rPr>
              <a:t>(</a:t>
            </a:r>
            <a:r>
              <a:rPr kumimoji="0" lang="es-DO" sz="1100" b="0" i="0" u="none" strike="noStrike" kern="1200" cap="none" spc="0" normalizeH="0" baseline="0" noProof="0" dirty="0">
                <a:ln>
                  <a:noFill/>
                </a:ln>
                <a:solidFill>
                  <a:prstClr val="black"/>
                </a:solidFill>
                <a:effectLst/>
                <a:uLnTx/>
                <a:uFillTx/>
                <a:latin typeface="Montserrat" panose="00000500000000000000" pitchFamily="2" charset="0"/>
              </a:rPr>
              <a:t>0.25-0.5 mg/kg en 5-10 m luego infusión de 0.05-0.1 mg/kg/min. U otras drogas BB (metoprolol; 5-10 mg c/2-4 hrs EV.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DO" sz="1100" b="0" i="0" u="none" strike="noStrike" kern="1200" cap="none" spc="0" normalizeH="0" baseline="0" noProof="0" dirty="0">
                <a:ln>
                  <a:noFill/>
                </a:ln>
                <a:solidFill>
                  <a:prstClr val="black"/>
                </a:solidFill>
                <a:effectLst/>
                <a:uLnTx/>
                <a:uFillTx/>
                <a:latin typeface="Montserrat" panose="00000500000000000000" pitchFamily="2" charset="0"/>
              </a:rPr>
              <a:t>Pacientes con asma u otras contraindicaciones para BB: BCC (verapamil, diltiazem (60-90 mg VO, 0.25 mg/kg en 2 m ev, seguido de infusión 10 mg/m)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DO" sz="1100" b="0" i="0" u="none" strike="noStrike" kern="1200" cap="none" spc="0" normalizeH="0" baseline="0" noProof="0" dirty="0">
                <a:ln>
                  <a:noFill/>
                </a:ln>
                <a:solidFill>
                  <a:prstClr val="black"/>
                </a:solidFill>
                <a:effectLst/>
                <a:uLnTx/>
                <a:uFillTx/>
                <a:latin typeface="Montserrat" panose="00000500000000000000" pitchFamily="2" charset="0"/>
                <a:cs typeface="Arial" panose="020B0604020202020204" pitchFamily="34" charset="0"/>
              </a:rPr>
              <a:t>  </a:t>
            </a:r>
            <a:endParaRPr kumimoji="0" lang="en-US" sz="1100" b="0" i="0" u="none" strike="noStrike" kern="1200" cap="none" spc="0" normalizeH="0" baseline="0" noProof="0" dirty="0">
              <a:ln>
                <a:noFill/>
              </a:ln>
              <a:solidFill>
                <a:prstClr val="black"/>
              </a:solidFill>
              <a:effectLst/>
              <a:uLnTx/>
              <a:uFillTx/>
              <a:latin typeface="Montserrat" panose="00000500000000000000" pitchFamily="2" charset="0"/>
              <a:cs typeface="Arial" panose="020B0604020202020204" pitchFamily="34" charset="0"/>
            </a:endParaRPr>
          </a:p>
        </p:txBody>
      </p:sp>
      <p:sp>
        <p:nvSpPr>
          <p:cNvPr id="2" name="Rectángulo 1">
            <a:extLst>
              <a:ext uri="{FF2B5EF4-FFF2-40B4-BE49-F238E27FC236}">
                <a16:creationId xmlns:a16="http://schemas.microsoft.com/office/drawing/2014/main" id="{257710E3-C60D-316C-EDF7-CE53B1B27885}"/>
              </a:ext>
            </a:extLst>
          </p:cNvPr>
          <p:cNvSpPr/>
          <p:nvPr/>
        </p:nvSpPr>
        <p:spPr>
          <a:xfrm>
            <a:off x="3688080" y="5258006"/>
            <a:ext cx="2301240" cy="7844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Marcador de pie de página 9">
            <a:extLst>
              <a:ext uri="{FF2B5EF4-FFF2-40B4-BE49-F238E27FC236}">
                <a16:creationId xmlns:a16="http://schemas.microsoft.com/office/drawing/2014/main" id="{DC67C06C-776F-FD3A-4835-62E052C28788}"/>
              </a:ext>
            </a:extLst>
          </p:cNvPr>
          <p:cNvSpPr>
            <a:spLocks noGrp="1"/>
          </p:cNvSpPr>
          <p:nvPr>
            <p:ph type="ftr" sz="quarter" idx="11"/>
          </p:nvPr>
        </p:nvSpPr>
        <p:spPr>
          <a:xfrm>
            <a:off x="2281882" y="6373883"/>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DO"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Ylli D., Klubo-Gwiezdzinska J, Wartofsky L. Thyroid emergencies. Pol Arch intern Med 2019;129:526-534</a:t>
            </a:r>
          </a:p>
        </p:txBody>
      </p:sp>
    </p:spTree>
    <p:extLst>
      <p:ext uri="{BB962C8B-B14F-4D97-AF65-F5344CB8AC3E}">
        <p14:creationId xmlns:p14="http://schemas.microsoft.com/office/powerpoint/2010/main" val="3211537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CE2FF70C-931D-E3FA-E555-D6200E14EB24}"/>
              </a:ext>
            </a:extLst>
          </p:cNvPr>
          <p:cNvPicPr>
            <a:picLocks noGrp="1" noChangeAspect="1"/>
          </p:cNvPicPr>
          <p:nvPr>
            <p:ph idx="1"/>
          </p:nvPr>
        </p:nvPicPr>
        <p:blipFill>
          <a:blip r:embed="rId3"/>
          <a:stretch>
            <a:fillRect/>
          </a:stretch>
        </p:blipFill>
        <p:spPr>
          <a:xfrm>
            <a:off x="840275" y="643466"/>
            <a:ext cx="10511450" cy="5571067"/>
          </a:xfrm>
          <a:prstGeom prst="rect">
            <a:avLst/>
          </a:prstGeom>
        </p:spPr>
      </p:pic>
      <p:sp>
        <p:nvSpPr>
          <p:cNvPr id="3" name="Rectángulo 2">
            <a:extLst>
              <a:ext uri="{FF2B5EF4-FFF2-40B4-BE49-F238E27FC236}">
                <a16:creationId xmlns:a16="http://schemas.microsoft.com/office/drawing/2014/main" id="{E428E444-B8E3-9C86-C989-BE8729A13E1E}"/>
              </a:ext>
            </a:extLst>
          </p:cNvPr>
          <p:cNvSpPr/>
          <p:nvPr/>
        </p:nvSpPr>
        <p:spPr>
          <a:xfrm>
            <a:off x="6736080" y="2157662"/>
            <a:ext cx="1988614" cy="27125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uadroTexto 4">
            <a:extLst>
              <a:ext uri="{FF2B5EF4-FFF2-40B4-BE49-F238E27FC236}">
                <a16:creationId xmlns:a16="http://schemas.microsoft.com/office/drawing/2014/main" id="{5979E136-280D-D5AD-01C8-95B67B0063E8}"/>
              </a:ext>
            </a:extLst>
          </p:cNvPr>
          <p:cNvSpPr txBox="1"/>
          <p:nvPr/>
        </p:nvSpPr>
        <p:spPr>
          <a:xfrm>
            <a:off x="6621746" y="2618488"/>
            <a:ext cx="2179228" cy="12772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DO" sz="1100" b="1" i="0" u="none" strike="noStrike" kern="1200" cap="none" spc="0" normalizeH="0" baseline="0" noProof="0" dirty="0">
                <a:ln>
                  <a:noFill/>
                </a:ln>
                <a:solidFill>
                  <a:prstClr val="black"/>
                </a:solidFill>
                <a:effectLst/>
                <a:uLnTx/>
                <a:uFillTx/>
                <a:latin typeface="Montserrat" panose="00000500000000000000" pitchFamily="2" charset="0"/>
              </a:rPr>
              <a:t>Eliminación de T3 y T4 del plasma: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DO" sz="1100" b="0" i="0" u="none" strike="noStrike" kern="1200" cap="none" spc="0" normalizeH="0" baseline="0" noProof="0" dirty="0">
                <a:ln>
                  <a:noFill/>
                </a:ln>
                <a:solidFill>
                  <a:prstClr val="black"/>
                </a:solidFill>
                <a:effectLst/>
                <a:uLnTx/>
                <a:uFillTx/>
                <a:latin typeface="Montserrat" panose="00000500000000000000" pitchFamily="2" charset="0"/>
              </a:rPr>
              <a:t> </a:t>
            </a:r>
            <a:r>
              <a:rPr kumimoji="0" lang="es-DO" sz="1100" b="0" i="0" u="none" strike="noStrike" kern="1200" cap="none" spc="0" normalizeH="0" baseline="0" noProof="0" dirty="0" err="1">
                <a:ln>
                  <a:noFill/>
                </a:ln>
                <a:solidFill>
                  <a:prstClr val="black"/>
                </a:solidFill>
                <a:effectLst/>
                <a:uLnTx/>
                <a:uFillTx/>
                <a:latin typeface="Montserrat" panose="00000500000000000000" pitchFamily="2" charset="0"/>
              </a:rPr>
              <a:t>Colestiramina</a:t>
            </a:r>
            <a:r>
              <a:rPr kumimoji="0" lang="es-DO" sz="1100" b="0" i="0" u="none" strike="noStrike" kern="1200" cap="none" spc="0" normalizeH="0" baseline="0" noProof="0" dirty="0">
                <a:ln>
                  <a:noFill/>
                </a:ln>
                <a:solidFill>
                  <a:prstClr val="black"/>
                </a:solidFill>
                <a:effectLst/>
                <a:uLnTx/>
                <a:uFillTx/>
                <a:latin typeface="Montserrat" panose="00000500000000000000" pitchFamily="2" charset="0"/>
              </a:rPr>
              <a:t> (4 g VO 4 veces al día)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DO" sz="1100" b="0" i="0" u="none" strike="noStrike" kern="1200" cap="none" spc="0" normalizeH="0" baseline="0" noProof="0" dirty="0">
                <a:ln>
                  <a:noFill/>
                </a:ln>
                <a:solidFill>
                  <a:prstClr val="black"/>
                </a:solidFill>
                <a:effectLst/>
                <a:uLnTx/>
                <a:uFillTx/>
                <a:latin typeface="Montserrat" panose="00000500000000000000" pitchFamily="2" charset="0"/>
              </a:rPr>
              <a:t>plasmaféresis,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DO" sz="1100" b="0" i="0" u="none" strike="noStrike" kern="1200" cap="none" spc="0" normalizeH="0" baseline="0" noProof="0" dirty="0">
                <a:ln>
                  <a:noFill/>
                </a:ln>
                <a:solidFill>
                  <a:prstClr val="black"/>
                </a:solidFill>
                <a:effectLst/>
                <a:uLnTx/>
                <a:uFillTx/>
                <a:latin typeface="Montserrat" panose="00000500000000000000" pitchFamily="2" charset="0"/>
              </a:rPr>
              <a:t>hemodiálisis,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DO" sz="1100" b="0" i="0" u="none" strike="noStrike" kern="1200" cap="none" spc="0" normalizeH="0" baseline="0" noProof="0" dirty="0" err="1">
                <a:ln>
                  <a:noFill/>
                </a:ln>
                <a:solidFill>
                  <a:prstClr val="black"/>
                </a:solidFill>
                <a:effectLst/>
                <a:uLnTx/>
                <a:uFillTx/>
                <a:latin typeface="Montserrat" panose="00000500000000000000" pitchFamily="2" charset="0"/>
              </a:rPr>
              <a:t>hemoperfusión</a:t>
            </a:r>
            <a:r>
              <a:rPr kumimoji="0" lang="es-DO" sz="1100" b="0" i="0" u="none" strike="noStrike" kern="1200" cap="none" spc="0" normalizeH="0" baseline="0" noProof="0" dirty="0">
                <a:ln>
                  <a:noFill/>
                </a:ln>
                <a:solidFill>
                  <a:prstClr val="black"/>
                </a:solidFill>
                <a:effectLst/>
                <a:uLnTx/>
                <a:uFillTx/>
                <a:latin typeface="Montserrat" panose="00000500000000000000" pitchFamily="2" charset="0"/>
              </a:rPr>
              <a:t>  </a:t>
            </a:r>
            <a:endParaRPr kumimoji="0" lang="en-US" sz="1100" b="0" i="0" u="none" strike="noStrike" kern="1200" cap="none" spc="0" normalizeH="0" baseline="0" noProof="0" dirty="0">
              <a:ln>
                <a:noFill/>
              </a:ln>
              <a:solidFill>
                <a:prstClr val="black"/>
              </a:solidFill>
              <a:effectLst/>
              <a:uLnTx/>
              <a:uFillTx/>
              <a:latin typeface="Montserrat" panose="00000500000000000000" pitchFamily="2" charset="0"/>
            </a:endParaRPr>
          </a:p>
        </p:txBody>
      </p:sp>
      <p:sp>
        <p:nvSpPr>
          <p:cNvPr id="7" name="Rectángulo 6">
            <a:extLst>
              <a:ext uri="{FF2B5EF4-FFF2-40B4-BE49-F238E27FC236}">
                <a16:creationId xmlns:a16="http://schemas.microsoft.com/office/drawing/2014/main" id="{DBE28780-C0CD-50BA-45A7-DB22BDC1712D}"/>
              </a:ext>
            </a:extLst>
          </p:cNvPr>
          <p:cNvSpPr/>
          <p:nvPr/>
        </p:nvSpPr>
        <p:spPr>
          <a:xfrm>
            <a:off x="8877254" y="2618488"/>
            <a:ext cx="2179228" cy="28084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DO" sz="1100" b="1" i="0" u="none" strike="noStrike" kern="1200" cap="none" spc="0" normalizeH="0" baseline="0" noProof="0" dirty="0">
                <a:ln>
                  <a:noFill/>
                </a:ln>
                <a:solidFill>
                  <a:prstClr val="black"/>
                </a:solidFill>
                <a:effectLst/>
                <a:uLnTx/>
                <a:uFillTx/>
                <a:latin typeface="Montserrat" panose="00000500000000000000" pitchFamily="2" charset="0"/>
              </a:rPr>
              <a:t>Inhibición  de la conversión periférica de T4 a T3: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DO" sz="1100" b="0" i="0" u="none" strike="noStrike" kern="1200" cap="none" spc="0" normalizeH="0" baseline="0" noProof="0" dirty="0">
                <a:ln>
                  <a:noFill/>
                </a:ln>
                <a:solidFill>
                  <a:prstClr val="black"/>
                </a:solidFill>
                <a:effectLst/>
                <a:uLnTx/>
                <a:uFillTx/>
                <a:latin typeface="Montserrat" panose="00000500000000000000" pitchFamily="2" charset="0"/>
              </a:rPr>
              <a:t>PTU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DO" sz="1100" b="0" i="0" u="none" strike="noStrike" kern="1200" cap="none" spc="0" normalizeH="0" baseline="0" noProof="0" dirty="0">
                <a:ln>
                  <a:noFill/>
                </a:ln>
                <a:solidFill>
                  <a:prstClr val="black"/>
                </a:solidFill>
                <a:effectLst/>
                <a:uLnTx/>
                <a:uFillTx/>
                <a:latin typeface="Montserrat" panose="00000500000000000000" pitchFamily="2" charset="0"/>
              </a:rPr>
              <a:t>Agentes radiográficos yodados (ipodato de sodio, acido iopanoico</a:t>
            </a:r>
            <a:r>
              <a:rPr kumimoji="0" lang="en-US" sz="1100" b="0" i="0" u="none" strike="noStrike" kern="1200" cap="none" spc="0" normalizeH="0" baseline="0" noProof="0" dirty="0">
                <a:ln>
                  <a:noFill/>
                </a:ln>
                <a:solidFill>
                  <a:prstClr val="black"/>
                </a:solidFill>
                <a:effectLst/>
                <a:uLnTx/>
                <a:uFillTx/>
                <a:latin typeface="Montserrat" panose="00000500000000000000" pitchFamily="2"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DO" sz="1100" b="0" i="0" u="none" strike="noStrike" kern="1200" cap="none" spc="0" normalizeH="0" baseline="0" noProof="0" dirty="0">
                <a:ln>
                  <a:noFill/>
                </a:ln>
                <a:solidFill>
                  <a:prstClr val="black"/>
                </a:solidFill>
                <a:effectLst/>
                <a:uLnTx/>
                <a:uFillTx/>
                <a:latin typeface="Montserrat" panose="00000500000000000000" pitchFamily="2" charset="0"/>
              </a:rPr>
              <a:t>Glucocorticoides: hidrocortisona  100 mg c/8 hrs, dexametasona 1-2 mg c/6 hrs.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DO" sz="1100" b="0" i="0" u="none" strike="noStrike" kern="1200" cap="none" spc="0" normalizeH="0" baseline="0" noProof="0" dirty="0">
                <a:ln>
                  <a:noFill/>
                </a:ln>
                <a:solidFill>
                  <a:prstClr val="black"/>
                </a:solidFill>
                <a:effectLst/>
                <a:uLnTx/>
                <a:uFillTx/>
                <a:latin typeface="Montserrat" panose="00000500000000000000" pitchFamily="2" charset="0"/>
              </a:rPr>
              <a:t>Propranolol (60-80 mg c/ 4 hrs VO), 60-120 mg C/6 hrs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DO" sz="1100" b="0" i="0" u="none" strike="noStrike" kern="1200" cap="none" spc="0" normalizeH="0" baseline="0" noProof="0" dirty="0">
                <a:ln>
                  <a:noFill/>
                </a:ln>
                <a:solidFill>
                  <a:prstClr val="black"/>
                </a:solidFill>
                <a:effectLst/>
                <a:uLnTx/>
                <a:uFillTx/>
                <a:latin typeface="Montserrat" panose="00000500000000000000" pitchFamily="2" charset="0"/>
              </a:rPr>
              <a:t>0.5-1 mg PP 10 m, 1-2 mg en 10 minutos c/pocas horas EV </a:t>
            </a:r>
          </a:p>
        </p:txBody>
      </p:sp>
      <p:sp>
        <p:nvSpPr>
          <p:cNvPr id="8" name="Rectángulo 7">
            <a:extLst>
              <a:ext uri="{FF2B5EF4-FFF2-40B4-BE49-F238E27FC236}">
                <a16:creationId xmlns:a16="http://schemas.microsoft.com/office/drawing/2014/main" id="{BF97E536-9E32-D2CF-F871-DC2171DE98EF}"/>
              </a:ext>
            </a:extLst>
          </p:cNvPr>
          <p:cNvSpPr/>
          <p:nvPr/>
        </p:nvSpPr>
        <p:spPr>
          <a:xfrm>
            <a:off x="8081319" y="5258006"/>
            <a:ext cx="3270406" cy="932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uadroTexto 8">
            <a:extLst>
              <a:ext uri="{FF2B5EF4-FFF2-40B4-BE49-F238E27FC236}">
                <a16:creationId xmlns:a16="http://schemas.microsoft.com/office/drawing/2014/main" id="{A4ADC352-4DD2-95AA-1C95-F11085EB21F2}"/>
              </a:ext>
            </a:extLst>
          </p:cNvPr>
          <p:cNvSpPr txBox="1"/>
          <p:nvPr/>
        </p:nvSpPr>
        <p:spPr>
          <a:xfrm>
            <a:off x="6461760" y="5482587"/>
            <a:ext cx="4889965" cy="129266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DO" sz="1100" b="1" i="0" u="none" strike="noStrike" kern="1200" cap="none" spc="0" normalizeH="0" baseline="0" noProof="0" dirty="0">
                <a:ln>
                  <a:noFill/>
                </a:ln>
                <a:solidFill>
                  <a:prstClr val="black"/>
                </a:solidFill>
                <a:effectLst/>
                <a:uLnTx/>
                <a:uFillTx/>
                <a:latin typeface="Montserrat" panose="00000500000000000000" pitchFamily="2" charset="0"/>
                <a:cs typeface="Arial" panose="020B0604020202020204" pitchFamily="34" charset="0"/>
              </a:rPr>
              <a:t>Síntomas adrenérgicos</a:t>
            </a:r>
            <a:r>
              <a:rPr kumimoji="0" lang="es-DO" sz="1100" b="0" i="0" u="none" strike="noStrike" kern="1200" cap="none" spc="0" normalizeH="0" baseline="0" noProof="0" dirty="0">
                <a:ln>
                  <a:noFill/>
                </a:ln>
                <a:solidFill>
                  <a:prstClr val="black"/>
                </a:solidFill>
                <a:effectLst/>
                <a:uLnTx/>
                <a:uFillTx/>
                <a:latin typeface="Montserrat" panose="00000500000000000000" pitchFamily="2" charset="0"/>
                <a:cs typeface="Arial" panose="020B0604020202020204" pitchFamily="34" charset="0"/>
              </a:rPr>
              <a:t>:</a:t>
            </a:r>
            <a:r>
              <a:rPr kumimoji="0" lang="es-DO" sz="1100" b="0" i="0" u="none" strike="noStrike" kern="1200" cap="none" spc="0" normalizeH="0" baseline="0" noProof="0" dirty="0">
                <a:ln>
                  <a:noFill/>
                </a:ln>
                <a:solidFill>
                  <a:prstClr val="black"/>
                </a:solidFill>
                <a:effectLst/>
                <a:uLnTx/>
                <a:uFillTx/>
                <a:latin typeface="Montserrat" panose="00000500000000000000" pitchFamily="2" charset="0"/>
              </a:rPr>
              <a:t> </a:t>
            </a:r>
            <a:r>
              <a:rPr kumimoji="0" lang="es-DO" sz="1100" b="0" i="0" u="none" strike="noStrike" kern="1200" cap="none" spc="0" normalizeH="0" baseline="0" noProof="0" dirty="0" err="1">
                <a:ln>
                  <a:noFill/>
                </a:ln>
                <a:solidFill>
                  <a:prstClr val="black"/>
                </a:solidFill>
                <a:effectLst/>
                <a:uLnTx/>
                <a:uFillTx/>
                <a:latin typeface="Montserrat" panose="00000500000000000000" pitchFamily="2" charset="0"/>
              </a:rPr>
              <a:t>esmolol</a:t>
            </a:r>
            <a:r>
              <a:rPr kumimoji="0" lang="es-DO" sz="1100" b="0" i="0" u="none" strike="noStrike" kern="1200" cap="none" spc="0" normalizeH="0" baseline="0" noProof="0" dirty="0">
                <a:ln>
                  <a:noFill/>
                </a:ln>
                <a:solidFill>
                  <a:prstClr val="black"/>
                </a:solidFill>
                <a:effectLst/>
                <a:uLnTx/>
                <a:uFillTx/>
                <a:latin typeface="Montserrat" panose="00000500000000000000" pitchFamily="2" charset="0"/>
              </a:rPr>
              <a:t> </a:t>
            </a:r>
            <a:r>
              <a:rPr kumimoji="0" lang="es-DO" sz="1200" b="0" i="0" u="none" strike="noStrike" kern="1200" cap="none" spc="0" normalizeH="0" baseline="0" noProof="0" dirty="0">
                <a:ln>
                  <a:noFill/>
                </a:ln>
                <a:solidFill>
                  <a:prstClr val="black"/>
                </a:solidFill>
                <a:effectLst/>
                <a:uLnTx/>
                <a:uFillTx/>
                <a:latin typeface="Montserrat" panose="00000500000000000000" pitchFamily="2" charset="0"/>
              </a:rPr>
              <a:t>(</a:t>
            </a:r>
            <a:r>
              <a:rPr kumimoji="0" lang="es-DO" sz="1100" b="0" i="0" u="none" strike="noStrike" kern="1200" cap="none" spc="0" normalizeH="0" baseline="0" noProof="0" dirty="0">
                <a:ln>
                  <a:noFill/>
                </a:ln>
                <a:solidFill>
                  <a:prstClr val="black"/>
                </a:solidFill>
                <a:effectLst/>
                <a:uLnTx/>
                <a:uFillTx/>
                <a:latin typeface="Montserrat" panose="00000500000000000000" pitchFamily="2" charset="0"/>
              </a:rPr>
              <a:t>0.25-0.5 mg/kg en 5-10 m luego infusión de 0.05-0.1 mg/kg/min. U otras drogas BB (metoprolol; 5-10 mg c/2-4 hrs EV.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DO" sz="1100" b="0" i="0" u="none" strike="noStrike" kern="1200" cap="none" spc="0" normalizeH="0" baseline="0" noProof="0" dirty="0">
                <a:ln>
                  <a:noFill/>
                </a:ln>
                <a:solidFill>
                  <a:prstClr val="black"/>
                </a:solidFill>
                <a:effectLst/>
                <a:uLnTx/>
                <a:uFillTx/>
                <a:latin typeface="Montserrat" panose="00000500000000000000" pitchFamily="2" charset="0"/>
              </a:rPr>
              <a:t>Pacientes con asma u otras contraindicaciones para BB: BCC (verapamil, diltiazem (60-90 mg VO, 0.25 mg/kg en 2 m ev, segido de infusion 10 mg/m)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DO" sz="1100" b="0" i="0" u="none" strike="noStrike" kern="1200" cap="none" spc="0" normalizeH="0" baseline="0" noProof="0" dirty="0">
                <a:ln>
                  <a:noFill/>
                </a:ln>
                <a:solidFill>
                  <a:prstClr val="black"/>
                </a:solidFill>
                <a:effectLst/>
                <a:uLnTx/>
                <a:uFillTx/>
                <a:latin typeface="Montserrat" panose="00000500000000000000" pitchFamily="2" charset="0"/>
                <a:cs typeface="Arial" panose="020B0604020202020204" pitchFamily="34" charset="0"/>
              </a:rPr>
              <a:t>  </a:t>
            </a:r>
            <a:endParaRPr kumimoji="0" lang="en-US" sz="1100" b="0" i="0" u="none" strike="noStrike" kern="1200" cap="none" spc="0" normalizeH="0" baseline="0" noProof="0" dirty="0">
              <a:ln>
                <a:noFill/>
              </a:ln>
              <a:solidFill>
                <a:prstClr val="black"/>
              </a:solidFill>
              <a:effectLst/>
              <a:uLnTx/>
              <a:uFillTx/>
              <a:latin typeface="Montserrat" panose="00000500000000000000" pitchFamily="2" charset="0"/>
              <a:cs typeface="Arial" panose="020B0604020202020204" pitchFamily="34" charset="0"/>
            </a:endParaRPr>
          </a:p>
        </p:txBody>
      </p:sp>
      <p:sp>
        <p:nvSpPr>
          <p:cNvPr id="2" name="Rectángulo 1">
            <a:extLst>
              <a:ext uri="{FF2B5EF4-FFF2-40B4-BE49-F238E27FC236}">
                <a16:creationId xmlns:a16="http://schemas.microsoft.com/office/drawing/2014/main" id="{F1989ED7-638E-A7FA-B484-EC5B6338F3A3}"/>
              </a:ext>
            </a:extLst>
          </p:cNvPr>
          <p:cNvSpPr/>
          <p:nvPr/>
        </p:nvSpPr>
        <p:spPr>
          <a:xfrm>
            <a:off x="3657600" y="5220935"/>
            <a:ext cx="2179320" cy="783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id="{48897CBE-64F7-DD9B-CCD4-0282DD44C788}"/>
              </a:ext>
            </a:extLst>
          </p:cNvPr>
          <p:cNvSpPr>
            <a:spLocks noGrp="1"/>
          </p:cNvSpPr>
          <p:nvPr>
            <p:ph type="ftr" sz="quarter" idx="11"/>
          </p:nvPr>
        </p:nvSpPr>
        <p:spPr>
          <a:xfrm>
            <a:off x="2525973" y="6405445"/>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DO"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Ylli D., Klubo-Gwiezdzinska J, Wartofsky L. Thyroid emergencies. Pol Arch intern Med 2019;129:526-534</a:t>
            </a:r>
          </a:p>
        </p:txBody>
      </p:sp>
    </p:spTree>
    <p:extLst>
      <p:ext uri="{BB962C8B-B14F-4D97-AF65-F5344CB8AC3E}">
        <p14:creationId xmlns:p14="http://schemas.microsoft.com/office/powerpoint/2010/main" val="3487275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7307D1-7534-6FAA-C884-B83D371CBE79}"/>
              </a:ext>
            </a:extLst>
          </p:cNvPr>
          <p:cNvSpPr>
            <a:spLocks noGrp="1"/>
          </p:cNvSpPr>
          <p:nvPr>
            <p:ph type="title"/>
          </p:nvPr>
        </p:nvSpPr>
        <p:spPr/>
        <p:txBody>
          <a:bodyPr/>
          <a:lstStyle/>
          <a:p>
            <a:r>
              <a:rPr lang="es-DO" dirty="0">
                <a:latin typeface="Arial Rounded MT Bold" panose="020F0704030504030204" pitchFamily="34" charset="77"/>
              </a:rPr>
              <a:t>Mensajes finales </a:t>
            </a:r>
          </a:p>
        </p:txBody>
      </p:sp>
      <p:graphicFrame>
        <p:nvGraphicFramePr>
          <p:cNvPr id="5" name="Marcador de contenido 2">
            <a:extLst>
              <a:ext uri="{FF2B5EF4-FFF2-40B4-BE49-F238E27FC236}">
                <a16:creationId xmlns:a16="http://schemas.microsoft.com/office/drawing/2014/main" id="{016F822F-F56E-9DC6-978F-50D43D0DB83B}"/>
              </a:ext>
            </a:extLst>
          </p:cNvPr>
          <p:cNvGraphicFramePr>
            <a:graphicFrameLocks noGrp="1"/>
          </p:cNvGraphicFramePr>
          <p:nvPr>
            <p:ph idx="1"/>
            <p:extLst>
              <p:ext uri="{D42A27DB-BD31-4B8C-83A1-F6EECF244321}">
                <p14:modId xmlns:p14="http://schemas.microsoft.com/office/powerpoint/2010/main" val="395486576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366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E335525-0137-469B-82DE-A831526742B3}"/>
              </a:ext>
            </a:extLst>
          </p:cNvPr>
          <p:cNvSpPr>
            <a:spLocks noGrp="1"/>
          </p:cNvSpPr>
          <p:nvPr>
            <p:ph idx="1"/>
          </p:nvPr>
        </p:nvSpPr>
        <p:spPr>
          <a:xfrm>
            <a:off x="8179724" y="4036808"/>
            <a:ext cx="3059061" cy="2247611"/>
          </a:xfrm>
        </p:spPr>
        <p:txBody>
          <a:bodyPr>
            <a:normAutofit/>
          </a:bodyPr>
          <a:lstStyle/>
          <a:p>
            <a:r>
              <a:rPr lang="es-DO" b="1" dirty="0">
                <a:latin typeface="Montserrat" panose="00000500000000000000" pitchFamily="2" charset="0"/>
              </a:rPr>
              <a:t>Muchas gracias …</a:t>
            </a:r>
          </a:p>
        </p:txBody>
      </p:sp>
      <p:pic>
        <p:nvPicPr>
          <p:cNvPr id="4" name="Imagen 3">
            <a:extLst>
              <a:ext uri="{FF2B5EF4-FFF2-40B4-BE49-F238E27FC236}">
                <a16:creationId xmlns:a16="http://schemas.microsoft.com/office/drawing/2014/main" id="{E5401EF4-24BA-42A0-BA96-3C7703E80C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3820" y="124691"/>
            <a:ext cx="5394548" cy="6542116"/>
          </a:xfrm>
          <a:prstGeom prst="rect">
            <a:avLst/>
          </a:prstGeom>
        </p:spPr>
      </p:pic>
    </p:spTree>
    <p:extLst>
      <p:ext uri="{BB962C8B-B14F-4D97-AF65-F5344CB8AC3E}">
        <p14:creationId xmlns:p14="http://schemas.microsoft.com/office/powerpoint/2010/main" val="3803724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15BB8-41AE-11BE-3535-C070E1A5A8F3}"/>
              </a:ext>
            </a:extLst>
          </p:cNvPr>
          <p:cNvSpPr>
            <a:spLocks noGrp="1"/>
          </p:cNvSpPr>
          <p:nvPr>
            <p:ph type="title"/>
          </p:nvPr>
        </p:nvSpPr>
        <p:spPr>
          <a:xfrm>
            <a:off x="276225" y="365125"/>
            <a:ext cx="11077575" cy="1325563"/>
          </a:xfrm>
        </p:spPr>
        <p:txBody>
          <a:bodyPr/>
          <a:lstStyle/>
          <a:p>
            <a:r>
              <a:rPr lang="en-US" b="1" dirty="0">
                <a:latin typeface="Calibri" panose="020F0502020204030204" pitchFamily="34" charset="0"/>
                <a:ea typeface="Calibri" panose="020F0502020204030204" pitchFamily="34" charset="0"/>
                <a:cs typeface="Calibri" panose="020F0502020204030204" pitchFamily="34" charset="0"/>
              </a:rPr>
              <a:t> </a:t>
            </a:r>
          </a:p>
        </p:txBody>
      </p:sp>
      <p:sp>
        <p:nvSpPr>
          <p:cNvPr id="6" name="Marcador de contenido 5">
            <a:extLst>
              <a:ext uri="{FF2B5EF4-FFF2-40B4-BE49-F238E27FC236}">
                <a16:creationId xmlns:a16="http://schemas.microsoft.com/office/drawing/2014/main" id="{EB87FFCF-A115-445F-AC38-F53816586B3C}"/>
              </a:ext>
            </a:extLst>
          </p:cNvPr>
          <p:cNvSpPr>
            <a:spLocks noGrp="1"/>
          </p:cNvSpPr>
          <p:nvPr>
            <p:ph sz="half" idx="1"/>
          </p:nvPr>
        </p:nvSpPr>
        <p:spPr>
          <a:xfrm>
            <a:off x="838200" y="1612537"/>
            <a:ext cx="10405533" cy="4351338"/>
          </a:xfrm>
        </p:spPr>
        <p:txBody>
          <a:bodyPr>
            <a:normAutofit/>
          </a:bodyPr>
          <a:lstStyle/>
          <a:p>
            <a:r>
              <a:rPr lang="es-DO" sz="2400" dirty="0">
                <a:latin typeface="Montserrat" panose="00000500000000000000" pitchFamily="2" charset="0"/>
                <a:ea typeface="Calibri" panose="020F0502020204030204" pitchFamily="34" charset="0"/>
                <a:cs typeface="Calibri" panose="020F0502020204030204" pitchFamily="34" charset="0"/>
              </a:rPr>
              <a:t>Descrita por primera vez como la crisis de un bocio exoftálmico, en el año 1926 por Lahey.</a:t>
            </a:r>
          </a:p>
          <a:p>
            <a:r>
              <a:rPr lang="es-DO" sz="2400" dirty="0">
                <a:latin typeface="Montserrat" panose="00000500000000000000" pitchFamily="2" charset="0"/>
                <a:ea typeface="Calibri" panose="020F0502020204030204" pitchFamily="34" charset="0"/>
                <a:cs typeface="Calibri" panose="020F0502020204030204" pitchFamily="34" charset="0"/>
              </a:rPr>
              <a:t> No existen parámetros de laboratorio específicos para su diagnóstico, por lo cual se utilizan escalas que se basan principalmente en criterios clínicos.</a:t>
            </a:r>
          </a:p>
          <a:p>
            <a:pPr lvl="0"/>
            <a:r>
              <a:rPr lang="es-DO" sz="2400" dirty="0">
                <a:latin typeface="Montserrat" panose="00000500000000000000" pitchFamily="2" charset="0"/>
                <a:ea typeface="Calibri" panose="020F0502020204030204" pitchFamily="34" charset="0"/>
                <a:cs typeface="Calibri" panose="020F0502020204030204" pitchFamily="34" charset="0"/>
              </a:rPr>
              <a:t>El tratamiento está encaminado a bloquear rápidamente los efectos sistémicos de las hormonas tiroideas, mientras se logra inhibir su síntesis o liberación</a:t>
            </a:r>
            <a:r>
              <a:rPr lang="es-DO" sz="2400" dirty="0">
                <a:latin typeface="Montserrat" panose="00000500000000000000" pitchFamily="2" charset="0"/>
              </a:rPr>
              <a:t>.</a:t>
            </a:r>
          </a:p>
          <a:p>
            <a:pPr lvl="0"/>
            <a:r>
              <a:rPr lang="es-DO" sz="2400" dirty="0">
                <a:latin typeface="Montserrat" panose="00000500000000000000" pitchFamily="2" charset="0"/>
              </a:rPr>
              <a:t> En vista de su alta tasa de mortalidad, el tratamiento  debe ser instaurado rápidamente. </a:t>
            </a:r>
            <a:endParaRPr lang="en-US" sz="2400" dirty="0">
              <a:latin typeface="Montserrat" panose="00000500000000000000" pitchFamily="2" charset="0"/>
            </a:endParaRPr>
          </a:p>
          <a:p>
            <a:endParaRPr lang="es-DO" sz="2400" dirty="0">
              <a:latin typeface="Montserrat" panose="00000500000000000000" pitchFamily="2" charset="0"/>
            </a:endParaRPr>
          </a:p>
        </p:txBody>
      </p:sp>
      <p:sp>
        <p:nvSpPr>
          <p:cNvPr id="9" name="Título 1">
            <a:extLst>
              <a:ext uri="{FF2B5EF4-FFF2-40B4-BE49-F238E27FC236}">
                <a16:creationId xmlns:a16="http://schemas.microsoft.com/office/drawing/2014/main" id="{1B50684D-8A1F-42D2-B77C-52517C753AAA}"/>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DO" b="1" dirty="0">
                <a:latin typeface="Montserrat" panose="00000500000000000000" pitchFamily="2" charset="0"/>
                <a:ea typeface="Calibri" panose="020F0502020204030204" pitchFamily="34" charset="0"/>
                <a:cs typeface="Calibri" panose="020F0502020204030204" pitchFamily="34" charset="0"/>
              </a:rPr>
              <a:t>Introducción</a:t>
            </a:r>
          </a:p>
        </p:txBody>
      </p:sp>
      <p:sp>
        <p:nvSpPr>
          <p:cNvPr id="3" name="CuadroTexto 2">
            <a:extLst>
              <a:ext uri="{FF2B5EF4-FFF2-40B4-BE49-F238E27FC236}">
                <a16:creationId xmlns:a16="http://schemas.microsoft.com/office/drawing/2014/main" id="{EB58E8E4-B491-4D1F-A4E6-3AC27C2DF84C}"/>
              </a:ext>
            </a:extLst>
          </p:cNvPr>
          <p:cNvSpPr txBox="1"/>
          <p:nvPr/>
        </p:nvSpPr>
        <p:spPr>
          <a:xfrm flipH="1">
            <a:off x="3399905" y="6118167"/>
            <a:ext cx="7531330" cy="646331"/>
          </a:xfrm>
          <a:prstGeom prst="rect">
            <a:avLst/>
          </a:prstGeom>
          <a:noFill/>
        </p:spPr>
        <p:txBody>
          <a:bodyPr wrap="square" rtlCol="0">
            <a:spAutoFit/>
          </a:bodyPr>
          <a:lstStyle/>
          <a:p>
            <a:r>
              <a:rPr lang="es-DO" sz="1200" dirty="0"/>
              <a:t>Lahey </a:t>
            </a:r>
            <a:r>
              <a:rPr lang="es-DO" sz="1200" dirty="0" err="1"/>
              <a:t>FH.Apathetic</a:t>
            </a:r>
            <a:r>
              <a:rPr lang="es-DO" sz="1200" dirty="0"/>
              <a:t> </a:t>
            </a:r>
            <a:r>
              <a:rPr lang="es-DO" sz="1200" dirty="0" err="1"/>
              <a:t>Thyroidism.Ann</a:t>
            </a:r>
            <a:r>
              <a:rPr lang="es-DO" sz="1200" dirty="0"/>
              <a:t> Surg.1931;93(5): 1026-1030</a:t>
            </a:r>
          </a:p>
          <a:p>
            <a:r>
              <a:rPr lang="es-DO" sz="1200" dirty="0"/>
              <a:t>Kahaly </a:t>
            </a:r>
            <a:r>
              <a:rPr lang="es-DO" sz="1200" dirty="0" err="1"/>
              <a:t>GJ,Bartalena</a:t>
            </a:r>
            <a:r>
              <a:rPr lang="es-DO" sz="1200" dirty="0"/>
              <a:t> L et al,2018 </a:t>
            </a:r>
            <a:r>
              <a:rPr lang="es-DO" sz="1200" dirty="0" err="1"/>
              <a:t>European</a:t>
            </a:r>
            <a:r>
              <a:rPr lang="es-DO" sz="1200" dirty="0"/>
              <a:t> </a:t>
            </a:r>
            <a:r>
              <a:rPr lang="es-DO" sz="1200" dirty="0" err="1"/>
              <a:t>Thyroid</a:t>
            </a:r>
            <a:r>
              <a:rPr lang="es-DO" sz="1200" dirty="0"/>
              <a:t> </a:t>
            </a:r>
            <a:r>
              <a:rPr lang="es-DO" sz="1200" dirty="0" err="1"/>
              <a:t>Association</a:t>
            </a:r>
            <a:r>
              <a:rPr lang="es-DO" sz="1200" dirty="0"/>
              <a:t> </a:t>
            </a:r>
            <a:r>
              <a:rPr lang="es-DO" sz="1200" dirty="0" err="1"/>
              <a:t>Guideline</a:t>
            </a:r>
            <a:r>
              <a:rPr lang="es-DO" sz="1200" dirty="0"/>
              <a:t> </a:t>
            </a:r>
            <a:r>
              <a:rPr lang="es-DO" sz="1200" dirty="0" err="1"/>
              <a:t>for</a:t>
            </a:r>
            <a:r>
              <a:rPr lang="es-DO" sz="1200" dirty="0"/>
              <a:t> </a:t>
            </a:r>
            <a:r>
              <a:rPr lang="es-DO" sz="1200" dirty="0" err="1"/>
              <a:t>the</a:t>
            </a:r>
            <a:r>
              <a:rPr lang="es-DO" sz="1200" dirty="0"/>
              <a:t> </a:t>
            </a:r>
            <a:r>
              <a:rPr lang="es-DO" sz="1200" dirty="0" err="1"/>
              <a:t>Mangement</a:t>
            </a:r>
            <a:r>
              <a:rPr lang="es-DO" sz="1200" dirty="0"/>
              <a:t>  of Graves </a:t>
            </a:r>
            <a:r>
              <a:rPr lang="es-DO" sz="1200" dirty="0" err="1"/>
              <a:t>Hyperthyroidism.Eur</a:t>
            </a:r>
            <a:r>
              <a:rPr lang="es-DO" sz="1200" dirty="0"/>
              <a:t> </a:t>
            </a:r>
            <a:r>
              <a:rPr lang="es-DO" sz="1200" dirty="0" err="1"/>
              <a:t>Thyroid</a:t>
            </a:r>
            <a:r>
              <a:rPr lang="es-DO" sz="1200" dirty="0"/>
              <a:t> J.2018;7(4):167-86</a:t>
            </a:r>
          </a:p>
        </p:txBody>
      </p:sp>
    </p:spTree>
    <p:extLst>
      <p:ext uri="{BB962C8B-B14F-4D97-AF65-F5344CB8AC3E}">
        <p14:creationId xmlns:p14="http://schemas.microsoft.com/office/powerpoint/2010/main" val="55293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21D86C4-0203-8143-1C3D-2F35E8961AA0}"/>
              </a:ext>
            </a:extLst>
          </p:cNvPr>
          <p:cNvPicPr>
            <a:picLocks noChangeAspect="1"/>
          </p:cNvPicPr>
          <p:nvPr/>
        </p:nvPicPr>
        <p:blipFill>
          <a:blip r:embed="rId2">
            <a:duotone>
              <a:schemeClr val="bg2">
                <a:shade val="45000"/>
                <a:satMod val="135000"/>
              </a:schemeClr>
              <a:prstClr val="white"/>
            </a:duotone>
          </a:blip>
          <a:srcRect t="13476" b="9732"/>
          <a:stretch/>
        </p:blipFill>
        <p:spPr>
          <a:xfrm>
            <a:off x="20" y="10"/>
            <a:ext cx="12191980" cy="6857990"/>
          </a:xfrm>
          <a:prstGeom prst="rect">
            <a:avLst/>
          </a:prstGeom>
        </p:spPr>
      </p:pic>
      <p:sp>
        <p:nvSpPr>
          <p:cNvPr id="2" name="Título 1">
            <a:extLst>
              <a:ext uri="{FF2B5EF4-FFF2-40B4-BE49-F238E27FC236}">
                <a16:creationId xmlns:a16="http://schemas.microsoft.com/office/drawing/2014/main" id="{33AED707-FEA5-F940-C6C7-673F45627FAC}"/>
              </a:ext>
            </a:extLst>
          </p:cNvPr>
          <p:cNvSpPr>
            <a:spLocks noGrp="1"/>
          </p:cNvSpPr>
          <p:nvPr>
            <p:ph type="title"/>
          </p:nvPr>
        </p:nvSpPr>
        <p:spPr>
          <a:xfrm>
            <a:off x="838200" y="365125"/>
            <a:ext cx="10515600" cy="1325563"/>
          </a:xfrm>
        </p:spPr>
        <p:txBody>
          <a:bodyPr>
            <a:normAutofit/>
          </a:bodyPr>
          <a:lstStyle/>
          <a:p>
            <a:r>
              <a:rPr lang="es-DO" b="1" dirty="0">
                <a:latin typeface="Montserrat" panose="00000500000000000000" pitchFamily="2" charset="0"/>
              </a:rPr>
              <a:t>Generalidades</a:t>
            </a:r>
            <a:r>
              <a:rPr lang="es-DO" dirty="0"/>
              <a:t> </a:t>
            </a:r>
          </a:p>
        </p:txBody>
      </p:sp>
      <p:graphicFrame>
        <p:nvGraphicFramePr>
          <p:cNvPr id="12" name="Marcador de contenido 2">
            <a:extLst>
              <a:ext uri="{FF2B5EF4-FFF2-40B4-BE49-F238E27FC236}">
                <a16:creationId xmlns:a16="http://schemas.microsoft.com/office/drawing/2014/main" id="{464F8C1D-9B43-FCAA-DE9A-1941F046536C}"/>
              </a:ext>
            </a:extLst>
          </p:cNvPr>
          <p:cNvGraphicFramePr>
            <a:graphicFrameLocks noGrp="1"/>
          </p:cNvGraphicFramePr>
          <p:nvPr>
            <p:ph idx="1"/>
            <p:extLst>
              <p:ext uri="{D42A27DB-BD31-4B8C-83A1-F6EECF244321}">
                <p14:modId xmlns:p14="http://schemas.microsoft.com/office/powerpoint/2010/main" val="5503294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8D785524-28A8-4143-8574-EE9155C45AF0}"/>
              </a:ext>
            </a:extLst>
          </p:cNvPr>
          <p:cNvSpPr txBox="1"/>
          <p:nvPr/>
        </p:nvSpPr>
        <p:spPr>
          <a:xfrm>
            <a:off x="5060371" y="6240621"/>
            <a:ext cx="616388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DO" sz="1200" b="0" i="0" u="none" strike="noStrike" kern="1200" cap="none" spc="0" normalizeH="0" baseline="0" noProof="0" dirty="0">
                <a:ln>
                  <a:noFill/>
                </a:ln>
                <a:solidFill>
                  <a:schemeClr val="bg1"/>
                </a:solidFill>
                <a:effectLst/>
                <a:uLnTx/>
                <a:uFillTx/>
                <a:latin typeface="Aptos" panose="02110004020202020204"/>
                <a:ea typeface="+mn-ea"/>
                <a:cs typeface="+mn-cs"/>
              </a:rPr>
              <a:t>Kahaly </a:t>
            </a:r>
            <a:r>
              <a:rPr kumimoji="0" lang="es-DO" sz="1200" b="0" i="0" u="none" strike="noStrike" kern="1200" cap="none" spc="0" normalizeH="0" baseline="0" noProof="0" dirty="0" err="1">
                <a:ln>
                  <a:noFill/>
                </a:ln>
                <a:solidFill>
                  <a:schemeClr val="bg1"/>
                </a:solidFill>
                <a:effectLst/>
                <a:uLnTx/>
                <a:uFillTx/>
                <a:latin typeface="Aptos" panose="02110004020202020204"/>
                <a:ea typeface="+mn-ea"/>
                <a:cs typeface="+mn-cs"/>
              </a:rPr>
              <a:t>GJ,Bartalena</a:t>
            </a:r>
            <a:r>
              <a:rPr kumimoji="0" lang="es-DO" sz="1200" b="0" i="0" u="none" strike="noStrike" kern="1200" cap="none" spc="0" normalizeH="0" baseline="0" noProof="0" dirty="0">
                <a:ln>
                  <a:noFill/>
                </a:ln>
                <a:solidFill>
                  <a:schemeClr val="bg1"/>
                </a:solidFill>
                <a:effectLst/>
                <a:uLnTx/>
                <a:uFillTx/>
                <a:latin typeface="Aptos" panose="02110004020202020204"/>
                <a:ea typeface="+mn-ea"/>
                <a:cs typeface="+mn-cs"/>
              </a:rPr>
              <a:t> L et al,2018 </a:t>
            </a:r>
            <a:r>
              <a:rPr kumimoji="0" lang="es-DO" sz="1200" b="0" i="0" u="none" strike="noStrike" kern="1200" cap="none" spc="0" normalizeH="0" baseline="0" noProof="0" dirty="0" err="1">
                <a:ln>
                  <a:noFill/>
                </a:ln>
                <a:solidFill>
                  <a:schemeClr val="bg1"/>
                </a:solidFill>
                <a:effectLst/>
                <a:uLnTx/>
                <a:uFillTx/>
                <a:latin typeface="Aptos" panose="02110004020202020204"/>
                <a:ea typeface="+mn-ea"/>
                <a:cs typeface="+mn-cs"/>
              </a:rPr>
              <a:t>European</a:t>
            </a:r>
            <a:r>
              <a:rPr kumimoji="0" lang="es-DO" sz="1200" b="0" i="0" u="none" strike="noStrike" kern="1200" cap="none" spc="0" normalizeH="0" baseline="0" noProof="0" dirty="0">
                <a:ln>
                  <a:noFill/>
                </a:ln>
                <a:solidFill>
                  <a:schemeClr val="bg1"/>
                </a:solidFill>
                <a:effectLst/>
                <a:uLnTx/>
                <a:uFillTx/>
                <a:latin typeface="Aptos" panose="02110004020202020204"/>
                <a:ea typeface="+mn-ea"/>
                <a:cs typeface="+mn-cs"/>
              </a:rPr>
              <a:t> </a:t>
            </a:r>
            <a:r>
              <a:rPr kumimoji="0" lang="es-DO" sz="1200" b="0" i="0" u="none" strike="noStrike" kern="1200" cap="none" spc="0" normalizeH="0" baseline="0" noProof="0" dirty="0" err="1">
                <a:ln>
                  <a:noFill/>
                </a:ln>
                <a:solidFill>
                  <a:schemeClr val="bg1"/>
                </a:solidFill>
                <a:effectLst/>
                <a:uLnTx/>
                <a:uFillTx/>
                <a:latin typeface="Aptos" panose="02110004020202020204"/>
                <a:ea typeface="+mn-ea"/>
                <a:cs typeface="+mn-cs"/>
              </a:rPr>
              <a:t>Thyroid</a:t>
            </a:r>
            <a:r>
              <a:rPr kumimoji="0" lang="es-DO" sz="1200" b="0" i="0" u="none" strike="noStrike" kern="1200" cap="none" spc="0" normalizeH="0" baseline="0" noProof="0" dirty="0">
                <a:ln>
                  <a:noFill/>
                </a:ln>
                <a:solidFill>
                  <a:schemeClr val="bg1"/>
                </a:solidFill>
                <a:effectLst/>
                <a:uLnTx/>
                <a:uFillTx/>
                <a:latin typeface="Aptos" panose="02110004020202020204"/>
                <a:ea typeface="+mn-ea"/>
                <a:cs typeface="+mn-cs"/>
              </a:rPr>
              <a:t> </a:t>
            </a:r>
            <a:r>
              <a:rPr kumimoji="0" lang="es-DO" sz="1200" b="0" i="0" u="none" strike="noStrike" kern="1200" cap="none" spc="0" normalizeH="0" baseline="0" noProof="0" dirty="0" err="1">
                <a:ln>
                  <a:noFill/>
                </a:ln>
                <a:solidFill>
                  <a:schemeClr val="bg1"/>
                </a:solidFill>
                <a:effectLst/>
                <a:uLnTx/>
                <a:uFillTx/>
                <a:latin typeface="Aptos" panose="02110004020202020204"/>
                <a:ea typeface="+mn-ea"/>
                <a:cs typeface="+mn-cs"/>
              </a:rPr>
              <a:t>Association</a:t>
            </a:r>
            <a:r>
              <a:rPr kumimoji="0" lang="es-DO" sz="1200" b="0" i="0" u="none" strike="noStrike" kern="1200" cap="none" spc="0" normalizeH="0" baseline="0" noProof="0" dirty="0">
                <a:ln>
                  <a:noFill/>
                </a:ln>
                <a:solidFill>
                  <a:schemeClr val="bg1"/>
                </a:solidFill>
                <a:effectLst/>
                <a:uLnTx/>
                <a:uFillTx/>
                <a:latin typeface="Aptos" panose="02110004020202020204"/>
                <a:ea typeface="+mn-ea"/>
                <a:cs typeface="+mn-cs"/>
              </a:rPr>
              <a:t> </a:t>
            </a:r>
            <a:r>
              <a:rPr kumimoji="0" lang="es-DO" sz="1200" b="0" i="0" u="none" strike="noStrike" kern="1200" cap="none" spc="0" normalizeH="0" baseline="0" noProof="0" dirty="0" err="1">
                <a:ln>
                  <a:noFill/>
                </a:ln>
                <a:solidFill>
                  <a:schemeClr val="bg1"/>
                </a:solidFill>
                <a:effectLst/>
                <a:uLnTx/>
                <a:uFillTx/>
                <a:latin typeface="Aptos" panose="02110004020202020204"/>
                <a:ea typeface="+mn-ea"/>
                <a:cs typeface="+mn-cs"/>
              </a:rPr>
              <a:t>Guideline</a:t>
            </a:r>
            <a:r>
              <a:rPr kumimoji="0" lang="es-DO" sz="1200" b="0" i="0" u="none" strike="noStrike" kern="1200" cap="none" spc="0" normalizeH="0" baseline="0" noProof="0" dirty="0">
                <a:ln>
                  <a:noFill/>
                </a:ln>
                <a:solidFill>
                  <a:schemeClr val="bg1"/>
                </a:solidFill>
                <a:effectLst/>
                <a:uLnTx/>
                <a:uFillTx/>
                <a:latin typeface="Aptos" panose="02110004020202020204"/>
                <a:ea typeface="+mn-ea"/>
                <a:cs typeface="+mn-cs"/>
              </a:rPr>
              <a:t> </a:t>
            </a:r>
            <a:r>
              <a:rPr kumimoji="0" lang="es-DO" sz="1200" b="0" i="0" u="none" strike="noStrike" kern="1200" cap="none" spc="0" normalizeH="0" baseline="0" noProof="0" dirty="0" err="1">
                <a:ln>
                  <a:noFill/>
                </a:ln>
                <a:solidFill>
                  <a:schemeClr val="bg1"/>
                </a:solidFill>
                <a:effectLst/>
                <a:uLnTx/>
                <a:uFillTx/>
                <a:latin typeface="Aptos" panose="02110004020202020204"/>
                <a:ea typeface="+mn-ea"/>
                <a:cs typeface="+mn-cs"/>
              </a:rPr>
              <a:t>for</a:t>
            </a:r>
            <a:r>
              <a:rPr kumimoji="0" lang="es-DO" sz="1200" b="0" i="0" u="none" strike="noStrike" kern="1200" cap="none" spc="0" normalizeH="0" baseline="0" noProof="0" dirty="0">
                <a:ln>
                  <a:noFill/>
                </a:ln>
                <a:solidFill>
                  <a:schemeClr val="bg1"/>
                </a:solidFill>
                <a:effectLst/>
                <a:uLnTx/>
                <a:uFillTx/>
                <a:latin typeface="Aptos" panose="02110004020202020204"/>
                <a:ea typeface="+mn-ea"/>
                <a:cs typeface="+mn-cs"/>
              </a:rPr>
              <a:t> </a:t>
            </a:r>
            <a:r>
              <a:rPr kumimoji="0" lang="es-DO" sz="1200" b="0" i="0" u="none" strike="noStrike" kern="1200" cap="none" spc="0" normalizeH="0" baseline="0" noProof="0" dirty="0" err="1">
                <a:ln>
                  <a:noFill/>
                </a:ln>
                <a:solidFill>
                  <a:schemeClr val="bg1"/>
                </a:solidFill>
                <a:effectLst/>
                <a:uLnTx/>
                <a:uFillTx/>
                <a:latin typeface="Aptos" panose="02110004020202020204"/>
                <a:ea typeface="+mn-ea"/>
                <a:cs typeface="+mn-cs"/>
              </a:rPr>
              <a:t>the</a:t>
            </a:r>
            <a:r>
              <a:rPr kumimoji="0" lang="es-DO" sz="1200" b="0" i="0" u="none" strike="noStrike" kern="1200" cap="none" spc="0" normalizeH="0" baseline="0" noProof="0" dirty="0">
                <a:ln>
                  <a:noFill/>
                </a:ln>
                <a:solidFill>
                  <a:schemeClr val="bg1"/>
                </a:solidFill>
                <a:effectLst/>
                <a:uLnTx/>
                <a:uFillTx/>
                <a:latin typeface="Aptos" panose="02110004020202020204"/>
                <a:ea typeface="+mn-ea"/>
                <a:cs typeface="+mn-cs"/>
              </a:rPr>
              <a:t> </a:t>
            </a:r>
            <a:r>
              <a:rPr kumimoji="0" lang="es-DO" sz="1200" b="0" i="0" u="none" strike="noStrike" kern="1200" cap="none" spc="0" normalizeH="0" baseline="0" noProof="0" dirty="0" err="1">
                <a:ln>
                  <a:noFill/>
                </a:ln>
                <a:solidFill>
                  <a:schemeClr val="bg1"/>
                </a:solidFill>
                <a:effectLst/>
                <a:uLnTx/>
                <a:uFillTx/>
                <a:latin typeface="Aptos" panose="02110004020202020204"/>
                <a:ea typeface="+mn-ea"/>
                <a:cs typeface="+mn-cs"/>
              </a:rPr>
              <a:t>Mangement</a:t>
            </a:r>
            <a:r>
              <a:rPr kumimoji="0" lang="es-DO" sz="1200" b="0" i="0" u="none" strike="noStrike" kern="1200" cap="none" spc="0" normalizeH="0" baseline="0" noProof="0" dirty="0">
                <a:ln>
                  <a:noFill/>
                </a:ln>
                <a:solidFill>
                  <a:schemeClr val="bg1"/>
                </a:solidFill>
                <a:effectLst/>
                <a:uLnTx/>
                <a:uFillTx/>
                <a:latin typeface="Aptos" panose="02110004020202020204"/>
                <a:ea typeface="+mn-ea"/>
                <a:cs typeface="+mn-cs"/>
              </a:rPr>
              <a:t>  of Graves </a:t>
            </a:r>
            <a:r>
              <a:rPr kumimoji="0" lang="es-DO" sz="1200" b="0" i="0" u="none" strike="noStrike" kern="1200" cap="none" spc="0" normalizeH="0" baseline="0" noProof="0" dirty="0" err="1">
                <a:ln>
                  <a:noFill/>
                </a:ln>
                <a:solidFill>
                  <a:schemeClr val="bg1"/>
                </a:solidFill>
                <a:effectLst/>
                <a:uLnTx/>
                <a:uFillTx/>
                <a:latin typeface="Aptos" panose="02110004020202020204"/>
                <a:ea typeface="+mn-ea"/>
                <a:cs typeface="+mn-cs"/>
              </a:rPr>
              <a:t>Hyperthyroidism.Eur</a:t>
            </a:r>
            <a:r>
              <a:rPr kumimoji="0" lang="es-DO" sz="1200" b="0" i="0" u="none" strike="noStrike" kern="1200" cap="none" spc="0" normalizeH="0" baseline="0" noProof="0" dirty="0">
                <a:ln>
                  <a:noFill/>
                </a:ln>
                <a:solidFill>
                  <a:schemeClr val="bg1"/>
                </a:solidFill>
                <a:effectLst/>
                <a:uLnTx/>
                <a:uFillTx/>
                <a:latin typeface="Aptos" panose="02110004020202020204"/>
                <a:ea typeface="+mn-ea"/>
                <a:cs typeface="+mn-cs"/>
              </a:rPr>
              <a:t> </a:t>
            </a:r>
            <a:r>
              <a:rPr kumimoji="0" lang="es-DO" sz="1200" b="0" i="0" u="none" strike="noStrike" kern="1200" cap="none" spc="0" normalizeH="0" baseline="0" noProof="0" dirty="0" err="1">
                <a:ln>
                  <a:noFill/>
                </a:ln>
                <a:solidFill>
                  <a:schemeClr val="bg1"/>
                </a:solidFill>
                <a:effectLst/>
                <a:uLnTx/>
                <a:uFillTx/>
                <a:latin typeface="Aptos" panose="02110004020202020204"/>
                <a:ea typeface="+mn-ea"/>
                <a:cs typeface="+mn-cs"/>
              </a:rPr>
              <a:t>Thyroid</a:t>
            </a:r>
            <a:r>
              <a:rPr kumimoji="0" lang="es-DO" sz="1200" b="0" i="0" u="none" strike="noStrike" kern="1200" cap="none" spc="0" normalizeH="0" baseline="0" noProof="0" dirty="0">
                <a:ln>
                  <a:noFill/>
                </a:ln>
                <a:solidFill>
                  <a:schemeClr val="bg1"/>
                </a:solidFill>
                <a:effectLst/>
                <a:uLnTx/>
                <a:uFillTx/>
                <a:latin typeface="Aptos" panose="02110004020202020204"/>
                <a:ea typeface="+mn-ea"/>
                <a:cs typeface="+mn-cs"/>
              </a:rPr>
              <a:t> J.2018;7(4):167-86</a:t>
            </a:r>
          </a:p>
        </p:txBody>
      </p:sp>
    </p:spTree>
    <p:extLst>
      <p:ext uri="{BB962C8B-B14F-4D97-AF65-F5344CB8AC3E}">
        <p14:creationId xmlns:p14="http://schemas.microsoft.com/office/powerpoint/2010/main" val="2779404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15BB8-41AE-11BE-3535-C070E1A5A8F3}"/>
              </a:ext>
            </a:extLst>
          </p:cNvPr>
          <p:cNvSpPr>
            <a:spLocks noGrp="1"/>
          </p:cNvSpPr>
          <p:nvPr>
            <p:ph type="title"/>
          </p:nvPr>
        </p:nvSpPr>
        <p:spPr>
          <a:xfrm>
            <a:off x="363557" y="119063"/>
            <a:ext cx="10990243" cy="1385888"/>
          </a:xfrm>
        </p:spPr>
        <p:txBody>
          <a:bodyPr/>
          <a:lstStyle/>
          <a:p>
            <a:r>
              <a:rPr lang="en-US" b="1" dirty="0">
                <a:latin typeface="Calibri" panose="020F0502020204030204" pitchFamily="34" charset="0"/>
                <a:ea typeface="Calibri" panose="020F0502020204030204" pitchFamily="34" charset="0"/>
                <a:cs typeface="Calibri" panose="020F0502020204030204" pitchFamily="34" charset="0"/>
              </a:rPr>
              <a:t> </a:t>
            </a:r>
            <a:r>
              <a:rPr lang="en-US" dirty="0">
                <a:latin typeface="Montserrat" pitchFamily="2" charset="0"/>
              </a:rPr>
              <a:t> </a:t>
            </a:r>
          </a:p>
        </p:txBody>
      </p:sp>
      <p:sp>
        <p:nvSpPr>
          <p:cNvPr id="10" name="Título 1">
            <a:extLst>
              <a:ext uri="{FF2B5EF4-FFF2-40B4-BE49-F238E27FC236}">
                <a16:creationId xmlns:a16="http://schemas.microsoft.com/office/drawing/2014/main" id="{4DF617B1-EE81-41B8-AF39-3AFC1FAADA7F}"/>
              </a:ext>
            </a:extLst>
          </p:cNvPr>
          <p:cNvSpPr txBox="1">
            <a:spLocks/>
          </p:cNvSpPr>
          <p:nvPr/>
        </p:nvSpPr>
        <p:spPr>
          <a:xfrm>
            <a:off x="849854" y="365125"/>
            <a:ext cx="105039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DO" b="1" dirty="0">
              <a:latin typeface="Arial Rounded MT Bold" panose="020F0704030504030204" pitchFamily="34" charset="77"/>
            </a:endParaRPr>
          </a:p>
        </p:txBody>
      </p:sp>
      <p:pic>
        <p:nvPicPr>
          <p:cNvPr id="4" name="Picture 2" descr="An Atypical Presentation of Thyroid Storm: A Stark Yet Potentially Lethal  Diagnosis - Journal of Urgent Care Medicine">
            <a:extLst>
              <a:ext uri="{FF2B5EF4-FFF2-40B4-BE49-F238E27FC236}">
                <a16:creationId xmlns:a16="http://schemas.microsoft.com/office/drawing/2014/main" id="{EF6BC183-D6FA-45BC-92B7-7025F5FBC3C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5730"/>
          <a:stretch/>
        </p:blipFill>
        <p:spPr bwMode="auto">
          <a:xfrm>
            <a:off x="0"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Diagrama de flujo: conector 2">
            <a:extLst>
              <a:ext uri="{FF2B5EF4-FFF2-40B4-BE49-F238E27FC236}">
                <a16:creationId xmlns:a16="http://schemas.microsoft.com/office/drawing/2014/main" id="{74492AE3-768A-49E7-9714-691EC11EA8E5}"/>
              </a:ext>
            </a:extLst>
          </p:cNvPr>
          <p:cNvSpPr/>
          <p:nvPr/>
        </p:nvSpPr>
        <p:spPr>
          <a:xfrm flipH="1">
            <a:off x="219075" y="2206469"/>
            <a:ext cx="3783067" cy="3950013"/>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7" name="Marcador de contenido 2">
            <a:extLst>
              <a:ext uri="{FF2B5EF4-FFF2-40B4-BE49-F238E27FC236}">
                <a16:creationId xmlns:a16="http://schemas.microsoft.com/office/drawing/2014/main" id="{56A9C333-ADB4-4E28-9E40-99F1F1A0CBBC}"/>
              </a:ext>
            </a:extLst>
          </p:cNvPr>
          <p:cNvSpPr txBox="1">
            <a:spLocks/>
          </p:cNvSpPr>
          <p:nvPr/>
        </p:nvSpPr>
        <p:spPr>
          <a:xfrm>
            <a:off x="423861" y="3054195"/>
            <a:ext cx="3373493" cy="310228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None/>
              <a:tabLst/>
              <a:defRPr/>
            </a:pPr>
            <a:r>
              <a:rPr kumimoji="0" lang="es-DO" sz="1600" b="1" i="0" u="none" strike="noStrike" kern="1200" cap="none" spc="0" normalizeH="0" baseline="0" noProof="0" dirty="0">
                <a:ln>
                  <a:noFill/>
                </a:ln>
                <a:solidFill>
                  <a:sysClr val="windowText" lastClr="000000"/>
                </a:solidFill>
                <a:effectLst/>
                <a:uLnTx/>
                <a:uFillTx/>
                <a:latin typeface="Montserrat" panose="00000500000000000000" pitchFamily="2" charset="0"/>
              </a:rPr>
              <a:t>La tormenta tiroidea o crisis </a:t>
            </a:r>
            <a:r>
              <a:rPr kumimoji="0" lang="es-DO" sz="1600" b="1" i="0" u="none" strike="noStrike" kern="1200" cap="none" spc="0" normalizeH="0" baseline="0" noProof="0" dirty="0" err="1">
                <a:ln>
                  <a:noFill/>
                </a:ln>
                <a:solidFill>
                  <a:sysClr val="windowText" lastClr="000000"/>
                </a:solidFill>
                <a:effectLst/>
                <a:uLnTx/>
                <a:uFillTx/>
                <a:latin typeface="Montserrat" panose="00000500000000000000" pitchFamily="2" charset="0"/>
              </a:rPr>
              <a:t>tirotóxica</a:t>
            </a:r>
            <a:endParaRPr kumimoji="0" lang="es-DO" sz="1600" b="1" i="0" u="none" strike="noStrike" kern="1200" cap="none" spc="0" normalizeH="0" baseline="0" noProof="0" dirty="0">
              <a:ln>
                <a:noFill/>
              </a:ln>
              <a:solidFill>
                <a:sysClr val="windowText" lastClr="000000"/>
              </a:solidFill>
              <a:effectLst/>
              <a:uLnTx/>
              <a:uFillTx/>
              <a:latin typeface="Montserrat" panose="00000500000000000000" pitchFamily="2" charset="0"/>
            </a:endParaRPr>
          </a:p>
          <a:p>
            <a:pPr marL="0" marR="0" lvl="0" indent="0" algn="ctr" defTabSz="914400" rtl="0" eaLnBrk="1" fontAlgn="auto" latinLnBrk="0" hangingPunct="1">
              <a:lnSpc>
                <a:spcPct val="90000"/>
              </a:lnSpc>
              <a:spcBef>
                <a:spcPts val="1000"/>
              </a:spcBef>
              <a:spcAft>
                <a:spcPts val="0"/>
              </a:spcAft>
              <a:buClrTx/>
              <a:buSzTx/>
              <a:buNone/>
              <a:tabLst/>
              <a:defRPr/>
            </a:pPr>
            <a:r>
              <a:rPr kumimoji="0" lang="es-DO" sz="1600" b="0" i="0" u="none" strike="noStrike" kern="1200" cap="none" spc="0" normalizeH="0" baseline="0" noProof="0" dirty="0">
                <a:ln>
                  <a:noFill/>
                </a:ln>
                <a:solidFill>
                  <a:sysClr val="windowText" lastClr="000000"/>
                </a:solidFill>
                <a:effectLst/>
                <a:uLnTx/>
                <a:uFillTx/>
                <a:latin typeface="Montserrat" panose="00000500000000000000" pitchFamily="2" charset="0"/>
              </a:rPr>
              <a:t> </a:t>
            </a:r>
            <a:r>
              <a:rPr lang="es-DO" sz="1600" dirty="0">
                <a:solidFill>
                  <a:sysClr val="windowText" lastClr="000000"/>
                </a:solidFill>
                <a:latin typeface="Montserrat" panose="00000500000000000000" pitchFamily="2" charset="0"/>
              </a:rPr>
              <a:t>E</a:t>
            </a:r>
            <a:r>
              <a:rPr kumimoji="0" lang="es-DO" sz="1600" b="0" i="0" u="none" strike="noStrike" kern="1200" cap="none" spc="0" normalizeH="0" baseline="0" noProof="0" dirty="0">
                <a:ln>
                  <a:noFill/>
                </a:ln>
                <a:solidFill>
                  <a:sysClr val="windowText" lastClr="000000"/>
                </a:solidFill>
                <a:effectLst/>
                <a:uLnTx/>
                <a:uFillTx/>
                <a:latin typeface="Montserrat" panose="00000500000000000000" pitchFamily="2" charset="0"/>
              </a:rPr>
              <a:t>s la </a:t>
            </a:r>
            <a:r>
              <a:rPr kumimoji="0" lang="es-DO" sz="1600" b="0" i="0" u="none" strike="noStrike" kern="1200" cap="none" spc="0" normalizeH="0" baseline="0" noProof="0" dirty="0" err="1">
                <a:ln>
                  <a:noFill/>
                </a:ln>
                <a:solidFill>
                  <a:sysClr val="windowText" lastClr="000000"/>
                </a:solidFill>
                <a:effectLst/>
                <a:uLnTx/>
                <a:uFillTx/>
                <a:latin typeface="Montserrat" panose="00000500000000000000" pitchFamily="2" charset="0"/>
              </a:rPr>
              <a:t>expresión</a:t>
            </a:r>
            <a:r>
              <a:rPr kumimoji="0" lang="es-DO" sz="1600" b="0" i="0" u="none" strike="noStrike" kern="1200" cap="none" spc="0" normalizeH="0" baseline="0" noProof="0" dirty="0">
                <a:ln>
                  <a:noFill/>
                </a:ln>
                <a:solidFill>
                  <a:sysClr val="windowText" lastClr="000000"/>
                </a:solidFill>
                <a:effectLst/>
                <a:uLnTx/>
                <a:uFillTx/>
                <a:latin typeface="Montserrat" panose="00000500000000000000" pitchFamily="2" charset="0"/>
              </a:rPr>
              <a:t> </a:t>
            </a:r>
            <a:r>
              <a:rPr kumimoji="0" lang="es-DO" sz="1600" b="0" i="0" u="none" strike="noStrike" kern="1200" cap="none" spc="0" normalizeH="0" baseline="0" noProof="0" dirty="0" err="1">
                <a:ln>
                  <a:noFill/>
                </a:ln>
                <a:solidFill>
                  <a:sysClr val="windowText" lastClr="000000"/>
                </a:solidFill>
                <a:effectLst/>
                <a:uLnTx/>
                <a:uFillTx/>
                <a:latin typeface="Montserrat" panose="00000500000000000000" pitchFamily="2" charset="0"/>
              </a:rPr>
              <a:t>clínica</a:t>
            </a:r>
            <a:r>
              <a:rPr kumimoji="0" lang="es-DO" sz="1600" b="0" i="0" u="none" strike="noStrike" kern="1200" cap="none" spc="0" normalizeH="0" baseline="0" noProof="0" dirty="0">
                <a:ln>
                  <a:noFill/>
                </a:ln>
                <a:solidFill>
                  <a:sysClr val="windowText" lastClr="000000"/>
                </a:solidFill>
                <a:effectLst/>
                <a:uLnTx/>
                <a:uFillTx/>
                <a:latin typeface="Montserrat" panose="00000500000000000000" pitchFamily="2" charset="0"/>
              </a:rPr>
              <a:t> </a:t>
            </a:r>
            <a:r>
              <a:rPr kumimoji="0" lang="es-DO" sz="1600" b="0" i="0" u="none" strike="noStrike" kern="1200" cap="none" spc="0" normalizeH="0" baseline="0" noProof="0" dirty="0" err="1">
                <a:ln>
                  <a:noFill/>
                </a:ln>
                <a:solidFill>
                  <a:sysClr val="windowText" lastClr="000000"/>
                </a:solidFill>
                <a:effectLst/>
                <a:uLnTx/>
                <a:uFillTx/>
                <a:latin typeface="Montserrat" panose="00000500000000000000" pitchFamily="2" charset="0"/>
              </a:rPr>
              <a:t>más</a:t>
            </a:r>
            <a:r>
              <a:rPr kumimoji="0" lang="es-DO" sz="1600" b="0" i="0" u="none" strike="noStrike" kern="1200" cap="none" spc="0" normalizeH="0" baseline="0" noProof="0" dirty="0">
                <a:ln>
                  <a:noFill/>
                </a:ln>
                <a:solidFill>
                  <a:sysClr val="windowText" lastClr="000000"/>
                </a:solidFill>
                <a:effectLst/>
                <a:uLnTx/>
                <a:uFillTx/>
                <a:latin typeface="Montserrat" panose="00000500000000000000" pitchFamily="2" charset="0"/>
              </a:rPr>
              <a:t> extrema de la tirotoxicosis. </a:t>
            </a:r>
            <a:r>
              <a:rPr kumimoji="0" lang="es-DO" sz="1600" b="0" i="0" u="none" strike="noStrike" kern="1200" cap="none" spc="0" normalizeH="0" baseline="0" noProof="0" dirty="0" err="1">
                <a:ln>
                  <a:noFill/>
                </a:ln>
                <a:solidFill>
                  <a:sysClr val="windowText" lastClr="000000"/>
                </a:solidFill>
                <a:effectLst/>
                <a:uLnTx/>
                <a:uFillTx/>
                <a:latin typeface="Montserrat" panose="00000500000000000000" pitchFamily="2" charset="0"/>
              </a:rPr>
              <a:t>Típicamente</a:t>
            </a:r>
            <a:r>
              <a:rPr kumimoji="0" lang="es-DO" sz="1600" b="0" i="0" u="none" strike="noStrike" kern="1200" cap="none" spc="0" normalizeH="0" baseline="0" noProof="0" dirty="0">
                <a:ln>
                  <a:noFill/>
                </a:ln>
                <a:solidFill>
                  <a:sysClr val="windowText" lastClr="000000"/>
                </a:solidFill>
                <a:effectLst/>
                <a:uLnTx/>
                <a:uFillTx/>
                <a:latin typeface="Montserrat" panose="00000500000000000000" pitchFamily="2" charset="0"/>
              </a:rPr>
              <a:t> representa la </a:t>
            </a:r>
            <a:r>
              <a:rPr kumimoji="0" lang="es-DO" sz="1600" b="0" i="0" u="none" strike="noStrike" kern="1200" cap="none" spc="0" normalizeH="0" baseline="0" noProof="0" dirty="0" err="1">
                <a:ln>
                  <a:noFill/>
                </a:ln>
                <a:solidFill>
                  <a:sysClr val="windowText" lastClr="000000"/>
                </a:solidFill>
                <a:effectLst/>
                <a:uLnTx/>
                <a:uFillTx/>
                <a:latin typeface="Montserrat" panose="00000500000000000000" pitchFamily="2" charset="0"/>
              </a:rPr>
              <a:t>exacerbación</a:t>
            </a:r>
            <a:r>
              <a:rPr kumimoji="0" lang="es-DO" sz="1600" b="0" i="0" u="none" strike="noStrike" kern="1200" cap="none" spc="0" normalizeH="0" baseline="0" noProof="0" dirty="0">
                <a:ln>
                  <a:noFill/>
                </a:ln>
                <a:solidFill>
                  <a:sysClr val="windowText" lastClr="000000"/>
                </a:solidFill>
                <a:effectLst/>
                <a:uLnTx/>
                <a:uFillTx/>
                <a:latin typeface="Montserrat" panose="00000500000000000000" pitchFamily="2" charset="0"/>
              </a:rPr>
              <a:t> de un hipertiroidismo previamente existente, con un cuadro </a:t>
            </a:r>
            <a:r>
              <a:rPr kumimoji="0" lang="es-DO" sz="1600" b="0" i="0" u="none" strike="noStrike" kern="1200" cap="none" spc="0" normalizeH="0" baseline="0" noProof="0" dirty="0" err="1">
                <a:ln>
                  <a:noFill/>
                </a:ln>
                <a:solidFill>
                  <a:sysClr val="windowText" lastClr="000000"/>
                </a:solidFill>
                <a:effectLst/>
                <a:uLnTx/>
                <a:uFillTx/>
                <a:latin typeface="Montserrat" panose="00000500000000000000" pitchFamily="2" charset="0"/>
              </a:rPr>
              <a:t>clínico</a:t>
            </a:r>
            <a:r>
              <a:rPr kumimoji="0" lang="es-DO" sz="1600" b="0" i="0" u="none" strike="noStrike" kern="1200" cap="none" spc="0" normalizeH="0" baseline="0" noProof="0" dirty="0">
                <a:ln>
                  <a:noFill/>
                </a:ln>
                <a:solidFill>
                  <a:sysClr val="windowText" lastClr="000000"/>
                </a:solidFill>
                <a:effectLst/>
                <a:uLnTx/>
                <a:uFillTx/>
                <a:latin typeface="Montserrat" panose="00000500000000000000" pitchFamily="2" charset="0"/>
              </a:rPr>
              <a:t> </a:t>
            </a:r>
            <a:r>
              <a:rPr kumimoji="0" lang="es-DO" sz="1600" b="0" i="0" u="none" strike="noStrike" kern="1200" cap="none" spc="0" normalizeH="0" baseline="0" noProof="0" dirty="0" err="1">
                <a:ln>
                  <a:noFill/>
                </a:ln>
                <a:solidFill>
                  <a:sysClr val="windowText" lastClr="000000"/>
                </a:solidFill>
                <a:effectLst/>
                <a:uLnTx/>
                <a:uFillTx/>
                <a:latin typeface="Montserrat" panose="00000500000000000000" pitchFamily="2" charset="0"/>
              </a:rPr>
              <a:t>dramático</a:t>
            </a:r>
            <a:r>
              <a:rPr kumimoji="0" lang="es-DO" sz="1600" b="0" i="0" u="none" strike="noStrike" kern="1200" cap="none" spc="0" normalizeH="0" baseline="0" noProof="0" dirty="0">
                <a:ln>
                  <a:noFill/>
                </a:ln>
                <a:solidFill>
                  <a:sysClr val="windowText" lastClr="000000"/>
                </a:solidFill>
                <a:effectLst/>
                <a:uLnTx/>
                <a:uFillTx/>
                <a:latin typeface="Montserrat" panose="00000500000000000000" pitchFamily="2" charset="0"/>
              </a:rPr>
              <a:t> y amenazante de la vida del paciente.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DO" sz="1600" b="0" i="0" u="none" strike="noStrike" kern="1200" cap="none" spc="0" normalizeH="0" baseline="0" noProof="0" dirty="0">
              <a:ln>
                <a:noFill/>
              </a:ln>
              <a:solidFill>
                <a:sysClr val="windowText" lastClr="000000"/>
              </a:solidFill>
              <a:effectLst/>
              <a:uLnTx/>
              <a:uFillTx/>
              <a:latin typeface="Montserrat" panose="00000500000000000000" pitchFamily="2" charset="0"/>
            </a:endParaRPr>
          </a:p>
        </p:txBody>
      </p:sp>
      <p:sp>
        <p:nvSpPr>
          <p:cNvPr id="9" name="CuadroTexto 8">
            <a:extLst>
              <a:ext uri="{FF2B5EF4-FFF2-40B4-BE49-F238E27FC236}">
                <a16:creationId xmlns:a16="http://schemas.microsoft.com/office/drawing/2014/main" id="{6A00F492-BF5D-4FBB-8724-60566570BD17}"/>
              </a:ext>
            </a:extLst>
          </p:cNvPr>
          <p:cNvSpPr txBox="1"/>
          <p:nvPr/>
        </p:nvSpPr>
        <p:spPr>
          <a:xfrm>
            <a:off x="5060371" y="6240621"/>
            <a:ext cx="616388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DO" sz="1200" b="0" i="0" u="none" strike="noStrike" kern="1200" cap="none" spc="0" normalizeH="0" baseline="0" noProof="0" dirty="0">
                <a:ln>
                  <a:noFill/>
                </a:ln>
                <a:solidFill>
                  <a:schemeClr val="bg1"/>
                </a:solidFill>
                <a:effectLst/>
                <a:uLnTx/>
                <a:uFillTx/>
                <a:latin typeface="Aptos" panose="02110004020202020204"/>
                <a:ea typeface="+mn-ea"/>
                <a:cs typeface="+mn-cs"/>
              </a:rPr>
              <a:t>Kahaly </a:t>
            </a:r>
            <a:r>
              <a:rPr kumimoji="0" lang="es-DO" sz="1200" b="0" i="0" u="none" strike="noStrike" kern="1200" cap="none" spc="0" normalizeH="0" baseline="0" noProof="0" dirty="0" err="1">
                <a:ln>
                  <a:noFill/>
                </a:ln>
                <a:solidFill>
                  <a:schemeClr val="bg1"/>
                </a:solidFill>
                <a:effectLst/>
                <a:uLnTx/>
                <a:uFillTx/>
                <a:latin typeface="Aptos" panose="02110004020202020204"/>
                <a:ea typeface="+mn-ea"/>
                <a:cs typeface="+mn-cs"/>
              </a:rPr>
              <a:t>GJ,Bartalena</a:t>
            </a:r>
            <a:r>
              <a:rPr kumimoji="0" lang="es-DO" sz="1200" b="0" i="0" u="none" strike="noStrike" kern="1200" cap="none" spc="0" normalizeH="0" baseline="0" noProof="0" dirty="0">
                <a:ln>
                  <a:noFill/>
                </a:ln>
                <a:solidFill>
                  <a:schemeClr val="bg1"/>
                </a:solidFill>
                <a:effectLst/>
                <a:uLnTx/>
                <a:uFillTx/>
                <a:latin typeface="Aptos" panose="02110004020202020204"/>
                <a:ea typeface="+mn-ea"/>
                <a:cs typeface="+mn-cs"/>
              </a:rPr>
              <a:t> L et al,2018 </a:t>
            </a:r>
            <a:r>
              <a:rPr kumimoji="0" lang="es-DO" sz="1200" b="0" i="0" u="none" strike="noStrike" kern="1200" cap="none" spc="0" normalizeH="0" baseline="0" noProof="0" dirty="0" err="1">
                <a:ln>
                  <a:noFill/>
                </a:ln>
                <a:solidFill>
                  <a:schemeClr val="bg1"/>
                </a:solidFill>
                <a:effectLst/>
                <a:uLnTx/>
                <a:uFillTx/>
                <a:latin typeface="Aptos" panose="02110004020202020204"/>
                <a:ea typeface="+mn-ea"/>
                <a:cs typeface="+mn-cs"/>
              </a:rPr>
              <a:t>European</a:t>
            </a:r>
            <a:r>
              <a:rPr kumimoji="0" lang="es-DO" sz="1200" b="0" i="0" u="none" strike="noStrike" kern="1200" cap="none" spc="0" normalizeH="0" baseline="0" noProof="0" dirty="0">
                <a:ln>
                  <a:noFill/>
                </a:ln>
                <a:solidFill>
                  <a:schemeClr val="bg1"/>
                </a:solidFill>
                <a:effectLst/>
                <a:uLnTx/>
                <a:uFillTx/>
                <a:latin typeface="Aptos" panose="02110004020202020204"/>
                <a:ea typeface="+mn-ea"/>
                <a:cs typeface="+mn-cs"/>
              </a:rPr>
              <a:t> </a:t>
            </a:r>
            <a:r>
              <a:rPr kumimoji="0" lang="es-DO" sz="1200" b="0" i="0" u="none" strike="noStrike" kern="1200" cap="none" spc="0" normalizeH="0" baseline="0" noProof="0" dirty="0" err="1">
                <a:ln>
                  <a:noFill/>
                </a:ln>
                <a:solidFill>
                  <a:schemeClr val="bg1"/>
                </a:solidFill>
                <a:effectLst/>
                <a:uLnTx/>
                <a:uFillTx/>
                <a:latin typeface="Aptos" panose="02110004020202020204"/>
                <a:ea typeface="+mn-ea"/>
                <a:cs typeface="+mn-cs"/>
              </a:rPr>
              <a:t>Thyroid</a:t>
            </a:r>
            <a:r>
              <a:rPr kumimoji="0" lang="es-DO" sz="1200" b="0" i="0" u="none" strike="noStrike" kern="1200" cap="none" spc="0" normalizeH="0" baseline="0" noProof="0" dirty="0">
                <a:ln>
                  <a:noFill/>
                </a:ln>
                <a:solidFill>
                  <a:schemeClr val="bg1"/>
                </a:solidFill>
                <a:effectLst/>
                <a:uLnTx/>
                <a:uFillTx/>
                <a:latin typeface="Aptos" panose="02110004020202020204"/>
                <a:ea typeface="+mn-ea"/>
                <a:cs typeface="+mn-cs"/>
              </a:rPr>
              <a:t> </a:t>
            </a:r>
            <a:r>
              <a:rPr kumimoji="0" lang="es-DO" sz="1200" b="0" i="0" u="none" strike="noStrike" kern="1200" cap="none" spc="0" normalizeH="0" baseline="0" noProof="0" dirty="0" err="1">
                <a:ln>
                  <a:noFill/>
                </a:ln>
                <a:solidFill>
                  <a:schemeClr val="bg1"/>
                </a:solidFill>
                <a:effectLst/>
                <a:uLnTx/>
                <a:uFillTx/>
                <a:latin typeface="Aptos" panose="02110004020202020204"/>
                <a:ea typeface="+mn-ea"/>
                <a:cs typeface="+mn-cs"/>
              </a:rPr>
              <a:t>Association</a:t>
            </a:r>
            <a:r>
              <a:rPr kumimoji="0" lang="es-DO" sz="1200" b="0" i="0" u="none" strike="noStrike" kern="1200" cap="none" spc="0" normalizeH="0" baseline="0" noProof="0" dirty="0">
                <a:ln>
                  <a:noFill/>
                </a:ln>
                <a:solidFill>
                  <a:schemeClr val="bg1"/>
                </a:solidFill>
                <a:effectLst/>
                <a:uLnTx/>
                <a:uFillTx/>
                <a:latin typeface="Aptos" panose="02110004020202020204"/>
                <a:ea typeface="+mn-ea"/>
                <a:cs typeface="+mn-cs"/>
              </a:rPr>
              <a:t> </a:t>
            </a:r>
            <a:r>
              <a:rPr kumimoji="0" lang="es-DO" sz="1200" b="0" i="0" u="none" strike="noStrike" kern="1200" cap="none" spc="0" normalizeH="0" baseline="0" noProof="0" dirty="0" err="1">
                <a:ln>
                  <a:noFill/>
                </a:ln>
                <a:solidFill>
                  <a:schemeClr val="bg1"/>
                </a:solidFill>
                <a:effectLst/>
                <a:uLnTx/>
                <a:uFillTx/>
                <a:latin typeface="Aptos" panose="02110004020202020204"/>
                <a:ea typeface="+mn-ea"/>
                <a:cs typeface="+mn-cs"/>
              </a:rPr>
              <a:t>Guideline</a:t>
            </a:r>
            <a:r>
              <a:rPr kumimoji="0" lang="es-DO" sz="1200" b="0" i="0" u="none" strike="noStrike" kern="1200" cap="none" spc="0" normalizeH="0" baseline="0" noProof="0" dirty="0">
                <a:ln>
                  <a:noFill/>
                </a:ln>
                <a:solidFill>
                  <a:schemeClr val="bg1"/>
                </a:solidFill>
                <a:effectLst/>
                <a:uLnTx/>
                <a:uFillTx/>
                <a:latin typeface="Aptos" panose="02110004020202020204"/>
                <a:ea typeface="+mn-ea"/>
                <a:cs typeface="+mn-cs"/>
              </a:rPr>
              <a:t> </a:t>
            </a:r>
            <a:r>
              <a:rPr kumimoji="0" lang="es-DO" sz="1200" b="0" i="0" u="none" strike="noStrike" kern="1200" cap="none" spc="0" normalizeH="0" baseline="0" noProof="0" dirty="0" err="1">
                <a:ln>
                  <a:noFill/>
                </a:ln>
                <a:solidFill>
                  <a:schemeClr val="bg1"/>
                </a:solidFill>
                <a:effectLst/>
                <a:uLnTx/>
                <a:uFillTx/>
                <a:latin typeface="Aptos" panose="02110004020202020204"/>
                <a:ea typeface="+mn-ea"/>
                <a:cs typeface="+mn-cs"/>
              </a:rPr>
              <a:t>for</a:t>
            </a:r>
            <a:r>
              <a:rPr kumimoji="0" lang="es-DO" sz="1200" b="0" i="0" u="none" strike="noStrike" kern="1200" cap="none" spc="0" normalizeH="0" baseline="0" noProof="0" dirty="0">
                <a:ln>
                  <a:noFill/>
                </a:ln>
                <a:solidFill>
                  <a:schemeClr val="bg1"/>
                </a:solidFill>
                <a:effectLst/>
                <a:uLnTx/>
                <a:uFillTx/>
                <a:latin typeface="Aptos" panose="02110004020202020204"/>
                <a:ea typeface="+mn-ea"/>
                <a:cs typeface="+mn-cs"/>
              </a:rPr>
              <a:t> </a:t>
            </a:r>
            <a:r>
              <a:rPr kumimoji="0" lang="es-DO" sz="1200" b="0" i="0" u="none" strike="noStrike" kern="1200" cap="none" spc="0" normalizeH="0" baseline="0" noProof="0" dirty="0" err="1">
                <a:ln>
                  <a:noFill/>
                </a:ln>
                <a:solidFill>
                  <a:schemeClr val="bg1"/>
                </a:solidFill>
                <a:effectLst/>
                <a:uLnTx/>
                <a:uFillTx/>
                <a:latin typeface="Aptos" panose="02110004020202020204"/>
                <a:ea typeface="+mn-ea"/>
                <a:cs typeface="+mn-cs"/>
              </a:rPr>
              <a:t>the</a:t>
            </a:r>
            <a:r>
              <a:rPr kumimoji="0" lang="es-DO" sz="1200" b="0" i="0" u="none" strike="noStrike" kern="1200" cap="none" spc="0" normalizeH="0" baseline="0" noProof="0" dirty="0">
                <a:ln>
                  <a:noFill/>
                </a:ln>
                <a:solidFill>
                  <a:schemeClr val="bg1"/>
                </a:solidFill>
                <a:effectLst/>
                <a:uLnTx/>
                <a:uFillTx/>
                <a:latin typeface="Aptos" panose="02110004020202020204"/>
                <a:ea typeface="+mn-ea"/>
                <a:cs typeface="+mn-cs"/>
              </a:rPr>
              <a:t> </a:t>
            </a:r>
            <a:r>
              <a:rPr kumimoji="0" lang="es-DO" sz="1200" b="0" i="0" u="none" strike="noStrike" kern="1200" cap="none" spc="0" normalizeH="0" baseline="0" noProof="0" dirty="0" err="1">
                <a:ln>
                  <a:noFill/>
                </a:ln>
                <a:solidFill>
                  <a:schemeClr val="bg1"/>
                </a:solidFill>
                <a:effectLst/>
                <a:uLnTx/>
                <a:uFillTx/>
                <a:latin typeface="Aptos" panose="02110004020202020204"/>
                <a:ea typeface="+mn-ea"/>
                <a:cs typeface="+mn-cs"/>
              </a:rPr>
              <a:t>Mangement</a:t>
            </a:r>
            <a:r>
              <a:rPr kumimoji="0" lang="es-DO" sz="1200" b="0" i="0" u="none" strike="noStrike" kern="1200" cap="none" spc="0" normalizeH="0" baseline="0" noProof="0" dirty="0">
                <a:ln>
                  <a:noFill/>
                </a:ln>
                <a:solidFill>
                  <a:schemeClr val="bg1"/>
                </a:solidFill>
                <a:effectLst/>
                <a:uLnTx/>
                <a:uFillTx/>
                <a:latin typeface="Aptos" panose="02110004020202020204"/>
                <a:ea typeface="+mn-ea"/>
                <a:cs typeface="+mn-cs"/>
              </a:rPr>
              <a:t>  of Graves </a:t>
            </a:r>
            <a:r>
              <a:rPr kumimoji="0" lang="es-DO" sz="1200" b="0" i="0" u="none" strike="noStrike" kern="1200" cap="none" spc="0" normalizeH="0" baseline="0" noProof="0" dirty="0" err="1">
                <a:ln>
                  <a:noFill/>
                </a:ln>
                <a:solidFill>
                  <a:schemeClr val="bg1"/>
                </a:solidFill>
                <a:effectLst/>
                <a:uLnTx/>
                <a:uFillTx/>
                <a:latin typeface="Aptos" panose="02110004020202020204"/>
                <a:ea typeface="+mn-ea"/>
                <a:cs typeface="+mn-cs"/>
              </a:rPr>
              <a:t>Hyperthyroidism.Eur</a:t>
            </a:r>
            <a:r>
              <a:rPr kumimoji="0" lang="es-DO" sz="1200" b="0" i="0" u="none" strike="noStrike" kern="1200" cap="none" spc="0" normalizeH="0" baseline="0" noProof="0" dirty="0">
                <a:ln>
                  <a:noFill/>
                </a:ln>
                <a:solidFill>
                  <a:schemeClr val="bg1"/>
                </a:solidFill>
                <a:effectLst/>
                <a:uLnTx/>
                <a:uFillTx/>
                <a:latin typeface="Aptos" panose="02110004020202020204"/>
                <a:ea typeface="+mn-ea"/>
                <a:cs typeface="+mn-cs"/>
              </a:rPr>
              <a:t> </a:t>
            </a:r>
            <a:r>
              <a:rPr kumimoji="0" lang="es-DO" sz="1200" b="0" i="0" u="none" strike="noStrike" kern="1200" cap="none" spc="0" normalizeH="0" baseline="0" noProof="0" dirty="0" err="1">
                <a:ln>
                  <a:noFill/>
                </a:ln>
                <a:solidFill>
                  <a:schemeClr val="bg1"/>
                </a:solidFill>
                <a:effectLst/>
                <a:uLnTx/>
                <a:uFillTx/>
                <a:latin typeface="Aptos" panose="02110004020202020204"/>
                <a:ea typeface="+mn-ea"/>
                <a:cs typeface="+mn-cs"/>
              </a:rPr>
              <a:t>Thyroid</a:t>
            </a:r>
            <a:r>
              <a:rPr kumimoji="0" lang="es-DO" sz="1200" b="0" i="0" u="none" strike="noStrike" kern="1200" cap="none" spc="0" normalizeH="0" baseline="0" noProof="0" dirty="0">
                <a:ln>
                  <a:noFill/>
                </a:ln>
                <a:solidFill>
                  <a:schemeClr val="bg1"/>
                </a:solidFill>
                <a:effectLst/>
                <a:uLnTx/>
                <a:uFillTx/>
                <a:latin typeface="Aptos" panose="02110004020202020204"/>
                <a:ea typeface="+mn-ea"/>
                <a:cs typeface="+mn-cs"/>
              </a:rPr>
              <a:t> J.2018;7(4):167-86</a:t>
            </a:r>
          </a:p>
        </p:txBody>
      </p:sp>
    </p:spTree>
    <p:extLst>
      <p:ext uri="{BB962C8B-B14F-4D97-AF65-F5344CB8AC3E}">
        <p14:creationId xmlns:p14="http://schemas.microsoft.com/office/powerpoint/2010/main" val="3151201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Marcador de contenido 5">
            <a:extLst>
              <a:ext uri="{FF2B5EF4-FFF2-40B4-BE49-F238E27FC236}">
                <a16:creationId xmlns:a16="http://schemas.microsoft.com/office/drawing/2014/main" id="{5FE334F8-8159-4E69-98E3-2B676F4AB2A0}"/>
              </a:ext>
            </a:extLst>
          </p:cNvPr>
          <p:cNvSpPr>
            <a:spLocks noGrp="1"/>
          </p:cNvSpPr>
          <p:nvPr>
            <p:ph sz="half" idx="1"/>
          </p:nvPr>
        </p:nvSpPr>
        <p:spPr>
          <a:xfrm>
            <a:off x="838200" y="1825625"/>
            <a:ext cx="9321800" cy="4351338"/>
          </a:xfrm>
        </p:spPr>
        <p:txBody>
          <a:bodyPr>
            <a:normAutofit lnSpcReduction="10000"/>
          </a:bodyPr>
          <a:lstStyle/>
          <a:p>
            <a:pPr lvl="0"/>
            <a:r>
              <a:rPr lang="es-DO" sz="2400" dirty="0">
                <a:latin typeface="Montserrat" panose="00000500000000000000" pitchFamily="2" charset="0"/>
              </a:rPr>
              <a:t>Se estima que aparece en 1 de cada 6  admisiones al hospital por tirotoxicosis.</a:t>
            </a:r>
          </a:p>
          <a:p>
            <a:pPr lvl="0"/>
            <a:r>
              <a:rPr lang="es-DO" sz="2400" dirty="0">
                <a:latin typeface="Montserrat" panose="00000500000000000000" pitchFamily="2" charset="0"/>
              </a:rPr>
              <a:t>En un reciente estudio realizado en los EEU: 16%  y en Japón 5.4% de los pacientes ingresados por tirotoxicosis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DO" sz="2400" b="0" i="0" u="none" strike="noStrike" kern="1200" cap="none" spc="0" normalizeH="0" baseline="0" noProof="0" dirty="0">
                <a:ln>
                  <a:noFill/>
                </a:ln>
                <a:solidFill>
                  <a:prstClr val="black"/>
                </a:solidFill>
                <a:effectLst/>
                <a:uLnTx/>
                <a:uFillTx/>
                <a:latin typeface="Montserrat" panose="00000500000000000000" pitchFamily="2" charset="0"/>
              </a:rPr>
              <a:t>Es más común en mujeres relación 3-5: </a:t>
            </a:r>
            <a:r>
              <a:rPr lang="es-DO" sz="2400" dirty="0">
                <a:solidFill>
                  <a:prstClr val="black"/>
                </a:solidFill>
                <a:latin typeface="Montserrat" panose="00000500000000000000" pitchFamily="2" charset="0"/>
              </a:rPr>
              <a:t>1</a:t>
            </a:r>
            <a:r>
              <a:rPr kumimoji="0" lang="es-DO" sz="2400" b="0" i="0" u="none" strike="noStrike" kern="1200" cap="none" spc="0" normalizeH="0" baseline="0" noProof="0" dirty="0">
                <a:ln>
                  <a:noFill/>
                </a:ln>
                <a:solidFill>
                  <a:prstClr val="black"/>
                </a:solidFill>
                <a:effectLst/>
                <a:uLnTx/>
                <a:uFillTx/>
                <a:latin typeface="Montserrat" panose="00000500000000000000" pitchFamily="2" charset="0"/>
              </a:rPr>
              <a:t>, en raza blanca y en adultos de edad media (40-49 años).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DO" sz="2400" b="0" i="0" u="none" strike="noStrike" kern="1200" cap="none" spc="0" normalizeH="0" baseline="0" noProof="0" dirty="0">
                <a:ln>
                  <a:noFill/>
                </a:ln>
                <a:solidFill>
                  <a:prstClr val="black"/>
                </a:solidFill>
                <a:effectLst/>
                <a:uLnTx/>
                <a:uFillTx/>
                <a:latin typeface="Montserrat" panose="00000500000000000000" pitchFamily="2" charset="0"/>
              </a:rPr>
              <a:t>Cuando la crisis </a:t>
            </a:r>
            <a:r>
              <a:rPr kumimoji="0" lang="es-DO" sz="2400" b="0" i="0" u="none" strike="noStrike" kern="1200" cap="none" spc="0" normalizeH="0" baseline="0" noProof="0" dirty="0" err="1">
                <a:ln>
                  <a:noFill/>
                </a:ln>
                <a:solidFill>
                  <a:prstClr val="black"/>
                </a:solidFill>
                <a:effectLst/>
                <a:uLnTx/>
                <a:uFillTx/>
                <a:latin typeface="Montserrat" panose="00000500000000000000" pitchFamily="2" charset="0"/>
              </a:rPr>
              <a:t>tirotóxica</a:t>
            </a:r>
            <a:r>
              <a:rPr kumimoji="0" lang="es-DO" sz="2400" b="0" i="0" u="none" strike="noStrike" kern="1200" cap="none" spc="0" normalizeH="0" baseline="0" noProof="0" dirty="0">
                <a:ln>
                  <a:noFill/>
                </a:ln>
                <a:solidFill>
                  <a:prstClr val="black"/>
                </a:solidFill>
                <a:effectLst/>
                <a:uLnTx/>
                <a:uFillTx/>
                <a:latin typeface="Montserrat" panose="00000500000000000000" pitchFamily="2" charset="0"/>
              </a:rPr>
              <a:t> se describió</a:t>
            </a:r>
            <a:r>
              <a:rPr kumimoji="0" lang="es-DO" sz="2400" b="0" i="0" u="none" strike="noStrike" kern="1200" cap="none" spc="0" normalizeH="0" noProof="0" dirty="0">
                <a:ln>
                  <a:noFill/>
                </a:ln>
                <a:solidFill>
                  <a:prstClr val="black"/>
                </a:solidFill>
                <a:effectLst/>
                <a:uLnTx/>
                <a:uFillTx/>
                <a:latin typeface="Montserrat" panose="00000500000000000000" pitchFamily="2" charset="0"/>
              </a:rPr>
              <a:t> por primera </a:t>
            </a:r>
            <a:r>
              <a:rPr kumimoji="0" lang="es-DO" sz="2400" b="0" i="0" u="none" strike="noStrike" kern="1200" cap="none" spc="0" normalizeH="0" baseline="0" noProof="0" dirty="0">
                <a:ln>
                  <a:noFill/>
                </a:ln>
                <a:solidFill>
                  <a:prstClr val="black"/>
                </a:solidFill>
                <a:effectLst/>
                <a:uLnTx/>
                <a:uFillTx/>
                <a:latin typeface="Montserrat" panose="00000500000000000000" pitchFamily="2" charset="0"/>
              </a:rPr>
              <a:t>vez, la tasa de mortalidad era cercana al 100%. Hoy es de un 10 al 25%</a:t>
            </a:r>
            <a:r>
              <a:rPr kumimoji="0" lang="es-DO" sz="2400" b="0" i="0" u="none" strike="noStrike" kern="1200" cap="none" spc="0" normalizeH="0" noProof="0" dirty="0">
                <a:ln>
                  <a:noFill/>
                </a:ln>
                <a:solidFill>
                  <a:prstClr val="black"/>
                </a:solidFill>
                <a:effectLst/>
                <a:uLnTx/>
                <a:uFillTx/>
                <a:latin typeface="Montserrat" panose="00000500000000000000" pitchFamily="2" charset="0"/>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DO" sz="2400" baseline="0" dirty="0">
                <a:solidFill>
                  <a:prstClr val="black"/>
                </a:solidFill>
                <a:latin typeface="Montserrat" panose="00000500000000000000" pitchFamily="2" charset="0"/>
              </a:rPr>
              <a:t>Factores</a:t>
            </a:r>
            <a:r>
              <a:rPr lang="es-DO" sz="2400" dirty="0">
                <a:solidFill>
                  <a:prstClr val="black"/>
                </a:solidFill>
                <a:latin typeface="Montserrat" panose="00000500000000000000" pitchFamily="2" charset="0"/>
              </a:rPr>
              <a:t> asociados a mayor mortalidad: edad </a:t>
            </a:r>
            <a:r>
              <a:rPr lang="es-DO" sz="2400" dirty="0" err="1">
                <a:solidFill>
                  <a:prstClr val="black"/>
                </a:solidFill>
                <a:latin typeface="Montserrat" panose="00000500000000000000" pitchFamily="2" charset="0"/>
              </a:rPr>
              <a:t>avanzada,CID,disfunción</a:t>
            </a:r>
            <a:r>
              <a:rPr lang="es-DO" sz="2400" dirty="0">
                <a:solidFill>
                  <a:prstClr val="black"/>
                </a:solidFill>
                <a:latin typeface="Montserrat" panose="00000500000000000000" pitchFamily="2" charset="0"/>
              </a:rPr>
              <a:t> </a:t>
            </a:r>
            <a:r>
              <a:rPr lang="es-DO" sz="2400" dirty="0" err="1">
                <a:solidFill>
                  <a:prstClr val="black"/>
                </a:solidFill>
                <a:latin typeface="Montserrat" panose="00000500000000000000" pitchFamily="2" charset="0"/>
              </a:rPr>
              <a:t>SNC,hemodiálisis,choque</a:t>
            </a:r>
            <a:r>
              <a:rPr lang="es-DO" sz="2400" dirty="0">
                <a:solidFill>
                  <a:prstClr val="black"/>
                </a:solidFill>
                <a:latin typeface="Montserrat" panose="00000500000000000000" pitchFamily="2" charset="0"/>
              </a:rPr>
              <a:t> y ventilación mecánica.</a:t>
            </a:r>
            <a:endParaRPr kumimoji="0" lang="en-US" sz="2400" b="0" i="0" u="none" strike="noStrike" kern="1200" cap="none" spc="0" normalizeH="0" baseline="0" noProof="0" dirty="0">
              <a:ln>
                <a:noFill/>
              </a:ln>
              <a:solidFill>
                <a:prstClr val="black"/>
              </a:solidFill>
              <a:effectLst/>
              <a:uLnTx/>
              <a:uFillTx/>
              <a:latin typeface="Montserrat" panose="00000500000000000000" pitchFamily="2" charset="0"/>
            </a:endParaRPr>
          </a:p>
          <a:p>
            <a:pPr lvl="0"/>
            <a:endParaRPr lang="es-DO" sz="2400" dirty="0">
              <a:latin typeface="Montserrat" panose="00000500000000000000" pitchFamily="2" charset="0"/>
            </a:endParaRPr>
          </a:p>
          <a:p>
            <a:pPr lvl="0"/>
            <a:endParaRPr lang="es-DO" sz="2400" dirty="0">
              <a:latin typeface="Montserrat" panose="00000500000000000000" pitchFamily="2" charset="0"/>
            </a:endParaRPr>
          </a:p>
          <a:p>
            <a:endParaRPr lang="es-DO" sz="2400" dirty="0">
              <a:latin typeface="Montserrat" panose="00000500000000000000" pitchFamily="2" charset="0"/>
            </a:endParaRPr>
          </a:p>
        </p:txBody>
      </p:sp>
      <p:sp>
        <p:nvSpPr>
          <p:cNvPr id="9" name="Title 1">
            <a:extLst>
              <a:ext uri="{FF2B5EF4-FFF2-40B4-BE49-F238E27FC236}">
                <a16:creationId xmlns:a16="http://schemas.microsoft.com/office/drawing/2014/main" id="{4D4A8D3A-CB20-4C98-BB72-D4BBCB2639AD}"/>
              </a:ext>
            </a:extLst>
          </p:cNvPr>
          <p:cNvSpPr>
            <a:spLocks noGrp="1"/>
          </p:cNvSpPr>
          <p:nvPr>
            <p:ph type="title"/>
          </p:nvPr>
        </p:nvSpPr>
        <p:spPr>
          <a:xfrm>
            <a:off x="276225" y="320155"/>
            <a:ext cx="11077575" cy="1325563"/>
          </a:xfrm>
        </p:spPr>
        <p:txBody>
          <a:bodyPr/>
          <a:lstStyle/>
          <a:p>
            <a:r>
              <a:rPr lang="en-US" b="1" dirty="0">
                <a:latin typeface="Montserrat" panose="00000500000000000000" pitchFamily="2" charset="0"/>
                <a:ea typeface="Calibri" panose="020F0502020204030204" pitchFamily="34" charset="0"/>
                <a:cs typeface="Calibri" panose="020F0502020204030204" pitchFamily="34" charset="0"/>
              </a:rPr>
              <a:t> </a:t>
            </a:r>
            <a:r>
              <a:rPr lang="en-US" dirty="0">
                <a:latin typeface="Montserrat" panose="00000500000000000000" pitchFamily="2" charset="0"/>
              </a:rPr>
              <a:t> </a:t>
            </a:r>
            <a:r>
              <a:rPr lang="en-US" sz="4000" b="1" dirty="0" err="1">
                <a:latin typeface="Montserrat" panose="00000500000000000000" pitchFamily="2" charset="0"/>
                <a:ea typeface="Calibri" panose="020F0502020204030204" pitchFamily="34" charset="0"/>
                <a:cs typeface="Calibri" panose="020F0502020204030204" pitchFamily="34" charset="0"/>
              </a:rPr>
              <a:t>Epidemiología</a:t>
            </a:r>
            <a:endParaRPr lang="en-US" sz="4000" b="1" dirty="0">
              <a:latin typeface="Montserrat" panose="00000500000000000000" pitchFamily="2" charset="0"/>
              <a:ea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4260601D-8E33-46BF-9906-EDFD02A0F021}"/>
              </a:ext>
            </a:extLst>
          </p:cNvPr>
          <p:cNvSpPr txBox="1"/>
          <p:nvPr/>
        </p:nvSpPr>
        <p:spPr>
          <a:xfrm>
            <a:off x="4472247" y="6217920"/>
            <a:ext cx="6517178" cy="461665"/>
          </a:xfrm>
          <a:prstGeom prst="rect">
            <a:avLst/>
          </a:prstGeom>
          <a:noFill/>
        </p:spPr>
        <p:txBody>
          <a:bodyPr wrap="square" rtlCol="0">
            <a:spAutoFit/>
          </a:bodyPr>
          <a:lstStyle/>
          <a:p>
            <a:r>
              <a:rPr lang="es-DO" sz="1200" dirty="0" err="1"/>
              <a:t>Ono</a:t>
            </a:r>
            <a:r>
              <a:rPr lang="es-DO" sz="1200" dirty="0"/>
              <a:t> </a:t>
            </a:r>
            <a:r>
              <a:rPr lang="es-DO" sz="1200" dirty="0" err="1"/>
              <a:t>Y,Ono</a:t>
            </a:r>
            <a:r>
              <a:rPr lang="es-DO" sz="1200" dirty="0"/>
              <a:t> S et </a:t>
            </a:r>
            <a:r>
              <a:rPr lang="es-DO" sz="1200" dirty="0" err="1"/>
              <a:t>al.Factors</a:t>
            </a:r>
            <a:r>
              <a:rPr lang="es-DO" sz="1200" dirty="0"/>
              <a:t> </a:t>
            </a:r>
            <a:r>
              <a:rPr lang="es-DO" sz="1200" dirty="0" err="1"/>
              <a:t>associated</a:t>
            </a:r>
            <a:r>
              <a:rPr lang="es-DO" sz="1200" dirty="0"/>
              <a:t> </a:t>
            </a:r>
            <a:r>
              <a:rPr lang="es-DO" sz="1200" dirty="0" err="1"/>
              <a:t>With</a:t>
            </a:r>
            <a:r>
              <a:rPr lang="es-DO" sz="1200" dirty="0"/>
              <a:t> </a:t>
            </a:r>
            <a:r>
              <a:rPr lang="es-DO" sz="1200" dirty="0" err="1"/>
              <a:t>The</a:t>
            </a:r>
            <a:r>
              <a:rPr lang="es-DO" sz="1200" dirty="0"/>
              <a:t> </a:t>
            </a:r>
            <a:r>
              <a:rPr lang="es-DO" sz="1200" dirty="0" err="1"/>
              <a:t>Mortality</a:t>
            </a:r>
            <a:r>
              <a:rPr lang="es-DO" sz="1200" dirty="0"/>
              <a:t> of </a:t>
            </a:r>
            <a:r>
              <a:rPr lang="es-DO" sz="1200" dirty="0" err="1"/>
              <a:t>Thyroid</a:t>
            </a:r>
            <a:r>
              <a:rPr lang="es-DO" sz="1200" dirty="0"/>
              <a:t> Storm: </a:t>
            </a:r>
            <a:r>
              <a:rPr lang="es-DO" sz="1200" dirty="0" err="1"/>
              <a:t>Analysis</a:t>
            </a:r>
            <a:r>
              <a:rPr lang="es-DO" sz="1200" dirty="0"/>
              <a:t>  </a:t>
            </a:r>
            <a:r>
              <a:rPr lang="es-DO" sz="1200" dirty="0" err="1"/>
              <a:t>Using</a:t>
            </a:r>
            <a:r>
              <a:rPr lang="es-DO" sz="1200" dirty="0"/>
              <a:t> a </a:t>
            </a:r>
            <a:r>
              <a:rPr lang="es-DO" sz="1200" dirty="0" err="1"/>
              <a:t>National</a:t>
            </a:r>
            <a:r>
              <a:rPr lang="es-DO" sz="1200" dirty="0"/>
              <a:t> </a:t>
            </a:r>
            <a:r>
              <a:rPr lang="es-DO" sz="1200" dirty="0" err="1"/>
              <a:t>Inpatient</a:t>
            </a:r>
            <a:r>
              <a:rPr lang="es-DO" sz="1200" dirty="0"/>
              <a:t> </a:t>
            </a:r>
            <a:r>
              <a:rPr lang="es-DO" sz="1200" dirty="0" err="1"/>
              <a:t>database</a:t>
            </a:r>
            <a:r>
              <a:rPr lang="es-DO" sz="1200" dirty="0"/>
              <a:t> in </a:t>
            </a:r>
            <a:r>
              <a:rPr lang="es-DO" sz="1200" dirty="0" err="1"/>
              <a:t>Japan.Medicine</a:t>
            </a:r>
            <a:r>
              <a:rPr lang="es-DO" sz="1200" dirty="0"/>
              <a:t> 2016 ;95(7)</a:t>
            </a:r>
          </a:p>
        </p:txBody>
      </p:sp>
    </p:spTree>
    <p:extLst>
      <p:ext uri="{BB962C8B-B14F-4D97-AF65-F5344CB8AC3E}">
        <p14:creationId xmlns:p14="http://schemas.microsoft.com/office/powerpoint/2010/main" val="123750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Marcador de contenido 5">
            <a:extLst>
              <a:ext uri="{FF2B5EF4-FFF2-40B4-BE49-F238E27FC236}">
                <a16:creationId xmlns:a16="http://schemas.microsoft.com/office/drawing/2014/main" id="{5FE334F8-8159-4E69-98E3-2B676F4AB2A0}"/>
              </a:ext>
            </a:extLst>
          </p:cNvPr>
          <p:cNvSpPr>
            <a:spLocks noGrp="1"/>
          </p:cNvSpPr>
          <p:nvPr>
            <p:ph sz="half" idx="1"/>
          </p:nvPr>
        </p:nvSpPr>
        <p:spPr>
          <a:xfrm>
            <a:off x="1803862" y="1690688"/>
            <a:ext cx="6143103" cy="4001597"/>
          </a:xfrm>
        </p:spPr>
        <p:txBody>
          <a:bodyPr>
            <a:normAutofit fontScale="55000" lnSpcReduction="20000"/>
          </a:bodyPr>
          <a:lstStyle/>
          <a:p>
            <a:pPr lvl="0"/>
            <a:endParaRPr lang="es-DO" sz="2800" dirty="0">
              <a:latin typeface="Montserrat" panose="00000500000000000000" pitchFamily="2" charset="0"/>
            </a:endParaRPr>
          </a:p>
          <a:p>
            <a:pPr lvl="0"/>
            <a:r>
              <a:rPr lang="es-DO" sz="2800" dirty="0">
                <a:latin typeface="Montserrat" panose="00000500000000000000" pitchFamily="2" charset="0"/>
              </a:rPr>
              <a:t>Infecciones pulmonares, genitourinarias</a:t>
            </a:r>
          </a:p>
          <a:p>
            <a:pPr lvl="0"/>
            <a:r>
              <a:rPr lang="es-DO" dirty="0">
                <a:latin typeface="Montserrat" panose="00000500000000000000" pitchFamily="2" charset="0"/>
              </a:rPr>
              <a:t>Infarto agudo al miocardio</a:t>
            </a:r>
          </a:p>
          <a:p>
            <a:pPr lvl="0"/>
            <a:r>
              <a:rPr lang="es-DO" sz="2800" dirty="0">
                <a:latin typeface="Montserrat" panose="00000500000000000000" pitchFamily="2" charset="0"/>
              </a:rPr>
              <a:t>Embolismo pulmonar</a:t>
            </a:r>
          </a:p>
          <a:p>
            <a:pPr lvl="0"/>
            <a:r>
              <a:rPr lang="es-DO" dirty="0">
                <a:latin typeface="Montserrat" panose="00000500000000000000" pitchFamily="2" charset="0"/>
              </a:rPr>
              <a:t>Isquemia mesentérica </a:t>
            </a:r>
          </a:p>
          <a:p>
            <a:pPr lvl="0"/>
            <a:r>
              <a:rPr lang="es-DO" sz="2800" dirty="0">
                <a:latin typeface="Montserrat" panose="00000500000000000000" pitchFamily="2" charset="0"/>
              </a:rPr>
              <a:t>Cetoacidosis diabética, estado hiperosmolar</a:t>
            </a:r>
          </a:p>
          <a:p>
            <a:pPr lvl="0"/>
            <a:r>
              <a:rPr lang="es-DO" dirty="0">
                <a:latin typeface="Montserrat" panose="00000500000000000000" pitchFamily="2" charset="0"/>
              </a:rPr>
              <a:t>Trabajo de parto, preeclampsia</a:t>
            </a:r>
          </a:p>
          <a:p>
            <a:pPr lvl="0"/>
            <a:r>
              <a:rPr lang="es-DO" sz="2800" dirty="0">
                <a:latin typeface="Montserrat" panose="00000500000000000000" pitchFamily="2" charset="0"/>
              </a:rPr>
              <a:t>Palpación vigorosa de la glándula </a:t>
            </a:r>
          </a:p>
          <a:p>
            <a:pPr lvl="0"/>
            <a:r>
              <a:rPr lang="es-DO" sz="2800" dirty="0">
                <a:latin typeface="Montserrat" panose="00000500000000000000" pitchFamily="2" charset="0"/>
              </a:rPr>
              <a:t>Cirugía tiroidea y no tiroidea </a:t>
            </a:r>
          </a:p>
          <a:p>
            <a:pPr lvl="0"/>
            <a:r>
              <a:rPr lang="es-DO" dirty="0" err="1">
                <a:latin typeface="Montserrat" panose="00000500000000000000" pitchFamily="2" charset="0"/>
              </a:rPr>
              <a:t>Tx</a:t>
            </a:r>
            <a:r>
              <a:rPr lang="es-DO" dirty="0">
                <a:latin typeface="Montserrat" panose="00000500000000000000" pitchFamily="2" charset="0"/>
              </a:rPr>
              <a:t> con </a:t>
            </a:r>
            <a:r>
              <a:rPr lang="es-DO" dirty="0" err="1">
                <a:latin typeface="Montserrat" panose="00000500000000000000" pitchFamily="2" charset="0"/>
              </a:rPr>
              <a:t>yodoradioactivo</a:t>
            </a:r>
            <a:r>
              <a:rPr lang="es-DO" dirty="0">
                <a:latin typeface="Montserrat" panose="00000500000000000000" pitchFamily="2" charset="0"/>
              </a:rPr>
              <a:t>, uso de medios de contraste </a:t>
            </a:r>
            <a:r>
              <a:rPr lang="es-DO" dirty="0" err="1">
                <a:latin typeface="Montserrat" panose="00000500000000000000" pitchFamily="2" charset="0"/>
              </a:rPr>
              <a:t>rx</a:t>
            </a:r>
            <a:r>
              <a:rPr lang="es-DO" dirty="0">
                <a:latin typeface="Montserrat" panose="00000500000000000000" pitchFamily="2" charset="0"/>
              </a:rPr>
              <a:t> yodados.</a:t>
            </a:r>
          </a:p>
          <a:p>
            <a:pPr lvl="0"/>
            <a:r>
              <a:rPr lang="es-DO" sz="2800" dirty="0">
                <a:latin typeface="Montserrat" panose="00000500000000000000" pitchFamily="2" charset="0"/>
              </a:rPr>
              <a:t>Abandono del </a:t>
            </a:r>
            <a:r>
              <a:rPr lang="es-DO" sz="2800" dirty="0" err="1">
                <a:latin typeface="Montserrat" panose="00000500000000000000" pitchFamily="2" charset="0"/>
              </a:rPr>
              <a:t>tx</a:t>
            </a:r>
            <a:r>
              <a:rPr lang="es-DO" sz="2800" dirty="0">
                <a:latin typeface="Montserrat" panose="00000500000000000000" pitchFamily="2" charset="0"/>
              </a:rPr>
              <a:t> médico.</a:t>
            </a:r>
            <a:r>
              <a:rPr kumimoji="0" lang="es-DO"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 </a:t>
            </a:r>
          </a:p>
          <a:p>
            <a:pPr lvl="0"/>
            <a:r>
              <a:rPr kumimoji="0" lang="es-DO" sz="29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Medicamentos : salicilatos, anestésicos, pseudoefedrina y amiodarona </a:t>
            </a:r>
            <a:endParaRPr lang="es-DO" sz="2900" dirty="0">
              <a:latin typeface="Montserrat" panose="00000500000000000000" pitchFamily="2" charset="0"/>
            </a:endParaRPr>
          </a:p>
          <a:p>
            <a:endParaRPr lang="es-DO" dirty="0">
              <a:latin typeface="Montserrat" panose="00000500000000000000" pitchFamily="2" charset="0"/>
            </a:endParaRPr>
          </a:p>
        </p:txBody>
      </p:sp>
      <p:sp>
        <p:nvSpPr>
          <p:cNvPr id="9" name="Title 1">
            <a:extLst>
              <a:ext uri="{FF2B5EF4-FFF2-40B4-BE49-F238E27FC236}">
                <a16:creationId xmlns:a16="http://schemas.microsoft.com/office/drawing/2014/main" id="{4D4A8D3A-CB20-4C98-BB72-D4BBCB2639AD}"/>
              </a:ext>
            </a:extLst>
          </p:cNvPr>
          <p:cNvSpPr>
            <a:spLocks noGrp="1"/>
          </p:cNvSpPr>
          <p:nvPr>
            <p:ph type="title"/>
          </p:nvPr>
        </p:nvSpPr>
        <p:spPr>
          <a:xfrm>
            <a:off x="276225" y="365125"/>
            <a:ext cx="11077575" cy="1325563"/>
          </a:xfrm>
        </p:spPr>
        <p:txBody>
          <a:bodyPr/>
          <a:lstStyle/>
          <a:p>
            <a:r>
              <a:rPr lang="en-US" b="1" dirty="0">
                <a:latin typeface="Montserrat" panose="00000500000000000000" pitchFamily="2" charset="0"/>
                <a:ea typeface="Calibri" panose="020F0502020204030204" pitchFamily="34" charset="0"/>
                <a:cs typeface="Calibri" panose="020F0502020204030204" pitchFamily="34" charset="0"/>
              </a:rPr>
              <a:t> </a:t>
            </a:r>
            <a:r>
              <a:rPr lang="en-US" dirty="0">
                <a:latin typeface="Montserrat" panose="00000500000000000000" pitchFamily="2" charset="0"/>
              </a:rPr>
              <a:t> </a:t>
            </a:r>
            <a:r>
              <a:rPr lang="en-US" sz="4000" b="1" dirty="0" err="1">
                <a:latin typeface="Montserrat" panose="00000500000000000000" pitchFamily="2" charset="0"/>
                <a:ea typeface="Calibri" panose="020F0502020204030204" pitchFamily="34" charset="0"/>
                <a:cs typeface="Calibri" panose="020F0502020204030204" pitchFamily="34" charset="0"/>
              </a:rPr>
              <a:t>Factores</a:t>
            </a:r>
            <a:r>
              <a:rPr lang="en-US" sz="4000" b="1" dirty="0">
                <a:latin typeface="Montserrat" panose="00000500000000000000" pitchFamily="2" charset="0"/>
                <a:ea typeface="Calibri" panose="020F0502020204030204" pitchFamily="34" charset="0"/>
                <a:cs typeface="Calibri" panose="020F0502020204030204" pitchFamily="34" charset="0"/>
              </a:rPr>
              <a:t> </a:t>
            </a:r>
            <a:r>
              <a:rPr lang="en-US" sz="4000" b="1" dirty="0" err="1">
                <a:latin typeface="Montserrat" panose="00000500000000000000" pitchFamily="2" charset="0"/>
                <a:ea typeface="Calibri" panose="020F0502020204030204" pitchFamily="34" charset="0"/>
                <a:cs typeface="Calibri" panose="020F0502020204030204" pitchFamily="34" charset="0"/>
              </a:rPr>
              <a:t>Precipitantes</a:t>
            </a:r>
            <a:endParaRPr lang="en-US" sz="4000" b="1" dirty="0">
              <a:latin typeface="Montserrat" panose="00000500000000000000" pitchFamily="2" charset="0"/>
              <a:ea typeface="Calibri" panose="020F0502020204030204" pitchFamily="34" charset="0"/>
              <a:cs typeface="Calibri" panose="020F0502020204030204" pitchFamily="34" charset="0"/>
            </a:endParaRPr>
          </a:p>
        </p:txBody>
      </p:sp>
      <p:sp>
        <p:nvSpPr>
          <p:cNvPr id="5" name="Marcador de pie de página 4">
            <a:extLst>
              <a:ext uri="{FF2B5EF4-FFF2-40B4-BE49-F238E27FC236}">
                <a16:creationId xmlns:a16="http://schemas.microsoft.com/office/drawing/2014/main" id="{10B1C53A-494D-4739-B126-5FBCFFA1A5DE}"/>
              </a:ext>
            </a:extLst>
          </p:cNvPr>
          <p:cNvSpPr>
            <a:spLocks noGrp="1"/>
          </p:cNvSpPr>
          <p:nvPr>
            <p:ph type="ftr" sz="quarter" idx="11"/>
          </p:nvPr>
        </p:nvSpPr>
        <p:spPr>
          <a:xfrm>
            <a:off x="3838993" y="6575368"/>
            <a:ext cx="4107972" cy="485329"/>
          </a:xfrm>
        </p:spPr>
        <p:txBody>
          <a:bodyPr/>
          <a:lstStyle/>
          <a:p>
            <a:r>
              <a:rPr lang="es-DO" sz="1000" dirty="0"/>
              <a:t>Ylli D., Klubo-Gwiezdzinska J, Wartofsky L. Thyroid emergencies. Pol Arch intern Med 2019;129:526-534 </a:t>
            </a:r>
          </a:p>
          <a:p>
            <a:r>
              <a:rPr lang="es-DO" dirty="0"/>
              <a:t>
</a:t>
            </a:r>
          </a:p>
        </p:txBody>
      </p:sp>
    </p:spTree>
    <p:extLst>
      <p:ext uri="{BB962C8B-B14F-4D97-AF65-F5344CB8AC3E}">
        <p14:creationId xmlns:p14="http://schemas.microsoft.com/office/powerpoint/2010/main" val="2265167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extLst>
              <p:ext uri="{D42A27DB-BD31-4B8C-83A1-F6EECF244321}">
                <p14:modId xmlns:p14="http://schemas.microsoft.com/office/powerpoint/2010/main" val="1880032093"/>
              </p:ext>
            </p:extLst>
          </p:nvPr>
        </p:nvGraphicFramePr>
        <p:xfrm>
          <a:off x="2206732" y="72136"/>
          <a:ext cx="7849708" cy="6242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D21B9F95-4AD9-49E4-B860-3D461011D8AB}"/>
              </a:ext>
            </a:extLst>
          </p:cNvPr>
          <p:cNvSpPr txBox="1"/>
          <p:nvPr/>
        </p:nvSpPr>
        <p:spPr>
          <a:xfrm>
            <a:off x="4613563" y="6442367"/>
            <a:ext cx="7214879" cy="276999"/>
          </a:xfrm>
          <a:prstGeom prst="rect">
            <a:avLst/>
          </a:prstGeom>
          <a:noFill/>
        </p:spPr>
        <p:txBody>
          <a:bodyPr wrap="square" rtlCol="0">
            <a:spAutoFit/>
          </a:bodyPr>
          <a:lstStyle/>
          <a:p>
            <a:r>
              <a:rPr lang="es-DO" sz="1200" dirty="0" err="1"/>
              <a:t>Nayak.Thyrotoxicosis</a:t>
            </a:r>
            <a:r>
              <a:rPr lang="es-DO" sz="1200" dirty="0"/>
              <a:t> and </a:t>
            </a:r>
            <a:r>
              <a:rPr lang="es-DO" sz="1200" dirty="0" err="1"/>
              <a:t>Thyroid</a:t>
            </a:r>
            <a:r>
              <a:rPr lang="es-DO" sz="1200" dirty="0"/>
              <a:t> </a:t>
            </a:r>
            <a:r>
              <a:rPr lang="es-DO" sz="1200" dirty="0" err="1"/>
              <a:t>storm.Endocrinol</a:t>
            </a:r>
            <a:r>
              <a:rPr lang="es-DO" sz="1200" dirty="0"/>
              <a:t> Metab Clin North Am.2006 ;35(4): 663-86.</a:t>
            </a:r>
          </a:p>
        </p:txBody>
      </p:sp>
    </p:spTree>
    <p:extLst>
      <p:ext uri="{BB962C8B-B14F-4D97-AF65-F5344CB8AC3E}">
        <p14:creationId xmlns:p14="http://schemas.microsoft.com/office/powerpoint/2010/main" val="2503690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946256753"/>
              </p:ext>
            </p:extLst>
          </p:nvPr>
        </p:nvGraphicFramePr>
        <p:xfrm>
          <a:off x="2222499" y="2247901"/>
          <a:ext cx="8584045" cy="3878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p:txBody>
          <a:bodyPr/>
          <a:lstStyle/>
          <a:p>
            <a:pPr algn="l"/>
            <a:r>
              <a:rPr lang="es-MX" b="1" dirty="0">
                <a:latin typeface="Montserrat" panose="00000500000000000000" pitchFamily="2" charset="0"/>
              </a:rPr>
              <a:t>Fisiopatología </a:t>
            </a:r>
          </a:p>
        </p:txBody>
      </p:sp>
      <p:sp>
        <p:nvSpPr>
          <p:cNvPr id="6" name="5 Flecha abajo"/>
          <p:cNvSpPr/>
          <p:nvPr/>
        </p:nvSpPr>
        <p:spPr>
          <a:xfrm>
            <a:off x="7600069" y="2481991"/>
            <a:ext cx="804098" cy="1152128"/>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s-MX">
              <a:solidFill>
                <a:prstClr val="white"/>
              </a:solidFill>
              <a:latin typeface="Book Antiqua"/>
            </a:endParaRPr>
          </a:p>
        </p:txBody>
      </p:sp>
    </p:spTree>
    <p:extLst>
      <p:ext uri="{BB962C8B-B14F-4D97-AF65-F5344CB8AC3E}">
        <p14:creationId xmlns:p14="http://schemas.microsoft.com/office/powerpoint/2010/main" val="407960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1297</TotalTime>
  <Words>5832</Words>
  <Application>Microsoft Office PowerPoint</Application>
  <PresentationFormat>Panorámica</PresentationFormat>
  <Paragraphs>401</Paragraphs>
  <Slides>28</Slides>
  <Notes>11</Notes>
  <HiddenSlides>0</HiddenSlides>
  <MMClips>0</MMClips>
  <ScaleCrop>false</ScaleCrop>
  <HeadingPairs>
    <vt:vector size="6" baseType="variant">
      <vt:variant>
        <vt:lpstr>Fuentes usadas</vt:lpstr>
      </vt:variant>
      <vt:variant>
        <vt:i4>13</vt:i4>
      </vt:variant>
      <vt:variant>
        <vt:lpstr>Tema</vt:lpstr>
      </vt:variant>
      <vt:variant>
        <vt:i4>2</vt:i4>
      </vt:variant>
      <vt:variant>
        <vt:lpstr>Títulos de diapositiva</vt:lpstr>
      </vt:variant>
      <vt:variant>
        <vt:i4>28</vt:i4>
      </vt:variant>
    </vt:vector>
  </HeadingPairs>
  <TitlesOfParts>
    <vt:vector size="43" baseType="lpstr">
      <vt:lpstr>Aptos</vt:lpstr>
      <vt:lpstr>Aptos Display</vt:lpstr>
      <vt:lpstr>Arial</vt:lpstr>
      <vt:lpstr>Arial Rounded MT Bold</vt:lpstr>
      <vt:lpstr>Book Antiqua</vt:lpstr>
      <vt:lpstr>Calibri</vt:lpstr>
      <vt:lpstr>Calibri Light</vt:lpstr>
      <vt:lpstr>Courier New</vt:lpstr>
      <vt:lpstr>Maiandra GD</vt:lpstr>
      <vt:lpstr>Montserrat</vt:lpstr>
      <vt:lpstr>Montserrat Medium</vt:lpstr>
      <vt:lpstr>Wingdings</vt:lpstr>
      <vt:lpstr>Wingdings 2</vt:lpstr>
      <vt:lpstr>Office Theme</vt:lpstr>
      <vt:lpstr>Tema de Office</vt:lpstr>
      <vt:lpstr>Tempestad Tiroidea</vt:lpstr>
      <vt:lpstr>Conflictos de interés</vt:lpstr>
      <vt:lpstr> </vt:lpstr>
      <vt:lpstr>Generalidades </vt:lpstr>
      <vt:lpstr>  </vt:lpstr>
      <vt:lpstr>  Epidemiología</vt:lpstr>
      <vt:lpstr>  Factores Precipitantes</vt:lpstr>
      <vt:lpstr>Presentación de PowerPoint</vt:lpstr>
      <vt:lpstr>Fisiopatología </vt:lpstr>
      <vt:lpstr>Fisiopatología </vt:lpstr>
      <vt:lpstr>  </vt:lpstr>
      <vt:lpstr>Manifestaciones clínicas Tormenta Tiroidea </vt:lpstr>
      <vt:lpstr>Cuadro clínico </vt:lpstr>
      <vt:lpstr>  Hallazgos de laboratorio  </vt:lpstr>
      <vt:lpstr>EKG Taquicardia sinusal 40% Fibrilación auricular 10-20% </vt:lpstr>
      <vt:lpstr>Estudios de gabinetes</vt:lpstr>
      <vt:lpstr>Presentación de PowerPoint</vt:lpstr>
      <vt:lpstr>Diagnóstico según la escala de Burch y Wartofky</vt:lpstr>
      <vt:lpstr>   </vt:lpstr>
      <vt:lpstr>Algoritmo diagnóstico </vt:lpstr>
      <vt:lpstr>  Tratamiento </vt:lpstr>
      <vt:lpstr>Presentación de PowerPoint</vt:lpstr>
      <vt:lpstr>Presentación de PowerPoint</vt:lpstr>
      <vt:lpstr>Presentación de PowerPoint</vt:lpstr>
      <vt:lpstr>Presentación de PowerPoint</vt:lpstr>
      <vt:lpstr>Presentación de PowerPoint</vt:lpstr>
      <vt:lpstr>Mensajes finales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Tempestad Tiroidea</dc:title>
  <dc:creator>JR PUBLICITY</dc:creator>
  <cp:lastModifiedBy>Cristian Mata</cp:lastModifiedBy>
  <cp:revision>66</cp:revision>
  <dcterms:created xsi:type="dcterms:W3CDTF">2025-07-28T15:41:59Z</dcterms:created>
  <dcterms:modified xsi:type="dcterms:W3CDTF">2025-09-05T16:18:24Z</dcterms:modified>
</cp:coreProperties>
</file>