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0" r:id="rId3"/>
    <p:sldId id="261" r:id="rId4"/>
    <p:sldId id="263" r:id="rId5"/>
    <p:sldId id="289" r:id="rId6"/>
    <p:sldId id="307" r:id="rId7"/>
    <p:sldId id="293" r:id="rId8"/>
    <p:sldId id="311" r:id="rId9"/>
    <p:sldId id="296" r:id="rId10"/>
    <p:sldId id="312" r:id="rId11"/>
    <p:sldId id="303" r:id="rId12"/>
    <p:sldId id="304" r:id="rId13"/>
    <p:sldId id="314" r:id="rId14"/>
    <p:sldId id="276" r:id="rId15"/>
    <p:sldId id="295" r:id="rId16"/>
    <p:sldId id="294" r:id="rId17"/>
    <p:sldId id="313" r:id="rId18"/>
    <p:sldId id="298" r:id="rId19"/>
    <p:sldId id="315" r:id="rId20"/>
    <p:sldId id="299" r:id="rId21"/>
    <p:sldId id="308" r:id="rId22"/>
    <p:sldId id="273" r:id="rId23"/>
    <p:sldId id="305" r:id="rId24"/>
    <p:sldId id="306" r:id="rId25"/>
    <p:sldId id="301" r:id="rId26"/>
    <p:sldId id="316" r:id="rId27"/>
    <p:sldId id="319" r:id="rId28"/>
    <p:sldId id="300" r:id="rId29"/>
    <p:sldId id="310" r:id="rId30"/>
    <p:sldId id="271" r:id="rId31"/>
    <p:sldId id="32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958E0-1B96-4676-ADE9-E9C35DC980ED}" v="674" dt="2025-09-05T14:20:23.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8" autoAdjust="0"/>
    <p:restoredTop sz="84706" autoAdjust="0"/>
  </p:normalViewPr>
  <p:slideViewPr>
    <p:cSldViewPr snapToGrid="0">
      <p:cViewPr>
        <p:scale>
          <a:sx n="66" d="100"/>
          <a:sy n="66" d="100"/>
        </p:scale>
        <p:origin x="600" y="13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FC82A-C6A9-4C45-AA77-9CC85A5BE218}"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s-DO"/>
        </a:p>
      </dgm:t>
    </dgm:pt>
    <dgm:pt modelId="{0FF3F78C-FE9E-4973-8FBC-969FBD44D850}">
      <dgm:prSet phldrT="[Text]"/>
      <dgm:spPr>
        <a:solidFill>
          <a:schemeClr val="accent2">
            <a:lumMod val="20000"/>
            <a:lumOff val="80000"/>
          </a:schemeClr>
        </a:solidFill>
      </dgm:spPr>
      <dgm:t>
        <a:bodyPr/>
        <a:lstStyle/>
        <a:p>
          <a:r>
            <a:rPr lang="es-DO" dirty="0">
              <a:latin typeface="Times New Roman" panose="02020603050405020304" pitchFamily="18" charset="0"/>
              <a:cs typeface="Times New Roman" panose="02020603050405020304" pitchFamily="18" charset="0"/>
            </a:rPr>
            <a:t>Incremento de creatinina 1.5 veces o más sobre la concentración basal en los primeros 7 días. </a:t>
          </a:r>
          <a:endParaRPr lang="es-DO" dirty="0"/>
        </a:p>
      </dgm:t>
    </dgm:pt>
    <dgm:pt modelId="{FA0FB13D-5960-4683-B19D-480ADAF8152C}" type="parTrans" cxnId="{1A587CB3-488A-4701-9260-88F2C6E071EB}">
      <dgm:prSet/>
      <dgm:spPr/>
      <dgm:t>
        <a:bodyPr/>
        <a:lstStyle/>
        <a:p>
          <a:endParaRPr lang="es-DO"/>
        </a:p>
      </dgm:t>
    </dgm:pt>
    <dgm:pt modelId="{DA454B1F-D8E0-4581-9BFD-D5EE030F0F28}" type="sibTrans" cxnId="{1A587CB3-488A-4701-9260-88F2C6E071EB}">
      <dgm:prSet/>
      <dgm:spPr/>
      <dgm:t>
        <a:bodyPr/>
        <a:lstStyle/>
        <a:p>
          <a:endParaRPr lang="es-DO"/>
        </a:p>
      </dgm:t>
    </dgm:pt>
    <dgm:pt modelId="{1C6FED99-FA39-4F13-A5EB-0B980CDD7999}">
      <dgm:prSet phldrT="[Text]"/>
      <dgm:spPr>
        <a:solidFill>
          <a:schemeClr val="accent1">
            <a:lumMod val="20000"/>
            <a:lumOff val="80000"/>
          </a:schemeClr>
        </a:solidFill>
      </dgm:spPr>
      <dgm:t>
        <a:bodyPr/>
        <a:lstStyle/>
        <a:p>
          <a:r>
            <a:rPr lang="es-DO" dirty="0">
              <a:latin typeface="Times New Roman" panose="02020603050405020304" pitchFamily="18" charset="0"/>
              <a:cs typeface="Times New Roman" panose="02020603050405020304" pitchFamily="18" charset="0"/>
            </a:rPr>
            <a:t>Incrementa al menos 0.3 mg/</a:t>
          </a:r>
          <a:r>
            <a:rPr lang="es-DO" dirty="0" err="1">
              <a:latin typeface="Times New Roman" panose="02020603050405020304" pitchFamily="18" charset="0"/>
              <a:cs typeface="Times New Roman" panose="02020603050405020304" pitchFamily="18" charset="0"/>
            </a:rPr>
            <a:t>dL</a:t>
          </a:r>
          <a:r>
            <a:rPr lang="es-DO" dirty="0">
              <a:latin typeface="Times New Roman" panose="02020603050405020304" pitchFamily="18" charset="0"/>
              <a:cs typeface="Times New Roman" panose="02020603050405020304" pitchFamily="18" charset="0"/>
            </a:rPr>
            <a:t> sobre el valor basal en las primeras 48 horas </a:t>
          </a:r>
          <a:endParaRPr lang="es-DO" dirty="0"/>
        </a:p>
      </dgm:t>
    </dgm:pt>
    <dgm:pt modelId="{D73F243B-59A7-4A99-A3E8-6B4B2126A364}" type="parTrans" cxnId="{C13AC597-A7CC-4E12-82C8-A47BD0A350E6}">
      <dgm:prSet/>
      <dgm:spPr/>
      <dgm:t>
        <a:bodyPr/>
        <a:lstStyle/>
        <a:p>
          <a:endParaRPr lang="es-DO"/>
        </a:p>
      </dgm:t>
    </dgm:pt>
    <dgm:pt modelId="{98C3932F-7C24-409B-9AE9-6D55F7F5C687}" type="sibTrans" cxnId="{C13AC597-A7CC-4E12-82C8-A47BD0A350E6}">
      <dgm:prSet/>
      <dgm:spPr/>
      <dgm:t>
        <a:bodyPr/>
        <a:lstStyle/>
        <a:p>
          <a:endParaRPr lang="es-DO"/>
        </a:p>
      </dgm:t>
    </dgm:pt>
    <dgm:pt modelId="{1A371815-49D1-41F9-9204-101EB801D08B}">
      <dgm:prSet phldrT="[Text]"/>
      <dgm:spPr>
        <a:solidFill>
          <a:schemeClr val="accent6">
            <a:lumMod val="20000"/>
            <a:lumOff val="80000"/>
          </a:schemeClr>
        </a:solidFill>
      </dgm:spPr>
      <dgm:t>
        <a:bodyPr/>
        <a:lstStyle/>
        <a:p>
          <a:r>
            <a:rPr lang="es-DO" dirty="0">
              <a:latin typeface="Times New Roman" panose="02020603050405020304" pitchFamily="18" charset="0"/>
              <a:cs typeface="Times New Roman" panose="02020603050405020304" pitchFamily="18" charset="0"/>
            </a:rPr>
            <a:t>Volumen urinario de menos de 0.5 </a:t>
          </a:r>
          <a:r>
            <a:rPr lang="es-DO" dirty="0" err="1">
              <a:latin typeface="Times New Roman" panose="02020603050405020304" pitchFamily="18" charset="0"/>
              <a:cs typeface="Times New Roman" panose="02020603050405020304" pitchFamily="18" charset="0"/>
            </a:rPr>
            <a:t>mL</a:t>
          </a:r>
          <a:r>
            <a:rPr lang="es-DO" dirty="0">
              <a:latin typeface="Times New Roman" panose="02020603050405020304" pitchFamily="18" charset="0"/>
              <a:cs typeface="Times New Roman" panose="02020603050405020304" pitchFamily="18" charset="0"/>
            </a:rPr>
            <a:t>/kg de peso corporal por hora, que persiste durante al menos 6 horas después de la exposición.</a:t>
          </a:r>
          <a:endParaRPr lang="es-DO" dirty="0"/>
        </a:p>
      </dgm:t>
    </dgm:pt>
    <dgm:pt modelId="{2E07DC76-FD3C-4B61-B18E-7249AC01D45B}" type="parTrans" cxnId="{F9F5B771-0A76-4106-8121-1014A8EE1E32}">
      <dgm:prSet/>
      <dgm:spPr/>
      <dgm:t>
        <a:bodyPr/>
        <a:lstStyle/>
        <a:p>
          <a:endParaRPr lang="es-DO"/>
        </a:p>
      </dgm:t>
    </dgm:pt>
    <dgm:pt modelId="{9ABA3149-63A0-48FA-BEFE-E4D52F68E91A}" type="sibTrans" cxnId="{F9F5B771-0A76-4106-8121-1014A8EE1E32}">
      <dgm:prSet/>
      <dgm:spPr/>
      <dgm:t>
        <a:bodyPr/>
        <a:lstStyle/>
        <a:p>
          <a:endParaRPr lang="es-DO"/>
        </a:p>
      </dgm:t>
    </dgm:pt>
    <dgm:pt modelId="{D769E893-1AFF-4899-A454-0CBB26788B51}" type="pres">
      <dgm:prSet presAssocID="{02FFC82A-C6A9-4C45-AA77-9CC85A5BE218}" presName="Name0" presStyleCnt="0">
        <dgm:presLayoutVars>
          <dgm:dir/>
          <dgm:resizeHandles val="exact"/>
        </dgm:presLayoutVars>
      </dgm:prSet>
      <dgm:spPr/>
    </dgm:pt>
    <dgm:pt modelId="{262F4E5E-E721-4C88-B840-0A5AEBC6E131}" type="pres">
      <dgm:prSet presAssocID="{0FF3F78C-FE9E-4973-8FBC-969FBD44D850}" presName="node" presStyleLbl="node1" presStyleIdx="0" presStyleCnt="3">
        <dgm:presLayoutVars>
          <dgm:bulletEnabled val="1"/>
        </dgm:presLayoutVars>
      </dgm:prSet>
      <dgm:spPr/>
    </dgm:pt>
    <dgm:pt modelId="{7DD71902-E5B0-42D4-AB8B-9C7988813C3B}" type="pres">
      <dgm:prSet presAssocID="{DA454B1F-D8E0-4581-9BFD-D5EE030F0F28}" presName="sibTrans" presStyleCnt="0"/>
      <dgm:spPr/>
    </dgm:pt>
    <dgm:pt modelId="{334A73BB-126D-47BD-BCCF-D3DB26575D95}" type="pres">
      <dgm:prSet presAssocID="{1C6FED99-FA39-4F13-A5EB-0B980CDD7999}" presName="node" presStyleLbl="node1" presStyleIdx="1" presStyleCnt="3">
        <dgm:presLayoutVars>
          <dgm:bulletEnabled val="1"/>
        </dgm:presLayoutVars>
      </dgm:prSet>
      <dgm:spPr/>
    </dgm:pt>
    <dgm:pt modelId="{630F9A89-4E1D-4BB8-BB18-5739A511612B}" type="pres">
      <dgm:prSet presAssocID="{98C3932F-7C24-409B-9AE9-6D55F7F5C687}" presName="sibTrans" presStyleCnt="0"/>
      <dgm:spPr/>
    </dgm:pt>
    <dgm:pt modelId="{10007E90-2815-4FA5-876D-51EE40BB227D}" type="pres">
      <dgm:prSet presAssocID="{1A371815-49D1-41F9-9204-101EB801D08B}" presName="node" presStyleLbl="node1" presStyleIdx="2" presStyleCnt="3">
        <dgm:presLayoutVars>
          <dgm:bulletEnabled val="1"/>
        </dgm:presLayoutVars>
      </dgm:prSet>
      <dgm:spPr/>
    </dgm:pt>
  </dgm:ptLst>
  <dgm:cxnLst>
    <dgm:cxn modelId="{A520D009-7B93-498C-BE06-3E3DA74A0070}" type="presOf" srcId="{02FFC82A-C6A9-4C45-AA77-9CC85A5BE218}" destId="{D769E893-1AFF-4899-A454-0CBB26788B51}" srcOrd="0" destOrd="0" presId="urn:microsoft.com/office/officeart/2005/8/layout/hList6"/>
    <dgm:cxn modelId="{FB8E0532-1AF4-4B33-8F1F-361FDFD9429F}" type="presOf" srcId="{0FF3F78C-FE9E-4973-8FBC-969FBD44D850}" destId="{262F4E5E-E721-4C88-B840-0A5AEBC6E131}" srcOrd="0" destOrd="0" presId="urn:microsoft.com/office/officeart/2005/8/layout/hList6"/>
    <dgm:cxn modelId="{95207765-893C-4825-93E3-9267870F7598}" type="presOf" srcId="{1A371815-49D1-41F9-9204-101EB801D08B}" destId="{10007E90-2815-4FA5-876D-51EE40BB227D}" srcOrd="0" destOrd="0" presId="urn:microsoft.com/office/officeart/2005/8/layout/hList6"/>
    <dgm:cxn modelId="{F9F5B771-0A76-4106-8121-1014A8EE1E32}" srcId="{02FFC82A-C6A9-4C45-AA77-9CC85A5BE218}" destId="{1A371815-49D1-41F9-9204-101EB801D08B}" srcOrd="2" destOrd="0" parTransId="{2E07DC76-FD3C-4B61-B18E-7249AC01D45B}" sibTransId="{9ABA3149-63A0-48FA-BEFE-E4D52F68E91A}"/>
    <dgm:cxn modelId="{C13AC597-A7CC-4E12-82C8-A47BD0A350E6}" srcId="{02FFC82A-C6A9-4C45-AA77-9CC85A5BE218}" destId="{1C6FED99-FA39-4F13-A5EB-0B980CDD7999}" srcOrd="1" destOrd="0" parTransId="{D73F243B-59A7-4A99-A3E8-6B4B2126A364}" sibTransId="{98C3932F-7C24-409B-9AE9-6D55F7F5C687}"/>
    <dgm:cxn modelId="{1A587CB3-488A-4701-9260-88F2C6E071EB}" srcId="{02FFC82A-C6A9-4C45-AA77-9CC85A5BE218}" destId="{0FF3F78C-FE9E-4973-8FBC-969FBD44D850}" srcOrd="0" destOrd="0" parTransId="{FA0FB13D-5960-4683-B19D-480ADAF8152C}" sibTransId="{DA454B1F-D8E0-4581-9BFD-D5EE030F0F28}"/>
    <dgm:cxn modelId="{266163E0-D4DE-41DF-9EAA-990E14332BBA}" type="presOf" srcId="{1C6FED99-FA39-4F13-A5EB-0B980CDD7999}" destId="{334A73BB-126D-47BD-BCCF-D3DB26575D95}" srcOrd="0" destOrd="0" presId="urn:microsoft.com/office/officeart/2005/8/layout/hList6"/>
    <dgm:cxn modelId="{3D465C13-8B4E-46BE-B99B-35E5DB5C1E51}" type="presParOf" srcId="{D769E893-1AFF-4899-A454-0CBB26788B51}" destId="{262F4E5E-E721-4C88-B840-0A5AEBC6E131}" srcOrd="0" destOrd="0" presId="urn:microsoft.com/office/officeart/2005/8/layout/hList6"/>
    <dgm:cxn modelId="{E8953EFA-1A61-47AA-AA14-B0906B55198F}" type="presParOf" srcId="{D769E893-1AFF-4899-A454-0CBB26788B51}" destId="{7DD71902-E5B0-42D4-AB8B-9C7988813C3B}" srcOrd="1" destOrd="0" presId="urn:microsoft.com/office/officeart/2005/8/layout/hList6"/>
    <dgm:cxn modelId="{51BBB8AB-C357-46B4-81F8-DE1EA9661E8D}" type="presParOf" srcId="{D769E893-1AFF-4899-A454-0CBB26788B51}" destId="{334A73BB-126D-47BD-BCCF-D3DB26575D95}" srcOrd="2" destOrd="0" presId="urn:microsoft.com/office/officeart/2005/8/layout/hList6"/>
    <dgm:cxn modelId="{51F2C38F-70AF-4F3F-BE71-7A29CAA7E5EA}" type="presParOf" srcId="{D769E893-1AFF-4899-A454-0CBB26788B51}" destId="{630F9A89-4E1D-4BB8-BB18-5739A511612B}" srcOrd="3" destOrd="0" presId="urn:microsoft.com/office/officeart/2005/8/layout/hList6"/>
    <dgm:cxn modelId="{992BA7F1-7AC1-4B84-8855-C498AEA0CD10}" type="presParOf" srcId="{D769E893-1AFF-4899-A454-0CBB26788B51}" destId="{10007E90-2815-4FA5-876D-51EE40BB227D}"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34C6A-B4BC-4E07-A530-325AEECD9F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DO"/>
        </a:p>
      </dgm:t>
    </dgm:pt>
    <dgm:pt modelId="{994223E1-0620-499C-A264-985F94C2929B}">
      <dgm:prSet phldrT="[Text]" phldr="1"/>
      <dgm:spPr/>
      <dgm:t>
        <a:bodyPr/>
        <a:lstStyle/>
        <a:p>
          <a:endParaRPr lang="es-DO" dirty="0"/>
        </a:p>
      </dgm:t>
    </dgm:pt>
    <dgm:pt modelId="{79A8B4E8-B9D2-44B4-851C-95C114B04153}" type="parTrans" cxnId="{EA630B54-23C1-42A7-AFC4-B2189F798458}">
      <dgm:prSet/>
      <dgm:spPr/>
      <dgm:t>
        <a:bodyPr/>
        <a:lstStyle/>
        <a:p>
          <a:endParaRPr lang="es-DO"/>
        </a:p>
      </dgm:t>
    </dgm:pt>
    <dgm:pt modelId="{1DCF3273-9E95-41E0-9C91-A168CA4A5BD0}" type="sibTrans" cxnId="{EA630B54-23C1-42A7-AFC4-B2189F798458}">
      <dgm:prSet/>
      <dgm:spPr/>
      <dgm:t>
        <a:bodyPr/>
        <a:lstStyle/>
        <a:p>
          <a:endParaRPr lang="es-DO"/>
        </a:p>
      </dgm:t>
    </dgm:pt>
    <dgm:pt modelId="{CB07C8E5-C3AB-42E3-92BB-DCC4E2DE056B}">
      <dgm:prSet phldrT="[Text]"/>
      <dgm:spPr>
        <a:solidFill>
          <a:srgbClr val="FF0000"/>
        </a:solidFill>
      </dgm:spPr>
      <dgm:t>
        <a:bodyPr/>
        <a:lstStyle/>
        <a:p>
          <a:r>
            <a:rPr lang="es-DO" dirty="0"/>
            <a:t>Ósea la nefropatía por contraste, no existe?</a:t>
          </a:r>
        </a:p>
      </dgm:t>
    </dgm:pt>
    <dgm:pt modelId="{508B8141-398A-445E-8051-07C04BFC88FB}" type="sibTrans" cxnId="{78CC7904-80D6-4790-A2EB-AAB3C4A175D0}">
      <dgm:prSet/>
      <dgm:spPr/>
      <dgm:t>
        <a:bodyPr/>
        <a:lstStyle/>
        <a:p>
          <a:endParaRPr lang="es-DO"/>
        </a:p>
      </dgm:t>
    </dgm:pt>
    <dgm:pt modelId="{F749A9F0-95BB-4CBF-AA5E-E8EB00D0C8BA}" type="parTrans" cxnId="{78CC7904-80D6-4790-A2EB-AAB3C4A175D0}">
      <dgm:prSet/>
      <dgm:spPr/>
      <dgm:t>
        <a:bodyPr/>
        <a:lstStyle/>
        <a:p>
          <a:endParaRPr lang="es-DO"/>
        </a:p>
      </dgm:t>
    </dgm:pt>
    <dgm:pt modelId="{A17D71DF-3C8B-4373-AFE7-6674E96EE4EE}" type="pres">
      <dgm:prSet presAssocID="{43134C6A-B4BC-4E07-A530-325AEECD9FC1}" presName="linear" presStyleCnt="0">
        <dgm:presLayoutVars>
          <dgm:animLvl val="lvl"/>
          <dgm:resizeHandles val="exact"/>
        </dgm:presLayoutVars>
      </dgm:prSet>
      <dgm:spPr/>
    </dgm:pt>
    <dgm:pt modelId="{A30C2BC6-FAA9-424A-998A-3D5C2DC113EE}" type="pres">
      <dgm:prSet presAssocID="{CB07C8E5-C3AB-42E3-92BB-DCC4E2DE056B}" presName="parentText" presStyleLbl="node1" presStyleIdx="0" presStyleCnt="1" custLinFactY="84632" custLinFactNeighborX="-42719" custLinFactNeighborY="100000">
        <dgm:presLayoutVars>
          <dgm:chMax val="0"/>
          <dgm:bulletEnabled val="1"/>
        </dgm:presLayoutVars>
      </dgm:prSet>
      <dgm:spPr/>
    </dgm:pt>
    <dgm:pt modelId="{9D85D69D-9998-48A2-A082-C07B73C42C8F}" type="pres">
      <dgm:prSet presAssocID="{CB07C8E5-C3AB-42E3-92BB-DCC4E2DE056B}" presName="childText" presStyleLbl="revTx" presStyleIdx="0" presStyleCnt="1">
        <dgm:presLayoutVars>
          <dgm:bulletEnabled val="1"/>
        </dgm:presLayoutVars>
      </dgm:prSet>
      <dgm:spPr/>
    </dgm:pt>
  </dgm:ptLst>
  <dgm:cxnLst>
    <dgm:cxn modelId="{78CC7904-80D6-4790-A2EB-AAB3C4A175D0}" srcId="{43134C6A-B4BC-4E07-A530-325AEECD9FC1}" destId="{CB07C8E5-C3AB-42E3-92BB-DCC4E2DE056B}" srcOrd="0" destOrd="0" parTransId="{F749A9F0-95BB-4CBF-AA5E-E8EB00D0C8BA}" sibTransId="{508B8141-398A-445E-8051-07C04BFC88FB}"/>
    <dgm:cxn modelId="{AEB6FF0D-7DF3-46E4-A4B8-B039B499FD2E}" type="presOf" srcId="{994223E1-0620-499C-A264-985F94C2929B}" destId="{9D85D69D-9998-48A2-A082-C07B73C42C8F}" srcOrd="0" destOrd="0" presId="urn:microsoft.com/office/officeart/2005/8/layout/vList2"/>
    <dgm:cxn modelId="{EA630B54-23C1-42A7-AFC4-B2189F798458}" srcId="{CB07C8E5-C3AB-42E3-92BB-DCC4E2DE056B}" destId="{994223E1-0620-499C-A264-985F94C2929B}" srcOrd="0" destOrd="0" parTransId="{79A8B4E8-B9D2-44B4-851C-95C114B04153}" sibTransId="{1DCF3273-9E95-41E0-9C91-A168CA4A5BD0}"/>
    <dgm:cxn modelId="{11620475-55E5-4B32-B84E-8CCA277C435F}" type="presOf" srcId="{CB07C8E5-C3AB-42E3-92BB-DCC4E2DE056B}" destId="{A30C2BC6-FAA9-424A-998A-3D5C2DC113EE}" srcOrd="0" destOrd="0" presId="urn:microsoft.com/office/officeart/2005/8/layout/vList2"/>
    <dgm:cxn modelId="{D331B5C7-D029-4FCE-814A-DE4496845045}" type="presOf" srcId="{43134C6A-B4BC-4E07-A530-325AEECD9FC1}" destId="{A17D71DF-3C8B-4373-AFE7-6674E96EE4EE}" srcOrd="0" destOrd="0" presId="urn:microsoft.com/office/officeart/2005/8/layout/vList2"/>
    <dgm:cxn modelId="{EC105F42-A4D9-4D50-97F8-B6F4AD2A5A46}" type="presParOf" srcId="{A17D71DF-3C8B-4373-AFE7-6674E96EE4EE}" destId="{A30C2BC6-FAA9-424A-998A-3D5C2DC113EE}" srcOrd="0" destOrd="0" presId="urn:microsoft.com/office/officeart/2005/8/layout/vList2"/>
    <dgm:cxn modelId="{834DCC8B-62C9-41A5-841B-540B72281837}" type="presParOf" srcId="{A17D71DF-3C8B-4373-AFE7-6674E96EE4EE}" destId="{9D85D69D-9998-48A2-A082-C07B73C42C8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C3C16C-6A44-4138-ACD7-B58A9522347F}"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DO"/>
        </a:p>
      </dgm:t>
    </dgm:pt>
    <dgm:pt modelId="{98E44DE0-E5CD-45FE-A1C2-9C0985E832D9}">
      <dgm:prSet phldrT="[Text]"/>
      <dgm:spPr>
        <a:solidFill>
          <a:schemeClr val="accent2">
            <a:lumMod val="20000"/>
            <a:lumOff val="80000"/>
          </a:schemeClr>
        </a:solidFill>
      </dgm:spPr>
      <dgm:t>
        <a:bodyPr/>
        <a:lstStyle/>
        <a:p>
          <a:r>
            <a:rPr lang="es-DO" dirty="0" err="1">
              <a:latin typeface="Times New Roman" panose="02020603050405020304" pitchFamily="18" charset="0"/>
              <a:cs typeface="Times New Roman" panose="02020603050405020304" pitchFamily="18" charset="0"/>
            </a:rPr>
            <a:t>Citotoxidad</a:t>
          </a:r>
          <a:r>
            <a:rPr lang="es-DO" dirty="0">
              <a:latin typeface="Times New Roman" panose="02020603050405020304" pitchFamily="18" charset="0"/>
              <a:cs typeface="Times New Roman" panose="02020603050405020304" pitchFamily="18" charset="0"/>
            </a:rPr>
            <a:t> directa </a:t>
          </a:r>
        </a:p>
      </dgm:t>
    </dgm:pt>
    <dgm:pt modelId="{0BE04402-4508-481A-B843-C1CE4C5D5C7B}" type="parTrans" cxnId="{7F3683E5-798C-40EE-8FDE-AAA8569DC91E}">
      <dgm:prSet/>
      <dgm:spPr/>
      <dgm:t>
        <a:bodyPr/>
        <a:lstStyle/>
        <a:p>
          <a:endParaRPr lang="es-DO"/>
        </a:p>
      </dgm:t>
    </dgm:pt>
    <dgm:pt modelId="{77A9D591-3E32-4C00-80A2-71E529038972}" type="sibTrans" cxnId="{7F3683E5-798C-40EE-8FDE-AAA8569DC91E}">
      <dgm:prSet/>
      <dgm:spPr/>
      <dgm:t>
        <a:bodyPr/>
        <a:lstStyle/>
        <a:p>
          <a:endParaRPr lang="es-DO"/>
        </a:p>
      </dgm:t>
    </dgm:pt>
    <dgm:pt modelId="{9FD55EE1-B314-43F7-B82A-6F0509DE4E42}">
      <dgm:prSet phldrT="[Text]"/>
      <dgm:spPr>
        <a:solidFill>
          <a:schemeClr val="accent4">
            <a:lumMod val="20000"/>
            <a:lumOff val="80000"/>
          </a:schemeClr>
        </a:solidFill>
      </dgm:spPr>
      <dgm:t>
        <a:bodyPr/>
        <a:lstStyle/>
        <a:p>
          <a:r>
            <a:rPr lang="es-DO" dirty="0">
              <a:latin typeface="Times New Roman" panose="02020603050405020304" pitchFamily="18" charset="0"/>
              <a:cs typeface="Times New Roman" panose="02020603050405020304" pitchFamily="18" charset="0"/>
            </a:rPr>
            <a:t>Hemodinamia renal </a:t>
          </a:r>
        </a:p>
      </dgm:t>
    </dgm:pt>
    <dgm:pt modelId="{5F6B2187-ADAA-465F-89FB-3041BA071061}" type="parTrans" cxnId="{396404C0-8121-4911-9E81-AE76E503713D}">
      <dgm:prSet/>
      <dgm:spPr/>
      <dgm:t>
        <a:bodyPr/>
        <a:lstStyle/>
        <a:p>
          <a:endParaRPr lang="es-DO"/>
        </a:p>
      </dgm:t>
    </dgm:pt>
    <dgm:pt modelId="{C0D82451-9912-41E1-A141-496F67BEC236}" type="sibTrans" cxnId="{396404C0-8121-4911-9E81-AE76E503713D}">
      <dgm:prSet/>
      <dgm:spPr/>
      <dgm:t>
        <a:bodyPr/>
        <a:lstStyle/>
        <a:p>
          <a:endParaRPr lang="es-DO"/>
        </a:p>
      </dgm:t>
    </dgm:pt>
    <dgm:pt modelId="{F693FA7D-FF73-4197-888C-1DB3204F9981}">
      <dgm:prSet phldrT="[Text]"/>
      <dgm:spPr>
        <a:solidFill>
          <a:schemeClr val="accent5">
            <a:lumMod val="20000"/>
            <a:lumOff val="80000"/>
          </a:schemeClr>
        </a:solidFill>
      </dgm:spPr>
      <dgm:t>
        <a:bodyPr/>
        <a:lstStyle/>
        <a:p>
          <a:r>
            <a:rPr lang="es-DO" dirty="0">
              <a:latin typeface="Times New Roman" panose="02020603050405020304" pitchFamily="18" charset="0"/>
              <a:cs typeface="Times New Roman" panose="02020603050405020304" pitchFamily="18" charset="0"/>
            </a:rPr>
            <a:t>Osmolaridad del agente </a:t>
          </a:r>
        </a:p>
      </dgm:t>
    </dgm:pt>
    <dgm:pt modelId="{5834FFF5-693B-491C-A262-B6CF5DB8E91E}" type="parTrans" cxnId="{3AD85A95-C031-4828-8238-6D3A39B0C390}">
      <dgm:prSet/>
      <dgm:spPr/>
      <dgm:t>
        <a:bodyPr/>
        <a:lstStyle/>
        <a:p>
          <a:endParaRPr lang="es-DO"/>
        </a:p>
      </dgm:t>
    </dgm:pt>
    <dgm:pt modelId="{7097C1D3-AD20-4FE2-B9F1-6F71DE10DB35}" type="sibTrans" cxnId="{3AD85A95-C031-4828-8238-6D3A39B0C390}">
      <dgm:prSet/>
      <dgm:spPr/>
      <dgm:t>
        <a:bodyPr/>
        <a:lstStyle/>
        <a:p>
          <a:endParaRPr lang="es-DO"/>
        </a:p>
      </dgm:t>
    </dgm:pt>
    <dgm:pt modelId="{8E2676D9-B669-4552-9CA6-6B10929633DE}" type="pres">
      <dgm:prSet presAssocID="{81C3C16C-6A44-4138-ACD7-B58A9522347F}" presName="outerComposite" presStyleCnt="0">
        <dgm:presLayoutVars>
          <dgm:chMax val="5"/>
          <dgm:dir/>
          <dgm:resizeHandles val="exact"/>
        </dgm:presLayoutVars>
      </dgm:prSet>
      <dgm:spPr/>
    </dgm:pt>
    <dgm:pt modelId="{1E7F6911-DDFD-48FC-BFB0-5FE93DCC321B}" type="pres">
      <dgm:prSet presAssocID="{81C3C16C-6A44-4138-ACD7-B58A9522347F}" presName="dummyMaxCanvas" presStyleCnt="0">
        <dgm:presLayoutVars/>
      </dgm:prSet>
      <dgm:spPr/>
    </dgm:pt>
    <dgm:pt modelId="{6DE5D939-EBB3-4895-9F23-3ED6A0B53006}" type="pres">
      <dgm:prSet presAssocID="{81C3C16C-6A44-4138-ACD7-B58A9522347F}" presName="ThreeNodes_1" presStyleLbl="node1" presStyleIdx="0" presStyleCnt="3">
        <dgm:presLayoutVars>
          <dgm:bulletEnabled val="1"/>
        </dgm:presLayoutVars>
      </dgm:prSet>
      <dgm:spPr/>
    </dgm:pt>
    <dgm:pt modelId="{C3AFBAFC-88E4-4D01-985B-1BDB21422D08}" type="pres">
      <dgm:prSet presAssocID="{81C3C16C-6A44-4138-ACD7-B58A9522347F}" presName="ThreeNodes_2" presStyleLbl="node1" presStyleIdx="1" presStyleCnt="3">
        <dgm:presLayoutVars>
          <dgm:bulletEnabled val="1"/>
        </dgm:presLayoutVars>
      </dgm:prSet>
      <dgm:spPr/>
    </dgm:pt>
    <dgm:pt modelId="{6B1C7282-1D1F-4DB2-B836-6976B17057F5}" type="pres">
      <dgm:prSet presAssocID="{81C3C16C-6A44-4138-ACD7-B58A9522347F}" presName="ThreeNodes_3" presStyleLbl="node1" presStyleIdx="2" presStyleCnt="3">
        <dgm:presLayoutVars>
          <dgm:bulletEnabled val="1"/>
        </dgm:presLayoutVars>
      </dgm:prSet>
      <dgm:spPr/>
    </dgm:pt>
    <dgm:pt modelId="{0E475B90-F4A3-4834-98E4-37C1AD8EEE72}" type="pres">
      <dgm:prSet presAssocID="{81C3C16C-6A44-4138-ACD7-B58A9522347F}" presName="ThreeConn_1-2" presStyleLbl="fgAccFollowNode1" presStyleIdx="0" presStyleCnt="2">
        <dgm:presLayoutVars>
          <dgm:bulletEnabled val="1"/>
        </dgm:presLayoutVars>
      </dgm:prSet>
      <dgm:spPr/>
    </dgm:pt>
    <dgm:pt modelId="{C78A0812-6181-4B6A-94E3-A5C120C5F475}" type="pres">
      <dgm:prSet presAssocID="{81C3C16C-6A44-4138-ACD7-B58A9522347F}" presName="ThreeConn_2-3" presStyleLbl="fgAccFollowNode1" presStyleIdx="1" presStyleCnt="2">
        <dgm:presLayoutVars>
          <dgm:bulletEnabled val="1"/>
        </dgm:presLayoutVars>
      </dgm:prSet>
      <dgm:spPr/>
    </dgm:pt>
    <dgm:pt modelId="{BDDA0893-827C-4F4F-B600-50ED4C505638}" type="pres">
      <dgm:prSet presAssocID="{81C3C16C-6A44-4138-ACD7-B58A9522347F}" presName="ThreeNodes_1_text" presStyleLbl="node1" presStyleIdx="2" presStyleCnt="3">
        <dgm:presLayoutVars>
          <dgm:bulletEnabled val="1"/>
        </dgm:presLayoutVars>
      </dgm:prSet>
      <dgm:spPr/>
    </dgm:pt>
    <dgm:pt modelId="{BE61EB6D-271F-450C-9494-580BEB2B3C7D}" type="pres">
      <dgm:prSet presAssocID="{81C3C16C-6A44-4138-ACD7-B58A9522347F}" presName="ThreeNodes_2_text" presStyleLbl="node1" presStyleIdx="2" presStyleCnt="3">
        <dgm:presLayoutVars>
          <dgm:bulletEnabled val="1"/>
        </dgm:presLayoutVars>
      </dgm:prSet>
      <dgm:spPr/>
    </dgm:pt>
    <dgm:pt modelId="{FF338612-8679-48E8-8D19-F1172B5C7C5F}" type="pres">
      <dgm:prSet presAssocID="{81C3C16C-6A44-4138-ACD7-B58A9522347F}" presName="ThreeNodes_3_text" presStyleLbl="node1" presStyleIdx="2" presStyleCnt="3">
        <dgm:presLayoutVars>
          <dgm:bulletEnabled val="1"/>
        </dgm:presLayoutVars>
      </dgm:prSet>
      <dgm:spPr/>
    </dgm:pt>
  </dgm:ptLst>
  <dgm:cxnLst>
    <dgm:cxn modelId="{96B8F032-13F0-4849-BAD3-CDC9DC735890}" type="presOf" srcId="{F693FA7D-FF73-4197-888C-1DB3204F9981}" destId="{6B1C7282-1D1F-4DB2-B836-6976B17057F5}" srcOrd="0" destOrd="0" presId="urn:microsoft.com/office/officeart/2005/8/layout/vProcess5"/>
    <dgm:cxn modelId="{0CB2BA60-429E-41A4-8153-4C3F4BF10689}" type="presOf" srcId="{98E44DE0-E5CD-45FE-A1C2-9C0985E832D9}" destId="{6DE5D939-EBB3-4895-9F23-3ED6A0B53006}" srcOrd="0" destOrd="0" presId="urn:microsoft.com/office/officeart/2005/8/layout/vProcess5"/>
    <dgm:cxn modelId="{2115E464-04EB-4E24-8247-BB88182170FB}" type="presOf" srcId="{98E44DE0-E5CD-45FE-A1C2-9C0985E832D9}" destId="{BDDA0893-827C-4F4F-B600-50ED4C505638}" srcOrd="1" destOrd="0" presId="urn:microsoft.com/office/officeart/2005/8/layout/vProcess5"/>
    <dgm:cxn modelId="{24CC7445-7634-4EB7-B2D4-8BBC20E4AC28}" type="presOf" srcId="{81C3C16C-6A44-4138-ACD7-B58A9522347F}" destId="{8E2676D9-B669-4552-9CA6-6B10929633DE}" srcOrd="0" destOrd="0" presId="urn:microsoft.com/office/officeart/2005/8/layout/vProcess5"/>
    <dgm:cxn modelId="{3E740D56-11E3-40E6-8BB7-301CE12FFF4D}" type="presOf" srcId="{F693FA7D-FF73-4197-888C-1DB3204F9981}" destId="{FF338612-8679-48E8-8D19-F1172B5C7C5F}" srcOrd="1" destOrd="0" presId="urn:microsoft.com/office/officeart/2005/8/layout/vProcess5"/>
    <dgm:cxn modelId="{52FD0D80-1CCB-42D2-88E6-70E23D23B8B4}" type="presOf" srcId="{9FD55EE1-B314-43F7-B82A-6F0509DE4E42}" destId="{C3AFBAFC-88E4-4D01-985B-1BDB21422D08}" srcOrd="0" destOrd="0" presId="urn:microsoft.com/office/officeart/2005/8/layout/vProcess5"/>
    <dgm:cxn modelId="{2D9C3784-E7B0-4C2F-9714-9A0018D7D1A5}" type="presOf" srcId="{C0D82451-9912-41E1-A141-496F67BEC236}" destId="{C78A0812-6181-4B6A-94E3-A5C120C5F475}" srcOrd="0" destOrd="0" presId="urn:microsoft.com/office/officeart/2005/8/layout/vProcess5"/>
    <dgm:cxn modelId="{3AD85A95-C031-4828-8238-6D3A39B0C390}" srcId="{81C3C16C-6A44-4138-ACD7-B58A9522347F}" destId="{F693FA7D-FF73-4197-888C-1DB3204F9981}" srcOrd="2" destOrd="0" parTransId="{5834FFF5-693B-491C-A262-B6CF5DB8E91E}" sibTransId="{7097C1D3-AD20-4FE2-B9F1-6F71DE10DB35}"/>
    <dgm:cxn modelId="{396404C0-8121-4911-9E81-AE76E503713D}" srcId="{81C3C16C-6A44-4138-ACD7-B58A9522347F}" destId="{9FD55EE1-B314-43F7-B82A-6F0509DE4E42}" srcOrd="1" destOrd="0" parTransId="{5F6B2187-ADAA-465F-89FB-3041BA071061}" sibTransId="{C0D82451-9912-41E1-A141-496F67BEC236}"/>
    <dgm:cxn modelId="{53D6ADC5-00B8-4DA0-87AA-9B5F180D46BC}" type="presOf" srcId="{9FD55EE1-B314-43F7-B82A-6F0509DE4E42}" destId="{BE61EB6D-271F-450C-9494-580BEB2B3C7D}" srcOrd="1" destOrd="0" presId="urn:microsoft.com/office/officeart/2005/8/layout/vProcess5"/>
    <dgm:cxn modelId="{7E1A7DD8-06C0-4120-9C36-9D445B3DA7C2}" type="presOf" srcId="{77A9D591-3E32-4C00-80A2-71E529038972}" destId="{0E475B90-F4A3-4834-98E4-37C1AD8EEE72}" srcOrd="0" destOrd="0" presId="urn:microsoft.com/office/officeart/2005/8/layout/vProcess5"/>
    <dgm:cxn modelId="{7F3683E5-798C-40EE-8FDE-AAA8569DC91E}" srcId="{81C3C16C-6A44-4138-ACD7-B58A9522347F}" destId="{98E44DE0-E5CD-45FE-A1C2-9C0985E832D9}" srcOrd="0" destOrd="0" parTransId="{0BE04402-4508-481A-B843-C1CE4C5D5C7B}" sibTransId="{77A9D591-3E32-4C00-80A2-71E529038972}"/>
    <dgm:cxn modelId="{524B6323-D248-4502-945B-D62FFD94B77D}" type="presParOf" srcId="{8E2676D9-B669-4552-9CA6-6B10929633DE}" destId="{1E7F6911-DDFD-48FC-BFB0-5FE93DCC321B}" srcOrd="0" destOrd="0" presId="urn:microsoft.com/office/officeart/2005/8/layout/vProcess5"/>
    <dgm:cxn modelId="{DAAE679F-8788-483D-9472-ED0F13CF4D50}" type="presParOf" srcId="{8E2676D9-B669-4552-9CA6-6B10929633DE}" destId="{6DE5D939-EBB3-4895-9F23-3ED6A0B53006}" srcOrd="1" destOrd="0" presId="urn:microsoft.com/office/officeart/2005/8/layout/vProcess5"/>
    <dgm:cxn modelId="{675F4918-8E86-41BB-B26D-4B1EA3DDC72A}" type="presParOf" srcId="{8E2676D9-B669-4552-9CA6-6B10929633DE}" destId="{C3AFBAFC-88E4-4D01-985B-1BDB21422D08}" srcOrd="2" destOrd="0" presId="urn:microsoft.com/office/officeart/2005/8/layout/vProcess5"/>
    <dgm:cxn modelId="{A838B34D-7962-4043-A6B9-C79FD5735CEB}" type="presParOf" srcId="{8E2676D9-B669-4552-9CA6-6B10929633DE}" destId="{6B1C7282-1D1F-4DB2-B836-6976B17057F5}" srcOrd="3" destOrd="0" presId="urn:microsoft.com/office/officeart/2005/8/layout/vProcess5"/>
    <dgm:cxn modelId="{7A224B1D-C5A8-4AE3-8A5C-E0BA7E1FC5DD}" type="presParOf" srcId="{8E2676D9-B669-4552-9CA6-6B10929633DE}" destId="{0E475B90-F4A3-4834-98E4-37C1AD8EEE72}" srcOrd="4" destOrd="0" presId="urn:microsoft.com/office/officeart/2005/8/layout/vProcess5"/>
    <dgm:cxn modelId="{D623DACB-C6CF-46C3-A504-1BB3145BA8CA}" type="presParOf" srcId="{8E2676D9-B669-4552-9CA6-6B10929633DE}" destId="{C78A0812-6181-4B6A-94E3-A5C120C5F475}" srcOrd="5" destOrd="0" presId="urn:microsoft.com/office/officeart/2005/8/layout/vProcess5"/>
    <dgm:cxn modelId="{99CBEFD3-D549-4B2D-A9D9-D0D0A5B5939D}" type="presParOf" srcId="{8E2676D9-B669-4552-9CA6-6B10929633DE}" destId="{BDDA0893-827C-4F4F-B600-50ED4C505638}" srcOrd="6" destOrd="0" presId="urn:microsoft.com/office/officeart/2005/8/layout/vProcess5"/>
    <dgm:cxn modelId="{A215F537-F903-42BF-969E-15637F14688D}" type="presParOf" srcId="{8E2676D9-B669-4552-9CA6-6B10929633DE}" destId="{BE61EB6D-271F-450C-9494-580BEB2B3C7D}" srcOrd="7" destOrd="0" presId="urn:microsoft.com/office/officeart/2005/8/layout/vProcess5"/>
    <dgm:cxn modelId="{B36B7823-4B4E-4D39-AAC1-00E49D6D617F}" type="presParOf" srcId="{8E2676D9-B669-4552-9CA6-6B10929633DE}" destId="{FF338612-8679-48E8-8D19-F1172B5C7C5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33E147-9096-49CA-BCBE-A4021E753562}"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s-DO"/>
        </a:p>
      </dgm:t>
    </dgm:pt>
    <dgm:pt modelId="{EAC4DF1C-D9E1-49EC-97F4-CCA67BA1AF9E}">
      <dgm:prSet phldrT="[Text]"/>
      <dgm:spPr/>
      <dgm:t>
        <a:bodyPr/>
        <a:lstStyle/>
        <a:p>
          <a:r>
            <a:rPr lang="es-DO" dirty="0">
              <a:latin typeface="Times New Roman" panose="02020603050405020304" pitchFamily="18" charset="0"/>
              <a:cs typeface="Times New Roman" panose="02020603050405020304" pitchFamily="18" charset="0"/>
            </a:rPr>
            <a:t>Uso de índices y escalas </a:t>
          </a:r>
        </a:p>
      </dgm:t>
    </dgm:pt>
    <dgm:pt modelId="{BBE69478-C603-4DD7-B2DA-523D94476527}" type="parTrans" cxnId="{B4FC30E8-EB7A-4C3F-A12B-838F1A4A1C5B}">
      <dgm:prSet/>
      <dgm:spPr/>
      <dgm:t>
        <a:bodyPr/>
        <a:lstStyle/>
        <a:p>
          <a:endParaRPr lang="es-DO"/>
        </a:p>
      </dgm:t>
    </dgm:pt>
    <dgm:pt modelId="{D72FE71D-6B41-4244-BFFD-7FDBAE48042D}" type="sibTrans" cxnId="{B4FC30E8-EB7A-4C3F-A12B-838F1A4A1C5B}">
      <dgm:prSet/>
      <dgm:spPr/>
      <dgm:t>
        <a:bodyPr/>
        <a:lstStyle/>
        <a:p>
          <a:endParaRPr lang="es-DO"/>
        </a:p>
      </dgm:t>
    </dgm:pt>
    <dgm:pt modelId="{30EFBE01-0212-4FDC-A019-2488655B9961}">
      <dgm:prSet phldrT="[Text]"/>
      <dgm:spPr/>
      <dgm:t>
        <a:bodyPr/>
        <a:lstStyle/>
        <a:p>
          <a:r>
            <a:rPr lang="es-DO" dirty="0">
              <a:latin typeface="Times New Roman" panose="02020603050405020304" pitchFamily="18" charset="0"/>
              <a:cs typeface="Times New Roman" panose="02020603050405020304" pitchFamily="18" charset="0"/>
            </a:rPr>
            <a:t>Medios isoosmolares y bajos volúmenes </a:t>
          </a:r>
        </a:p>
      </dgm:t>
    </dgm:pt>
    <dgm:pt modelId="{050497AD-69A0-4A9A-8325-08C653A00642}" type="parTrans" cxnId="{11B4C939-95E1-46D7-9072-71661C5B7B77}">
      <dgm:prSet/>
      <dgm:spPr/>
      <dgm:t>
        <a:bodyPr/>
        <a:lstStyle/>
        <a:p>
          <a:endParaRPr lang="es-DO"/>
        </a:p>
      </dgm:t>
    </dgm:pt>
    <dgm:pt modelId="{A9C3523F-A2EA-4DF4-BE1E-26D0BCBFACF4}" type="sibTrans" cxnId="{11B4C939-95E1-46D7-9072-71661C5B7B77}">
      <dgm:prSet/>
      <dgm:spPr/>
      <dgm:t>
        <a:bodyPr/>
        <a:lstStyle/>
        <a:p>
          <a:endParaRPr lang="es-DO"/>
        </a:p>
      </dgm:t>
    </dgm:pt>
    <dgm:pt modelId="{C18AA5AC-33CF-481B-A3ED-5AB3BECCED77}">
      <dgm:prSet phldrT="[Text]"/>
      <dgm:spPr/>
      <dgm:t>
        <a:bodyPr/>
        <a:lstStyle/>
        <a:p>
          <a:r>
            <a:rPr lang="es-DO" dirty="0">
              <a:latin typeface="Times New Roman" panose="02020603050405020304" pitchFamily="18" charset="0"/>
              <a:cs typeface="Times New Roman" panose="02020603050405020304" pitchFamily="18" charset="0"/>
            </a:rPr>
            <a:t>Hidratación </a:t>
          </a:r>
        </a:p>
      </dgm:t>
    </dgm:pt>
    <dgm:pt modelId="{9ED5C3DF-68C0-4E3C-9515-CD44E749F47B}" type="parTrans" cxnId="{6BF02260-1332-4834-B778-AB51F224F398}">
      <dgm:prSet/>
      <dgm:spPr/>
      <dgm:t>
        <a:bodyPr/>
        <a:lstStyle/>
        <a:p>
          <a:endParaRPr lang="es-DO"/>
        </a:p>
      </dgm:t>
    </dgm:pt>
    <dgm:pt modelId="{11A169D3-0528-4113-8E59-05032BDB5D44}" type="sibTrans" cxnId="{6BF02260-1332-4834-B778-AB51F224F398}">
      <dgm:prSet/>
      <dgm:spPr/>
      <dgm:t>
        <a:bodyPr/>
        <a:lstStyle/>
        <a:p>
          <a:endParaRPr lang="es-DO"/>
        </a:p>
      </dgm:t>
    </dgm:pt>
    <dgm:pt modelId="{9988BBEF-CF31-485D-B071-1D6BBAC57F51}">
      <dgm:prSet phldrT="[Text]"/>
      <dgm:spPr/>
      <dgm:t>
        <a:bodyPr/>
        <a:lstStyle/>
        <a:p>
          <a:r>
            <a:rPr lang="es-DO" dirty="0">
              <a:latin typeface="Times New Roman" panose="02020603050405020304" pitchFamily="18" charset="0"/>
              <a:cs typeface="Times New Roman" panose="02020603050405020304" pitchFamily="18" charset="0"/>
            </a:rPr>
            <a:t>N acetilcisteína </a:t>
          </a:r>
        </a:p>
      </dgm:t>
    </dgm:pt>
    <dgm:pt modelId="{39B71092-A354-4749-ABF5-A8C73E08C0FC}" type="parTrans" cxnId="{22B7FBFC-A45E-4B8E-A4DF-0F5E83C30179}">
      <dgm:prSet/>
      <dgm:spPr/>
      <dgm:t>
        <a:bodyPr/>
        <a:lstStyle/>
        <a:p>
          <a:endParaRPr lang="es-DO"/>
        </a:p>
      </dgm:t>
    </dgm:pt>
    <dgm:pt modelId="{44ED2898-21A2-46D7-84FF-8EF4E2772537}" type="sibTrans" cxnId="{22B7FBFC-A45E-4B8E-A4DF-0F5E83C30179}">
      <dgm:prSet/>
      <dgm:spPr/>
      <dgm:t>
        <a:bodyPr/>
        <a:lstStyle/>
        <a:p>
          <a:endParaRPr lang="es-DO"/>
        </a:p>
      </dgm:t>
    </dgm:pt>
    <dgm:pt modelId="{0C301D60-7498-4935-AAF7-F050F726C5B8}" type="pres">
      <dgm:prSet presAssocID="{7033E147-9096-49CA-BCBE-A4021E753562}" presName="Name0" presStyleCnt="0">
        <dgm:presLayoutVars>
          <dgm:dir/>
          <dgm:resizeHandles val="exact"/>
        </dgm:presLayoutVars>
      </dgm:prSet>
      <dgm:spPr/>
    </dgm:pt>
    <dgm:pt modelId="{493CC0A7-02F8-4EC8-8268-46ED10CABB84}" type="pres">
      <dgm:prSet presAssocID="{EAC4DF1C-D9E1-49EC-97F4-CCA67BA1AF9E}" presName="compNode" presStyleCnt="0"/>
      <dgm:spPr/>
    </dgm:pt>
    <dgm:pt modelId="{70E72044-5884-4AAC-B9F9-6DB837C12D73}" type="pres">
      <dgm:prSet presAssocID="{EAC4DF1C-D9E1-49EC-97F4-CCA67BA1AF9E}" presName="pictRect" presStyleLbl="node1" presStyleIdx="0" presStyleCnt="4"/>
      <dgm:spPr>
        <a:solidFill>
          <a:schemeClr val="accent2">
            <a:lumMod val="20000"/>
            <a:lumOff val="80000"/>
          </a:schemeClr>
        </a:solidFill>
      </dgm:spPr>
    </dgm:pt>
    <dgm:pt modelId="{D15873BB-DB08-4D9B-82DA-0653180FFB09}" type="pres">
      <dgm:prSet presAssocID="{EAC4DF1C-D9E1-49EC-97F4-CCA67BA1AF9E}" presName="textRect" presStyleLbl="revTx" presStyleIdx="0" presStyleCnt="4">
        <dgm:presLayoutVars>
          <dgm:bulletEnabled val="1"/>
        </dgm:presLayoutVars>
      </dgm:prSet>
      <dgm:spPr/>
    </dgm:pt>
    <dgm:pt modelId="{B0376F90-52DB-402E-897D-5C285C613E48}" type="pres">
      <dgm:prSet presAssocID="{D72FE71D-6B41-4244-BFFD-7FDBAE48042D}" presName="sibTrans" presStyleLbl="sibTrans2D1" presStyleIdx="0" presStyleCnt="0"/>
      <dgm:spPr/>
    </dgm:pt>
    <dgm:pt modelId="{773D1475-CBF6-42CD-AE7E-4CECDD58EA77}" type="pres">
      <dgm:prSet presAssocID="{30EFBE01-0212-4FDC-A019-2488655B9961}" presName="compNode" presStyleCnt="0"/>
      <dgm:spPr/>
    </dgm:pt>
    <dgm:pt modelId="{8182BA61-75EF-41C0-B7D6-1D15DFBE4C3B}" type="pres">
      <dgm:prSet presAssocID="{30EFBE01-0212-4FDC-A019-2488655B9961}" presName="pictRect" presStyleLbl="node1" presStyleIdx="1" presStyleCnt="4"/>
      <dgm:spPr>
        <a:blipFill rotWithShape="1">
          <a:blip xmlns:r="http://schemas.openxmlformats.org/officeDocument/2006/relationships" r:embed="rId1"/>
          <a:srcRect/>
          <a:stretch>
            <a:fillRect l="-9000" r="-9000"/>
          </a:stretch>
        </a:blipFill>
      </dgm:spPr>
    </dgm:pt>
    <dgm:pt modelId="{615B61E7-740D-4EDF-9094-E259CD451A7B}" type="pres">
      <dgm:prSet presAssocID="{30EFBE01-0212-4FDC-A019-2488655B9961}" presName="textRect" presStyleLbl="revTx" presStyleIdx="1" presStyleCnt="4">
        <dgm:presLayoutVars>
          <dgm:bulletEnabled val="1"/>
        </dgm:presLayoutVars>
      </dgm:prSet>
      <dgm:spPr/>
    </dgm:pt>
    <dgm:pt modelId="{91D28E65-D3E4-476F-9799-1A05D725D3B4}" type="pres">
      <dgm:prSet presAssocID="{A9C3523F-A2EA-4DF4-BE1E-26D0BCBFACF4}" presName="sibTrans" presStyleLbl="sibTrans2D1" presStyleIdx="0" presStyleCnt="0"/>
      <dgm:spPr/>
    </dgm:pt>
    <dgm:pt modelId="{0B4DA871-5214-49BF-A91C-664737B88B1B}" type="pres">
      <dgm:prSet presAssocID="{C18AA5AC-33CF-481B-A3ED-5AB3BECCED77}" presName="compNode" presStyleCnt="0"/>
      <dgm:spPr/>
    </dgm:pt>
    <dgm:pt modelId="{7F74E7CC-AA0D-4187-AAEE-303BD0FE468F}" type="pres">
      <dgm:prSet presAssocID="{C18AA5AC-33CF-481B-A3ED-5AB3BECCED77}" presName="pictRect" presStyleLbl="node1" presStyleIdx="2" presStyleCnt="4"/>
      <dgm:spPr>
        <a:blipFill rotWithShape="1">
          <a:blip xmlns:r="http://schemas.openxmlformats.org/officeDocument/2006/relationships" r:embed="rId2"/>
          <a:srcRect/>
          <a:stretch>
            <a:fillRect l="-10000" r="-10000"/>
          </a:stretch>
        </a:blipFill>
      </dgm:spPr>
    </dgm:pt>
    <dgm:pt modelId="{69644A1B-DE4A-4F83-B8FD-8C3FA117A998}" type="pres">
      <dgm:prSet presAssocID="{C18AA5AC-33CF-481B-A3ED-5AB3BECCED77}" presName="textRect" presStyleLbl="revTx" presStyleIdx="2" presStyleCnt="4">
        <dgm:presLayoutVars>
          <dgm:bulletEnabled val="1"/>
        </dgm:presLayoutVars>
      </dgm:prSet>
      <dgm:spPr/>
    </dgm:pt>
    <dgm:pt modelId="{3C3E5154-37ED-435B-A41A-C2EC94FA4A30}" type="pres">
      <dgm:prSet presAssocID="{11A169D3-0528-4113-8E59-05032BDB5D44}" presName="sibTrans" presStyleLbl="sibTrans2D1" presStyleIdx="0" presStyleCnt="0"/>
      <dgm:spPr/>
    </dgm:pt>
    <dgm:pt modelId="{EA92E4BD-94CE-4BD6-903F-66DFEDC3E1E8}" type="pres">
      <dgm:prSet presAssocID="{9988BBEF-CF31-485D-B071-1D6BBAC57F51}" presName="compNode" presStyleCnt="0"/>
      <dgm:spPr/>
    </dgm:pt>
    <dgm:pt modelId="{1AC9F553-2A71-4418-9F90-0ABE2651A879}" type="pres">
      <dgm:prSet presAssocID="{9988BBEF-CF31-485D-B071-1D6BBAC57F51}" presName="pictRect" presStyleLbl="node1" presStyleIdx="3" presStyleCnt="4"/>
      <dgm:spPr>
        <a:blipFill rotWithShape="1">
          <a:blip xmlns:r="http://schemas.openxmlformats.org/officeDocument/2006/relationships" r:embed="rId3"/>
          <a:srcRect/>
          <a:stretch>
            <a:fillRect t="-15000" b="-15000"/>
          </a:stretch>
        </a:blipFill>
      </dgm:spPr>
    </dgm:pt>
    <dgm:pt modelId="{D52AC0AB-6654-4C2C-BBA0-8BDF1F9716A5}" type="pres">
      <dgm:prSet presAssocID="{9988BBEF-CF31-485D-B071-1D6BBAC57F51}" presName="textRect" presStyleLbl="revTx" presStyleIdx="3" presStyleCnt="4">
        <dgm:presLayoutVars>
          <dgm:bulletEnabled val="1"/>
        </dgm:presLayoutVars>
      </dgm:prSet>
      <dgm:spPr/>
    </dgm:pt>
  </dgm:ptLst>
  <dgm:cxnLst>
    <dgm:cxn modelId="{0613B90E-DBFB-47F8-B992-3F0C69267E90}" type="presOf" srcId="{EAC4DF1C-D9E1-49EC-97F4-CCA67BA1AF9E}" destId="{D15873BB-DB08-4D9B-82DA-0653180FFB09}" srcOrd="0" destOrd="0" presId="urn:microsoft.com/office/officeart/2005/8/layout/pList1"/>
    <dgm:cxn modelId="{1D0CD52F-37F6-4F0F-8EF6-A2F11ECF97A9}" type="presOf" srcId="{A9C3523F-A2EA-4DF4-BE1E-26D0BCBFACF4}" destId="{91D28E65-D3E4-476F-9799-1A05D725D3B4}" srcOrd="0" destOrd="0" presId="urn:microsoft.com/office/officeart/2005/8/layout/pList1"/>
    <dgm:cxn modelId="{11B4C939-95E1-46D7-9072-71661C5B7B77}" srcId="{7033E147-9096-49CA-BCBE-A4021E753562}" destId="{30EFBE01-0212-4FDC-A019-2488655B9961}" srcOrd="1" destOrd="0" parTransId="{050497AD-69A0-4A9A-8325-08C653A00642}" sibTransId="{A9C3523F-A2EA-4DF4-BE1E-26D0BCBFACF4}"/>
    <dgm:cxn modelId="{6BF02260-1332-4834-B778-AB51F224F398}" srcId="{7033E147-9096-49CA-BCBE-A4021E753562}" destId="{C18AA5AC-33CF-481B-A3ED-5AB3BECCED77}" srcOrd="2" destOrd="0" parTransId="{9ED5C3DF-68C0-4E3C-9515-CD44E749F47B}" sibTransId="{11A169D3-0528-4113-8E59-05032BDB5D44}"/>
    <dgm:cxn modelId="{6B58F690-696F-4A05-A656-AB472D4F5AB5}" type="presOf" srcId="{11A169D3-0528-4113-8E59-05032BDB5D44}" destId="{3C3E5154-37ED-435B-A41A-C2EC94FA4A30}" srcOrd="0" destOrd="0" presId="urn:microsoft.com/office/officeart/2005/8/layout/pList1"/>
    <dgm:cxn modelId="{6046D19B-9A3D-4491-B56D-F45572943DB6}" type="presOf" srcId="{D72FE71D-6B41-4244-BFFD-7FDBAE48042D}" destId="{B0376F90-52DB-402E-897D-5C285C613E48}" srcOrd="0" destOrd="0" presId="urn:microsoft.com/office/officeart/2005/8/layout/pList1"/>
    <dgm:cxn modelId="{413C9CA7-5D4A-4674-8242-763FA3EEE084}" type="presOf" srcId="{30EFBE01-0212-4FDC-A019-2488655B9961}" destId="{615B61E7-740D-4EDF-9094-E259CD451A7B}" srcOrd="0" destOrd="0" presId="urn:microsoft.com/office/officeart/2005/8/layout/pList1"/>
    <dgm:cxn modelId="{F7EB13B6-ECEE-4162-BB1A-067FF1AE1D4E}" type="presOf" srcId="{9988BBEF-CF31-485D-B071-1D6BBAC57F51}" destId="{D52AC0AB-6654-4C2C-BBA0-8BDF1F9716A5}" srcOrd="0" destOrd="0" presId="urn:microsoft.com/office/officeart/2005/8/layout/pList1"/>
    <dgm:cxn modelId="{74BDEFBF-D8F7-48AA-820F-71219DF776AF}" type="presOf" srcId="{C18AA5AC-33CF-481B-A3ED-5AB3BECCED77}" destId="{69644A1B-DE4A-4F83-B8FD-8C3FA117A998}" srcOrd="0" destOrd="0" presId="urn:microsoft.com/office/officeart/2005/8/layout/pList1"/>
    <dgm:cxn modelId="{6DB574CD-B313-4CD4-9549-B9524BF169BB}" type="presOf" srcId="{7033E147-9096-49CA-BCBE-A4021E753562}" destId="{0C301D60-7498-4935-AAF7-F050F726C5B8}" srcOrd="0" destOrd="0" presId="urn:microsoft.com/office/officeart/2005/8/layout/pList1"/>
    <dgm:cxn modelId="{B4FC30E8-EB7A-4C3F-A12B-838F1A4A1C5B}" srcId="{7033E147-9096-49CA-BCBE-A4021E753562}" destId="{EAC4DF1C-D9E1-49EC-97F4-CCA67BA1AF9E}" srcOrd="0" destOrd="0" parTransId="{BBE69478-C603-4DD7-B2DA-523D94476527}" sibTransId="{D72FE71D-6B41-4244-BFFD-7FDBAE48042D}"/>
    <dgm:cxn modelId="{22B7FBFC-A45E-4B8E-A4DF-0F5E83C30179}" srcId="{7033E147-9096-49CA-BCBE-A4021E753562}" destId="{9988BBEF-CF31-485D-B071-1D6BBAC57F51}" srcOrd="3" destOrd="0" parTransId="{39B71092-A354-4749-ABF5-A8C73E08C0FC}" sibTransId="{44ED2898-21A2-46D7-84FF-8EF4E2772537}"/>
    <dgm:cxn modelId="{0AA7D2CC-A2C7-4D87-A3C9-58ACD1917A1F}" type="presParOf" srcId="{0C301D60-7498-4935-AAF7-F050F726C5B8}" destId="{493CC0A7-02F8-4EC8-8268-46ED10CABB84}" srcOrd="0" destOrd="0" presId="urn:microsoft.com/office/officeart/2005/8/layout/pList1"/>
    <dgm:cxn modelId="{48DA71FF-64A5-4734-9061-BBF0CA872D65}" type="presParOf" srcId="{493CC0A7-02F8-4EC8-8268-46ED10CABB84}" destId="{70E72044-5884-4AAC-B9F9-6DB837C12D73}" srcOrd="0" destOrd="0" presId="urn:microsoft.com/office/officeart/2005/8/layout/pList1"/>
    <dgm:cxn modelId="{1E46743A-F46A-4A31-8796-940A46918161}" type="presParOf" srcId="{493CC0A7-02F8-4EC8-8268-46ED10CABB84}" destId="{D15873BB-DB08-4D9B-82DA-0653180FFB09}" srcOrd="1" destOrd="0" presId="urn:microsoft.com/office/officeart/2005/8/layout/pList1"/>
    <dgm:cxn modelId="{D4828BFC-4261-476C-B013-E9A01E1B4E15}" type="presParOf" srcId="{0C301D60-7498-4935-AAF7-F050F726C5B8}" destId="{B0376F90-52DB-402E-897D-5C285C613E48}" srcOrd="1" destOrd="0" presId="urn:microsoft.com/office/officeart/2005/8/layout/pList1"/>
    <dgm:cxn modelId="{582262E1-8581-4BE9-A189-CE444C8CFA18}" type="presParOf" srcId="{0C301D60-7498-4935-AAF7-F050F726C5B8}" destId="{773D1475-CBF6-42CD-AE7E-4CECDD58EA77}" srcOrd="2" destOrd="0" presId="urn:microsoft.com/office/officeart/2005/8/layout/pList1"/>
    <dgm:cxn modelId="{ED24A58F-B12B-49E9-BE57-74CC65238C64}" type="presParOf" srcId="{773D1475-CBF6-42CD-AE7E-4CECDD58EA77}" destId="{8182BA61-75EF-41C0-B7D6-1D15DFBE4C3B}" srcOrd="0" destOrd="0" presId="urn:microsoft.com/office/officeart/2005/8/layout/pList1"/>
    <dgm:cxn modelId="{C7DCB19D-8E16-4097-83B9-9D5EC2483E28}" type="presParOf" srcId="{773D1475-CBF6-42CD-AE7E-4CECDD58EA77}" destId="{615B61E7-740D-4EDF-9094-E259CD451A7B}" srcOrd="1" destOrd="0" presId="urn:microsoft.com/office/officeart/2005/8/layout/pList1"/>
    <dgm:cxn modelId="{949F8B3E-5BA7-4500-9EDD-4C422DF5D9A6}" type="presParOf" srcId="{0C301D60-7498-4935-AAF7-F050F726C5B8}" destId="{91D28E65-D3E4-476F-9799-1A05D725D3B4}" srcOrd="3" destOrd="0" presId="urn:microsoft.com/office/officeart/2005/8/layout/pList1"/>
    <dgm:cxn modelId="{235FB1D7-F029-438C-8A35-40451E4B224F}" type="presParOf" srcId="{0C301D60-7498-4935-AAF7-F050F726C5B8}" destId="{0B4DA871-5214-49BF-A91C-664737B88B1B}" srcOrd="4" destOrd="0" presId="urn:microsoft.com/office/officeart/2005/8/layout/pList1"/>
    <dgm:cxn modelId="{AD55AA37-8FF6-43C9-91B1-5604F78FA0E8}" type="presParOf" srcId="{0B4DA871-5214-49BF-A91C-664737B88B1B}" destId="{7F74E7CC-AA0D-4187-AAEE-303BD0FE468F}" srcOrd="0" destOrd="0" presId="urn:microsoft.com/office/officeart/2005/8/layout/pList1"/>
    <dgm:cxn modelId="{88BDA6E5-250D-4EAA-B883-7FFFFCCFF7AC}" type="presParOf" srcId="{0B4DA871-5214-49BF-A91C-664737B88B1B}" destId="{69644A1B-DE4A-4F83-B8FD-8C3FA117A998}" srcOrd="1" destOrd="0" presId="urn:microsoft.com/office/officeart/2005/8/layout/pList1"/>
    <dgm:cxn modelId="{45D49FE2-D184-4797-ADC6-F37CDBF3CC87}" type="presParOf" srcId="{0C301D60-7498-4935-AAF7-F050F726C5B8}" destId="{3C3E5154-37ED-435B-A41A-C2EC94FA4A30}" srcOrd="5" destOrd="0" presId="urn:microsoft.com/office/officeart/2005/8/layout/pList1"/>
    <dgm:cxn modelId="{D4C4F157-BFEF-4C55-8815-1112F1CB88E7}" type="presParOf" srcId="{0C301D60-7498-4935-AAF7-F050F726C5B8}" destId="{EA92E4BD-94CE-4BD6-903F-66DFEDC3E1E8}" srcOrd="6" destOrd="0" presId="urn:microsoft.com/office/officeart/2005/8/layout/pList1"/>
    <dgm:cxn modelId="{3859BE6B-E5DD-4FB8-9628-9AEACE4CF18A}" type="presParOf" srcId="{EA92E4BD-94CE-4BD6-903F-66DFEDC3E1E8}" destId="{1AC9F553-2A71-4418-9F90-0ABE2651A879}" srcOrd="0" destOrd="0" presId="urn:microsoft.com/office/officeart/2005/8/layout/pList1"/>
    <dgm:cxn modelId="{20050851-55FE-4DBE-92FB-79743DBA32AE}" type="presParOf" srcId="{EA92E4BD-94CE-4BD6-903F-66DFEDC3E1E8}" destId="{D52AC0AB-6654-4C2C-BBA0-8BDF1F9716A5}"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DC9C27-4C34-4FBD-86B7-C23AE1E37B6C}"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es-DO"/>
        </a:p>
      </dgm:t>
    </dgm:pt>
    <dgm:pt modelId="{D14747F0-959C-48DF-BC1F-9C3633E3AB78}">
      <dgm:prSet phldrT="[Text]"/>
      <dgm:spPr/>
      <dgm:t>
        <a:bodyPr/>
        <a:lstStyle/>
        <a:p>
          <a:r>
            <a:rPr lang="es-DO" dirty="0">
              <a:latin typeface="Times New Roman" panose="02020603050405020304" pitchFamily="18" charset="0"/>
              <a:cs typeface="Times New Roman" panose="02020603050405020304" pitchFamily="18" charset="0"/>
            </a:rPr>
            <a:t>Bicarbonato </a:t>
          </a:r>
        </a:p>
      </dgm:t>
    </dgm:pt>
    <dgm:pt modelId="{5A13B25E-AAC3-472E-A7BC-0EABA7B3569D}" type="parTrans" cxnId="{3024F9EB-9185-4F3B-B6C5-57B3E096DEFC}">
      <dgm:prSet/>
      <dgm:spPr/>
      <dgm:t>
        <a:bodyPr/>
        <a:lstStyle/>
        <a:p>
          <a:endParaRPr lang="es-DO"/>
        </a:p>
      </dgm:t>
    </dgm:pt>
    <dgm:pt modelId="{DC37E5E5-62E1-4986-9463-FA18620E1DE6}" type="sibTrans" cxnId="{3024F9EB-9185-4F3B-B6C5-57B3E096DEFC}">
      <dgm:prSet/>
      <dgm:spPr/>
      <dgm:t>
        <a:bodyPr/>
        <a:lstStyle/>
        <a:p>
          <a:endParaRPr lang="es-DO"/>
        </a:p>
      </dgm:t>
    </dgm:pt>
    <dgm:pt modelId="{34CFDBD8-35FE-4288-992F-68248120AA05}">
      <dgm:prSet phldrT="[Text]"/>
      <dgm:spPr/>
      <dgm:t>
        <a:bodyPr/>
        <a:lstStyle/>
        <a:p>
          <a:r>
            <a:rPr lang="es-DO" dirty="0">
              <a:latin typeface="Times New Roman" panose="02020603050405020304" pitchFamily="18" charset="0"/>
              <a:cs typeface="Times New Roman" panose="02020603050405020304" pitchFamily="18" charset="0"/>
            </a:rPr>
            <a:t>Estatinas </a:t>
          </a:r>
        </a:p>
      </dgm:t>
    </dgm:pt>
    <dgm:pt modelId="{302BB2F7-4E45-4A77-A2BA-C04BFEF4305F}" type="parTrans" cxnId="{B31916A1-F112-4A7E-A317-592FCF52FDB6}">
      <dgm:prSet/>
      <dgm:spPr/>
      <dgm:t>
        <a:bodyPr/>
        <a:lstStyle/>
        <a:p>
          <a:endParaRPr lang="es-DO"/>
        </a:p>
      </dgm:t>
    </dgm:pt>
    <dgm:pt modelId="{88009275-4AC0-4667-91CA-A4B70638953E}" type="sibTrans" cxnId="{B31916A1-F112-4A7E-A317-592FCF52FDB6}">
      <dgm:prSet/>
      <dgm:spPr/>
      <dgm:t>
        <a:bodyPr/>
        <a:lstStyle/>
        <a:p>
          <a:endParaRPr lang="es-DO"/>
        </a:p>
      </dgm:t>
    </dgm:pt>
    <dgm:pt modelId="{D948E049-CABC-4A52-9427-E6A02AEEA94A}">
      <dgm:prSet phldrT="[Text]"/>
      <dgm:spPr/>
      <dgm:t>
        <a:bodyPr/>
        <a:lstStyle/>
        <a:p>
          <a:r>
            <a:rPr lang="es-DO" dirty="0">
              <a:latin typeface="Times New Roman" panose="02020603050405020304" pitchFamily="18" charset="0"/>
              <a:cs typeface="Times New Roman" panose="02020603050405020304" pitchFamily="18" charset="0"/>
            </a:rPr>
            <a:t>Procedimientos de urgencia </a:t>
          </a:r>
        </a:p>
      </dgm:t>
    </dgm:pt>
    <dgm:pt modelId="{4ECA1C39-5B88-4AE0-9670-76A94254D982}" type="parTrans" cxnId="{FF3281C6-11D1-4621-8778-7F1FF6208769}">
      <dgm:prSet/>
      <dgm:spPr/>
      <dgm:t>
        <a:bodyPr/>
        <a:lstStyle/>
        <a:p>
          <a:endParaRPr lang="es-DO"/>
        </a:p>
      </dgm:t>
    </dgm:pt>
    <dgm:pt modelId="{057C38E2-8656-406A-B43B-7EE8A1374BFA}" type="sibTrans" cxnId="{FF3281C6-11D1-4621-8778-7F1FF6208769}">
      <dgm:prSet/>
      <dgm:spPr/>
      <dgm:t>
        <a:bodyPr/>
        <a:lstStyle/>
        <a:p>
          <a:endParaRPr lang="es-DO"/>
        </a:p>
      </dgm:t>
    </dgm:pt>
    <dgm:pt modelId="{134B3EC0-EEF6-4535-B5D8-E52299D031DD}" type="pres">
      <dgm:prSet presAssocID="{5BDC9C27-4C34-4FBD-86B7-C23AE1E37B6C}" presName="Name0" presStyleCnt="0">
        <dgm:presLayoutVars>
          <dgm:dir/>
          <dgm:resizeHandles val="exact"/>
        </dgm:presLayoutVars>
      </dgm:prSet>
      <dgm:spPr/>
    </dgm:pt>
    <dgm:pt modelId="{BD4DA103-E1F4-40C3-B1B2-500EDDB2720B}" type="pres">
      <dgm:prSet presAssocID="{D14747F0-959C-48DF-BC1F-9C3633E3AB78}" presName="compNode" presStyleCnt="0"/>
      <dgm:spPr/>
    </dgm:pt>
    <dgm:pt modelId="{1D29F81E-E010-4102-BAE4-E522FDA8B88E}" type="pres">
      <dgm:prSet presAssocID="{D14747F0-959C-48DF-BC1F-9C3633E3AB78}" presName="pictRect" presStyleLbl="node1" presStyleIdx="0" presStyleCnt="3"/>
      <dgm:spPr>
        <a:blipFill rotWithShape="1">
          <a:blip xmlns:r="http://schemas.openxmlformats.org/officeDocument/2006/relationships" r:embed="rId1"/>
          <a:srcRect/>
          <a:stretch>
            <a:fillRect l="-5000" r="-5000"/>
          </a:stretch>
        </a:blipFill>
      </dgm:spPr>
    </dgm:pt>
    <dgm:pt modelId="{846CA354-6825-4E75-BE0B-7F467F887BA8}" type="pres">
      <dgm:prSet presAssocID="{D14747F0-959C-48DF-BC1F-9C3633E3AB78}" presName="textRect" presStyleLbl="revTx" presStyleIdx="0" presStyleCnt="3">
        <dgm:presLayoutVars>
          <dgm:bulletEnabled val="1"/>
        </dgm:presLayoutVars>
      </dgm:prSet>
      <dgm:spPr/>
    </dgm:pt>
    <dgm:pt modelId="{18ECFAE5-5968-462A-8073-CD6894C270E2}" type="pres">
      <dgm:prSet presAssocID="{DC37E5E5-62E1-4986-9463-FA18620E1DE6}" presName="sibTrans" presStyleLbl="sibTrans2D1" presStyleIdx="0" presStyleCnt="0"/>
      <dgm:spPr/>
    </dgm:pt>
    <dgm:pt modelId="{AE3E4E7F-2BD0-42BA-BE61-15073B05049A}" type="pres">
      <dgm:prSet presAssocID="{34CFDBD8-35FE-4288-992F-68248120AA05}" presName="compNode" presStyleCnt="0"/>
      <dgm:spPr/>
    </dgm:pt>
    <dgm:pt modelId="{5185B7B8-E3E7-43C1-B695-BB5DD8379096}" type="pres">
      <dgm:prSet presAssocID="{34CFDBD8-35FE-4288-992F-68248120AA05}" presName="pictRect" presStyleLbl="node1" presStyleIdx="1" presStyleCnt="3"/>
      <dgm:spPr>
        <a:blipFill rotWithShape="1">
          <a:blip xmlns:r="http://schemas.openxmlformats.org/officeDocument/2006/relationships" r:embed="rId2"/>
          <a:srcRect/>
          <a:stretch>
            <a:fillRect l="-12000" r="-12000"/>
          </a:stretch>
        </a:blipFill>
      </dgm:spPr>
    </dgm:pt>
    <dgm:pt modelId="{C931E139-6B30-44F1-8F0B-3B8925F06D4F}" type="pres">
      <dgm:prSet presAssocID="{34CFDBD8-35FE-4288-992F-68248120AA05}" presName="textRect" presStyleLbl="revTx" presStyleIdx="1" presStyleCnt="3">
        <dgm:presLayoutVars>
          <dgm:bulletEnabled val="1"/>
        </dgm:presLayoutVars>
      </dgm:prSet>
      <dgm:spPr/>
    </dgm:pt>
    <dgm:pt modelId="{32ED9E24-A20B-47B0-8D55-C00A1551D33A}" type="pres">
      <dgm:prSet presAssocID="{88009275-4AC0-4667-91CA-A4B70638953E}" presName="sibTrans" presStyleLbl="sibTrans2D1" presStyleIdx="0" presStyleCnt="0"/>
      <dgm:spPr/>
    </dgm:pt>
    <dgm:pt modelId="{3426841B-C548-44F9-8F23-51E91946B7ED}" type="pres">
      <dgm:prSet presAssocID="{D948E049-CABC-4A52-9427-E6A02AEEA94A}" presName="compNode" presStyleCnt="0"/>
      <dgm:spPr/>
    </dgm:pt>
    <dgm:pt modelId="{11779090-D7E2-4C4C-80BD-DF40F9E588C1}" type="pres">
      <dgm:prSet presAssocID="{D948E049-CABC-4A52-9427-E6A02AEEA94A}" presName="pictRect" presStyleLbl="node1" presStyleIdx="2" presStyleCnt="3"/>
      <dgm:spPr>
        <a:blipFill rotWithShape="1">
          <a:blip xmlns:r="http://schemas.openxmlformats.org/officeDocument/2006/relationships" r:embed="rId3"/>
          <a:srcRect/>
          <a:stretch>
            <a:fillRect l="-2000" r="-2000"/>
          </a:stretch>
        </a:blipFill>
      </dgm:spPr>
    </dgm:pt>
    <dgm:pt modelId="{41930FF3-8022-47F0-970D-4368DDFA6BB2}" type="pres">
      <dgm:prSet presAssocID="{D948E049-CABC-4A52-9427-E6A02AEEA94A}" presName="textRect" presStyleLbl="revTx" presStyleIdx="2" presStyleCnt="3">
        <dgm:presLayoutVars>
          <dgm:bulletEnabled val="1"/>
        </dgm:presLayoutVars>
      </dgm:prSet>
      <dgm:spPr/>
    </dgm:pt>
  </dgm:ptLst>
  <dgm:cxnLst>
    <dgm:cxn modelId="{B42F5526-6C21-4BD5-93FE-C8A36547CE50}" type="presOf" srcId="{D14747F0-959C-48DF-BC1F-9C3633E3AB78}" destId="{846CA354-6825-4E75-BE0B-7F467F887BA8}" srcOrd="0" destOrd="0" presId="urn:microsoft.com/office/officeart/2005/8/layout/pList1"/>
    <dgm:cxn modelId="{F0CCBF44-2497-444D-A894-D542F8388E23}" type="presOf" srcId="{5BDC9C27-4C34-4FBD-86B7-C23AE1E37B6C}" destId="{134B3EC0-EEF6-4535-B5D8-E52299D031DD}" srcOrd="0" destOrd="0" presId="urn:microsoft.com/office/officeart/2005/8/layout/pList1"/>
    <dgm:cxn modelId="{574C5245-9999-4E27-9213-31E1C7EF24E9}" type="presOf" srcId="{88009275-4AC0-4667-91CA-A4B70638953E}" destId="{32ED9E24-A20B-47B0-8D55-C00A1551D33A}" srcOrd="0" destOrd="0" presId="urn:microsoft.com/office/officeart/2005/8/layout/pList1"/>
    <dgm:cxn modelId="{A23D8A4B-38BA-4FC2-9922-EB92C0FC7871}" type="presOf" srcId="{34CFDBD8-35FE-4288-992F-68248120AA05}" destId="{C931E139-6B30-44F1-8F0B-3B8925F06D4F}" srcOrd="0" destOrd="0" presId="urn:microsoft.com/office/officeart/2005/8/layout/pList1"/>
    <dgm:cxn modelId="{F98E0B7F-C9C1-4ECD-9C2D-F0068E51BAB2}" type="presOf" srcId="{D948E049-CABC-4A52-9427-E6A02AEEA94A}" destId="{41930FF3-8022-47F0-970D-4368DDFA6BB2}" srcOrd="0" destOrd="0" presId="urn:microsoft.com/office/officeart/2005/8/layout/pList1"/>
    <dgm:cxn modelId="{B31916A1-F112-4A7E-A317-592FCF52FDB6}" srcId="{5BDC9C27-4C34-4FBD-86B7-C23AE1E37B6C}" destId="{34CFDBD8-35FE-4288-992F-68248120AA05}" srcOrd="1" destOrd="0" parTransId="{302BB2F7-4E45-4A77-A2BA-C04BFEF4305F}" sibTransId="{88009275-4AC0-4667-91CA-A4B70638953E}"/>
    <dgm:cxn modelId="{FF3281C6-11D1-4621-8778-7F1FF6208769}" srcId="{5BDC9C27-4C34-4FBD-86B7-C23AE1E37B6C}" destId="{D948E049-CABC-4A52-9427-E6A02AEEA94A}" srcOrd="2" destOrd="0" parTransId="{4ECA1C39-5B88-4AE0-9670-76A94254D982}" sibTransId="{057C38E2-8656-406A-B43B-7EE8A1374BFA}"/>
    <dgm:cxn modelId="{22EFDEEA-D90B-4B38-9197-6E1299365156}" type="presOf" srcId="{DC37E5E5-62E1-4986-9463-FA18620E1DE6}" destId="{18ECFAE5-5968-462A-8073-CD6894C270E2}" srcOrd="0" destOrd="0" presId="urn:microsoft.com/office/officeart/2005/8/layout/pList1"/>
    <dgm:cxn modelId="{3024F9EB-9185-4F3B-B6C5-57B3E096DEFC}" srcId="{5BDC9C27-4C34-4FBD-86B7-C23AE1E37B6C}" destId="{D14747F0-959C-48DF-BC1F-9C3633E3AB78}" srcOrd="0" destOrd="0" parTransId="{5A13B25E-AAC3-472E-A7BC-0EABA7B3569D}" sibTransId="{DC37E5E5-62E1-4986-9463-FA18620E1DE6}"/>
    <dgm:cxn modelId="{FDC9E5AC-BE23-4578-A1C9-9A3A8D36E880}" type="presParOf" srcId="{134B3EC0-EEF6-4535-B5D8-E52299D031DD}" destId="{BD4DA103-E1F4-40C3-B1B2-500EDDB2720B}" srcOrd="0" destOrd="0" presId="urn:microsoft.com/office/officeart/2005/8/layout/pList1"/>
    <dgm:cxn modelId="{6A796AE2-B788-4F98-AD3E-24D7F1B41A31}" type="presParOf" srcId="{BD4DA103-E1F4-40C3-B1B2-500EDDB2720B}" destId="{1D29F81E-E010-4102-BAE4-E522FDA8B88E}" srcOrd="0" destOrd="0" presId="urn:microsoft.com/office/officeart/2005/8/layout/pList1"/>
    <dgm:cxn modelId="{FE377C51-87B8-4E2B-8695-D5E196491303}" type="presParOf" srcId="{BD4DA103-E1F4-40C3-B1B2-500EDDB2720B}" destId="{846CA354-6825-4E75-BE0B-7F467F887BA8}" srcOrd="1" destOrd="0" presId="urn:microsoft.com/office/officeart/2005/8/layout/pList1"/>
    <dgm:cxn modelId="{19B98605-B548-4A10-BB41-9B2D15D9FF14}" type="presParOf" srcId="{134B3EC0-EEF6-4535-B5D8-E52299D031DD}" destId="{18ECFAE5-5968-462A-8073-CD6894C270E2}" srcOrd="1" destOrd="0" presId="urn:microsoft.com/office/officeart/2005/8/layout/pList1"/>
    <dgm:cxn modelId="{26572AA0-9C63-47BD-A475-7B75632849B9}" type="presParOf" srcId="{134B3EC0-EEF6-4535-B5D8-E52299D031DD}" destId="{AE3E4E7F-2BD0-42BA-BE61-15073B05049A}" srcOrd="2" destOrd="0" presId="urn:microsoft.com/office/officeart/2005/8/layout/pList1"/>
    <dgm:cxn modelId="{0F353992-FC7F-424B-82E8-F37DFB86058A}" type="presParOf" srcId="{AE3E4E7F-2BD0-42BA-BE61-15073B05049A}" destId="{5185B7B8-E3E7-43C1-B695-BB5DD8379096}" srcOrd="0" destOrd="0" presId="urn:microsoft.com/office/officeart/2005/8/layout/pList1"/>
    <dgm:cxn modelId="{09D650BE-A762-415D-AC36-A9CA10ABB904}" type="presParOf" srcId="{AE3E4E7F-2BD0-42BA-BE61-15073B05049A}" destId="{C931E139-6B30-44F1-8F0B-3B8925F06D4F}" srcOrd="1" destOrd="0" presId="urn:microsoft.com/office/officeart/2005/8/layout/pList1"/>
    <dgm:cxn modelId="{A399DA72-3C68-40BB-B9FE-C43AB8228E39}" type="presParOf" srcId="{134B3EC0-EEF6-4535-B5D8-E52299D031DD}" destId="{32ED9E24-A20B-47B0-8D55-C00A1551D33A}" srcOrd="3" destOrd="0" presId="urn:microsoft.com/office/officeart/2005/8/layout/pList1"/>
    <dgm:cxn modelId="{6A1D86F9-1493-4BDF-B6B9-998D176652C0}" type="presParOf" srcId="{134B3EC0-EEF6-4535-B5D8-E52299D031DD}" destId="{3426841B-C548-44F9-8F23-51E91946B7ED}" srcOrd="4" destOrd="0" presId="urn:microsoft.com/office/officeart/2005/8/layout/pList1"/>
    <dgm:cxn modelId="{9B5304F4-4790-4F94-B4D3-C08D5C9031A3}" type="presParOf" srcId="{3426841B-C548-44F9-8F23-51E91946B7ED}" destId="{11779090-D7E2-4C4C-80BD-DF40F9E588C1}" srcOrd="0" destOrd="0" presId="urn:microsoft.com/office/officeart/2005/8/layout/pList1"/>
    <dgm:cxn modelId="{C782B2A4-E925-450A-9586-4473A8CD149D}" type="presParOf" srcId="{3426841B-C548-44F9-8F23-51E91946B7ED}" destId="{41930FF3-8022-47F0-970D-4368DDFA6BB2}"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4E5E-E721-4C88-B840-0A5AEBC6E131}">
      <dsp:nvSpPr>
        <dsp:cNvPr id="0" name=""/>
        <dsp:cNvSpPr/>
      </dsp:nvSpPr>
      <dsp:spPr>
        <a:xfrm rot="16200000">
          <a:off x="-881445" y="882262"/>
          <a:ext cx="3889352" cy="2124827"/>
        </a:xfrm>
        <a:prstGeom prst="flowChartManualOperation">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8955" bIns="0" numCol="1" spcCol="1270" anchor="ctr" anchorCtr="0">
          <a:noAutofit/>
        </a:bodyPr>
        <a:lstStyle/>
        <a:p>
          <a:pPr marL="0" lvl="0" indent="0" algn="ctr" defTabSz="889000">
            <a:lnSpc>
              <a:spcPct val="90000"/>
            </a:lnSpc>
            <a:spcBef>
              <a:spcPct val="0"/>
            </a:spcBef>
            <a:spcAft>
              <a:spcPct val="35000"/>
            </a:spcAft>
            <a:buNone/>
          </a:pPr>
          <a:r>
            <a:rPr lang="es-DO" sz="2000" kern="1200" dirty="0">
              <a:latin typeface="Times New Roman" panose="02020603050405020304" pitchFamily="18" charset="0"/>
              <a:cs typeface="Times New Roman" panose="02020603050405020304" pitchFamily="18" charset="0"/>
            </a:rPr>
            <a:t>Incremento de creatinina 1.5 veces o más sobre la concentración basal en los primeros 7 días. </a:t>
          </a:r>
          <a:endParaRPr lang="es-DO" sz="2000" kern="1200" dirty="0"/>
        </a:p>
      </dsp:txBody>
      <dsp:txXfrm rot="5400000">
        <a:off x="817" y="777870"/>
        <a:ext cx="2124827" cy="2333612"/>
      </dsp:txXfrm>
    </dsp:sp>
    <dsp:sp modelId="{334A73BB-126D-47BD-BCCF-D3DB26575D95}">
      <dsp:nvSpPr>
        <dsp:cNvPr id="0" name=""/>
        <dsp:cNvSpPr/>
      </dsp:nvSpPr>
      <dsp:spPr>
        <a:xfrm rot="16200000">
          <a:off x="1402744" y="882262"/>
          <a:ext cx="3889352" cy="2124827"/>
        </a:xfrm>
        <a:prstGeom prst="flowChartManualOperati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8955" bIns="0" numCol="1" spcCol="1270" anchor="ctr" anchorCtr="0">
          <a:noAutofit/>
        </a:bodyPr>
        <a:lstStyle/>
        <a:p>
          <a:pPr marL="0" lvl="0" indent="0" algn="ctr" defTabSz="889000">
            <a:lnSpc>
              <a:spcPct val="90000"/>
            </a:lnSpc>
            <a:spcBef>
              <a:spcPct val="0"/>
            </a:spcBef>
            <a:spcAft>
              <a:spcPct val="35000"/>
            </a:spcAft>
            <a:buNone/>
          </a:pPr>
          <a:r>
            <a:rPr lang="es-DO" sz="2000" kern="1200" dirty="0">
              <a:latin typeface="Times New Roman" panose="02020603050405020304" pitchFamily="18" charset="0"/>
              <a:cs typeface="Times New Roman" panose="02020603050405020304" pitchFamily="18" charset="0"/>
            </a:rPr>
            <a:t>Incrementa al menos 0.3 mg/</a:t>
          </a:r>
          <a:r>
            <a:rPr lang="es-DO" sz="2000" kern="1200" dirty="0" err="1">
              <a:latin typeface="Times New Roman" panose="02020603050405020304" pitchFamily="18" charset="0"/>
              <a:cs typeface="Times New Roman" panose="02020603050405020304" pitchFamily="18" charset="0"/>
            </a:rPr>
            <a:t>dL</a:t>
          </a:r>
          <a:r>
            <a:rPr lang="es-DO" sz="2000" kern="1200" dirty="0">
              <a:latin typeface="Times New Roman" panose="02020603050405020304" pitchFamily="18" charset="0"/>
              <a:cs typeface="Times New Roman" panose="02020603050405020304" pitchFamily="18" charset="0"/>
            </a:rPr>
            <a:t> sobre el valor basal en las primeras 48 horas </a:t>
          </a:r>
          <a:endParaRPr lang="es-DO" sz="2000" kern="1200" dirty="0"/>
        </a:p>
      </dsp:txBody>
      <dsp:txXfrm rot="5400000">
        <a:off x="2285006" y="777870"/>
        <a:ext cx="2124827" cy="2333612"/>
      </dsp:txXfrm>
    </dsp:sp>
    <dsp:sp modelId="{10007E90-2815-4FA5-876D-51EE40BB227D}">
      <dsp:nvSpPr>
        <dsp:cNvPr id="0" name=""/>
        <dsp:cNvSpPr/>
      </dsp:nvSpPr>
      <dsp:spPr>
        <a:xfrm rot="16200000">
          <a:off x="3686934" y="882262"/>
          <a:ext cx="3889352" cy="2124827"/>
        </a:xfrm>
        <a:prstGeom prst="flowChartManualOperation">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8955" bIns="0" numCol="1" spcCol="1270" anchor="ctr" anchorCtr="0">
          <a:noAutofit/>
        </a:bodyPr>
        <a:lstStyle/>
        <a:p>
          <a:pPr marL="0" lvl="0" indent="0" algn="ctr" defTabSz="889000">
            <a:lnSpc>
              <a:spcPct val="90000"/>
            </a:lnSpc>
            <a:spcBef>
              <a:spcPct val="0"/>
            </a:spcBef>
            <a:spcAft>
              <a:spcPct val="35000"/>
            </a:spcAft>
            <a:buNone/>
          </a:pPr>
          <a:r>
            <a:rPr lang="es-DO" sz="2000" kern="1200" dirty="0">
              <a:latin typeface="Times New Roman" panose="02020603050405020304" pitchFamily="18" charset="0"/>
              <a:cs typeface="Times New Roman" panose="02020603050405020304" pitchFamily="18" charset="0"/>
            </a:rPr>
            <a:t>Volumen urinario de menos de 0.5 </a:t>
          </a:r>
          <a:r>
            <a:rPr lang="es-DO" sz="2000" kern="1200" dirty="0" err="1">
              <a:latin typeface="Times New Roman" panose="02020603050405020304" pitchFamily="18" charset="0"/>
              <a:cs typeface="Times New Roman" panose="02020603050405020304" pitchFamily="18" charset="0"/>
            </a:rPr>
            <a:t>mL</a:t>
          </a:r>
          <a:r>
            <a:rPr lang="es-DO" sz="2000" kern="1200" dirty="0">
              <a:latin typeface="Times New Roman" panose="02020603050405020304" pitchFamily="18" charset="0"/>
              <a:cs typeface="Times New Roman" panose="02020603050405020304" pitchFamily="18" charset="0"/>
            </a:rPr>
            <a:t>/kg de peso corporal por hora, que persiste durante al menos 6 horas después de la exposición.</a:t>
          </a:r>
          <a:endParaRPr lang="es-DO" sz="2000" kern="1200" dirty="0"/>
        </a:p>
      </dsp:txBody>
      <dsp:txXfrm rot="5400000">
        <a:off x="4569196" y="777870"/>
        <a:ext cx="2124827" cy="2333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2BC6-FAA9-424A-998A-3D5C2DC113EE}">
      <dsp:nvSpPr>
        <dsp:cNvPr id="0" name=""/>
        <dsp:cNvSpPr/>
      </dsp:nvSpPr>
      <dsp:spPr>
        <a:xfrm>
          <a:off x="0" y="743227"/>
          <a:ext cx="4137089" cy="1193400"/>
        </a:xfrm>
        <a:prstGeom prst="round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DO" sz="3000" kern="1200" dirty="0"/>
            <a:t>Ósea la nefropatía por contraste, no existe?</a:t>
          </a:r>
        </a:p>
      </dsp:txBody>
      <dsp:txXfrm>
        <a:off x="58257" y="801484"/>
        <a:ext cx="4020575" cy="1076886"/>
      </dsp:txXfrm>
    </dsp:sp>
    <dsp:sp modelId="{9D85D69D-9998-48A2-A082-C07B73C42C8F}">
      <dsp:nvSpPr>
        <dsp:cNvPr id="0" name=""/>
        <dsp:cNvSpPr/>
      </dsp:nvSpPr>
      <dsp:spPr>
        <a:xfrm>
          <a:off x="0" y="1316613"/>
          <a:ext cx="4137089"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53"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s-DO" sz="2300" kern="1200" dirty="0"/>
        </a:p>
      </dsp:txBody>
      <dsp:txXfrm>
        <a:off x="0" y="1316613"/>
        <a:ext cx="4137089" cy="49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5D939-EBB3-4895-9F23-3ED6A0B53006}">
      <dsp:nvSpPr>
        <dsp:cNvPr id="0" name=""/>
        <dsp:cNvSpPr/>
      </dsp:nvSpPr>
      <dsp:spPr>
        <a:xfrm>
          <a:off x="0" y="0"/>
          <a:ext cx="3946791" cy="1071685"/>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DO" sz="2900" kern="1200" dirty="0" err="1">
              <a:latin typeface="Times New Roman" panose="02020603050405020304" pitchFamily="18" charset="0"/>
              <a:cs typeface="Times New Roman" panose="02020603050405020304" pitchFamily="18" charset="0"/>
            </a:rPr>
            <a:t>Citotoxidad</a:t>
          </a:r>
          <a:r>
            <a:rPr lang="es-DO" sz="2900" kern="1200" dirty="0">
              <a:latin typeface="Times New Roman" panose="02020603050405020304" pitchFamily="18" charset="0"/>
              <a:cs typeface="Times New Roman" panose="02020603050405020304" pitchFamily="18" charset="0"/>
            </a:rPr>
            <a:t> directa </a:t>
          </a:r>
        </a:p>
      </dsp:txBody>
      <dsp:txXfrm>
        <a:off x="31389" y="31389"/>
        <a:ext cx="2790358" cy="1008907"/>
      </dsp:txXfrm>
    </dsp:sp>
    <dsp:sp modelId="{C3AFBAFC-88E4-4D01-985B-1BDB21422D08}">
      <dsp:nvSpPr>
        <dsp:cNvPr id="0" name=""/>
        <dsp:cNvSpPr/>
      </dsp:nvSpPr>
      <dsp:spPr>
        <a:xfrm>
          <a:off x="348246" y="1250299"/>
          <a:ext cx="3946791" cy="1071685"/>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DO" sz="2900" kern="1200" dirty="0">
              <a:latin typeface="Times New Roman" panose="02020603050405020304" pitchFamily="18" charset="0"/>
              <a:cs typeface="Times New Roman" panose="02020603050405020304" pitchFamily="18" charset="0"/>
            </a:rPr>
            <a:t>Hemodinamia renal </a:t>
          </a:r>
        </a:p>
      </dsp:txBody>
      <dsp:txXfrm>
        <a:off x="379635" y="1281688"/>
        <a:ext cx="2839171" cy="1008907"/>
      </dsp:txXfrm>
    </dsp:sp>
    <dsp:sp modelId="{6B1C7282-1D1F-4DB2-B836-6976B17057F5}">
      <dsp:nvSpPr>
        <dsp:cNvPr id="0" name=""/>
        <dsp:cNvSpPr/>
      </dsp:nvSpPr>
      <dsp:spPr>
        <a:xfrm>
          <a:off x="696492" y="2500599"/>
          <a:ext cx="3946791" cy="1071685"/>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DO" sz="2900" kern="1200" dirty="0">
              <a:latin typeface="Times New Roman" panose="02020603050405020304" pitchFamily="18" charset="0"/>
              <a:cs typeface="Times New Roman" panose="02020603050405020304" pitchFamily="18" charset="0"/>
            </a:rPr>
            <a:t>Osmolaridad del agente </a:t>
          </a:r>
        </a:p>
      </dsp:txBody>
      <dsp:txXfrm>
        <a:off x="727881" y="2531988"/>
        <a:ext cx="2839171" cy="1008907"/>
      </dsp:txXfrm>
    </dsp:sp>
    <dsp:sp modelId="{0E475B90-F4A3-4834-98E4-37C1AD8EEE72}">
      <dsp:nvSpPr>
        <dsp:cNvPr id="0" name=""/>
        <dsp:cNvSpPr/>
      </dsp:nvSpPr>
      <dsp:spPr>
        <a:xfrm>
          <a:off x="3250195" y="812694"/>
          <a:ext cx="696595" cy="6965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DO" sz="3100" kern="1200"/>
        </a:p>
      </dsp:txBody>
      <dsp:txXfrm>
        <a:off x="3406929" y="812694"/>
        <a:ext cx="383127" cy="524188"/>
      </dsp:txXfrm>
    </dsp:sp>
    <dsp:sp modelId="{C78A0812-6181-4B6A-94E3-A5C120C5F475}">
      <dsp:nvSpPr>
        <dsp:cNvPr id="0" name=""/>
        <dsp:cNvSpPr/>
      </dsp:nvSpPr>
      <dsp:spPr>
        <a:xfrm>
          <a:off x="3598442" y="2055850"/>
          <a:ext cx="696595" cy="6965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s-DO" sz="3100" kern="1200"/>
        </a:p>
      </dsp:txBody>
      <dsp:txXfrm>
        <a:off x="3755176" y="2055850"/>
        <a:ext cx="383127" cy="524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2044-5884-4AAC-B9F9-6DB837C12D73}">
      <dsp:nvSpPr>
        <dsp:cNvPr id="0" name=""/>
        <dsp:cNvSpPr/>
      </dsp:nvSpPr>
      <dsp:spPr>
        <a:xfrm>
          <a:off x="5133" y="880863"/>
          <a:ext cx="2443028" cy="1683246"/>
        </a:xfrm>
        <a:prstGeom prst="round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5873BB-DB08-4D9B-82DA-0653180FFB09}">
      <dsp:nvSpPr>
        <dsp:cNvPr id="0" name=""/>
        <dsp:cNvSpPr/>
      </dsp:nvSpPr>
      <dsp:spPr>
        <a:xfrm>
          <a:off x="5133"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DO" sz="2000" kern="1200" dirty="0">
              <a:latin typeface="Times New Roman" panose="02020603050405020304" pitchFamily="18" charset="0"/>
              <a:cs typeface="Times New Roman" panose="02020603050405020304" pitchFamily="18" charset="0"/>
            </a:rPr>
            <a:t>Uso de índices y escalas </a:t>
          </a:r>
        </a:p>
      </dsp:txBody>
      <dsp:txXfrm>
        <a:off x="5133" y="2564110"/>
        <a:ext cx="2443028" cy="906363"/>
      </dsp:txXfrm>
    </dsp:sp>
    <dsp:sp modelId="{8182BA61-75EF-41C0-B7D6-1D15DFBE4C3B}">
      <dsp:nvSpPr>
        <dsp:cNvPr id="0" name=""/>
        <dsp:cNvSpPr/>
      </dsp:nvSpPr>
      <dsp:spPr>
        <a:xfrm>
          <a:off x="2692568" y="880863"/>
          <a:ext cx="2443028" cy="1683246"/>
        </a:xfrm>
        <a:prstGeom prst="roundRect">
          <a:avLst/>
        </a:prstGeom>
        <a:blipFill rotWithShape="1">
          <a:blip xmlns:r="http://schemas.openxmlformats.org/officeDocument/2006/relationships" r:embed="rId1"/>
          <a:srcRect/>
          <a:stretch>
            <a:fillRect l="-9000" r="-9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5B61E7-740D-4EDF-9094-E259CD451A7B}">
      <dsp:nvSpPr>
        <dsp:cNvPr id="0" name=""/>
        <dsp:cNvSpPr/>
      </dsp:nvSpPr>
      <dsp:spPr>
        <a:xfrm>
          <a:off x="2692568"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DO" sz="2000" kern="1200" dirty="0">
              <a:latin typeface="Times New Roman" panose="02020603050405020304" pitchFamily="18" charset="0"/>
              <a:cs typeface="Times New Roman" panose="02020603050405020304" pitchFamily="18" charset="0"/>
            </a:rPr>
            <a:t>Medios isoosmolares y bajos volúmenes </a:t>
          </a:r>
        </a:p>
      </dsp:txBody>
      <dsp:txXfrm>
        <a:off x="2692568" y="2564110"/>
        <a:ext cx="2443028" cy="906363"/>
      </dsp:txXfrm>
    </dsp:sp>
    <dsp:sp modelId="{7F74E7CC-AA0D-4187-AAEE-303BD0FE468F}">
      <dsp:nvSpPr>
        <dsp:cNvPr id="0" name=""/>
        <dsp:cNvSpPr/>
      </dsp:nvSpPr>
      <dsp:spPr>
        <a:xfrm>
          <a:off x="5380002" y="880863"/>
          <a:ext cx="2443028" cy="1683246"/>
        </a:xfrm>
        <a:prstGeom prst="roundRect">
          <a:avLst/>
        </a:prstGeom>
        <a:blipFill rotWithShape="1">
          <a:blip xmlns:r="http://schemas.openxmlformats.org/officeDocument/2006/relationships" r:embed="rId2"/>
          <a:srcRect/>
          <a:stretch>
            <a:fillRect l="-10000" r="-10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9644A1B-DE4A-4F83-B8FD-8C3FA117A998}">
      <dsp:nvSpPr>
        <dsp:cNvPr id="0" name=""/>
        <dsp:cNvSpPr/>
      </dsp:nvSpPr>
      <dsp:spPr>
        <a:xfrm>
          <a:off x="5380002"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DO" sz="2000" kern="1200" dirty="0">
              <a:latin typeface="Times New Roman" panose="02020603050405020304" pitchFamily="18" charset="0"/>
              <a:cs typeface="Times New Roman" panose="02020603050405020304" pitchFamily="18" charset="0"/>
            </a:rPr>
            <a:t>Hidratación </a:t>
          </a:r>
        </a:p>
      </dsp:txBody>
      <dsp:txXfrm>
        <a:off x="5380002" y="2564110"/>
        <a:ext cx="2443028" cy="906363"/>
      </dsp:txXfrm>
    </dsp:sp>
    <dsp:sp modelId="{1AC9F553-2A71-4418-9F90-0ABE2651A879}">
      <dsp:nvSpPr>
        <dsp:cNvPr id="0" name=""/>
        <dsp:cNvSpPr/>
      </dsp:nvSpPr>
      <dsp:spPr>
        <a:xfrm>
          <a:off x="8067437" y="880863"/>
          <a:ext cx="2443028" cy="1683246"/>
        </a:xfrm>
        <a:prstGeom prst="roundRect">
          <a:avLst/>
        </a:prstGeom>
        <a:blipFill rotWithShape="1">
          <a:blip xmlns:r="http://schemas.openxmlformats.org/officeDocument/2006/relationships" r:embed="rId3"/>
          <a:srcRect/>
          <a:stretch>
            <a:fillRect t="-15000" b="-15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52AC0AB-6654-4C2C-BBA0-8BDF1F9716A5}">
      <dsp:nvSpPr>
        <dsp:cNvPr id="0" name=""/>
        <dsp:cNvSpPr/>
      </dsp:nvSpPr>
      <dsp:spPr>
        <a:xfrm>
          <a:off x="8067437"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DO" sz="2000" kern="1200" dirty="0">
              <a:latin typeface="Times New Roman" panose="02020603050405020304" pitchFamily="18" charset="0"/>
              <a:cs typeface="Times New Roman" panose="02020603050405020304" pitchFamily="18" charset="0"/>
            </a:rPr>
            <a:t>N acetilcisteína </a:t>
          </a:r>
        </a:p>
      </dsp:txBody>
      <dsp:txXfrm>
        <a:off x="8067437" y="2564110"/>
        <a:ext cx="2443028" cy="906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9F81E-E010-4102-BAE4-E522FDA8B88E}">
      <dsp:nvSpPr>
        <dsp:cNvPr id="0" name=""/>
        <dsp:cNvSpPr/>
      </dsp:nvSpPr>
      <dsp:spPr>
        <a:xfrm>
          <a:off x="1139077" y="775"/>
          <a:ext cx="2233441" cy="1538841"/>
        </a:xfrm>
        <a:prstGeom prst="roundRect">
          <a:avLst/>
        </a:prstGeom>
        <a:blipFill rotWithShape="1">
          <a:blip xmlns:r="http://schemas.openxmlformats.org/officeDocument/2006/relationships" r:embed="rId1"/>
          <a:srcRect/>
          <a:stretch>
            <a:fillRect l="-5000" r="-5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6CA354-6825-4E75-BE0B-7F467F887BA8}">
      <dsp:nvSpPr>
        <dsp:cNvPr id="0" name=""/>
        <dsp:cNvSpPr/>
      </dsp:nvSpPr>
      <dsp:spPr>
        <a:xfrm>
          <a:off x="1139077" y="1539616"/>
          <a:ext cx="2233441" cy="82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s-DO" sz="2300" kern="1200" dirty="0">
              <a:latin typeface="Times New Roman" panose="02020603050405020304" pitchFamily="18" charset="0"/>
              <a:cs typeface="Times New Roman" panose="02020603050405020304" pitchFamily="18" charset="0"/>
            </a:rPr>
            <a:t>Bicarbonato </a:t>
          </a:r>
        </a:p>
      </dsp:txBody>
      <dsp:txXfrm>
        <a:off x="1139077" y="1539616"/>
        <a:ext cx="2233441" cy="828606"/>
      </dsp:txXfrm>
    </dsp:sp>
    <dsp:sp modelId="{5185B7B8-E3E7-43C1-B695-BB5DD8379096}">
      <dsp:nvSpPr>
        <dsp:cNvPr id="0" name=""/>
        <dsp:cNvSpPr/>
      </dsp:nvSpPr>
      <dsp:spPr>
        <a:xfrm>
          <a:off x="3595956" y="775"/>
          <a:ext cx="2233441" cy="1538841"/>
        </a:xfrm>
        <a:prstGeom prst="roundRect">
          <a:avLst/>
        </a:prstGeom>
        <a:blipFill rotWithShape="1">
          <a:blip xmlns:r="http://schemas.openxmlformats.org/officeDocument/2006/relationships" r:embed="rId2"/>
          <a:srcRect/>
          <a:stretch>
            <a:fillRect l="-12000" r="-1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931E139-6B30-44F1-8F0B-3B8925F06D4F}">
      <dsp:nvSpPr>
        <dsp:cNvPr id="0" name=""/>
        <dsp:cNvSpPr/>
      </dsp:nvSpPr>
      <dsp:spPr>
        <a:xfrm>
          <a:off x="3595956" y="1539616"/>
          <a:ext cx="2233441" cy="82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s-DO" sz="2300" kern="1200" dirty="0">
              <a:latin typeface="Times New Roman" panose="02020603050405020304" pitchFamily="18" charset="0"/>
              <a:cs typeface="Times New Roman" panose="02020603050405020304" pitchFamily="18" charset="0"/>
            </a:rPr>
            <a:t>Estatinas </a:t>
          </a:r>
        </a:p>
      </dsp:txBody>
      <dsp:txXfrm>
        <a:off x="3595956" y="1539616"/>
        <a:ext cx="2233441" cy="828606"/>
      </dsp:txXfrm>
    </dsp:sp>
    <dsp:sp modelId="{11779090-D7E2-4C4C-80BD-DF40F9E588C1}">
      <dsp:nvSpPr>
        <dsp:cNvPr id="0" name=""/>
        <dsp:cNvSpPr/>
      </dsp:nvSpPr>
      <dsp:spPr>
        <a:xfrm>
          <a:off x="6052836" y="775"/>
          <a:ext cx="2233441" cy="1538841"/>
        </a:xfrm>
        <a:prstGeom prst="roundRect">
          <a:avLst/>
        </a:prstGeom>
        <a:blipFill rotWithShape="1">
          <a:blip xmlns:r="http://schemas.openxmlformats.org/officeDocument/2006/relationships" r:embed="rId3"/>
          <a:srcRect/>
          <a:stretch>
            <a:fillRect l="-2000" r="-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930FF3-8022-47F0-970D-4368DDFA6BB2}">
      <dsp:nvSpPr>
        <dsp:cNvPr id="0" name=""/>
        <dsp:cNvSpPr/>
      </dsp:nvSpPr>
      <dsp:spPr>
        <a:xfrm>
          <a:off x="6052836" y="1539616"/>
          <a:ext cx="2233441" cy="82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es-DO" sz="2300" kern="1200" dirty="0">
              <a:latin typeface="Times New Roman" panose="02020603050405020304" pitchFamily="18" charset="0"/>
              <a:cs typeface="Times New Roman" panose="02020603050405020304" pitchFamily="18" charset="0"/>
            </a:rPr>
            <a:t>Procedimientos de urgencia </a:t>
          </a:r>
        </a:p>
      </dsp:txBody>
      <dsp:txXfrm>
        <a:off x="6052836" y="1539616"/>
        <a:ext cx="2233441" cy="82860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889F4-6BD5-4E3B-942B-2A812B8FD25A}" type="datetimeFigureOut">
              <a:rPr lang="es-DO" smtClean="0"/>
              <a:t>5/9/2025</a:t>
            </a:fld>
            <a:endParaRPr lang="es-D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E6825-C8BA-4863-9B1E-22D8044EACEF}" type="slidenum">
              <a:rPr lang="es-DO" smtClean="0"/>
              <a:t>‹#›</a:t>
            </a:fld>
            <a:endParaRPr lang="es-DO"/>
          </a:p>
        </p:txBody>
      </p:sp>
    </p:spTree>
    <p:extLst>
      <p:ext uri="{BB962C8B-B14F-4D97-AF65-F5344CB8AC3E}">
        <p14:creationId xmlns:p14="http://schemas.microsoft.com/office/powerpoint/2010/main" val="219681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ubmed/11979336?dopt=Abstrac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dpi.com/journal/ijms/special_issues/BX542NXI2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sz="1200" b="0" i="0" kern="1200" dirty="0">
                <a:solidFill>
                  <a:schemeClr val="tx1"/>
                </a:solidFill>
                <a:effectLst/>
                <a:latin typeface="+mn-lt"/>
                <a:ea typeface="+mn-ea"/>
                <a:cs typeface="+mn-cs"/>
              </a:rPr>
              <a:t>Es bien sabido que el contraste yodado causa lesión renal aguda (LRA), principalmente por sus propiedades fisicoquímicas, y se cita comúnmente como la </a:t>
            </a:r>
            <a:r>
              <a:rPr lang="es-DO" sz="1200" b="0" i="0" u="none" strike="noStrike" kern="1200" dirty="0">
                <a:solidFill>
                  <a:schemeClr val="tx1"/>
                </a:solidFill>
                <a:effectLst/>
                <a:latin typeface="+mn-lt"/>
                <a:ea typeface="+mn-ea"/>
                <a:cs typeface="+mn-cs"/>
                <a:hlinkClick r:id="rId3"/>
              </a:rPr>
              <a:t>tercera causa más común</a:t>
            </a:r>
            <a:r>
              <a:rPr lang="es-DO" sz="1200" b="0" i="0" kern="1200" dirty="0">
                <a:solidFill>
                  <a:schemeClr val="tx1"/>
                </a:solidFill>
                <a:effectLst/>
                <a:latin typeface="+mn-lt"/>
                <a:ea typeface="+mn-ea"/>
                <a:cs typeface="+mn-cs"/>
              </a:rPr>
              <a:t> de LRA en pacientes hospitalizados. Pero ¿es esto realmente cierto? Incluso el término LRA inducida por contraste (LRA-IC) está evolucionando hacia LRA asociada al contraste (LRA-AC), lo que enfatiza la posibilidad de que el contraste sea simplemente un "observador inocente" previamente declarado culpable por asociación.</a:t>
            </a:r>
            <a:endParaRPr lang="es-DO" dirty="0"/>
          </a:p>
        </p:txBody>
      </p:sp>
      <p:sp>
        <p:nvSpPr>
          <p:cNvPr id="4" name="Slide Number Placeholder 3"/>
          <p:cNvSpPr>
            <a:spLocks noGrp="1"/>
          </p:cNvSpPr>
          <p:nvPr>
            <p:ph type="sldNum" sz="quarter" idx="5"/>
          </p:nvPr>
        </p:nvSpPr>
        <p:spPr/>
        <p:txBody>
          <a:bodyPr/>
          <a:lstStyle/>
          <a:p>
            <a:fld id="{3EDE6825-C8BA-4863-9B1E-22D8044EACEF}" type="slidenum">
              <a:rPr lang="es-DO" smtClean="0"/>
              <a:t>1</a:t>
            </a:fld>
            <a:endParaRPr lang="es-DO"/>
          </a:p>
        </p:txBody>
      </p:sp>
    </p:spTree>
    <p:extLst>
      <p:ext uri="{BB962C8B-B14F-4D97-AF65-F5344CB8AC3E}">
        <p14:creationId xmlns:p14="http://schemas.microsoft.com/office/powerpoint/2010/main" val="3178822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37DC1-CBA5-4415-9809-6A96518F1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3966E-3DFA-BD34-DB2C-09580A923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7B31A-C3D4-5A91-9E9D-D656BD98A084}"/>
              </a:ext>
            </a:extLst>
          </p:cNvPr>
          <p:cNvSpPr>
            <a:spLocks noGrp="1"/>
          </p:cNvSpPr>
          <p:nvPr>
            <p:ph type="body" idx="1"/>
          </p:nvPr>
        </p:nvSpPr>
        <p:spPr/>
        <p:txBody>
          <a:bodyPr/>
          <a:lstStyle/>
          <a:p>
            <a:endParaRPr lang="es-DO" dirty="0"/>
          </a:p>
        </p:txBody>
      </p:sp>
      <p:sp>
        <p:nvSpPr>
          <p:cNvPr id="4" name="Slide Number Placeholder 3">
            <a:extLst>
              <a:ext uri="{FF2B5EF4-FFF2-40B4-BE49-F238E27FC236}">
                <a16:creationId xmlns:a16="http://schemas.microsoft.com/office/drawing/2014/main" id="{97139844-8DC6-5DC6-13A6-CE27E2EAD63F}"/>
              </a:ext>
            </a:extLst>
          </p:cNvPr>
          <p:cNvSpPr>
            <a:spLocks noGrp="1"/>
          </p:cNvSpPr>
          <p:nvPr>
            <p:ph type="sldNum" sz="quarter" idx="5"/>
          </p:nvPr>
        </p:nvSpPr>
        <p:spPr/>
        <p:txBody>
          <a:bodyPr/>
          <a:lstStyle/>
          <a:p>
            <a:fld id="{3EDE6825-C8BA-4863-9B1E-22D8044EACEF}" type="slidenum">
              <a:rPr lang="es-DO" smtClean="0"/>
              <a:t>13</a:t>
            </a:fld>
            <a:endParaRPr lang="es-DO"/>
          </a:p>
        </p:txBody>
      </p:sp>
    </p:spTree>
    <p:extLst>
      <p:ext uri="{BB962C8B-B14F-4D97-AF65-F5344CB8AC3E}">
        <p14:creationId xmlns:p14="http://schemas.microsoft.com/office/powerpoint/2010/main" val="290828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b="0" i="0" dirty="0">
                <a:solidFill>
                  <a:srgbClr val="222222"/>
                </a:solidFill>
                <a:effectLst/>
                <a:latin typeface="Merriweather" panose="00000500000000000000" pitchFamily="2" charset="0"/>
              </a:rPr>
              <a:t>Las recomendaciones de consenso actuales para el uso de MC intravenoso en pacientes con enfermedad renal estable también pueden aplicarse a pacientes con IRA preexistente.</a:t>
            </a:r>
          </a:p>
          <a:p>
            <a:r>
              <a:rPr lang="es-DO" sz="1200" b="0" i="0" kern="1200" dirty="0">
                <a:solidFill>
                  <a:schemeClr val="tx1"/>
                </a:solidFill>
                <a:effectLst/>
                <a:latin typeface="+mn-lt"/>
                <a:ea typeface="+mn-ea"/>
                <a:cs typeface="+mn-cs"/>
              </a:rPr>
              <a:t> El inicio de la diálisis dentro de los 180 días se observó en el 5,4% de la cohorte. No se observó una asociación entre la administración de CM y un mayor riesgo de diálisis dentro de los 180 días.</a:t>
            </a:r>
            <a:endParaRPr lang="es-DO" dirty="0"/>
          </a:p>
        </p:txBody>
      </p:sp>
      <p:sp>
        <p:nvSpPr>
          <p:cNvPr id="4" name="Slide Number Placeholder 3"/>
          <p:cNvSpPr>
            <a:spLocks noGrp="1"/>
          </p:cNvSpPr>
          <p:nvPr>
            <p:ph type="sldNum" sz="quarter" idx="5"/>
          </p:nvPr>
        </p:nvSpPr>
        <p:spPr/>
        <p:txBody>
          <a:bodyPr/>
          <a:lstStyle/>
          <a:p>
            <a:fld id="{3EDE6825-C8BA-4863-9B1E-22D8044EACEF}" type="slidenum">
              <a:rPr lang="es-DO" smtClean="0"/>
              <a:t>16</a:t>
            </a:fld>
            <a:endParaRPr lang="es-DO"/>
          </a:p>
        </p:txBody>
      </p:sp>
    </p:spTree>
    <p:extLst>
      <p:ext uri="{BB962C8B-B14F-4D97-AF65-F5344CB8AC3E}">
        <p14:creationId xmlns:p14="http://schemas.microsoft.com/office/powerpoint/2010/main" val="107980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2E53-89D8-80BC-4C13-ABB02C502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DFBBF-D441-6806-1C63-F65A922AD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1B6F0-355F-3B74-42F3-32047CB34D06}"/>
              </a:ext>
            </a:extLst>
          </p:cNvPr>
          <p:cNvSpPr>
            <a:spLocks noGrp="1"/>
          </p:cNvSpPr>
          <p:nvPr>
            <p:ph type="body" idx="1"/>
          </p:nvPr>
        </p:nvSpPr>
        <p:spPr/>
        <p:txBody>
          <a:bodyPr/>
          <a:lstStyle/>
          <a:p>
            <a:r>
              <a:rPr lang="es-DO" dirty="0"/>
              <a:t>La creatinina </a:t>
            </a:r>
            <a:r>
              <a:rPr lang="es-DO" dirty="0" err="1"/>
              <a:t>serica</a:t>
            </a:r>
            <a:r>
              <a:rPr lang="es-DO" dirty="0"/>
              <a:t> es un mal predictor </a:t>
            </a:r>
          </a:p>
        </p:txBody>
      </p:sp>
      <p:sp>
        <p:nvSpPr>
          <p:cNvPr id="4" name="Slide Number Placeholder 3">
            <a:extLst>
              <a:ext uri="{FF2B5EF4-FFF2-40B4-BE49-F238E27FC236}">
                <a16:creationId xmlns:a16="http://schemas.microsoft.com/office/drawing/2014/main" id="{890F2627-83B2-28A7-269B-588AD146BC5F}"/>
              </a:ext>
            </a:extLst>
          </p:cNvPr>
          <p:cNvSpPr>
            <a:spLocks noGrp="1"/>
          </p:cNvSpPr>
          <p:nvPr>
            <p:ph type="sldNum" sz="quarter" idx="5"/>
          </p:nvPr>
        </p:nvSpPr>
        <p:spPr/>
        <p:txBody>
          <a:bodyPr/>
          <a:lstStyle/>
          <a:p>
            <a:fld id="{3EDE6825-C8BA-4863-9B1E-22D8044EACEF}" type="slidenum">
              <a:rPr lang="es-DO" smtClean="0"/>
              <a:t>19</a:t>
            </a:fld>
            <a:endParaRPr lang="es-DO"/>
          </a:p>
        </p:txBody>
      </p:sp>
    </p:spTree>
    <p:extLst>
      <p:ext uri="{BB962C8B-B14F-4D97-AF65-F5344CB8AC3E}">
        <p14:creationId xmlns:p14="http://schemas.microsoft.com/office/powerpoint/2010/main" val="61354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A8FC-A219-0DF0-3ACC-DABB7759C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B7CFB-8669-E1A3-5C7F-68E3E0817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44ECE-1E18-4C88-EFC7-B03D8BBD13FC}"/>
              </a:ext>
            </a:extLst>
          </p:cNvPr>
          <p:cNvSpPr>
            <a:spLocks noGrp="1"/>
          </p:cNvSpPr>
          <p:nvPr>
            <p:ph type="body" idx="1"/>
          </p:nvPr>
        </p:nvSpPr>
        <p:spPr/>
        <p:txBody>
          <a:bodyPr/>
          <a:lstStyle/>
          <a:p>
            <a:r>
              <a:rPr lang="es-DO" dirty="0" err="1"/>
              <a:t>Basandose</a:t>
            </a:r>
            <a:r>
              <a:rPr lang="es-DO" dirty="0"/>
              <a:t> en los mecanismos fisiopatológicos de vasoconstricción, hipoxia, estrés oxidativo y apoptosis </a:t>
            </a:r>
          </a:p>
        </p:txBody>
      </p:sp>
      <p:sp>
        <p:nvSpPr>
          <p:cNvPr id="4" name="Slide Number Placeholder 3">
            <a:extLst>
              <a:ext uri="{FF2B5EF4-FFF2-40B4-BE49-F238E27FC236}">
                <a16:creationId xmlns:a16="http://schemas.microsoft.com/office/drawing/2014/main" id="{BDDADAFD-808F-AC21-217B-654D658A1631}"/>
              </a:ext>
            </a:extLst>
          </p:cNvPr>
          <p:cNvSpPr>
            <a:spLocks noGrp="1"/>
          </p:cNvSpPr>
          <p:nvPr>
            <p:ph type="sldNum" sz="quarter" idx="5"/>
          </p:nvPr>
        </p:nvSpPr>
        <p:spPr/>
        <p:txBody>
          <a:bodyPr/>
          <a:lstStyle/>
          <a:p>
            <a:fld id="{3EDE6825-C8BA-4863-9B1E-22D8044EACEF}" type="slidenum">
              <a:rPr lang="es-DO" smtClean="0"/>
              <a:t>20</a:t>
            </a:fld>
            <a:endParaRPr lang="es-DO"/>
          </a:p>
        </p:txBody>
      </p:sp>
    </p:spTree>
    <p:extLst>
      <p:ext uri="{BB962C8B-B14F-4D97-AF65-F5344CB8AC3E}">
        <p14:creationId xmlns:p14="http://schemas.microsoft.com/office/powerpoint/2010/main" val="24862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sz="1200" b="0" i="0" kern="1200" dirty="0">
                <a:solidFill>
                  <a:schemeClr val="tx1"/>
                </a:solidFill>
                <a:effectLst/>
                <a:latin typeface="+mn-lt"/>
                <a:ea typeface="+mn-ea"/>
                <a:cs typeface="+mn-cs"/>
              </a:rPr>
              <a:t>Este estudio multicéntrico, abierto, aleatorizado y controlado se realizó en 21 hospitales universitarios e incluyó a 1002 pacientes con enfermedad renal crónica (ERC). Los pacientes fueron aleatorizados a hidratación simplificada (SH) (grupo SH, con suero fisiológico desde 1 hora antes hasta 4 horas después de la CAG a un ritmo de 3 ml/kg/h) o hidratación estándar (grupo control, con suero fisiológico 12 horas antes y 12 horas después de la CAG a un ritmo de 1 ml/kg/h). El criterio de valoración principal de la IRA-CA fue un aumento ≥25 % o 0,5 mg/dl de la creatinina sérica con respecto al valor basal en un plazo de 48 a 72 horas. Se presentó IRA-AC en 29 de 466 (6,2%) pacientes del grupo de HS y en 38 de 455 (8,4%) pacientes del grupo control (riesgo relativo: 0,8; IC del 95%: 0,5-1,2; </a:t>
            </a:r>
            <a:r>
              <a:rPr lang="es-DO" sz="1200" b="0" i="1" kern="1200" dirty="0">
                <a:solidFill>
                  <a:schemeClr val="tx1"/>
                </a:solidFill>
                <a:effectLst/>
                <a:latin typeface="+mn-lt"/>
                <a:ea typeface="+mn-ea"/>
                <a:cs typeface="+mn-cs"/>
              </a:rPr>
              <a:t>p =</a:t>
            </a:r>
            <a:r>
              <a:rPr lang="es-DO" sz="1200" b="0" i="0" kern="1200" dirty="0">
                <a:solidFill>
                  <a:schemeClr val="tx1"/>
                </a:solidFill>
                <a:effectLst/>
                <a:latin typeface="+mn-lt"/>
                <a:ea typeface="+mn-ea"/>
                <a:cs typeface="+mn-cs"/>
              </a:rPr>
              <a:t> 0,216). Además, el riesgo de insuficiencia cardíaca aguda y de eventos cardiovasculares adversos mayores al año no difirió significativamente entre los grupos. Sin embargo, la mediana de la duración de la hidratación fue significativamente menor en el grupo de HS que en el grupo control (6 frente a 25 horas; </a:t>
            </a:r>
            <a:r>
              <a:rPr lang="es-DO" sz="1200" b="0" i="1" kern="1200" dirty="0">
                <a:solidFill>
                  <a:schemeClr val="tx1"/>
                </a:solidFill>
                <a:effectLst/>
                <a:latin typeface="+mn-lt"/>
                <a:ea typeface="+mn-ea"/>
                <a:cs typeface="+mn-cs"/>
              </a:rPr>
              <a:t>p</a:t>
            </a:r>
            <a:r>
              <a:rPr lang="es-DO" sz="1200" b="0" i="0" kern="1200" dirty="0">
                <a:solidFill>
                  <a:schemeClr val="tx1"/>
                </a:solidFill>
                <a:effectLst/>
                <a:latin typeface="+mn-lt"/>
                <a:ea typeface="+mn-ea"/>
                <a:cs typeface="+mn-cs"/>
              </a:rPr>
              <a:t> &lt; 0,001).</a:t>
            </a:r>
            <a:endParaRPr lang="es-DO" dirty="0"/>
          </a:p>
        </p:txBody>
      </p:sp>
      <p:sp>
        <p:nvSpPr>
          <p:cNvPr id="4" name="Slide Number Placeholder 3"/>
          <p:cNvSpPr>
            <a:spLocks noGrp="1"/>
          </p:cNvSpPr>
          <p:nvPr>
            <p:ph type="sldNum" sz="quarter" idx="5"/>
          </p:nvPr>
        </p:nvSpPr>
        <p:spPr/>
        <p:txBody>
          <a:bodyPr/>
          <a:lstStyle/>
          <a:p>
            <a:fld id="{3EDE6825-C8BA-4863-9B1E-22D8044EACEF}" type="slidenum">
              <a:rPr lang="es-DO" smtClean="0"/>
              <a:t>21</a:t>
            </a:fld>
            <a:endParaRPr lang="es-DO"/>
          </a:p>
        </p:txBody>
      </p:sp>
    </p:spTree>
    <p:extLst>
      <p:ext uri="{BB962C8B-B14F-4D97-AF65-F5344CB8AC3E}">
        <p14:creationId xmlns:p14="http://schemas.microsoft.com/office/powerpoint/2010/main" val="78272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sz="1200" b="0" i="0" kern="1200" dirty="0">
                <a:solidFill>
                  <a:schemeClr val="tx1"/>
                </a:solidFill>
                <a:effectLst/>
                <a:latin typeface="+mn-lt"/>
                <a:ea typeface="+mn-ea"/>
                <a:cs typeface="+mn-cs"/>
              </a:rPr>
              <a:t>(Este artículo pertenece al Número Especial </a:t>
            </a:r>
            <a:r>
              <a:rPr lang="es-DO" sz="1200" b="1" i="0" u="none" strike="noStrike" kern="1200" dirty="0">
                <a:solidFill>
                  <a:schemeClr val="tx1"/>
                </a:solidFill>
                <a:effectLst/>
                <a:latin typeface="+mn-lt"/>
                <a:ea typeface="+mn-ea"/>
                <a:cs typeface="+mn-cs"/>
                <a:hlinkClick r:id="rId3"/>
              </a:rPr>
              <a:t>Diagnóstico y Seguimiento de la Enfermedad Renal: De la Biología a los Biomarcadores</a:t>
            </a:r>
            <a:r>
              <a:rPr lang="es-DO" sz="1200" b="0" i="0" kern="1200" dirty="0">
                <a:solidFill>
                  <a:schemeClr val="tx1"/>
                </a:solidFill>
                <a:effectLst/>
                <a:latin typeface="+mn-lt"/>
                <a:ea typeface="+mn-ea"/>
                <a:cs typeface="+mn-cs"/>
              </a:rPr>
              <a:t> )</a:t>
            </a:r>
            <a:endParaRPr lang="es-DO" dirty="0"/>
          </a:p>
        </p:txBody>
      </p:sp>
      <p:sp>
        <p:nvSpPr>
          <p:cNvPr id="4" name="Slide Number Placeholder 3"/>
          <p:cNvSpPr>
            <a:spLocks noGrp="1"/>
          </p:cNvSpPr>
          <p:nvPr>
            <p:ph type="sldNum" sz="quarter" idx="5"/>
          </p:nvPr>
        </p:nvSpPr>
        <p:spPr/>
        <p:txBody>
          <a:bodyPr/>
          <a:lstStyle/>
          <a:p>
            <a:fld id="{3EDE6825-C8BA-4863-9B1E-22D8044EACEF}" type="slidenum">
              <a:rPr lang="es-DO" smtClean="0"/>
              <a:t>22</a:t>
            </a:fld>
            <a:endParaRPr lang="es-DO"/>
          </a:p>
        </p:txBody>
      </p:sp>
    </p:spTree>
    <p:extLst>
      <p:ext uri="{BB962C8B-B14F-4D97-AF65-F5344CB8AC3E}">
        <p14:creationId xmlns:p14="http://schemas.microsoft.com/office/powerpoint/2010/main" val="27766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08865-F54C-01C2-D48E-C3703D626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F342F-9250-B1E4-3A26-C389FD280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8EBCB-F726-5825-74F7-57C6AD2798DB}"/>
              </a:ext>
            </a:extLst>
          </p:cNvPr>
          <p:cNvSpPr>
            <a:spLocks noGrp="1"/>
          </p:cNvSpPr>
          <p:nvPr>
            <p:ph type="body" idx="1"/>
          </p:nvPr>
        </p:nvSpPr>
        <p:spPr/>
        <p:txBody>
          <a:bodyPr/>
          <a:lstStyle/>
          <a:p>
            <a:r>
              <a:rPr lang="es-DO" dirty="0"/>
              <a:t>La creatinina </a:t>
            </a:r>
            <a:r>
              <a:rPr lang="es-DO" dirty="0" err="1"/>
              <a:t>serica</a:t>
            </a:r>
            <a:r>
              <a:rPr lang="es-DO" dirty="0"/>
              <a:t> es un mal predictor </a:t>
            </a:r>
          </a:p>
        </p:txBody>
      </p:sp>
      <p:sp>
        <p:nvSpPr>
          <p:cNvPr id="4" name="Slide Number Placeholder 3">
            <a:extLst>
              <a:ext uri="{FF2B5EF4-FFF2-40B4-BE49-F238E27FC236}">
                <a16:creationId xmlns:a16="http://schemas.microsoft.com/office/drawing/2014/main" id="{8A9EF09B-4480-99D8-C0D5-51FA9D8EBD24}"/>
              </a:ext>
            </a:extLst>
          </p:cNvPr>
          <p:cNvSpPr>
            <a:spLocks noGrp="1"/>
          </p:cNvSpPr>
          <p:nvPr>
            <p:ph type="sldNum" sz="quarter" idx="5"/>
          </p:nvPr>
        </p:nvSpPr>
        <p:spPr/>
        <p:txBody>
          <a:bodyPr/>
          <a:lstStyle/>
          <a:p>
            <a:fld id="{3EDE6825-C8BA-4863-9B1E-22D8044EACEF}" type="slidenum">
              <a:rPr lang="es-DO" smtClean="0"/>
              <a:t>25</a:t>
            </a:fld>
            <a:endParaRPr lang="es-DO"/>
          </a:p>
        </p:txBody>
      </p:sp>
    </p:spTree>
    <p:extLst>
      <p:ext uri="{BB962C8B-B14F-4D97-AF65-F5344CB8AC3E}">
        <p14:creationId xmlns:p14="http://schemas.microsoft.com/office/powerpoint/2010/main" val="1549392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23E5-B625-D595-15C2-CDFB68B4A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8AD6F-96EE-DE0A-0D16-485C56594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0C93A-AC09-B21A-0648-3429D1BE3C51}"/>
              </a:ext>
            </a:extLst>
          </p:cNvPr>
          <p:cNvSpPr>
            <a:spLocks noGrp="1"/>
          </p:cNvSpPr>
          <p:nvPr>
            <p:ph type="body" idx="1"/>
          </p:nvPr>
        </p:nvSpPr>
        <p:spPr/>
        <p:txBody>
          <a:bodyPr/>
          <a:lstStyle/>
          <a:p>
            <a:r>
              <a:rPr lang="es-DO" dirty="0"/>
              <a:t>La creatinina </a:t>
            </a:r>
            <a:r>
              <a:rPr lang="es-DO" dirty="0" err="1"/>
              <a:t>serica</a:t>
            </a:r>
            <a:r>
              <a:rPr lang="es-DO" dirty="0"/>
              <a:t> es un mal predictor </a:t>
            </a:r>
          </a:p>
        </p:txBody>
      </p:sp>
      <p:sp>
        <p:nvSpPr>
          <p:cNvPr id="4" name="Slide Number Placeholder 3">
            <a:extLst>
              <a:ext uri="{FF2B5EF4-FFF2-40B4-BE49-F238E27FC236}">
                <a16:creationId xmlns:a16="http://schemas.microsoft.com/office/drawing/2014/main" id="{C3081957-B4D3-C1C0-FE5F-FA8F801DE9AE}"/>
              </a:ext>
            </a:extLst>
          </p:cNvPr>
          <p:cNvSpPr>
            <a:spLocks noGrp="1"/>
          </p:cNvSpPr>
          <p:nvPr>
            <p:ph type="sldNum" sz="quarter" idx="5"/>
          </p:nvPr>
        </p:nvSpPr>
        <p:spPr/>
        <p:txBody>
          <a:bodyPr/>
          <a:lstStyle/>
          <a:p>
            <a:fld id="{3EDE6825-C8BA-4863-9B1E-22D8044EACEF}" type="slidenum">
              <a:rPr lang="es-DO" smtClean="0"/>
              <a:t>26</a:t>
            </a:fld>
            <a:endParaRPr lang="es-DO"/>
          </a:p>
        </p:txBody>
      </p:sp>
    </p:spTree>
    <p:extLst>
      <p:ext uri="{BB962C8B-B14F-4D97-AF65-F5344CB8AC3E}">
        <p14:creationId xmlns:p14="http://schemas.microsoft.com/office/powerpoint/2010/main" val="175891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dirty="0"/>
              <a:t>Cada año se realizan 60 millones de estudios radiológicos con </a:t>
            </a:r>
            <a:r>
              <a:rPr lang="es-DO" dirty="0" err="1"/>
              <a:t>contrastee</a:t>
            </a:r>
            <a:endParaRPr lang="es-DO" dirty="0"/>
          </a:p>
          <a:p>
            <a:r>
              <a:rPr lang="es-DO" dirty="0"/>
              <a:t>Tercera causa de falla renal aguda en pacientes hospitalizados </a:t>
            </a:r>
          </a:p>
          <a:p>
            <a:r>
              <a:rPr lang="es-DO" dirty="0"/>
              <a:t>En pacientes con riesgo </a:t>
            </a:r>
            <a:r>
              <a:rPr lang="es-DO" dirty="0" err="1"/>
              <a:t>incidendcia</a:t>
            </a:r>
            <a:r>
              <a:rPr lang="es-DO" dirty="0"/>
              <a:t> de 25 % </a:t>
            </a:r>
          </a:p>
          <a:p>
            <a:r>
              <a:rPr lang="es-DO" dirty="0"/>
              <a:t>0.44% de incidencia de </a:t>
            </a:r>
            <a:r>
              <a:rPr lang="es-DO" dirty="0" err="1"/>
              <a:t>nac</a:t>
            </a:r>
            <a:r>
              <a:rPr lang="es-DO" dirty="0"/>
              <a:t> requiere </a:t>
            </a:r>
            <a:r>
              <a:rPr lang="es-DO" dirty="0" err="1"/>
              <a:t>dialisis</a:t>
            </a:r>
            <a:endParaRPr lang="es-DO" dirty="0"/>
          </a:p>
          <a:p>
            <a:r>
              <a:rPr lang="es-DO" dirty="0"/>
              <a:t>Deterioro de función renal puede ser irreversible</a:t>
            </a:r>
          </a:p>
          <a:p>
            <a:r>
              <a:rPr lang="es-DO" dirty="0"/>
              <a:t>Aumenta la mortalidad</a:t>
            </a:r>
          </a:p>
        </p:txBody>
      </p:sp>
      <p:sp>
        <p:nvSpPr>
          <p:cNvPr id="4" name="Slide Number Placeholder 3"/>
          <p:cNvSpPr>
            <a:spLocks noGrp="1"/>
          </p:cNvSpPr>
          <p:nvPr>
            <p:ph type="sldNum" sz="quarter" idx="5"/>
          </p:nvPr>
        </p:nvSpPr>
        <p:spPr/>
        <p:txBody>
          <a:bodyPr/>
          <a:lstStyle/>
          <a:p>
            <a:fld id="{3EDE6825-C8BA-4863-9B1E-22D8044EACEF}" type="slidenum">
              <a:rPr lang="es-DO" smtClean="0"/>
              <a:t>30</a:t>
            </a:fld>
            <a:endParaRPr lang="es-DO"/>
          </a:p>
        </p:txBody>
      </p:sp>
    </p:spTree>
    <p:extLst>
      <p:ext uri="{BB962C8B-B14F-4D97-AF65-F5344CB8AC3E}">
        <p14:creationId xmlns:p14="http://schemas.microsoft.com/office/powerpoint/2010/main" val="208479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sz="1200" b="0" i="0" kern="1200" dirty="0">
                <a:solidFill>
                  <a:schemeClr val="tx1"/>
                </a:solidFill>
                <a:effectLst/>
                <a:latin typeface="+mn-lt"/>
                <a:ea typeface="+mn-ea"/>
                <a:cs typeface="+mn-cs"/>
              </a:rPr>
              <a:t>Los datos se recopilaron de la base de datos de los NIH de 2009, la mayor base de datos pública de pacientes hospitalizados de todo el país. Contiene datos administrativos de aproximadamente 8 millones de hospitalizaciones al año, lo que representa el 96 % de la población estadounidense.</a:t>
            </a:r>
          </a:p>
          <a:p>
            <a:r>
              <a:rPr lang="es-DO" sz="1200" b="1" i="1" kern="1200" dirty="0">
                <a:solidFill>
                  <a:schemeClr val="tx1"/>
                </a:solidFill>
                <a:effectLst/>
                <a:latin typeface="+mn-lt"/>
                <a:ea typeface="+mn-ea"/>
                <a:cs typeface="+mn-cs"/>
              </a:rPr>
              <a:t>Criterios de inclusión:</a:t>
            </a:r>
            <a:r>
              <a:rPr lang="es-DO" sz="1200" b="0" i="0" kern="1200" dirty="0">
                <a:solidFill>
                  <a:schemeClr val="tx1"/>
                </a:solidFill>
                <a:effectLst/>
                <a:latin typeface="+mn-lt"/>
                <a:ea typeface="+mn-ea"/>
                <a:cs typeface="+mn-cs"/>
              </a:rPr>
              <a:t> Se incluyeron 5.922.537 pacientes ≥18 años de edad con un diagnóstico de ingreso distinto de IRA y ≤10 días de hospitalización.</a:t>
            </a:r>
            <a:endParaRPr lang="es-DO" dirty="0"/>
          </a:p>
        </p:txBody>
      </p:sp>
      <p:sp>
        <p:nvSpPr>
          <p:cNvPr id="4" name="Slide Number Placeholder 3"/>
          <p:cNvSpPr>
            <a:spLocks noGrp="1"/>
          </p:cNvSpPr>
          <p:nvPr>
            <p:ph type="sldNum" sz="quarter" idx="5"/>
          </p:nvPr>
        </p:nvSpPr>
        <p:spPr/>
        <p:txBody>
          <a:bodyPr/>
          <a:lstStyle/>
          <a:p>
            <a:fld id="{3EDE6825-C8BA-4863-9B1E-22D8044EACEF}" type="slidenum">
              <a:rPr lang="es-DO" smtClean="0"/>
              <a:t>5</a:t>
            </a:fld>
            <a:endParaRPr lang="es-DO"/>
          </a:p>
        </p:txBody>
      </p:sp>
    </p:spTree>
    <p:extLst>
      <p:ext uri="{BB962C8B-B14F-4D97-AF65-F5344CB8AC3E}">
        <p14:creationId xmlns:p14="http://schemas.microsoft.com/office/powerpoint/2010/main" val="86013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90AC1-4AC8-9688-D1C6-46A3DFDA4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656FD-06E8-B055-47C7-CE009F75D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BB7FC-7BCE-173E-699B-AB618CE217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b="0" i="0" dirty="0">
                <a:solidFill>
                  <a:srgbClr val="666666"/>
                </a:solidFill>
                <a:effectLst/>
                <a:latin typeface="Helvetica Neue"/>
              </a:rPr>
              <a:t>La incidencia de IRA en pacientes que recibieron y no recibieron contraste fue del 5,5 % y del 5,6 %, respectivamente.</a:t>
            </a:r>
          </a:p>
          <a:p>
            <a:endParaRPr lang="es-DO" sz="1200" b="0" i="0" kern="1200" dirty="0">
              <a:solidFill>
                <a:schemeClr val="tx1"/>
              </a:solidFill>
              <a:effectLst/>
              <a:latin typeface="+mn-lt"/>
              <a:ea typeface="+mn-ea"/>
              <a:cs typeface="+mn-cs"/>
            </a:endParaRPr>
          </a:p>
          <a:p>
            <a:r>
              <a:rPr lang="es-DO" sz="1200" b="0" i="0" kern="1200" dirty="0">
                <a:solidFill>
                  <a:schemeClr val="tx1"/>
                </a:solidFill>
                <a:effectLst/>
                <a:latin typeface="+mn-lt"/>
                <a:ea typeface="+mn-ea"/>
                <a:cs typeface="+mn-cs"/>
              </a:rPr>
              <a:t>Resultados </a:t>
            </a:r>
          </a:p>
          <a:p>
            <a:r>
              <a:rPr lang="es-DO" sz="1200" b="0" i="0" kern="1200" dirty="0">
                <a:solidFill>
                  <a:schemeClr val="tx1"/>
                </a:solidFill>
                <a:effectLst/>
                <a:latin typeface="+mn-lt"/>
                <a:ea typeface="+mn-ea"/>
                <a:cs typeface="+mn-cs"/>
              </a:rPr>
              <a:t>No es sorprendente que los pacientes que recibieron contraste fueran mayores y, con mayor frecuencia, blancos y varones. Sin embargo, los pacientes que no recibieron contraste presentaron una </a:t>
            </a:r>
            <a:r>
              <a:rPr lang="es-DO" sz="1200" b="0" i="1" kern="1200" dirty="0">
                <a:solidFill>
                  <a:schemeClr val="tx1"/>
                </a:solidFill>
                <a:effectLst/>
                <a:latin typeface="+mn-lt"/>
                <a:ea typeface="+mn-ea"/>
                <a:cs typeface="+mn-cs"/>
              </a:rPr>
              <a:t>mayor puntuación de comorbilidad (tabla 2)</a:t>
            </a:r>
            <a:r>
              <a:rPr lang="es-DO" sz="1200" b="0" i="0" kern="1200" dirty="0">
                <a:solidFill>
                  <a:schemeClr val="tx1"/>
                </a:solidFill>
                <a:effectLst/>
                <a:latin typeface="+mn-lt"/>
                <a:ea typeface="+mn-ea"/>
                <a:cs typeface="+mn-cs"/>
              </a:rPr>
              <a:t> .</a:t>
            </a:r>
          </a:p>
          <a:p>
            <a:endParaRPr lang="es-DO" dirty="0"/>
          </a:p>
        </p:txBody>
      </p:sp>
      <p:sp>
        <p:nvSpPr>
          <p:cNvPr id="4" name="Slide Number Placeholder 3">
            <a:extLst>
              <a:ext uri="{FF2B5EF4-FFF2-40B4-BE49-F238E27FC236}">
                <a16:creationId xmlns:a16="http://schemas.microsoft.com/office/drawing/2014/main" id="{392582F2-45CC-6927-7073-9E69D729A9DD}"/>
              </a:ext>
            </a:extLst>
          </p:cNvPr>
          <p:cNvSpPr>
            <a:spLocks noGrp="1"/>
          </p:cNvSpPr>
          <p:nvPr>
            <p:ph type="sldNum" sz="quarter" idx="5"/>
          </p:nvPr>
        </p:nvSpPr>
        <p:spPr/>
        <p:txBody>
          <a:bodyPr/>
          <a:lstStyle/>
          <a:p>
            <a:fld id="{3EDE6825-C8BA-4863-9B1E-22D8044EACEF}" type="slidenum">
              <a:rPr lang="es-DO" smtClean="0"/>
              <a:t>6</a:t>
            </a:fld>
            <a:endParaRPr lang="es-DO"/>
          </a:p>
        </p:txBody>
      </p:sp>
    </p:spTree>
    <p:extLst>
      <p:ext uri="{BB962C8B-B14F-4D97-AF65-F5344CB8AC3E}">
        <p14:creationId xmlns:p14="http://schemas.microsoft.com/office/powerpoint/2010/main" val="410803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DO" dirty="0"/>
              <a:t>La creatinina </a:t>
            </a:r>
            <a:r>
              <a:rPr lang="es-DO" dirty="0" err="1"/>
              <a:t>serica</a:t>
            </a:r>
            <a:r>
              <a:rPr lang="es-DO" dirty="0"/>
              <a:t> es un mal predictor </a:t>
            </a:r>
          </a:p>
        </p:txBody>
      </p:sp>
      <p:sp>
        <p:nvSpPr>
          <p:cNvPr id="4" name="Slide Number Placeholder 3"/>
          <p:cNvSpPr>
            <a:spLocks noGrp="1"/>
          </p:cNvSpPr>
          <p:nvPr>
            <p:ph type="sldNum" sz="quarter" idx="5"/>
          </p:nvPr>
        </p:nvSpPr>
        <p:spPr/>
        <p:txBody>
          <a:bodyPr/>
          <a:lstStyle/>
          <a:p>
            <a:fld id="{3EDE6825-C8BA-4863-9B1E-22D8044EACEF}" type="slidenum">
              <a:rPr lang="es-DO" smtClean="0"/>
              <a:t>7</a:t>
            </a:fld>
            <a:endParaRPr lang="es-DO"/>
          </a:p>
        </p:txBody>
      </p:sp>
    </p:spTree>
    <p:extLst>
      <p:ext uri="{BB962C8B-B14F-4D97-AF65-F5344CB8AC3E}">
        <p14:creationId xmlns:p14="http://schemas.microsoft.com/office/powerpoint/2010/main" val="71767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1E43-238F-9156-D988-F598B76A1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7C710-0FF4-6560-6735-05E4AA575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A24F9-9EA6-F9F2-B7F1-98C5281A9FE9}"/>
              </a:ext>
            </a:extLst>
          </p:cNvPr>
          <p:cNvSpPr>
            <a:spLocks noGrp="1"/>
          </p:cNvSpPr>
          <p:nvPr>
            <p:ph type="body" idx="1"/>
          </p:nvPr>
        </p:nvSpPr>
        <p:spPr/>
        <p:txBody>
          <a:bodyPr/>
          <a:lstStyle/>
          <a:p>
            <a:r>
              <a:rPr lang="es-DO" dirty="0"/>
              <a:t>La creatinina </a:t>
            </a:r>
            <a:r>
              <a:rPr lang="es-DO" dirty="0" err="1"/>
              <a:t>serica</a:t>
            </a:r>
            <a:r>
              <a:rPr lang="es-DO" dirty="0"/>
              <a:t> es un mal predictor </a:t>
            </a:r>
          </a:p>
        </p:txBody>
      </p:sp>
      <p:sp>
        <p:nvSpPr>
          <p:cNvPr id="4" name="Slide Number Placeholder 3">
            <a:extLst>
              <a:ext uri="{FF2B5EF4-FFF2-40B4-BE49-F238E27FC236}">
                <a16:creationId xmlns:a16="http://schemas.microsoft.com/office/drawing/2014/main" id="{6F1B81C8-06CB-ADCE-09B5-80C8BE964BE9}"/>
              </a:ext>
            </a:extLst>
          </p:cNvPr>
          <p:cNvSpPr>
            <a:spLocks noGrp="1"/>
          </p:cNvSpPr>
          <p:nvPr>
            <p:ph type="sldNum" sz="quarter" idx="5"/>
          </p:nvPr>
        </p:nvSpPr>
        <p:spPr/>
        <p:txBody>
          <a:bodyPr/>
          <a:lstStyle/>
          <a:p>
            <a:fld id="{3EDE6825-C8BA-4863-9B1E-22D8044EACEF}" type="slidenum">
              <a:rPr lang="es-DO" smtClean="0"/>
              <a:t>8</a:t>
            </a:fld>
            <a:endParaRPr lang="es-DO"/>
          </a:p>
        </p:txBody>
      </p:sp>
    </p:spTree>
    <p:extLst>
      <p:ext uri="{BB962C8B-B14F-4D97-AF65-F5344CB8AC3E}">
        <p14:creationId xmlns:p14="http://schemas.microsoft.com/office/powerpoint/2010/main" val="119323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733A-4F42-6F07-76E2-43E1A8F74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945B3-974E-AC56-C3CF-C747D6682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E469F-C1E0-776B-4D44-04E062AB4E6C}"/>
              </a:ext>
            </a:extLst>
          </p:cNvPr>
          <p:cNvSpPr>
            <a:spLocks noGrp="1"/>
          </p:cNvSpPr>
          <p:nvPr>
            <p:ph type="body" idx="1"/>
          </p:nvPr>
        </p:nvSpPr>
        <p:spPr/>
        <p:txBody>
          <a:bodyPr/>
          <a:lstStyle/>
          <a:p>
            <a:r>
              <a:rPr lang="es-DO" dirty="0"/>
              <a:t>La creatinina </a:t>
            </a:r>
            <a:r>
              <a:rPr lang="es-DO" dirty="0" err="1"/>
              <a:t>serica</a:t>
            </a:r>
            <a:r>
              <a:rPr lang="es-DO" dirty="0"/>
              <a:t> es un mal predictor </a:t>
            </a:r>
          </a:p>
          <a:p>
            <a:r>
              <a:rPr lang="es-DO" sz="1200" b="0" i="0" kern="1200" dirty="0">
                <a:solidFill>
                  <a:schemeClr val="tx1"/>
                </a:solidFill>
                <a:effectLst/>
                <a:latin typeface="+mn-lt"/>
                <a:ea typeface="+mn-ea"/>
                <a:cs typeface="+mn-cs"/>
              </a:rPr>
              <a:t>El riesgo incremental de IRA que puede atribuirse al contraste es modesto en el peor de los casos, y puede estar sobreestimado por los médicos y exagerado en la literatura.</a:t>
            </a:r>
            <a:endParaRPr lang="es-DO" dirty="0"/>
          </a:p>
        </p:txBody>
      </p:sp>
      <p:sp>
        <p:nvSpPr>
          <p:cNvPr id="4" name="Slide Number Placeholder 3">
            <a:extLst>
              <a:ext uri="{FF2B5EF4-FFF2-40B4-BE49-F238E27FC236}">
                <a16:creationId xmlns:a16="http://schemas.microsoft.com/office/drawing/2014/main" id="{4BDEB3B6-FBE8-224E-EBED-5D728266B067}"/>
              </a:ext>
            </a:extLst>
          </p:cNvPr>
          <p:cNvSpPr>
            <a:spLocks noGrp="1"/>
          </p:cNvSpPr>
          <p:nvPr>
            <p:ph type="sldNum" sz="quarter" idx="5"/>
          </p:nvPr>
        </p:nvSpPr>
        <p:spPr/>
        <p:txBody>
          <a:bodyPr/>
          <a:lstStyle/>
          <a:p>
            <a:fld id="{3EDE6825-C8BA-4863-9B1E-22D8044EACEF}" type="slidenum">
              <a:rPr lang="es-DO" smtClean="0"/>
              <a:t>9</a:t>
            </a:fld>
            <a:endParaRPr lang="es-DO"/>
          </a:p>
        </p:txBody>
      </p:sp>
    </p:spTree>
    <p:extLst>
      <p:ext uri="{BB962C8B-B14F-4D97-AF65-F5344CB8AC3E}">
        <p14:creationId xmlns:p14="http://schemas.microsoft.com/office/powerpoint/2010/main" val="231810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0EAD-860C-4858-B804-0AF9B3CCE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0A3B8-C3D3-013E-2B84-CFC261F1D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682BC-482D-3E31-0605-D6240828FE87}"/>
              </a:ext>
            </a:extLst>
          </p:cNvPr>
          <p:cNvSpPr>
            <a:spLocks noGrp="1"/>
          </p:cNvSpPr>
          <p:nvPr>
            <p:ph type="body" idx="1"/>
          </p:nvPr>
        </p:nvSpPr>
        <p:spPr/>
        <p:txBody>
          <a:bodyPr/>
          <a:lstStyle/>
          <a:p>
            <a:r>
              <a:rPr lang="es-DO" dirty="0"/>
              <a:t>La creatinina </a:t>
            </a:r>
            <a:r>
              <a:rPr lang="es-DO" dirty="0" err="1"/>
              <a:t>serica</a:t>
            </a:r>
            <a:r>
              <a:rPr lang="es-DO" dirty="0"/>
              <a:t> es un mal predictor </a:t>
            </a:r>
          </a:p>
          <a:p>
            <a:r>
              <a:rPr lang="es-DO" sz="1200" b="0" i="0" kern="1200" dirty="0">
                <a:solidFill>
                  <a:schemeClr val="tx1"/>
                </a:solidFill>
                <a:effectLst/>
                <a:latin typeface="+mn-lt"/>
                <a:ea typeface="+mn-ea"/>
                <a:cs typeface="+mn-cs"/>
              </a:rPr>
              <a:t>El riesgo incremental de IRA que puede atribuirse al contraste es modesto en el peor de los casos, y puede estar sobreestimado por los médicos y exagerado en la literatura.</a:t>
            </a:r>
            <a:endParaRPr lang="es-DO" dirty="0"/>
          </a:p>
        </p:txBody>
      </p:sp>
      <p:sp>
        <p:nvSpPr>
          <p:cNvPr id="4" name="Slide Number Placeholder 3">
            <a:extLst>
              <a:ext uri="{FF2B5EF4-FFF2-40B4-BE49-F238E27FC236}">
                <a16:creationId xmlns:a16="http://schemas.microsoft.com/office/drawing/2014/main" id="{BDD24933-1893-70B1-5778-2349EEAF1138}"/>
              </a:ext>
            </a:extLst>
          </p:cNvPr>
          <p:cNvSpPr>
            <a:spLocks noGrp="1"/>
          </p:cNvSpPr>
          <p:nvPr>
            <p:ph type="sldNum" sz="quarter" idx="5"/>
          </p:nvPr>
        </p:nvSpPr>
        <p:spPr/>
        <p:txBody>
          <a:bodyPr/>
          <a:lstStyle/>
          <a:p>
            <a:fld id="{3EDE6825-C8BA-4863-9B1E-22D8044EACEF}" type="slidenum">
              <a:rPr lang="es-DO" smtClean="0"/>
              <a:t>10</a:t>
            </a:fld>
            <a:endParaRPr lang="es-DO"/>
          </a:p>
        </p:txBody>
      </p:sp>
    </p:spTree>
    <p:extLst>
      <p:ext uri="{BB962C8B-B14F-4D97-AF65-F5344CB8AC3E}">
        <p14:creationId xmlns:p14="http://schemas.microsoft.com/office/powerpoint/2010/main" val="103724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FBE7A-4CBA-6FA3-6044-9FC7D12A5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AA66D-6828-ECAA-C329-A29A88960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2D777-DA92-AD97-BFA2-250B5B6B86C8}"/>
              </a:ext>
            </a:extLst>
          </p:cNvPr>
          <p:cNvSpPr>
            <a:spLocks noGrp="1"/>
          </p:cNvSpPr>
          <p:nvPr>
            <p:ph type="body" idx="1"/>
          </p:nvPr>
        </p:nvSpPr>
        <p:spPr/>
        <p:txBody>
          <a:bodyPr/>
          <a:lstStyle/>
          <a:p>
            <a:r>
              <a:rPr lang="es-DO" sz="1200" b="0" i="0" kern="1200" dirty="0">
                <a:solidFill>
                  <a:schemeClr val="tx1"/>
                </a:solidFill>
                <a:effectLst/>
                <a:latin typeface="+mn-lt"/>
                <a:ea typeface="+mn-ea"/>
                <a:cs typeface="+mn-cs"/>
              </a:rPr>
              <a:t>La NIC es la tercera causa principal de IRA intrahospitalaria. La disminución de la perfusión renal, que causa lesión prerrenal o necrosis tubular aguda, es la causa más frecuente. </a:t>
            </a:r>
            <a:r>
              <a:rPr lang="es-DO" sz="1200" b="0" i="0" kern="1200" baseline="30000" dirty="0">
                <a:solidFill>
                  <a:schemeClr val="tx1"/>
                </a:solidFill>
                <a:effectLst/>
                <a:latin typeface="+mn-lt"/>
                <a:ea typeface="+mn-ea"/>
                <a:cs typeface="+mn-cs"/>
              </a:rPr>
              <a:t>[ </a:t>
            </a:r>
            <a:r>
              <a:rPr lang="es-DO" sz="1200" b="0" i="0" u="none" strike="noStrike" kern="1200" baseline="30000" dirty="0">
                <a:solidFill>
                  <a:schemeClr val="tx1"/>
                </a:solidFill>
                <a:effectLst/>
                <a:latin typeface="+mn-lt"/>
                <a:ea typeface="+mn-ea"/>
                <a:cs typeface="+mn-cs"/>
              </a:rPr>
              <a:t>37</a:t>
            </a:r>
            <a:r>
              <a:rPr lang="es-DO" sz="1200" b="0" i="0" kern="1200" baseline="30000" dirty="0">
                <a:solidFill>
                  <a:schemeClr val="tx1"/>
                </a:solidFill>
                <a:effectLst/>
                <a:latin typeface="+mn-lt"/>
                <a:ea typeface="+mn-ea"/>
                <a:cs typeface="+mn-cs"/>
              </a:rPr>
              <a:t> ]</a:t>
            </a:r>
            <a:endParaRPr lang="es-DO" sz="1200" b="0" i="0" kern="1200" dirty="0">
              <a:solidFill>
                <a:schemeClr val="tx1"/>
              </a:solidFill>
              <a:effectLst/>
              <a:latin typeface="+mn-lt"/>
              <a:ea typeface="+mn-ea"/>
              <a:cs typeface="+mn-cs"/>
            </a:endParaRPr>
          </a:p>
          <a:p>
            <a:r>
              <a:rPr lang="es-DO" sz="1200" b="0" i="0" kern="1200" dirty="0">
                <a:solidFill>
                  <a:schemeClr val="tx1"/>
                </a:solidFill>
                <a:effectLst/>
                <a:latin typeface="+mn-lt"/>
                <a:ea typeface="+mn-ea"/>
                <a:cs typeface="+mn-cs"/>
              </a:rPr>
              <a:t>A pesar de numerosos estudios, la incidencia real de NIC no está clara. La tasa varía según los siguientes factores:</a:t>
            </a:r>
          </a:p>
          <a:p>
            <a:r>
              <a:rPr lang="es-DO" sz="1200" b="0" i="0" kern="1200" dirty="0">
                <a:solidFill>
                  <a:schemeClr val="tx1"/>
                </a:solidFill>
                <a:effectLst/>
                <a:latin typeface="+mn-lt"/>
                <a:ea typeface="+mn-ea"/>
                <a:cs typeface="+mn-cs"/>
              </a:rPr>
              <a:t>La definición utilizada para CIN</a:t>
            </a:r>
          </a:p>
          <a:p>
            <a:r>
              <a:rPr lang="es-DO" sz="1200" b="0" i="0" kern="1200" dirty="0">
                <a:solidFill>
                  <a:schemeClr val="tx1"/>
                </a:solidFill>
                <a:effectLst/>
                <a:latin typeface="+mn-lt"/>
                <a:ea typeface="+mn-ea"/>
                <a:cs typeface="+mn-cs"/>
              </a:rPr>
              <a:t>Las características del agente de contraste, incluido el tipo, la cantidad, la duración y la vía de administración.</a:t>
            </a:r>
          </a:p>
          <a:p>
            <a:r>
              <a:rPr lang="es-DO" sz="1200" b="0" i="0" kern="1200" dirty="0">
                <a:solidFill>
                  <a:schemeClr val="tx1"/>
                </a:solidFill>
                <a:effectLst/>
                <a:latin typeface="+mn-lt"/>
                <a:ea typeface="+mn-ea"/>
                <a:cs typeface="+mn-cs"/>
              </a:rPr>
              <a:t>Factores de riesgo preexistentes</a:t>
            </a:r>
          </a:p>
          <a:p>
            <a:r>
              <a:rPr lang="es-DO" sz="1200" b="0" i="0" kern="1200" dirty="0">
                <a:solidFill>
                  <a:schemeClr val="tx1"/>
                </a:solidFill>
                <a:effectLst/>
                <a:latin typeface="+mn-lt"/>
                <a:ea typeface="+mn-ea"/>
                <a:cs typeface="+mn-cs"/>
              </a:rPr>
              <a:t>Duración del seguimiento (incluido el día de la medición de la creatinina sérica </a:t>
            </a:r>
            <a:r>
              <a:rPr lang="es-DO" sz="1200" b="0" i="0" kern="1200" dirty="0" err="1">
                <a:solidFill>
                  <a:schemeClr val="tx1"/>
                </a:solidFill>
                <a:effectLst/>
                <a:latin typeface="+mn-lt"/>
                <a:ea typeface="+mn-ea"/>
                <a:cs typeface="+mn-cs"/>
              </a:rPr>
              <a:t>poscontraste</a:t>
            </a:r>
            <a:r>
              <a:rPr lang="es-DO" sz="1200" b="0" i="0" kern="1200" dirty="0">
                <a:solidFill>
                  <a:schemeClr val="tx1"/>
                </a:solidFill>
                <a:effectLst/>
                <a:latin typeface="+mn-lt"/>
                <a:ea typeface="+mn-ea"/>
                <a:cs typeface="+mn-cs"/>
              </a:rPr>
              <a:t>)</a:t>
            </a:r>
          </a:p>
          <a:p>
            <a:r>
              <a:rPr lang="es-DO" sz="1200" b="0" i="0" kern="1200" dirty="0">
                <a:solidFill>
                  <a:schemeClr val="tx1"/>
                </a:solidFill>
                <a:effectLst/>
                <a:latin typeface="+mn-lt"/>
                <a:ea typeface="+mn-ea"/>
                <a:cs typeface="+mn-cs"/>
              </a:rPr>
              <a:t>La incidencia puede ser tan baja como el 2% en pacientes sin factores de riesgo. En aquellos con factores de riesgo, como la diabetes, la tasa se eleva al 9% y hasta el 90% en pacientes con nefropatía diabética. Por lo tanto, la cantidad y el tipo de factores de riesgo preexistentes influyen directamente en la incidencia de insuficiencia renal. Las tasas de incidencia también dependen del procedimiento, con informes en la literatura que varían desde el 1,6-2,3% para intervenciones diagnósticas hasta el 14,5% en general en pacientes sometidos a intervención</a:t>
            </a:r>
          </a:p>
          <a:p>
            <a:endParaRPr lang="es-DO" dirty="0"/>
          </a:p>
        </p:txBody>
      </p:sp>
      <p:sp>
        <p:nvSpPr>
          <p:cNvPr id="4" name="Slide Number Placeholder 3">
            <a:extLst>
              <a:ext uri="{FF2B5EF4-FFF2-40B4-BE49-F238E27FC236}">
                <a16:creationId xmlns:a16="http://schemas.microsoft.com/office/drawing/2014/main" id="{4BCF4920-37CB-A605-0232-9B995BA20120}"/>
              </a:ext>
            </a:extLst>
          </p:cNvPr>
          <p:cNvSpPr>
            <a:spLocks noGrp="1"/>
          </p:cNvSpPr>
          <p:nvPr>
            <p:ph type="sldNum" sz="quarter" idx="5"/>
          </p:nvPr>
        </p:nvSpPr>
        <p:spPr/>
        <p:txBody>
          <a:bodyPr/>
          <a:lstStyle/>
          <a:p>
            <a:fld id="{3EDE6825-C8BA-4863-9B1E-22D8044EACEF}" type="slidenum">
              <a:rPr lang="es-DO" smtClean="0"/>
              <a:t>11</a:t>
            </a:fld>
            <a:endParaRPr lang="es-DO"/>
          </a:p>
        </p:txBody>
      </p:sp>
    </p:spTree>
    <p:extLst>
      <p:ext uri="{BB962C8B-B14F-4D97-AF65-F5344CB8AC3E}">
        <p14:creationId xmlns:p14="http://schemas.microsoft.com/office/powerpoint/2010/main" val="138146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5B75B-2DB6-1CB5-23B9-EAEC95278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AEB82-8FA6-C868-F463-614FB447B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4BD4D-D4BE-6911-57F2-0F059A540E7E}"/>
              </a:ext>
            </a:extLst>
          </p:cNvPr>
          <p:cNvSpPr>
            <a:spLocks noGrp="1"/>
          </p:cNvSpPr>
          <p:nvPr>
            <p:ph type="body" idx="1"/>
          </p:nvPr>
        </p:nvSpPr>
        <p:spPr/>
        <p:txBody>
          <a:bodyPr/>
          <a:lstStyle/>
          <a:p>
            <a:r>
              <a:rPr lang="es-DO" sz="1200" b="0" i="0" kern="1200" dirty="0">
                <a:solidFill>
                  <a:schemeClr val="tx1"/>
                </a:solidFill>
                <a:effectLst/>
                <a:latin typeface="+mn-lt"/>
                <a:ea typeface="+mn-ea"/>
                <a:cs typeface="+mn-cs"/>
              </a:rPr>
              <a:t>La fisiopatología de la NIC sigue siendo incierta. Probablemente involucra múltiples mecanismos e interacciones complejas de isquemia e hipoxia de la médula renal debido a la alteración hemodinámica, citotoxicidad tubular renal directa e inflamación/estrés oxidativo. El mecanismo generalmente aceptado es que la exposición a la MC causa la sobreproducción de especies reactivas de oxígeno (ROS), como aniones superóxido y radicales hidroxilo, lo que provoca lesión renal hipóxica vasoconstrictora.</a:t>
            </a:r>
          </a:p>
          <a:p>
            <a:r>
              <a:rPr lang="es-DO" sz="1200" b="0" i="0" kern="1200" dirty="0">
                <a:solidFill>
                  <a:schemeClr val="tx1"/>
                </a:solidFill>
                <a:effectLst/>
                <a:latin typeface="+mn-lt"/>
                <a:ea typeface="+mn-ea"/>
                <a:cs typeface="+mn-cs"/>
              </a:rPr>
              <a:t>La CM podría desencadenar vasoconstricción </a:t>
            </a:r>
            <a:r>
              <a:rPr lang="es-DO" sz="1200" b="0" i="0" kern="1200" dirty="0" err="1">
                <a:solidFill>
                  <a:schemeClr val="tx1"/>
                </a:solidFill>
                <a:effectLst/>
                <a:latin typeface="+mn-lt"/>
                <a:ea typeface="+mn-ea"/>
                <a:cs typeface="+mn-cs"/>
              </a:rPr>
              <a:t>neurohormonal</a:t>
            </a:r>
            <a:r>
              <a:rPr lang="es-DO" sz="1200" b="0" i="0" kern="1200" dirty="0">
                <a:solidFill>
                  <a:schemeClr val="tx1"/>
                </a:solidFill>
                <a:effectLst/>
                <a:latin typeface="+mn-lt"/>
                <a:ea typeface="+mn-ea"/>
                <a:cs typeface="+mn-cs"/>
              </a:rPr>
              <a:t> en la rama ascendente gruesa de la médula renal (</a:t>
            </a:r>
            <a:r>
              <a:rPr lang="es-DO" sz="1200" b="0" i="0" kern="1200" dirty="0" err="1">
                <a:solidFill>
                  <a:schemeClr val="tx1"/>
                </a:solidFill>
                <a:effectLst/>
                <a:latin typeface="+mn-lt"/>
                <a:ea typeface="+mn-ea"/>
                <a:cs typeface="+mn-cs"/>
              </a:rPr>
              <a:t>mTAL</a:t>
            </a:r>
            <a:r>
              <a:rPr lang="es-DO" sz="1200" b="0" i="0" kern="1200" dirty="0">
                <a:solidFill>
                  <a:schemeClr val="tx1"/>
                </a:solidFill>
                <a:effectLst/>
                <a:latin typeface="+mn-lt"/>
                <a:ea typeface="+mn-ea"/>
                <a:cs typeface="+mn-cs"/>
              </a:rPr>
              <a:t>). Las células de esta sección contienen abundantes mitocondrias, muy sensibles a la hipoxia. </a:t>
            </a:r>
            <a:r>
              <a:rPr lang="es-DO" sz="1200" b="0" i="0" kern="1200" baseline="30000" dirty="0">
                <a:solidFill>
                  <a:schemeClr val="tx1"/>
                </a:solidFill>
                <a:effectLst/>
                <a:latin typeface="+mn-lt"/>
                <a:ea typeface="+mn-ea"/>
                <a:cs typeface="+mn-cs"/>
              </a:rPr>
              <a:t>[ </a:t>
            </a:r>
            <a:r>
              <a:rPr lang="es-DO" sz="1200" b="0" i="0" u="none" strike="noStrike" kern="1200" baseline="30000" dirty="0">
                <a:solidFill>
                  <a:schemeClr val="tx1"/>
                </a:solidFill>
                <a:effectLst/>
                <a:latin typeface="+mn-lt"/>
                <a:ea typeface="+mn-ea"/>
                <a:cs typeface="+mn-cs"/>
              </a:rPr>
              <a:t>14</a:t>
            </a:r>
            <a:r>
              <a:rPr lang="es-DO" sz="1200" b="0" i="0" kern="1200" baseline="30000" dirty="0">
                <a:solidFill>
                  <a:schemeClr val="tx1"/>
                </a:solidFill>
                <a:effectLst/>
                <a:latin typeface="+mn-lt"/>
                <a:ea typeface="+mn-ea"/>
                <a:cs typeface="+mn-cs"/>
              </a:rPr>
              <a:t> ]</a:t>
            </a:r>
            <a:r>
              <a:rPr lang="es-DO" sz="1200" b="0" i="0" kern="1200" dirty="0">
                <a:solidFill>
                  <a:schemeClr val="tx1"/>
                </a:solidFill>
                <a:effectLst/>
                <a:latin typeface="+mn-lt"/>
                <a:ea typeface="+mn-ea"/>
                <a:cs typeface="+mn-cs"/>
              </a:rPr>
              <a:t>  El aumento de la producción de ROS en estas células y el estrés oxidativo renal podrían dañar las membranas celulares, lo que provoca la liberación de endotelina y la inhibición del óxido nítrico. El óxido nítrico es un estimulador crucial de la vasodilatación. Por lo tanto, el efecto conjunto reduce aún más el flujo sanguíneo renal. </a:t>
            </a:r>
            <a:r>
              <a:rPr lang="es-DO" sz="1200" b="0" i="0" kern="1200" baseline="30000" dirty="0">
                <a:solidFill>
                  <a:schemeClr val="tx1"/>
                </a:solidFill>
                <a:effectLst/>
                <a:latin typeface="+mn-lt"/>
                <a:ea typeface="+mn-ea"/>
                <a:cs typeface="+mn-cs"/>
              </a:rPr>
              <a:t>[ </a:t>
            </a:r>
            <a:r>
              <a:rPr lang="es-DO" sz="1200" b="0" i="0" u="none" strike="noStrike" kern="1200" baseline="30000" dirty="0">
                <a:solidFill>
                  <a:schemeClr val="tx1"/>
                </a:solidFill>
                <a:effectLst/>
                <a:latin typeface="+mn-lt"/>
                <a:ea typeface="+mn-ea"/>
                <a:cs typeface="+mn-cs"/>
              </a:rPr>
              <a:t>15</a:t>
            </a:r>
            <a:r>
              <a:rPr lang="es-DO" sz="1200" b="0" i="0" kern="1200" baseline="30000" dirty="0">
                <a:solidFill>
                  <a:schemeClr val="tx1"/>
                </a:solidFill>
                <a:effectLst/>
                <a:latin typeface="+mn-lt"/>
                <a:ea typeface="+mn-ea"/>
                <a:cs typeface="+mn-cs"/>
              </a:rPr>
              <a:t> ]</a:t>
            </a:r>
            <a:r>
              <a:rPr lang="es-DO" sz="1200" b="0" i="0" kern="1200" dirty="0">
                <a:solidFill>
                  <a:schemeClr val="tx1"/>
                </a:solidFill>
                <a:effectLst/>
                <a:latin typeface="+mn-lt"/>
                <a:ea typeface="+mn-ea"/>
                <a:cs typeface="+mn-cs"/>
              </a:rPr>
              <a:t> </a:t>
            </a:r>
          </a:p>
          <a:p>
            <a:r>
              <a:rPr lang="es-DO" sz="1200" b="0" i="0" kern="1200" dirty="0">
                <a:solidFill>
                  <a:schemeClr val="tx1"/>
                </a:solidFill>
                <a:effectLst/>
                <a:latin typeface="+mn-lt"/>
                <a:ea typeface="+mn-ea"/>
                <a:cs typeface="+mn-cs"/>
              </a:rPr>
              <a:t>El aumento de la producción de ROS a partir de mitocondrias alteradas puede activar cascadas inflamatorias e inmunológicas. </a:t>
            </a:r>
            <a:r>
              <a:rPr lang="es-DO" sz="1200" b="0" i="0" kern="1200" baseline="30000" dirty="0">
                <a:solidFill>
                  <a:schemeClr val="tx1"/>
                </a:solidFill>
                <a:effectLst/>
                <a:latin typeface="+mn-lt"/>
                <a:ea typeface="+mn-ea"/>
                <a:cs typeface="+mn-cs"/>
              </a:rPr>
              <a:t>[ </a:t>
            </a:r>
            <a:r>
              <a:rPr lang="es-DO" sz="1200" b="0" i="0" u="none" strike="noStrike" kern="1200" baseline="30000" dirty="0">
                <a:solidFill>
                  <a:schemeClr val="tx1"/>
                </a:solidFill>
                <a:effectLst/>
                <a:latin typeface="+mn-lt"/>
                <a:ea typeface="+mn-ea"/>
                <a:cs typeface="+mn-cs"/>
              </a:rPr>
              <a:t>16</a:t>
            </a:r>
            <a:r>
              <a:rPr lang="es-DO" sz="1200" b="0" i="0" kern="1200" baseline="30000" dirty="0">
                <a:solidFill>
                  <a:schemeClr val="tx1"/>
                </a:solidFill>
                <a:effectLst/>
                <a:latin typeface="+mn-lt"/>
                <a:ea typeface="+mn-ea"/>
                <a:cs typeface="+mn-cs"/>
              </a:rPr>
              <a:t> ]</a:t>
            </a:r>
            <a:r>
              <a:rPr lang="es-DO" sz="1200" b="0" i="0" kern="1200" dirty="0">
                <a:solidFill>
                  <a:schemeClr val="tx1"/>
                </a:solidFill>
                <a:effectLst/>
                <a:latin typeface="+mn-lt"/>
                <a:ea typeface="+mn-ea"/>
                <a:cs typeface="+mn-cs"/>
              </a:rPr>
              <a:t>El CM puede aumentar directamente los niveles de calcio intracelular, causando daño a las células epiteliales tubulares; el daño oxidativo del ADN y las múltiples vías de señalización relacionadas con ROS inducen necrosis o apoptosis de las células tubulares renales.</a:t>
            </a:r>
          </a:p>
          <a:p>
            <a:br>
              <a:rPr lang="es-DO" sz="1200" b="0" i="0" kern="1200" dirty="0">
                <a:solidFill>
                  <a:schemeClr val="tx1"/>
                </a:solidFill>
                <a:effectLst/>
                <a:latin typeface="+mn-lt"/>
                <a:ea typeface="+mn-ea"/>
                <a:cs typeface="+mn-cs"/>
              </a:rPr>
            </a:br>
            <a:endParaRPr lang="es-DO" dirty="0"/>
          </a:p>
        </p:txBody>
      </p:sp>
      <p:sp>
        <p:nvSpPr>
          <p:cNvPr id="4" name="Slide Number Placeholder 3">
            <a:extLst>
              <a:ext uri="{FF2B5EF4-FFF2-40B4-BE49-F238E27FC236}">
                <a16:creationId xmlns:a16="http://schemas.microsoft.com/office/drawing/2014/main" id="{9A743520-5C33-4D42-B261-134463704142}"/>
              </a:ext>
            </a:extLst>
          </p:cNvPr>
          <p:cNvSpPr>
            <a:spLocks noGrp="1"/>
          </p:cNvSpPr>
          <p:nvPr>
            <p:ph type="sldNum" sz="quarter" idx="5"/>
          </p:nvPr>
        </p:nvSpPr>
        <p:spPr/>
        <p:txBody>
          <a:bodyPr/>
          <a:lstStyle/>
          <a:p>
            <a:fld id="{3EDE6825-C8BA-4863-9B1E-22D8044EACEF}" type="slidenum">
              <a:rPr lang="es-DO" smtClean="0"/>
              <a:t>12</a:t>
            </a:fld>
            <a:endParaRPr lang="es-DO"/>
          </a:p>
        </p:txBody>
      </p:sp>
    </p:spTree>
    <p:extLst>
      <p:ext uri="{BB962C8B-B14F-4D97-AF65-F5344CB8AC3E}">
        <p14:creationId xmlns:p14="http://schemas.microsoft.com/office/powerpoint/2010/main" val="41023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8BAE-6C81-7ADD-47A3-06F97CFBE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C01EFE-588A-F756-E55D-D30349053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8CBB9-EDEC-D621-7390-63CB6797783D}"/>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648C3DD7-776B-59B8-37DB-058DDE135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A13A2-C680-0711-1F1D-84766175F968}"/>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229239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B3BF-AFFB-4273-0CF7-E16988CF29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246F0-0D48-1D97-DA5E-46C952410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D96E2-2F82-C733-9CC0-16BF4338AE46}"/>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D9433C51-804B-B596-CA23-82753DB1B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1E998-1F41-E54F-C70E-C7AECF698706}"/>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50529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79D91-CA21-805A-992E-C122F875E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34375-7503-7E44-1836-1077240DF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C6580-131E-0116-DAC8-3AE3A6AE940B}"/>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D65DC8FF-15D5-700D-681E-95181C22C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16026-3F16-E07B-DCA0-F57C1AAEEF8D}"/>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246620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D362-D647-0278-4C52-98F18DAB1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03EED1-4DCF-4C7B-B745-8F63D1007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BBF96-3AE9-42B3-97FA-87DE4FABA0EC}"/>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63748209-1456-0DC6-B76B-6AF52E788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0540D-BE9A-4A95-67AD-EB669A3CF4CD}"/>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19276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A36B-CED1-7C88-FCFD-BB26F12FD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5FB70-795A-4626-B401-09EFED88FE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9CD6F-058F-2322-D091-6B3925A1F408}"/>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F013BFED-E7B2-4608-469D-804CE894B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3BE2C-9951-CEC7-E2E4-07391BACECBA}"/>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18268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B7A1-818F-0E24-619A-B8ADE8C0C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D258D-5B2C-AF22-BDC4-A15B690494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69570-9B31-37EC-3871-8BCE997D2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75C61D-89BC-2DB3-4CB0-13977E7F8C6D}"/>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6" name="Footer Placeholder 5">
            <a:extLst>
              <a:ext uri="{FF2B5EF4-FFF2-40B4-BE49-F238E27FC236}">
                <a16:creationId xmlns:a16="http://schemas.microsoft.com/office/drawing/2014/main" id="{BC8741C4-45F0-1755-06E6-7BA06D180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95A8A-8731-1D38-5E5F-C9B2ABD2F21B}"/>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85480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1E2E-0D9C-076E-317E-21AE050D5F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C45F-DD15-92D5-745D-B6660A57E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EADCA-734D-C5FE-1A75-59B68EEBD6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E70CC0-5398-8B01-F085-3E117F6A7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7B7D2-539F-4112-B361-C49465D0B7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A48BC-D9E5-80A6-F398-0D219DB7D2AD}"/>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8" name="Footer Placeholder 7">
            <a:extLst>
              <a:ext uri="{FF2B5EF4-FFF2-40B4-BE49-F238E27FC236}">
                <a16:creationId xmlns:a16="http://schemas.microsoft.com/office/drawing/2014/main" id="{7649EE5E-373D-17E1-3205-45B961BA60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CE7B33-1539-C675-87AF-CEF3779BAB75}"/>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30483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E541-C93F-73E7-294D-8F6FBFBAC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09254-91E9-CDD2-677D-E922899D94AB}"/>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4" name="Footer Placeholder 3">
            <a:extLst>
              <a:ext uri="{FF2B5EF4-FFF2-40B4-BE49-F238E27FC236}">
                <a16:creationId xmlns:a16="http://schemas.microsoft.com/office/drawing/2014/main" id="{88EC1792-44CA-90B1-C9AC-8B6B33E70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C0D98-3082-25A4-4620-1F77D79A55BA}"/>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13232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CF42F-6190-DA1E-B80E-CB4BA28B2E95}"/>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3" name="Footer Placeholder 2">
            <a:extLst>
              <a:ext uri="{FF2B5EF4-FFF2-40B4-BE49-F238E27FC236}">
                <a16:creationId xmlns:a16="http://schemas.microsoft.com/office/drawing/2014/main" id="{7BADD549-FA21-B6CD-B87C-9663B7C426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BEF72-8E21-BC8D-AB6A-34F21597C121}"/>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376959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B799-8271-A368-E32B-193C05CD4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04A270-9D33-587A-2277-0FF0C2892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5F055B-F782-6753-27C7-7839FE1BE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C4CD0-631C-45A3-8527-54C3239A40DA}"/>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6" name="Footer Placeholder 5">
            <a:extLst>
              <a:ext uri="{FF2B5EF4-FFF2-40B4-BE49-F238E27FC236}">
                <a16:creationId xmlns:a16="http://schemas.microsoft.com/office/drawing/2014/main" id="{6045DAAC-1B0D-5ABB-494B-783C2C4C9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328CA-B023-C4E1-1156-A831CF462803}"/>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404591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C2F6-6CD6-D992-78D8-0EC558427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06AE7-6148-502A-201B-DA9DB6206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49C95-D99D-5244-3FA4-9B9F542FE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7C4AE-38C0-0BA2-375F-3434D4C1F7C1}"/>
              </a:ext>
            </a:extLst>
          </p:cNvPr>
          <p:cNvSpPr>
            <a:spLocks noGrp="1"/>
          </p:cNvSpPr>
          <p:nvPr>
            <p:ph type="dt" sz="half" idx="10"/>
          </p:nvPr>
        </p:nvSpPr>
        <p:spPr/>
        <p:txBody>
          <a:bodyPr/>
          <a:lstStyle/>
          <a:p>
            <a:fld id="{D01569AB-6D0E-4CF3-9C8C-903029E7FD26}" type="datetimeFigureOut">
              <a:rPr lang="en-US" smtClean="0"/>
              <a:t>9/5/2025</a:t>
            </a:fld>
            <a:endParaRPr lang="en-US"/>
          </a:p>
        </p:txBody>
      </p:sp>
      <p:sp>
        <p:nvSpPr>
          <p:cNvPr id="6" name="Footer Placeholder 5">
            <a:extLst>
              <a:ext uri="{FF2B5EF4-FFF2-40B4-BE49-F238E27FC236}">
                <a16:creationId xmlns:a16="http://schemas.microsoft.com/office/drawing/2014/main" id="{978A536D-2E4A-9D59-F7F2-14366059D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ED296-33DB-8D9F-6F6F-09C40AED1374}"/>
              </a:ext>
            </a:extLst>
          </p:cNvPr>
          <p:cNvSpPr>
            <a:spLocks noGrp="1"/>
          </p:cNvSpPr>
          <p:nvPr>
            <p:ph type="sldNum" sz="quarter" idx="12"/>
          </p:nvPr>
        </p:nvSpPr>
        <p:spPr/>
        <p:txBody>
          <a:bodyPr/>
          <a:lstStyle/>
          <a:p>
            <a:fld id="{C362371F-6799-4A51-A7DB-43714F8FE73C}" type="slidenum">
              <a:rPr lang="en-US" smtClean="0"/>
              <a:t>‹#›</a:t>
            </a:fld>
            <a:endParaRPr lang="en-US"/>
          </a:p>
        </p:txBody>
      </p:sp>
    </p:spTree>
    <p:extLst>
      <p:ext uri="{BB962C8B-B14F-4D97-AF65-F5344CB8AC3E}">
        <p14:creationId xmlns:p14="http://schemas.microsoft.com/office/powerpoint/2010/main" val="357151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19A66-A1E4-FBCF-7DB7-6592556EB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958EC-CEC6-9206-A33F-6BC2462C0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3A029-C4F1-F473-1243-BCF02425A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1569AB-6D0E-4CF3-9C8C-903029E7FD26}" type="datetimeFigureOut">
              <a:rPr lang="en-US" smtClean="0"/>
              <a:t>9/5/2025</a:t>
            </a:fld>
            <a:endParaRPr lang="en-US"/>
          </a:p>
        </p:txBody>
      </p:sp>
      <p:sp>
        <p:nvSpPr>
          <p:cNvPr id="5" name="Footer Placeholder 4">
            <a:extLst>
              <a:ext uri="{FF2B5EF4-FFF2-40B4-BE49-F238E27FC236}">
                <a16:creationId xmlns:a16="http://schemas.microsoft.com/office/drawing/2014/main" id="{AC2E7E2F-01A0-6558-9AFD-4AC843FC9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5E15FD-B20B-9322-78DA-737693DA3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62371F-6799-4A51-A7DB-43714F8FE73C}" type="slidenum">
              <a:rPr lang="en-US" smtClean="0"/>
              <a:t>‹#›</a:t>
            </a:fld>
            <a:endParaRPr lang="en-US"/>
          </a:p>
        </p:txBody>
      </p:sp>
    </p:spTree>
    <p:extLst>
      <p:ext uri="{BB962C8B-B14F-4D97-AF65-F5344CB8AC3E}">
        <p14:creationId xmlns:p14="http://schemas.microsoft.com/office/powerpoint/2010/main" val="172353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image" Target="../media/image43.png"/><Relationship Id="rId2" Type="http://schemas.openxmlformats.org/officeDocument/2006/relationships/notesSlide" Target="../notesSlides/notesSlide13.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41.pn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diagramDrawing" Target="../diagrams/drawing2.xml"/><Relationship Id="rId5" Type="http://schemas.openxmlformats.org/officeDocument/2006/relationships/image" Target="../media/image8.png"/><Relationship Id="rId10" Type="http://schemas.openxmlformats.org/officeDocument/2006/relationships/diagramColors" Target="../diagrams/colors2.xml"/><Relationship Id="rId4" Type="http://schemas.openxmlformats.org/officeDocument/2006/relationships/image" Target="../media/image11.png"/><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A4080706-0506-D46D-DD1D-169AE566B9C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Title 1">
            <a:extLst>
              <a:ext uri="{FF2B5EF4-FFF2-40B4-BE49-F238E27FC236}">
                <a16:creationId xmlns:a16="http://schemas.microsoft.com/office/drawing/2014/main" id="{3D28361A-65A0-DBCC-6724-B64CEE509288}"/>
              </a:ext>
            </a:extLst>
          </p:cNvPr>
          <p:cNvSpPr>
            <a:spLocks noGrp="1"/>
          </p:cNvSpPr>
          <p:nvPr>
            <p:ph type="ctrTitle"/>
          </p:nvPr>
        </p:nvSpPr>
        <p:spPr>
          <a:xfrm>
            <a:off x="938240" y="3429000"/>
            <a:ext cx="11062506" cy="1162689"/>
          </a:xfrm>
        </p:spPr>
        <p:txBody>
          <a:bodyPr>
            <a:normAutofit fontScale="90000"/>
          </a:bodyPr>
          <a:lstStyle/>
          <a:p>
            <a:pPr algn="l"/>
            <a:br>
              <a:rPr lang="en-US" b="1" dirty="0">
                <a:solidFill>
                  <a:schemeClr val="bg1"/>
                </a:solidFill>
                <a:latin typeface="Montserrat" pitchFamily="2" charset="0"/>
              </a:rPr>
            </a:br>
            <a:br>
              <a:rPr lang="en-US" b="1" dirty="0">
                <a:solidFill>
                  <a:schemeClr val="bg1"/>
                </a:solidFill>
                <a:latin typeface="Montserrat" pitchFamily="2" charset="0"/>
              </a:rPr>
            </a:br>
            <a:br>
              <a:rPr lang="en-US" b="1" dirty="0">
                <a:solidFill>
                  <a:schemeClr val="bg1"/>
                </a:solidFill>
                <a:latin typeface="Montserrat" pitchFamily="2" charset="0"/>
              </a:rPr>
            </a:br>
            <a:r>
              <a:rPr lang="en-US" sz="5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Nefropatía</a:t>
            </a:r>
            <a:r>
              <a:rPr lang="en-US" sz="5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5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Asociada</a:t>
            </a:r>
            <a:r>
              <a:rPr lang="en-US" sz="5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al </a:t>
            </a:r>
            <a:r>
              <a:rPr lang="en-US" sz="5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Contraste</a:t>
            </a:r>
            <a:r>
              <a:rPr lang="en-US" sz="5000" b="1" dirty="0">
                <a:solidFill>
                  <a:schemeClr val="bg1"/>
                </a:solidFill>
                <a:latin typeface="Montserrat" pitchFamily="2" charset="0"/>
                <a:ea typeface="Calibri" panose="020F0502020204030204" pitchFamily="34" charset="0"/>
                <a:cs typeface="Times New Roman" panose="02020603050405020304" pitchFamily="18" charset="0"/>
              </a:rPr>
              <a:t>¨</a:t>
            </a:r>
            <a:br>
              <a:rPr lang="en-US" sz="5000" b="1" dirty="0">
                <a:solidFill>
                  <a:schemeClr val="bg1"/>
                </a:solidFill>
                <a:latin typeface="Montserrat" pitchFamily="2" charset="0"/>
                <a:ea typeface="Calibri" panose="020F0502020204030204" pitchFamily="34" charset="0"/>
                <a:cs typeface="Times New Roman" panose="02020603050405020304" pitchFamily="18" charset="0"/>
              </a:rPr>
            </a:br>
            <a:r>
              <a:rPr lang="en-US" sz="4400" b="1" i="1" dirty="0">
                <a:solidFill>
                  <a:srgbClr val="FF0000"/>
                </a:solidFill>
                <a:latin typeface="Agency FB" panose="020B0503020202020204" pitchFamily="34" charset="0"/>
                <a:ea typeface="FangSong" panose="020B0503020204020204" pitchFamily="49" charset="-122"/>
              </a:rPr>
              <a:t>¿</a:t>
            </a:r>
            <a:r>
              <a:rPr lang="en-US" sz="4400" b="1" i="1" dirty="0" err="1">
                <a:solidFill>
                  <a:srgbClr val="FF0000"/>
                </a:solidFill>
                <a:latin typeface="Agency FB" panose="020B0503020202020204" pitchFamily="34" charset="0"/>
                <a:ea typeface="FangSong" panose="020B0503020204020204" pitchFamily="49" charset="-122"/>
              </a:rPr>
              <a:t>Debería</a:t>
            </a:r>
            <a:r>
              <a:rPr lang="en-US" sz="4400" b="1" i="1" dirty="0">
                <a:solidFill>
                  <a:srgbClr val="FF0000"/>
                </a:solidFill>
                <a:latin typeface="Agency FB" panose="020B0503020202020204" pitchFamily="34" charset="0"/>
                <a:ea typeface="FangSong" panose="020B0503020204020204" pitchFamily="49" charset="-122"/>
              </a:rPr>
              <a:t> </a:t>
            </a:r>
            <a:r>
              <a:rPr lang="en-US" sz="4400" b="1" i="1" dirty="0" err="1">
                <a:solidFill>
                  <a:srgbClr val="FF0000"/>
                </a:solidFill>
                <a:latin typeface="Agency FB" panose="020B0503020202020204" pitchFamily="34" charset="0"/>
                <a:ea typeface="FangSong" panose="020B0503020204020204" pitchFamily="49" charset="-122"/>
              </a:rPr>
              <a:t>afectar</a:t>
            </a:r>
            <a:r>
              <a:rPr lang="en-US" sz="4400" b="1" i="1" dirty="0">
                <a:solidFill>
                  <a:srgbClr val="FF0000"/>
                </a:solidFill>
                <a:latin typeface="Agency FB" panose="020B0503020202020204" pitchFamily="34" charset="0"/>
                <a:ea typeface="FangSong" panose="020B0503020204020204" pitchFamily="49" charset="-122"/>
              </a:rPr>
              <a:t> la </a:t>
            </a:r>
            <a:r>
              <a:rPr lang="en-US" sz="4400" b="1" i="1" dirty="0" err="1">
                <a:solidFill>
                  <a:srgbClr val="FF0000"/>
                </a:solidFill>
                <a:latin typeface="Agency FB" panose="020B0503020202020204" pitchFamily="34" charset="0"/>
                <a:ea typeface="FangSong" panose="020B0503020204020204" pitchFamily="49" charset="-122"/>
              </a:rPr>
              <a:t>práctica</a:t>
            </a:r>
            <a:r>
              <a:rPr lang="en-US" sz="4400" b="1" i="1" dirty="0">
                <a:solidFill>
                  <a:srgbClr val="FF0000"/>
                </a:solidFill>
                <a:latin typeface="Agency FB" panose="020B0503020202020204" pitchFamily="34" charset="0"/>
                <a:ea typeface="FangSong" panose="020B0503020204020204" pitchFamily="49" charset="-122"/>
              </a:rPr>
              <a:t> </a:t>
            </a:r>
            <a:r>
              <a:rPr lang="en-US" sz="4400" b="1" i="1" dirty="0" err="1">
                <a:solidFill>
                  <a:srgbClr val="FF0000"/>
                </a:solidFill>
                <a:latin typeface="Agency FB" panose="020B0503020202020204" pitchFamily="34" charset="0"/>
                <a:ea typeface="FangSong" panose="020B0503020204020204" pitchFamily="49" charset="-122"/>
              </a:rPr>
              <a:t>clínica</a:t>
            </a:r>
            <a:r>
              <a:rPr lang="en-US" sz="4400" b="1" i="1" dirty="0">
                <a:solidFill>
                  <a:srgbClr val="FF0000"/>
                </a:solidFill>
                <a:latin typeface="Agency FB" panose="020B0503020202020204" pitchFamily="34" charset="0"/>
                <a:ea typeface="FangSong" panose="020B0503020204020204" pitchFamily="49" charset="-122"/>
              </a:rPr>
              <a:t>?</a:t>
            </a:r>
          </a:p>
        </p:txBody>
      </p:sp>
      <p:sp>
        <p:nvSpPr>
          <p:cNvPr id="3" name="Subtitle 2">
            <a:extLst>
              <a:ext uri="{FF2B5EF4-FFF2-40B4-BE49-F238E27FC236}">
                <a16:creationId xmlns:a16="http://schemas.microsoft.com/office/drawing/2014/main" id="{06AD8078-DEC7-010E-0CDE-04F605F9D3CF}"/>
              </a:ext>
            </a:extLst>
          </p:cNvPr>
          <p:cNvSpPr>
            <a:spLocks noGrp="1"/>
          </p:cNvSpPr>
          <p:nvPr>
            <p:ph type="subTitle" idx="1"/>
          </p:nvPr>
        </p:nvSpPr>
        <p:spPr>
          <a:xfrm>
            <a:off x="4944052" y="4332974"/>
            <a:ext cx="7191144" cy="1655762"/>
          </a:xfrm>
        </p:spPr>
        <p:txBody>
          <a:bodyPr>
            <a:normAutofit fontScale="77500" lnSpcReduction="20000"/>
          </a:bodyPr>
          <a:lstStyle/>
          <a:p>
            <a:pPr lvl="0" algn="r" eaLnBrk="0" fontAlgn="base" hangingPunct="0">
              <a:lnSpc>
                <a:spcPct val="100000"/>
              </a:lnSpc>
              <a:spcBef>
                <a:spcPct val="0"/>
              </a:spcBef>
              <a:spcAft>
                <a:spcPct val="0"/>
              </a:spcAft>
            </a:pPr>
            <a:endParaRPr lang="es-DO" altLang="es-DO" sz="6600" dirty="0">
              <a:solidFill>
                <a:schemeClr val="tx2">
                  <a:lumMod val="10000"/>
                  <a:lumOff val="90000"/>
                </a:schemeClr>
              </a:solidFill>
              <a:latin typeface="Edwardian Script ITC" panose="030303020407070D0804" pitchFamily="66" charset="0"/>
              <a:ea typeface="Calibri" panose="020F0502020204030204" pitchFamily="34" charset="0"/>
              <a:cs typeface="Times New Roman" panose="02020603050405020304" pitchFamily="18" charset="0"/>
            </a:endParaRPr>
          </a:p>
          <a:p>
            <a:pPr lvl="0" algn="r" eaLnBrk="0" fontAlgn="base" hangingPunct="0">
              <a:lnSpc>
                <a:spcPct val="100000"/>
              </a:lnSpc>
              <a:spcBef>
                <a:spcPct val="0"/>
              </a:spcBef>
              <a:spcAft>
                <a:spcPct val="0"/>
              </a:spcAft>
            </a:pPr>
            <a:r>
              <a:rPr lang="es-DO" altLang="es-DO" sz="6600" dirty="0">
                <a:solidFill>
                  <a:schemeClr val="tx2">
                    <a:lumMod val="10000"/>
                    <a:lumOff val="90000"/>
                  </a:schemeClr>
                </a:solidFill>
                <a:latin typeface="Edwardian Script ITC" panose="030303020407070D0804" pitchFamily="66" charset="0"/>
                <a:ea typeface="Calibri" panose="020F0502020204030204" pitchFamily="34" charset="0"/>
                <a:cs typeface="Times New Roman" panose="02020603050405020304" pitchFamily="18" charset="0"/>
              </a:rPr>
              <a:t>Dra. Ivelisse Reyes Ayala.</a:t>
            </a:r>
            <a:endParaRPr lang="es-DO" altLang="es-DO" sz="1400" dirty="0">
              <a:solidFill>
                <a:schemeClr val="tx2">
                  <a:lumMod val="10000"/>
                  <a:lumOff val="90000"/>
                </a:schemeClr>
              </a:solidFill>
            </a:endParaRPr>
          </a:p>
          <a:p>
            <a:pPr lvl="0" algn="r" eaLnBrk="0" fontAlgn="base" hangingPunct="0">
              <a:lnSpc>
                <a:spcPct val="100000"/>
              </a:lnSpc>
              <a:spcBef>
                <a:spcPct val="0"/>
              </a:spcBef>
              <a:spcAft>
                <a:spcPct val="0"/>
              </a:spcAft>
            </a:pPr>
            <a:r>
              <a:rPr lang="es-DO" altLang="es-DO" dirty="0">
                <a:solidFill>
                  <a:schemeClr val="tx2">
                    <a:lumMod val="10000"/>
                    <a:lumOff val="9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s-DO" altLang="es-DO" dirty="0">
                <a:solidFill>
                  <a:schemeClr val="tx2">
                    <a:lumMod val="10000"/>
                    <a:lumOff val="90000"/>
                  </a:schemeClr>
                </a:solidFill>
                <a:latin typeface="Calibri" panose="020F0502020204030204" pitchFamily="34" charset="0"/>
                <a:ea typeface="Calibri" panose="020F0502020204030204" pitchFamily="34" charset="0"/>
                <a:cs typeface="Times New Roman" panose="02020603050405020304" pitchFamily="18" charset="0"/>
              </a:rPr>
              <a:t>é</a:t>
            </a:r>
            <a:r>
              <a:rPr lang="es-DO" altLang="es-DO" dirty="0">
                <a:solidFill>
                  <a:schemeClr val="tx2">
                    <a:lumMod val="10000"/>
                    <a:lumOff val="90000"/>
                  </a:schemeClr>
                </a:solidFill>
                <a:latin typeface="Times New Roman" panose="02020603050405020304" pitchFamily="18" charset="0"/>
                <a:ea typeface="Calibri" panose="020F0502020204030204" pitchFamily="34" charset="0"/>
                <a:cs typeface="Times New Roman" panose="02020603050405020304" pitchFamily="18" charset="0"/>
              </a:rPr>
              <a:t>dico Nefróloga e Internista</a:t>
            </a:r>
            <a:endParaRPr lang="es-DO" altLang="es-DO" sz="1400" dirty="0">
              <a:solidFill>
                <a:schemeClr val="tx2">
                  <a:lumMod val="10000"/>
                  <a:lumOff val="90000"/>
                </a:schemeClr>
              </a:solidFill>
            </a:endParaRPr>
          </a:p>
          <a:p>
            <a:pPr algn="r"/>
            <a:endParaRPr lang="en-US" dirty="0">
              <a:solidFill>
                <a:schemeClr val="bg1"/>
              </a:solidFill>
              <a:latin typeface="Montserrat" pitchFamily="2" charset="0"/>
            </a:endParaRPr>
          </a:p>
        </p:txBody>
      </p:sp>
      <p:pic>
        <p:nvPicPr>
          <p:cNvPr id="7" name="Picture 6" descr="A black background with white text&#10;&#10;AI-generated content may be incorrect.">
            <a:extLst>
              <a:ext uri="{FF2B5EF4-FFF2-40B4-BE49-F238E27FC236}">
                <a16:creationId xmlns:a16="http://schemas.microsoft.com/office/drawing/2014/main" id="{8A0C0DD9-34E6-1EB5-829D-CC6AD9C65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29" y="738395"/>
            <a:ext cx="9066557" cy="1871580"/>
          </a:xfrm>
          <a:prstGeom prst="rect">
            <a:avLst/>
          </a:prstGeom>
        </p:spPr>
      </p:pic>
      <p:pic>
        <p:nvPicPr>
          <p:cNvPr id="4" name="Picture 3">
            <a:extLst>
              <a:ext uri="{FF2B5EF4-FFF2-40B4-BE49-F238E27FC236}">
                <a16:creationId xmlns:a16="http://schemas.microsoft.com/office/drawing/2014/main" id="{E7EA53C3-55E4-94F5-3C37-E3126C0BEE64}"/>
              </a:ext>
            </a:extLst>
          </p:cNvPr>
          <p:cNvPicPr>
            <a:picLocks noChangeAspect="1"/>
          </p:cNvPicPr>
          <p:nvPr/>
        </p:nvPicPr>
        <p:blipFill>
          <a:blip r:embed="rId5"/>
          <a:stretch>
            <a:fillRect/>
          </a:stretch>
        </p:blipFill>
        <p:spPr>
          <a:xfrm>
            <a:off x="7264596" y="6300525"/>
            <a:ext cx="1780506" cy="559460"/>
          </a:xfrm>
          <a:prstGeom prst="rect">
            <a:avLst/>
          </a:prstGeom>
        </p:spPr>
      </p:pic>
      <p:pic>
        <p:nvPicPr>
          <p:cNvPr id="6" name="Picture 5">
            <a:extLst>
              <a:ext uri="{FF2B5EF4-FFF2-40B4-BE49-F238E27FC236}">
                <a16:creationId xmlns:a16="http://schemas.microsoft.com/office/drawing/2014/main" id="{2856F663-B0F3-E370-3C5F-0950410886F1}"/>
              </a:ext>
            </a:extLst>
          </p:cNvPr>
          <p:cNvPicPr>
            <a:picLocks noChangeAspect="1"/>
          </p:cNvPicPr>
          <p:nvPr/>
        </p:nvPicPr>
        <p:blipFill>
          <a:blip r:embed="rId6"/>
          <a:stretch>
            <a:fillRect/>
          </a:stretch>
        </p:blipFill>
        <p:spPr>
          <a:xfrm>
            <a:off x="9045847" y="6295383"/>
            <a:ext cx="1382509" cy="559052"/>
          </a:xfrm>
          <a:prstGeom prst="rect">
            <a:avLst/>
          </a:prstGeom>
        </p:spPr>
      </p:pic>
      <p:pic>
        <p:nvPicPr>
          <p:cNvPr id="8" name="Picture 7">
            <a:extLst>
              <a:ext uri="{FF2B5EF4-FFF2-40B4-BE49-F238E27FC236}">
                <a16:creationId xmlns:a16="http://schemas.microsoft.com/office/drawing/2014/main" id="{DB97AA0E-6076-F0D4-01CC-47576A0D75F5}"/>
              </a:ext>
            </a:extLst>
          </p:cNvPr>
          <p:cNvPicPr>
            <a:picLocks noChangeAspect="1"/>
          </p:cNvPicPr>
          <p:nvPr/>
        </p:nvPicPr>
        <p:blipFill>
          <a:blip r:embed="rId7"/>
          <a:stretch>
            <a:fillRect/>
          </a:stretch>
        </p:blipFill>
        <p:spPr>
          <a:xfrm>
            <a:off x="10428356" y="6295383"/>
            <a:ext cx="1057383" cy="563022"/>
          </a:xfrm>
          <a:prstGeom prst="rect">
            <a:avLst/>
          </a:prstGeom>
        </p:spPr>
      </p:pic>
      <p:pic>
        <p:nvPicPr>
          <p:cNvPr id="9" name="Picture 8">
            <a:extLst>
              <a:ext uri="{FF2B5EF4-FFF2-40B4-BE49-F238E27FC236}">
                <a16:creationId xmlns:a16="http://schemas.microsoft.com/office/drawing/2014/main" id="{306729C7-5F68-0C0F-E17E-53EAC31C4F94}"/>
              </a:ext>
            </a:extLst>
          </p:cNvPr>
          <p:cNvPicPr>
            <a:picLocks noChangeAspect="1"/>
          </p:cNvPicPr>
          <p:nvPr/>
        </p:nvPicPr>
        <p:blipFill>
          <a:blip r:embed="rId8"/>
          <a:stretch>
            <a:fillRect/>
          </a:stretch>
        </p:blipFill>
        <p:spPr>
          <a:xfrm>
            <a:off x="11436378" y="6295383"/>
            <a:ext cx="720838" cy="563022"/>
          </a:xfrm>
          <a:prstGeom prst="rect">
            <a:avLst/>
          </a:prstGeom>
        </p:spPr>
      </p:pic>
    </p:spTree>
    <p:extLst>
      <p:ext uri="{BB962C8B-B14F-4D97-AF65-F5344CB8AC3E}">
        <p14:creationId xmlns:p14="http://schemas.microsoft.com/office/powerpoint/2010/main" val="168821100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AB6874E-8EA2-23BC-0FBA-D93628D8EEF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5FB55BF-6BF0-12B2-C8E8-1557B2FE9DDD}"/>
              </a:ext>
            </a:extLst>
          </p:cNvPr>
          <p:cNvPicPr>
            <a:picLocks noChangeAspect="1"/>
          </p:cNvPicPr>
          <p:nvPr/>
        </p:nvPicPr>
        <p:blipFill>
          <a:blip r:embed="rId4"/>
          <a:stretch>
            <a:fillRect/>
          </a:stretch>
        </p:blipFill>
        <p:spPr>
          <a:xfrm>
            <a:off x="7633607" y="2226868"/>
            <a:ext cx="2242457" cy="2242457"/>
          </a:xfrm>
          <a:prstGeom prst="ellipse">
            <a:avLst/>
          </a:prstGeom>
          <a:ln>
            <a:noFill/>
          </a:ln>
          <a:effectLst>
            <a:softEdge rad="112500"/>
          </a:effectLst>
        </p:spPr>
      </p:pic>
      <p:sp>
        <p:nvSpPr>
          <p:cNvPr id="13" name="Content Placeholder 12">
            <a:extLst>
              <a:ext uri="{FF2B5EF4-FFF2-40B4-BE49-F238E27FC236}">
                <a16:creationId xmlns:a16="http://schemas.microsoft.com/office/drawing/2014/main" id="{A3A08308-87B3-C59B-B9EE-108851499ACF}"/>
              </a:ext>
            </a:extLst>
          </p:cNvPr>
          <p:cNvSpPr>
            <a:spLocks noGrp="1"/>
          </p:cNvSpPr>
          <p:nvPr>
            <p:ph sz="half" idx="2"/>
          </p:nvPr>
        </p:nvSpPr>
        <p:spPr>
          <a:xfrm>
            <a:off x="824001" y="1221623"/>
            <a:ext cx="9684488" cy="766153"/>
          </a:xfrm>
          <a:solidFill>
            <a:schemeClr val="bg1"/>
          </a:solidFill>
        </p:spPr>
        <p:txBody>
          <a:bodyPr>
            <a:normAutofit fontScale="92500"/>
          </a:bodyPr>
          <a:lstStyle/>
          <a:p>
            <a:pPr marL="0" indent="0" algn="ctr">
              <a:buNone/>
            </a:pPr>
            <a:r>
              <a:rPr lang="es-DO" dirty="0"/>
              <a:t>¿</a:t>
            </a:r>
            <a:r>
              <a:rPr lang="es-DO" b="1" dirty="0">
                <a:latin typeface="Cambria" panose="02040503050406030204" pitchFamily="18" charset="0"/>
                <a:ea typeface="Cambria" panose="02040503050406030204" pitchFamily="18" charset="0"/>
                <a:cs typeface="Times New Roman" panose="02020603050405020304" pitchFamily="18" charset="0"/>
              </a:rPr>
              <a:t> Los valores de creatinina no reflejan el filtrado glomerular</a:t>
            </a:r>
            <a:r>
              <a:rPr lang="es-DO" dirty="0"/>
              <a:t>?</a:t>
            </a:r>
            <a:r>
              <a:rPr lang="es-DO" b="1" dirty="0">
                <a:latin typeface="Cambria" panose="02040503050406030204" pitchFamily="18" charset="0"/>
                <a:ea typeface="Cambria" panose="02040503050406030204" pitchFamily="18" charset="0"/>
                <a:cs typeface="Times New Roman" panose="02020603050405020304" pitchFamily="18" charset="0"/>
              </a:rPr>
              <a:t>. </a:t>
            </a:r>
          </a:p>
        </p:txBody>
      </p:sp>
      <p:pic>
        <p:nvPicPr>
          <p:cNvPr id="1026" name="Picture 2" descr="Verdades y mentiras sobre el coronavirus">
            <a:extLst>
              <a:ext uri="{FF2B5EF4-FFF2-40B4-BE49-F238E27FC236}">
                <a16:creationId xmlns:a16="http://schemas.microsoft.com/office/drawing/2014/main" id="{7154B902-3B3D-F1F3-19FD-DB1B5224A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8985" y="2226868"/>
            <a:ext cx="3811719" cy="214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9156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3ED175C-74C0-C4B7-4ABC-B86934D5D6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AB6628-9370-B3A5-FEA4-782058FEAF7E}"/>
              </a:ext>
            </a:extLst>
          </p:cNvPr>
          <p:cNvSpPr>
            <a:spLocks noGrp="1"/>
          </p:cNvSpPr>
          <p:nvPr>
            <p:ph type="title"/>
          </p:nvPr>
        </p:nvSpPr>
        <p:spPr>
          <a:xfrm>
            <a:off x="740229" y="844097"/>
            <a:ext cx="10515600" cy="1325563"/>
          </a:xfrm>
        </p:spPr>
        <p:txBody>
          <a:bodyPr/>
          <a:lstStyle/>
          <a:p>
            <a:r>
              <a:rPr lang="es-DO" dirty="0">
                <a:latin typeface="Times New Roman" panose="02020603050405020304" pitchFamily="18" charset="0"/>
                <a:cs typeface="Times New Roman" panose="02020603050405020304" pitchFamily="18" charset="0"/>
              </a:rPr>
              <a:t>Epidemiología </a:t>
            </a:r>
          </a:p>
        </p:txBody>
      </p:sp>
      <p:sp>
        <p:nvSpPr>
          <p:cNvPr id="5" name="Content Placeholder 4">
            <a:extLst>
              <a:ext uri="{FF2B5EF4-FFF2-40B4-BE49-F238E27FC236}">
                <a16:creationId xmlns:a16="http://schemas.microsoft.com/office/drawing/2014/main" id="{8768BB51-9A9A-A474-A492-0F6CA162374B}"/>
              </a:ext>
            </a:extLst>
          </p:cNvPr>
          <p:cNvSpPr>
            <a:spLocks noGrp="1"/>
          </p:cNvSpPr>
          <p:nvPr>
            <p:ph idx="1"/>
          </p:nvPr>
        </p:nvSpPr>
        <p:spPr>
          <a:xfrm>
            <a:off x="642258" y="2315482"/>
            <a:ext cx="10515600" cy="2844346"/>
          </a:xfrm>
        </p:spPr>
        <p:txBody>
          <a:bodyPr>
            <a:normAutofit/>
          </a:bodyPr>
          <a:lstStyle/>
          <a:p>
            <a:r>
              <a:rPr lang="es-DO" sz="2400" dirty="0">
                <a:latin typeface="Times New Roman" panose="02020603050405020304" pitchFamily="18" charset="0"/>
                <a:cs typeface="Times New Roman" panose="02020603050405020304" pitchFamily="18" charset="0"/>
              </a:rPr>
              <a:t>El riesgo de NAC en ausencia de enfermedad renal es de </a:t>
            </a:r>
            <a:r>
              <a:rPr lang="es-DO" sz="2400" dirty="0">
                <a:solidFill>
                  <a:srgbClr val="FF0000"/>
                </a:solidFill>
                <a:latin typeface="Times New Roman" panose="02020603050405020304" pitchFamily="18" charset="0"/>
                <a:cs typeface="Times New Roman" panose="02020603050405020304" pitchFamily="18" charset="0"/>
              </a:rPr>
              <a:t>1 a 2 %</a:t>
            </a:r>
          </a:p>
          <a:p>
            <a:r>
              <a:rPr lang="es-DO" sz="2400" dirty="0">
                <a:latin typeface="Times New Roman" panose="02020603050405020304" pitchFamily="18" charset="0"/>
                <a:cs typeface="Times New Roman" panose="02020603050405020304" pitchFamily="18" charset="0"/>
              </a:rPr>
              <a:t>Con enfermedad renal preexistente  puede aumentar hasta el </a:t>
            </a:r>
            <a:r>
              <a:rPr lang="es-DO" sz="2400" dirty="0">
                <a:solidFill>
                  <a:srgbClr val="FF0000"/>
                </a:solidFill>
                <a:latin typeface="Times New Roman" panose="02020603050405020304" pitchFamily="18" charset="0"/>
                <a:cs typeface="Times New Roman" panose="02020603050405020304" pitchFamily="18" charset="0"/>
              </a:rPr>
              <a:t>25%</a:t>
            </a:r>
          </a:p>
          <a:p>
            <a:r>
              <a:rPr lang="es-DO" sz="2400" dirty="0">
                <a:latin typeface="Times New Roman" panose="02020603050405020304" pitchFamily="18" charset="0"/>
                <a:cs typeface="Times New Roman" panose="02020603050405020304" pitchFamily="18" charset="0"/>
              </a:rPr>
              <a:t>En pacientes a los que se le realiza un procedimiento de intervencionismo coronario percutáneo alcanza </a:t>
            </a:r>
            <a:r>
              <a:rPr lang="es-DO" sz="2400" dirty="0">
                <a:solidFill>
                  <a:srgbClr val="FF0000"/>
                </a:solidFill>
                <a:latin typeface="Times New Roman" panose="02020603050405020304" pitchFamily="18" charset="0"/>
                <a:cs typeface="Times New Roman" panose="02020603050405020304" pitchFamily="18" charset="0"/>
              </a:rPr>
              <a:t>12%</a:t>
            </a:r>
          </a:p>
          <a:p>
            <a:r>
              <a:rPr lang="es-DO" sz="2400" dirty="0">
                <a:latin typeface="Times New Roman" panose="02020603050405020304" pitchFamily="18" charset="0"/>
                <a:cs typeface="Times New Roman" panose="02020603050405020304" pitchFamily="18" charset="0"/>
              </a:rPr>
              <a:t>En pacientes hospitalizados  con comorbilidad y alto riesgo llega al </a:t>
            </a:r>
            <a:r>
              <a:rPr lang="es-DO" sz="2400" dirty="0">
                <a:solidFill>
                  <a:srgbClr val="FF0000"/>
                </a:solidFill>
                <a:latin typeface="Times New Roman" panose="02020603050405020304" pitchFamily="18" charset="0"/>
                <a:cs typeface="Times New Roman" panose="02020603050405020304" pitchFamily="18" charset="0"/>
              </a:rPr>
              <a:t>38%.</a:t>
            </a:r>
          </a:p>
        </p:txBody>
      </p:sp>
      <p:sp>
        <p:nvSpPr>
          <p:cNvPr id="6" name="TextBox 5">
            <a:extLst>
              <a:ext uri="{FF2B5EF4-FFF2-40B4-BE49-F238E27FC236}">
                <a16:creationId xmlns:a16="http://schemas.microsoft.com/office/drawing/2014/main" id="{DFC11509-5C1C-520C-0555-7270A3E9BB87}"/>
              </a:ext>
            </a:extLst>
          </p:cNvPr>
          <p:cNvSpPr txBox="1"/>
          <p:nvPr/>
        </p:nvSpPr>
        <p:spPr>
          <a:xfrm>
            <a:off x="2658074" y="5367572"/>
            <a:ext cx="8406581" cy="646331"/>
          </a:xfrm>
          <a:prstGeom prst="rect">
            <a:avLst/>
          </a:prstGeom>
          <a:noFill/>
        </p:spPr>
        <p:txBody>
          <a:bodyPr wrap="square">
            <a:spAutoFit/>
          </a:bodyPr>
          <a:lstStyle/>
          <a:p>
            <a:r>
              <a:rPr lang="es-DO" dirty="0"/>
              <a:t>KDIGO </a:t>
            </a:r>
            <a:r>
              <a:rPr lang="es-DO" dirty="0" err="1"/>
              <a:t>clinical</a:t>
            </a:r>
            <a:r>
              <a:rPr lang="es-DO" dirty="0"/>
              <a:t> </a:t>
            </a:r>
            <a:r>
              <a:rPr lang="es-DO" dirty="0" err="1"/>
              <a:t>practice</a:t>
            </a:r>
            <a:r>
              <a:rPr lang="es-DO" dirty="0"/>
              <a:t> </a:t>
            </a:r>
            <a:r>
              <a:rPr lang="es-DO" dirty="0" err="1"/>
              <a:t>guideline</a:t>
            </a:r>
            <a:r>
              <a:rPr lang="es-DO" dirty="0"/>
              <a:t> </a:t>
            </a:r>
            <a:r>
              <a:rPr lang="es-DO" dirty="0" err="1"/>
              <a:t>for</a:t>
            </a:r>
            <a:r>
              <a:rPr lang="es-DO" dirty="0"/>
              <a:t> acute </a:t>
            </a:r>
            <a:r>
              <a:rPr lang="es-DO" dirty="0" err="1"/>
              <a:t>kidney</a:t>
            </a:r>
            <a:r>
              <a:rPr lang="es-DO" dirty="0"/>
              <a:t> </a:t>
            </a:r>
            <a:r>
              <a:rPr lang="es-DO" dirty="0" err="1"/>
              <a:t>injury</a:t>
            </a:r>
            <a:r>
              <a:rPr lang="es-DO" dirty="0"/>
              <a:t>, </a:t>
            </a:r>
            <a:r>
              <a:rPr lang="es-DO" dirty="0" err="1"/>
              <a:t>kidney</a:t>
            </a:r>
            <a:r>
              <a:rPr lang="es-DO" dirty="0"/>
              <a:t> internacional </a:t>
            </a:r>
            <a:r>
              <a:rPr lang="es-DO" dirty="0" err="1"/>
              <a:t>supplements</a:t>
            </a:r>
            <a:r>
              <a:rPr lang="es-DO" dirty="0"/>
              <a:t> 2020 : 137 (2) 84-90</a:t>
            </a:r>
          </a:p>
        </p:txBody>
      </p:sp>
    </p:spTree>
    <p:extLst>
      <p:ext uri="{BB962C8B-B14F-4D97-AF65-F5344CB8AC3E}">
        <p14:creationId xmlns:p14="http://schemas.microsoft.com/office/powerpoint/2010/main" val="171467047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08BD23B-FA41-8D84-2BF3-0D9F66D051D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C2AAEEA-9AFE-CB89-8D5A-4E5A71790D2A}"/>
              </a:ext>
            </a:extLst>
          </p:cNvPr>
          <p:cNvPicPr>
            <a:picLocks noChangeAspect="1"/>
          </p:cNvPicPr>
          <p:nvPr/>
        </p:nvPicPr>
        <p:blipFill>
          <a:blip r:embed="rId4"/>
          <a:srcRect t="9862" r="66"/>
          <a:stretch>
            <a:fillRect/>
          </a:stretch>
        </p:blipFill>
        <p:spPr>
          <a:xfrm>
            <a:off x="1333279" y="807818"/>
            <a:ext cx="8400362" cy="5242364"/>
          </a:xfrm>
          <a:prstGeom prst="rect">
            <a:avLst/>
          </a:prstGeom>
        </p:spPr>
      </p:pic>
      <p:sp>
        <p:nvSpPr>
          <p:cNvPr id="4" name="Title 3">
            <a:extLst>
              <a:ext uri="{FF2B5EF4-FFF2-40B4-BE49-F238E27FC236}">
                <a16:creationId xmlns:a16="http://schemas.microsoft.com/office/drawing/2014/main" id="{CC28B53F-5CFD-47CA-026F-BDA6BC5F8383}"/>
              </a:ext>
            </a:extLst>
          </p:cNvPr>
          <p:cNvSpPr>
            <a:spLocks noGrp="1"/>
          </p:cNvSpPr>
          <p:nvPr>
            <p:ph type="title"/>
          </p:nvPr>
        </p:nvSpPr>
        <p:spPr>
          <a:xfrm>
            <a:off x="190314" y="0"/>
            <a:ext cx="10515600" cy="1325563"/>
          </a:xfrm>
        </p:spPr>
        <p:txBody>
          <a:bodyPr/>
          <a:lstStyle/>
          <a:p>
            <a:r>
              <a:rPr lang="es-DO" dirty="0">
                <a:latin typeface="Times New Roman" panose="02020603050405020304" pitchFamily="18" charset="0"/>
                <a:cs typeface="Times New Roman" panose="02020603050405020304" pitchFamily="18" charset="0"/>
              </a:rPr>
              <a:t>Patogenia </a:t>
            </a:r>
          </a:p>
        </p:txBody>
      </p:sp>
      <p:sp>
        <p:nvSpPr>
          <p:cNvPr id="15" name="TextBox 14">
            <a:extLst>
              <a:ext uri="{FF2B5EF4-FFF2-40B4-BE49-F238E27FC236}">
                <a16:creationId xmlns:a16="http://schemas.microsoft.com/office/drawing/2014/main" id="{A7D62E8C-8FD1-9209-360D-B93E27126930}"/>
              </a:ext>
            </a:extLst>
          </p:cNvPr>
          <p:cNvSpPr txBox="1"/>
          <p:nvPr/>
        </p:nvSpPr>
        <p:spPr>
          <a:xfrm>
            <a:off x="3517341" y="6005093"/>
            <a:ext cx="8406581" cy="646331"/>
          </a:xfrm>
          <a:prstGeom prst="rect">
            <a:avLst/>
          </a:prstGeom>
          <a:noFill/>
        </p:spPr>
        <p:txBody>
          <a:bodyPr wrap="square">
            <a:spAutoFit/>
          </a:bodyPr>
          <a:lstStyle/>
          <a:p>
            <a:r>
              <a:rPr lang="es-DO" dirty="0" err="1"/>
              <a:t>Tumlin</a:t>
            </a:r>
            <a:r>
              <a:rPr lang="es-DO" dirty="0"/>
              <a:t> J, </a:t>
            </a:r>
            <a:r>
              <a:rPr lang="es-DO" dirty="0" err="1"/>
              <a:t>Stacul</a:t>
            </a:r>
            <a:r>
              <a:rPr lang="es-DO" dirty="0"/>
              <a:t> F, Adam A, Becker, CR Davison, </a:t>
            </a:r>
            <a:r>
              <a:rPr lang="es-DO" dirty="0" err="1"/>
              <a:t>Consensus</a:t>
            </a:r>
            <a:r>
              <a:rPr lang="es-DO" dirty="0"/>
              <a:t> </a:t>
            </a:r>
            <a:r>
              <a:rPr lang="es-DO" dirty="0" err="1"/>
              <a:t>Working</a:t>
            </a:r>
            <a:r>
              <a:rPr lang="es-DO" dirty="0"/>
              <a:t> Panel, </a:t>
            </a:r>
            <a:r>
              <a:rPr lang="es-DO" dirty="0" err="1"/>
              <a:t>Pathofisiology</a:t>
            </a:r>
            <a:r>
              <a:rPr lang="es-DO" dirty="0"/>
              <a:t> </a:t>
            </a:r>
            <a:r>
              <a:rPr lang="es-DO" dirty="0" err="1"/>
              <a:t>of</a:t>
            </a:r>
            <a:r>
              <a:rPr lang="es-DO" dirty="0"/>
              <a:t> </a:t>
            </a:r>
            <a:r>
              <a:rPr lang="es-DO" dirty="0" err="1"/>
              <a:t>Contrast</a:t>
            </a:r>
            <a:r>
              <a:rPr lang="es-DO" dirty="0"/>
              <a:t> induce </a:t>
            </a:r>
            <a:r>
              <a:rPr lang="es-DO" dirty="0" err="1"/>
              <a:t>nephropathy</a:t>
            </a:r>
            <a:r>
              <a:rPr lang="es-DO" dirty="0"/>
              <a:t> Am j </a:t>
            </a:r>
            <a:r>
              <a:rPr lang="es-DO" dirty="0" err="1"/>
              <a:t>Cardiol</a:t>
            </a:r>
            <a:r>
              <a:rPr lang="es-DO" dirty="0"/>
              <a:t> 2016, 98 6ª </a:t>
            </a:r>
          </a:p>
        </p:txBody>
      </p:sp>
    </p:spTree>
    <p:extLst>
      <p:ext uri="{BB962C8B-B14F-4D97-AF65-F5344CB8AC3E}">
        <p14:creationId xmlns:p14="http://schemas.microsoft.com/office/powerpoint/2010/main" val="143543068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6C6D990-39E6-AA35-FDE1-D45289B5F59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539894E-1E23-14C4-E82E-A879748BCD46}"/>
              </a:ext>
            </a:extLst>
          </p:cNvPr>
          <p:cNvPicPr>
            <a:picLocks noChangeAspect="1"/>
          </p:cNvPicPr>
          <p:nvPr/>
        </p:nvPicPr>
        <p:blipFill>
          <a:blip r:embed="rId4"/>
          <a:stretch>
            <a:fillRect/>
          </a:stretch>
        </p:blipFill>
        <p:spPr>
          <a:xfrm>
            <a:off x="0" y="0"/>
            <a:ext cx="8830907" cy="5718809"/>
          </a:xfrm>
          <a:prstGeom prst="rect">
            <a:avLst/>
          </a:prstGeom>
        </p:spPr>
      </p:pic>
      <p:sp>
        <p:nvSpPr>
          <p:cNvPr id="8" name="TextBox 7">
            <a:extLst>
              <a:ext uri="{FF2B5EF4-FFF2-40B4-BE49-F238E27FC236}">
                <a16:creationId xmlns:a16="http://schemas.microsoft.com/office/drawing/2014/main" id="{A03BCC5F-5334-9F23-0E9D-E9A6004D3285}"/>
              </a:ext>
            </a:extLst>
          </p:cNvPr>
          <p:cNvSpPr txBox="1"/>
          <p:nvPr/>
        </p:nvSpPr>
        <p:spPr>
          <a:xfrm>
            <a:off x="3854633" y="5570814"/>
            <a:ext cx="7643947" cy="1200329"/>
          </a:xfrm>
          <a:prstGeom prst="rect">
            <a:avLst/>
          </a:prstGeom>
          <a:noFill/>
        </p:spPr>
        <p:txBody>
          <a:bodyPr wrap="square">
            <a:spAutoFit/>
          </a:bodyPr>
          <a:lstStyle/>
          <a:p>
            <a:pPr algn="l"/>
            <a:r>
              <a:rPr lang="en-US" dirty="0">
                <a:solidFill>
                  <a:srgbClr val="231F20"/>
                </a:solidFill>
                <a:latin typeface="Cambria" panose="02040503050406030204" pitchFamily="18" charset="0"/>
              </a:rPr>
              <a:t>P</a:t>
            </a:r>
            <a:r>
              <a:rPr lang="en-US" sz="1800" b="0" i="0" u="none" strike="noStrike" baseline="0" dirty="0">
                <a:solidFill>
                  <a:srgbClr val="231F20"/>
                </a:solidFill>
                <a:latin typeface="Cambria" panose="02040503050406030204" pitchFamily="18" charset="0"/>
              </a:rPr>
              <a:t>athophysiologic basis of kidney’s vulnerability to CM exposure is reflected in the univariate risk</a:t>
            </a:r>
          </a:p>
          <a:p>
            <a:pPr algn="l"/>
            <a:r>
              <a:rPr lang="en-US" sz="1800" b="0" i="0" u="none" strike="noStrike" baseline="0" dirty="0">
                <a:solidFill>
                  <a:srgbClr val="231F20"/>
                </a:solidFill>
                <a:latin typeface="Cambria" panose="02040503050406030204" pitchFamily="18" charset="0"/>
              </a:rPr>
              <a:t>factors for CI-AKI and creates the risk score predicting CI-AKI, need for dialysis and mortality. IABP</a:t>
            </a:r>
            <a:endParaRPr lang="es-DO" dirty="0"/>
          </a:p>
        </p:txBody>
      </p:sp>
    </p:spTree>
    <p:extLst>
      <p:ext uri="{BB962C8B-B14F-4D97-AF65-F5344CB8AC3E}">
        <p14:creationId xmlns:p14="http://schemas.microsoft.com/office/powerpoint/2010/main" val="8719663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9AF8E-74F5-2030-56D8-26D5266B70BE}"/>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6991240-F128-2118-7498-4BE7810D9C4F}"/>
              </a:ext>
            </a:extLst>
          </p:cNvPr>
          <p:cNvSpPr>
            <a:spLocks noGrp="1"/>
          </p:cNvSpPr>
          <p:nvPr>
            <p:ph sz="half" idx="2"/>
          </p:nvPr>
        </p:nvSpPr>
        <p:spPr>
          <a:xfrm>
            <a:off x="112541" y="1027905"/>
            <a:ext cx="10456385" cy="822003"/>
          </a:xfrm>
        </p:spPr>
        <p:txBody>
          <a:bodyPr>
            <a:normAutofit fontScale="77500" lnSpcReduction="20000"/>
          </a:bodyPr>
          <a:lstStyle/>
          <a:p>
            <a:r>
              <a:rPr lang="es-DO" dirty="0"/>
              <a:t>¿</a:t>
            </a:r>
            <a:r>
              <a:rPr lang="es-DO" b="1" dirty="0">
                <a:latin typeface="Times New Roman" panose="02020603050405020304" pitchFamily="18" charset="0"/>
                <a:cs typeface="Times New Roman" panose="02020603050405020304" pitchFamily="18" charset="0"/>
              </a:rPr>
              <a:t> Los medios  de contraste producen hipoxia medular, estrés oxidativo y toxicidad de las células tubulares, así mismo alteración de la morfología celular relacionadas con la alta osmolaridad.</a:t>
            </a:r>
            <a:r>
              <a:rPr lang="es-DO" dirty="0"/>
              <a:t>? </a:t>
            </a:r>
            <a:endParaRPr lang="es-DO" sz="20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1D4863D-8E3C-EEED-409A-87BFCFF9590B}"/>
              </a:ext>
            </a:extLst>
          </p:cNvPr>
          <p:cNvPicPr>
            <a:picLocks noChangeAspect="1"/>
          </p:cNvPicPr>
          <p:nvPr/>
        </p:nvPicPr>
        <p:blipFill>
          <a:blip r:embed="rId3"/>
          <a:stretch>
            <a:fillRect/>
          </a:stretch>
        </p:blipFill>
        <p:spPr>
          <a:xfrm>
            <a:off x="7100566" y="2434697"/>
            <a:ext cx="1737991" cy="1737991"/>
          </a:xfrm>
          <a:prstGeom prst="rect">
            <a:avLst/>
          </a:prstGeom>
        </p:spPr>
      </p:pic>
      <p:pic>
        <p:nvPicPr>
          <p:cNvPr id="2" name="Picture 2" descr="Verdades y mentiras sobre el coronavirus">
            <a:extLst>
              <a:ext uri="{FF2B5EF4-FFF2-40B4-BE49-F238E27FC236}">
                <a16:creationId xmlns:a16="http://schemas.microsoft.com/office/drawing/2014/main" id="{E98D6189-70DD-3DB3-85B4-62C191E47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847" y="2155446"/>
            <a:ext cx="3811719" cy="214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0330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FB7B1C-9C07-ACD7-6CB0-FAC91769C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0011E-BAED-F196-ECF2-95D6EF42E341}"/>
              </a:ext>
            </a:extLst>
          </p:cNvPr>
          <p:cNvSpPr>
            <a:spLocks noGrp="1"/>
          </p:cNvSpPr>
          <p:nvPr>
            <p:ph type="title"/>
          </p:nvPr>
        </p:nvSpPr>
        <p:spPr>
          <a:xfrm>
            <a:off x="562899" y="418229"/>
            <a:ext cx="10515600" cy="1325563"/>
          </a:xfrm>
        </p:spPr>
        <p:txBody>
          <a:bodyPr/>
          <a:lstStyle/>
          <a:p>
            <a:r>
              <a:rPr lang="es-DO" dirty="0">
                <a:latin typeface="Times New Roman" panose="02020603050405020304" pitchFamily="18" charset="0"/>
                <a:cs typeface="Times New Roman" panose="02020603050405020304" pitchFamily="18" charset="0"/>
              </a:rPr>
              <a:t>Factores asociados </a:t>
            </a:r>
          </a:p>
        </p:txBody>
      </p:sp>
      <p:graphicFrame>
        <p:nvGraphicFramePr>
          <p:cNvPr id="5" name="Content Placeholder 4">
            <a:extLst>
              <a:ext uri="{FF2B5EF4-FFF2-40B4-BE49-F238E27FC236}">
                <a16:creationId xmlns:a16="http://schemas.microsoft.com/office/drawing/2014/main" id="{F3964DD2-B74A-B81C-122D-A25DF586A76C}"/>
              </a:ext>
            </a:extLst>
          </p:cNvPr>
          <p:cNvGraphicFramePr>
            <a:graphicFrameLocks noGrp="1"/>
          </p:cNvGraphicFramePr>
          <p:nvPr>
            <p:ph sz="half" idx="1"/>
            <p:extLst>
              <p:ext uri="{D42A27DB-BD31-4B8C-83A1-F6EECF244321}">
                <p14:modId xmlns:p14="http://schemas.microsoft.com/office/powerpoint/2010/main" val="1043621161"/>
              </p:ext>
            </p:extLst>
          </p:nvPr>
        </p:nvGraphicFramePr>
        <p:xfrm>
          <a:off x="1061884" y="1812618"/>
          <a:ext cx="4643284" cy="3572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ADE840B6-0187-C2C4-A7FF-F522907F2814}"/>
              </a:ext>
            </a:extLst>
          </p:cNvPr>
          <p:cNvSpPr>
            <a:spLocks noGrp="1"/>
          </p:cNvSpPr>
          <p:nvPr>
            <p:ph sz="half" idx="2"/>
          </p:nvPr>
        </p:nvSpPr>
        <p:spPr>
          <a:xfrm>
            <a:off x="6172200" y="1825625"/>
            <a:ext cx="5181600" cy="4250710"/>
          </a:xfrm>
        </p:spPr>
        <p:txBody>
          <a:bodyPr>
            <a:normAutofit fontScale="77500" lnSpcReduction="20000"/>
          </a:bodyPr>
          <a:lstStyle/>
          <a:p>
            <a:r>
              <a:rPr lang="es-DO" dirty="0">
                <a:latin typeface="Times New Roman" panose="02020603050405020304" pitchFamily="18" charset="0"/>
                <a:cs typeface="Times New Roman" panose="02020603050405020304" pitchFamily="18" charset="0"/>
              </a:rPr>
              <a:t>Incidencia del 3 al 16% puede incrementarse hasta un 50% en los pacientes con factores de mayor riesgo.</a:t>
            </a:r>
          </a:p>
          <a:p>
            <a:endParaRPr lang="es-DO" dirty="0">
              <a:latin typeface="Times New Roman" panose="02020603050405020304" pitchFamily="18" charset="0"/>
              <a:cs typeface="Times New Roman" panose="02020603050405020304" pitchFamily="18" charset="0"/>
            </a:endParaRPr>
          </a:p>
          <a:p>
            <a:r>
              <a:rPr lang="es-DO" dirty="0">
                <a:latin typeface="Times New Roman" panose="02020603050405020304" pitchFamily="18" charset="0"/>
                <a:cs typeface="Times New Roman" panose="02020603050405020304" pitchFamily="18" charset="0"/>
              </a:rPr>
              <a:t>Alta osmolaridad (1400 a 2000 </a:t>
            </a:r>
            <a:r>
              <a:rPr lang="es-DO" dirty="0" err="1">
                <a:latin typeface="Times New Roman" panose="02020603050405020304" pitchFamily="18" charset="0"/>
                <a:cs typeface="Times New Roman" panose="02020603050405020304" pitchFamily="18" charset="0"/>
              </a:rPr>
              <a:t>mosmol</a:t>
            </a:r>
            <a:r>
              <a:rPr lang="es-DO" dirty="0">
                <a:latin typeface="Times New Roman" panose="02020603050405020304" pitchFamily="18" charset="0"/>
                <a:cs typeface="Times New Roman" panose="02020603050405020304" pitchFamily="18" charset="0"/>
              </a:rPr>
              <a:t>/L)</a:t>
            </a:r>
          </a:p>
          <a:p>
            <a:pPr marL="0" indent="0">
              <a:buNone/>
            </a:pPr>
            <a:endParaRPr lang="es-DO" dirty="0">
              <a:latin typeface="Times New Roman" panose="02020603050405020304" pitchFamily="18" charset="0"/>
              <a:cs typeface="Times New Roman" panose="02020603050405020304" pitchFamily="18" charset="0"/>
            </a:endParaRPr>
          </a:p>
          <a:p>
            <a:r>
              <a:rPr lang="es-DO" dirty="0">
                <a:latin typeface="Times New Roman" panose="02020603050405020304" pitchFamily="18" charset="0"/>
                <a:cs typeface="Times New Roman" panose="02020603050405020304" pitchFamily="18" charset="0"/>
              </a:rPr>
              <a:t>Baja osmolaridad (500 a 900 </a:t>
            </a:r>
            <a:r>
              <a:rPr lang="es-DO" dirty="0" err="1">
                <a:latin typeface="Times New Roman" panose="02020603050405020304" pitchFamily="18" charset="0"/>
                <a:cs typeface="Times New Roman" panose="02020603050405020304" pitchFamily="18" charset="0"/>
              </a:rPr>
              <a:t>mosmol</a:t>
            </a:r>
            <a:r>
              <a:rPr lang="es-DO" dirty="0">
                <a:latin typeface="Times New Roman" panose="02020603050405020304" pitchFamily="18" charset="0"/>
                <a:cs typeface="Times New Roman" panose="02020603050405020304" pitchFamily="18" charset="0"/>
              </a:rPr>
              <a:t>/L). </a:t>
            </a:r>
          </a:p>
          <a:p>
            <a:endParaRPr lang="es-DO" dirty="0">
              <a:latin typeface="Times New Roman" panose="02020603050405020304" pitchFamily="18" charset="0"/>
              <a:cs typeface="Times New Roman" panose="02020603050405020304" pitchFamily="18" charset="0"/>
            </a:endParaRPr>
          </a:p>
          <a:p>
            <a:r>
              <a:rPr lang="es-DO" dirty="0">
                <a:solidFill>
                  <a:srgbClr val="FF0000"/>
                </a:solidFill>
                <a:latin typeface="Times New Roman" panose="02020603050405020304" pitchFamily="18" charset="0"/>
                <a:cs typeface="Times New Roman" panose="02020603050405020304" pitchFamily="18" charset="0"/>
              </a:rPr>
              <a:t>Dímeros no ionizados, con osmolaridad similar a la plasmática (290 a 300 </a:t>
            </a:r>
            <a:r>
              <a:rPr lang="es-DO" dirty="0" err="1">
                <a:solidFill>
                  <a:srgbClr val="FF0000"/>
                </a:solidFill>
                <a:latin typeface="Times New Roman" panose="02020603050405020304" pitchFamily="18" charset="0"/>
                <a:cs typeface="Times New Roman" panose="02020603050405020304" pitchFamily="18" charset="0"/>
              </a:rPr>
              <a:t>mosmol</a:t>
            </a:r>
            <a:r>
              <a:rPr lang="es-DO" dirty="0">
                <a:solidFill>
                  <a:srgbClr val="FF0000"/>
                </a:solidFill>
                <a:latin typeface="Times New Roman" panose="02020603050405020304" pitchFamily="18" charset="0"/>
                <a:cs typeface="Times New Roman" panose="02020603050405020304" pitchFamily="18" charset="0"/>
              </a:rPr>
              <a:t>/L)</a:t>
            </a:r>
          </a:p>
        </p:txBody>
      </p:sp>
      <p:sp>
        <p:nvSpPr>
          <p:cNvPr id="8" name="TextBox 7">
            <a:extLst>
              <a:ext uri="{FF2B5EF4-FFF2-40B4-BE49-F238E27FC236}">
                <a16:creationId xmlns:a16="http://schemas.microsoft.com/office/drawing/2014/main" id="{27B09FB6-55D3-F550-32B4-11B3D876A8E1}"/>
              </a:ext>
            </a:extLst>
          </p:cNvPr>
          <p:cNvSpPr txBox="1"/>
          <p:nvPr/>
        </p:nvSpPr>
        <p:spPr>
          <a:xfrm>
            <a:off x="3383526" y="6116605"/>
            <a:ext cx="8406581" cy="646331"/>
          </a:xfrm>
          <a:prstGeom prst="rect">
            <a:avLst/>
          </a:prstGeom>
          <a:noFill/>
        </p:spPr>
        <p:txBody>
          <a:bodyPr wrap="square">
            <a:spAutoFit/>
          </a:bodyPr>
          <a:lstStyle/>
          <a:p>
            <a:r>
              <a:rPr lang="es-DO" dirty="0"/>
              <a:t>Mehran R, </a:t>
            </a:r>
            <a:r>
              <a:rPr lang="es-DO" dirty="0" err="1"/>
              <a:t>Dangas</a:t>
            </a:r>
            <a:r>
              <a:rPr lang="es-DO" dirty="0"/>
              <a:t> GD, </a:t>
            </a:r>
            <a:r>
              <a:rPr lang="es-DO" dirty="0" err="1"/>
              <a:t>Weisbord</a:t>
            </a:r>
            <a:r>
              <a:rPr lang="es-DO" dirty="0"/>
              <a:t> SD. </a:t>
            </a:r>
            <a:r>
              <a:rPr lang="es-DO" dirty="0" err="1"/>
              <a:t>Contrast-associated</a:t>
            </a:r>
            <a:r>
              <a:rPr lang="es-DO" dirty="0"/>
              <a:t> acute </a:t>
            </a:r>
            <a:r>
              <a:rPr lang="es-DO" dirty="0" err="1"/>
              <a:t>kidney</a:t>
            </a:r>
            <a:r>
              <a:rPr lang="es-DO" dirty="0"/>
              <a:t> </a:t>
            </a:r>
            <a:r>
              <a:rPr lang="es-DO" dirty="0" err="1"/>
              <a:t>injury</a:t>
            </a:r>
            <a:r>
              <a:rPr lang="es-DO" dirty="0"/>
              <a:t>. N Engl J </a:t>
            </a:r>
            <a:r>
              <a:rPr lang="es-DO" dirty="0" err="1"/>
              <a:t>Med</a:t>
            </a:r>
            <a:r>
              <a:rPr lang="es-DO" dirty="0"/>
              <a:t> 2019; 380: 2146-55. DOI: 10.1056/NEJ Mra1805256</a:t>
            </a:r>
          </a:p>
        </p:txBody>
      </p:sp>
    </p:spTree>
    <p:extLst>
      <p:ext uri="{BB962C8B-B14F-4D97-AF65-F5344CB8AC3E}">
        <p14:creationId xmlns:p14="http://schemas.microsoft.com/office/powerpoint/2010/main" val="15745146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DF27BF-FFE8-5E05-4AA1-CF557FDC267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BF1EF1-14D9-6B8E-8F8B-58FA448CAD8D}"/>
              </a:ext>
            </a:extLst>
          </p:cNvPr>
          <p:cNvPicPr>
            <a:picLocks noChangeAspect="1"/>
          </p:cNvPicPr>
          <p:nvPr/>
        </p:nvPicPr>
        <p:blipFill>
          <a:blip r:embed="rId4"/>
          <a:stretch>
            <a:fillRect/>
          </a:stretch>
        </p:blipFill>
        <p:spPr>
          <a:xfrm>
            <a:off x="307700" y="1034254"/>
            <a:ext cx="8784345" cy="1209356"/>
          </a:xfrm>
          <a:prstGeom prst="rect">
            <a:avLst/>
          </a:prstGeom>
        </p:spPr>
      </p:pic>
      <p:pic>
        <p:nvPicPr>
          <p:cNvPr id="5" name="Picture 4">
            <a:extLst>
              <a:ext uri="{FF2B5EF4-FFF2-40B4-BE49-F238E27FC236}">
                <a16:creationId xmlns:a16="http://schemas.microsoft.com/office/drawing/2014/main" id="{F5BF64E4-42F7-1B94-8FD4-0AEE3A27EE36}"/>
              </a:ext>
            </a:extLst>
          </p:cNvPr>
          <p:cNvPicPr>
            <a:picLocks noChangeAspect="1"/>
          </p:cNvPicPr>
          <p:nvPr/>
        </p:nvPicPr>
        <p:blipFill>
          <a:blip r:embed="rId5"/>
          <a:stretch>
            <a:fillRect/>
          </a:stretch>
        </p:blipFill>
        <p:spPr>
          <a:xfrm>
            <a:off x="1109526" y="2243610"/>
            <a:ext cx="5325218" cy="3305636"/>
          </a:xfrm>
          <a:prstGeom prst="rect">
            <a:avLst/>
          </a:prstGeom>
        </p:spPr>
      </p:pic>
      <p:sp>
        <p:nvSpPr>
          <p:cNvPr id="7" name="TextBox 6">
            <a:extLst>
              <a:ext uri="{FF2B5EF4-FFF2-40B4-BE49-F238E27FC236}">
                <a16:creationId xmlns:a16="http://schemas.microsoft.com/office/drawing/2014/main" id="{11E16D9C-06D4-A3B7-7B19-646D19885087}"/>
              </a:ext>
            </a:extLst>
          </p:cNvPr>
          <p:cNvSpPr txBox="1"/>
          <p:nvPr/>
        </p:nvSpPr>
        <p:spPr>
          <a:xfrm>
            <a:off x="6472157" y="3090215"/>
            <a:ext cx="4507345" cy="1754326"/>
          </a:xfrm>
          <a:prstGeom prst="rect">
            <a:avLst/>
          </a:prstGeom>
          <a:solidFill>
            <a:schemeClr val="accent5">
              <a:lumMod val="20000"/>
              <a:lumOff val="80000"/>
            </a:schemeClr>
          </a:solidFill>
        </p:spPr>
        <p:txBody>
          <a:bodyPr wrap="square">
            <a:spAutoFit/>
          </a:bodyPr>
          <a:lstStyle/>
          <a:p>
            <a:r>
              <a:rPr lang="es-DO" b="0" i="0" dirty="0">
                <a:solidFill>
                  <a:srgbClr val="222222"/>
                </a:solidFill>
                <a:effectLst/>
                <a:latin typeface="Merriweather" panose="00000500000000000000" pitchFamily="2" charset="0"/>
              </a:rPr>
              <a:t>En pacientes con IRA preexistente, la administración de contraste no se asoció con IRA persistente al alta hospitalaria ni con el inicio de diálisis en los 180 días siguientes.</a:t>
            </a:r>
          </a:p>
          <a:p>
            <a:endParaRPr lang="es-DO" dirty="0">
              <a:solidFill>
                <a:srgbClr val="222222"/>
              </a:solidFill>
              <a:latin typeface="Merriweather" panose="00000500000000000000" pitchFamily="2" charset="0"/>
            </a:endParaRPr>
          </a:p>
        </p:txBody>
      </p:sp>
      <p:sp>
        <p:nvSpPr>
          <p:cNvPr id="11" name="TextBox 10">
            <a:extLst>
              <a:ext uri="{FF2B5EF4-FFF2-40B4-BE49-F238E27FC236}">
                <a16:creationId xmlns:a16="http://schemas.microsoft.com/office/drawing/2014/main" id="{3D1A0199-7C30-A96B-58E3-7F1059AA7941}"/>
              </a:ext>
            </a:extLst>
          </p:cNvPr>
          <p:cNvSpPr txBox="1"/>
          <p:nvPr/>
        </p:nvSpPr>
        <p:spPr>
          <a:xfrm>
            <a:off x="2500520" y="5894161"/>
            <a:ext cx="8478982" cy="400110"/>
          </a:xfrm>
          <a:prstGeom prst="rect">
            <a:avLst/>
          </a:prstGeom>
          <a:noFill/>
        </p:spPr>
        <p:txBody>
          <a:bodyPr wrap="square">
            <a:spAutoFit/>
          </a:bodyPr>
          <a:lstStyle/>
          <a:p>
            <a:r>
              <a:rPr lang="es-DO" sz="1000" b="0" i="0" dirty="0" err="1">
                <a:solidFill>
                  <a:srgbClr val="222222"/>
                </a:solidFill>
                <a:effectLst/>
                <a:latin typeface="Merriweather Sans" pitchFamily="2" charset="0"/>
              </a:rPr>
              <a:t>Ehmann</a:t>
            </a:r>
            <a:r>
              <a:rPr lang="es-DO" sz="1000" b="0" i="0" dirty="0">
                <a:solidFill>
                  <a:srgbClr val="222222"/>
                </a:solidFill>
                <a:effectLst/>
                <a:latin typeface="Merriweather Sans" pitchFamily="2" charset="0"/>
              </a:rPr>
              <a:t>, MR, Mitchell, J., Levin, S. </a:t>
            </a:r>
            <a:r>
              <a:rPr lang="es-DO" sz="1000" b="0" i="1" dirty="0">
                <a:solidFill>
                  <a:srgbClr val="222222"/>
                </a:solidFill>
                <a:effectLst/>
                <a:latin typeface="Merriweather Sans" pitchFamily="2" charset="0"/>
              </a:rPr>
              <a:t>et al.</a:t>
            </a:r>
            <a:r>
              <a:rPr lang="es-DO" sz="1000" b="0" i="0" dirty="0">
                <a:solidFill>
                  <a:srgbClr val="222222"/>
                </a:solidFill>
                <a:effectLst/>
                <a:latin typeface="Merriweather Sans" pitchFamily="2" charset="0"/>
              </a:rPr>
              <a:t> Resultados renales tras la administración de contraste intravenoso en pacientes con lesión renal aguda: un análisis retrospectivo multicéntrico ajustado por propensión. </a:t>
            </a:r>
            <a:r>
              <a:rPr lang="es-DO" sz="1000" b="0" i="1" dirty="0">
                <a:solidFill>
                  <a:srgbClr val="222222"/>
                </a:solidFill>
                <a:effectLst/>
                <a:latin typeface="Merriweather Sans" pitchFamily="2" charset="0"/>
              </a:rPr>
              <a:t>Intensive Care </a:t>
            </a:r>
            <a:r>
              <a:rPr lang="es-DO" sz="1000" b="0" i="1" dirty="0" err="1">
                <a:solidFill>
                  <a:srgbClr val="222222"/>
                </a:solidFill>
                <a:effectLst/>
                <a:latin typeface="Merriweather Sans" pitchFamily="2" charset="0"/>
              </a:rPr>
              <a:t>Med</a:t>
            </a:r>
            <a:r>
              <a:rPr lang="es-DO" sz="1000" b="0" i="1" dirty="0">
                <a:solidFill>
                  <a:srgbClr val="222222"/>
                </a:solidFill>
                <a:effectLst/>
                <a:latin typeface="Merriweather Sans" pitchFamily="2" charset="0"/>
              </a:rPr>
              <a:t> </a:t>
            </a:r>
            <a:r>
              <a:rPr lang="es-DO" sz="1000" b="1" i="0" dirty="0">
                <a:solidFill>
                  <a:srgbClr val="222222"/>
                </a:solidFill>
                <a:effectLst/>
                <a:latin typeface="Merriweather Sans" pitchFamily="2" charset="0"/>
              </a:rPr>
              <a:t>49</a:t>
            </a:r>
            <a:r>
              <a:rPr lang="es-DO" sz="1000" b="0" i="0" dirty="0">
                <a:solidFill>
                  <a:srgbClr val="222222"/>
                </a:solidFill>
                <a:effectLst/>
                <a:latin typeface="Merriweather Sans" pitchFamily="2" charset="0"/>
              </a:rPr>
              <a:t> , 205-215 (2023).</a:t>
            </a:r>
            <a:endParaRPr lang="es-DO" sz="1000" dirty="0"/>
          </a:p>
        </p:txBody>
      </p:sp>
    </p:spTree>
    <p:extLst>
      <p:ext uri="{BB962C8B-B14F-4D97-AF65-F5344CB8AC3E}">
        <p14:creationId xmlns:p14="http://schemas.microsoft.com/office/powerpoint/2010/main" val="1890259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3597CB8-AF4C-108F-9ECF-2840A848F2B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947B3C2-A307-2C70-6842-0FE11DF5263D}"/>
              </a:ext>
            </a:extLst>
          </p:cNvPr>
          <p:cNvPicPr>
            <a:picLocks noChangeAspect="1"/>
          </p:cNvPicPr>
          <p:nvPr/>
        </p:nvPicPr>
        <p:blipFill>
          <a:blip r:embed="rId3"/>
          <a:stretch>
            <a:fillRect/>
          </a:stretch>
        </p:blipFill>
        <p:spPr>
          <a:xfrm>
            <a:off x="187962" y="646267"/>
            <a:ext cx="4992375" cy="4942116"/>
          </a:xfrm>
          <a:prstGeom prst="rect">
            <a:avLst/>
          </a:prstGeom>
        </p:spPr>
      </p:pic>
      <p:pic>
        <p:nvPicPr>
          <p:cNvPr id="10" name="Picture 9">
            <a:extLst>
              <a:ext uri="{FF2B5EF4-FFF2-40B4-BE49-F238E27FC236}">
                <a16:creationId xmlns:a16="http://schemas.microsoft.com/office/drawing/2014/main" id="{83B9042D-C870-C91B-3BFA-9F8EF604E6B7}"/>
              </a:ext>
            </a:extLst>
          </p:cNvPr>
          <p:cNvPicPr>
            <a:picLocks noChangeAspect="1"/>
          </p:cNvPicPr>
          <p:nvPr/>
        </p:nvPicPr>
        <p:blipFill>
          <a:blip r:embed="rId4"/>
          <a:stretch>
            <a:fillRect/>
          </a:stretch>
        </p:blipFill>
        <p:spPr>
          <a:xfrm>
            <a:off x="5408936" y="1163460"/>
            <a:ext cx="6110516" cy="3746469"/>
          </a:xfrm>
          <a:prstGeom prst="rect">
            <a:avLst/>
          </a:prstGeom>
        </p:spPr>
      </p:pic>
      <p:sp>
        <p:nvSpPr>
          <p:cNvPr id="12" name="TextBox 11">
            <a:extLst>
              <a:ext uri="{FF2B5EF4-FFF2-40B4-BE49-F238E27FC236}">
                <a16:creationId xmlns:a16="http://schemas.microsoft.com/office/drawing/2014/main" id="{26FFE7CB-F196-9CB7-50A2-174DF98E64E0}"/>
              </a:ext>
            </a:extLst>
          </p:cNvPr>
          <p:cNvSpPr txBox="1"/>
          <p:nvPr/>
        </p:nvSpPr>
        <p:spPr>
          <a:xfrm>
            <a:off x="3510473" y="6211733"/>
            <a:ext cx="7378351" cy="523220"/>
          </a:xfrm>
          <a:prstGeom prst="rect">
            <a:avLst/>
          </a:prstGeom>
          <a:noFill/>
        </p:spPr>
        <p:txBody>
          <a:bodyPr wrap="square">
            <a:spAutoFit/>
          </a:bodyPr>
          <a:lstStyle/>
          <a:p>
            <a:r>
              <a:rPr lang="es-DO" sz="1400" dirty="0"/>
              <a:t>Mehran R, </a:t>
            </a:r>
            <a:r>
              <a:rPr lang="es-DO" sz="1400" dirty="0" err="1"/>
              <a:t>Dangas</a:t>
            </a:r>
            <a:r>
              <a:rPr lang="es-DO" sz="1400" dirty="0"/>
              <a:t> GD, </a:t>
            </a:r>
            <a:r>
              <a:rPr lang="es-DO" sz="1400" dirty="0" err="1"/>
              <a:t>Weisbord</a:t>
            </a:r>
            <a:r>
              <a:rPr lang="es-DO" sz="1400" dirty="0"/>
              <a:t> SD. </a:t>
            </a:r>
            <a:r>
              <a:rPr lang="es-DO" sz="1400" dirty="0" err="1"/>
              <a:t>Contrast-associated</a:t>
            </a:r>
            <a:r>
              <a:rPr lang="es-DO" sz="1400" dirty="0"/>
              <a:t> acute </a:t>
            </a:r>
            <a:r>
              <a:rPr lang="es-DO" sz="1400" dirty="0" err="1"/>
              <a:t>kidney</a:t>
            </a:r>
            <a:r>
              <a:rPr lang="es-DO" sz="1400" dirty="0"/>
              <a:t> </a:t>
            </a:r>
            <a:r>
              <a:rPr lang="es-DO" sz="1400" dirty="0" err="1"/>
              <a:t>injury</a:t>
            </a:r>
            <a:r>
              <a:rPr lang="es-DO" sz="1400" dirty="0"/>
              <a:t>. N Engl J </a:t>
            </a:r>
            <a:r>
              <a:rPr lang="es-DO" sz="1400" dirty="0" err="1"/>
              <a:t>Med</a:t>
            </a:r>
            <a:r>
              <a:rPr lang="es-DO" sz="1400" dirty="0"/>
              <a:t> 2019; 380: 2146-55. DOI: 10.1056/NEJ Mra1805256</a:t>
            </a:r>
          </a:p>
        </p:txBody>
      </p:sp>
    </p:spTree>
    <p:extLst>
      <p:ext uri="{BB962C8B-B14F-4D97-AF65-F5344CB8AC3E}">
        <p14:creationId xmlns:p14="http://schemas.microsoft.com/office/powerpoint/2010/main" val="63208685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EAB448-6A2B-F291-5192-6E13872E66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03F25B-C20E-255F-6BEB-54D3006D671F}"/>
              </a:ext>
            </a:extLst>
          </p:cNvPr>
          <p:cNvPicPr>
            <a:picLocks noChangeAspect="1"/>
          </p:cNvPicPr>
          <p:nvPr/>
        </p:nvPicPr>
        <p:blipFill>
          <a:blip r:embed="rId3"/>
          <a:stretch>
            <a:fillRect/>
          </a:stretch>
        </p:blipFill>
        <p:spPr>
          <a:xfrm>
            <a:off x="647106" y="586153"/>
            <a:ext cx="10897788" cy="5134707"/>
          </a:xfrm>
          <a:prstGeom prst="rect">
            <a:avLst/>
          </a:prstGeom>
        </p:spPr>
      </p:pic>
      <p:sp>
        <p:nvSpPr>
          <p:cNvPr id="2" name="TextBox 1">
            <a:extLst>
              <a:ext uri="{FF2B5EF4-FFF2-40B4-BE49-F238E27FC236}">
                <a16:creationId xmlns:a16="http://schemas.microsoft.com/office/drawing/2014/main" id="{8EE3144D-B7E2-F68D-8824-024F520208C4}"/>
              </a:ext>
            </a:extLst>
          </p:cNvPr>
          <p:cNvSpPr txBox="1"/>
          <p:nvPr/>
        </p:nvSpPr>
        <p:spPr>
          <a:xfrm>
            <a:off x="1456052" y="5638531"/>
            <a:ext cx="10345916" cy="523220"/>
          </a:xfrm>
          <a:prstGeom prst="rect">
            <a:avLst/>
          </a:prstGeom>
          <a:noFill/>
        </p:spPr>
        <p:txBody>
          <a:bodyPr wrap="square">
            <a:spAutoFit/>
          </a:bodyPr>
          <a:lstStyle/>
          <a:p>
            <a:r>
              <a:rPr lang="es-DO" sz="1400" dirty="0"/>
              <a:t>Mehran R, </a:t>
            </a:r>
            <a:r>
              <a:rPr lang="es-DO" sz="1400" dirty="0" err="1"/>
              <a:t>Dangas</a:t>
            </a:r>
            <a:r>
              <a:rPr lang="es-DO" sz="1400" dirty="0"/>
              <a:t> GD, </a:t>
            </a:r>
            <a:r>
              <a:rPr lang="es-DO" sz="1400" dirty="0" err="1"/>
              <a:t>Weisbord</a:t>
            </a:r>
            <a:r>
              <a:rPr lang="es-DO" sz="1400" dirty="0"/>
              <a:t> SD. </a:t>
            </a:r>
            <a:r>
              <a:rPr lang="es-DO" sz="1400" dirty="0" err="1"/>
              <a:t>Contrast-associated</a:t>
            </a:r>
            <a:r>
              <a:rPr lang="es-DO" sz="1400" dirty="0"/>
              <a:t> acute </a:t>
            </a:r>
            <a:r>
              <a:rPr lang="es-DO" sz="1400" dirty="0" err="1"/>
              <a:t>kidney</a:t>
            </a:r>
            <a:r>
              <a:rPr lang="es-DO" sz="1400" dirty="0"/>
              <a:t> </a:t>
            </a:r>
            <a:r>
              <a:rPr lang="es-DO" sz="1400" dirty="0" err="1"/>
              <a:t>injury</a:t>
            </a:r>
            <a:r>
              <a:rPr lang="es-DO" sz="1400" dirty="0"/>
              <a:t>. N Engl J </a:t>
            </a:r>
            <a:r>
              <a:rPr lang="es-DO" sz="1400" dirty="0" err="1"/>
              <a:t>Med</a:t>
            </a:r>
            <a:r>
              <a:rPr lang="es-DO" sz="1400" dirty="0"/>
              <a:t> 2019; 380: 2146-55. DOI: 10.1056/NEJ Mra1805256</a:t>
            </a:r>
          </a:p>
        </p:txBody>
      </p:sp>
    </p:spTree>
    <p:extLst>
      <p:ext uri="{BB962C8B-B14F-4D97-AF65-F5344CB8AC3E}">
        <p14:creationId xmlns:p14="http://schemas.microsoft.com/office/powerpoint/2010/main" val="34092489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54D4058-EE5B-92F5-BCF1-9007C87906F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11C4368-D7BF-027A-48FB-002FAD9E75DA}"/>
              </a:ext>
            </a:extLst>
          </p:cNvPr>
          <p:cNvPicPr>
            <a:picLocks noChangeAspect="1"/>
          </p:cNvPicPr>
          <p:nvPr/>
        </p:nvPicPr>
        <p:blipFill>
          <a:blip r:embed="rId4"/>
          <a:stretch>
            <a:fillRect/>
          </a:stretch>
        </p:blipFill>
        <p:spPr>
          <a:xfrm>
            <a:off x="6857139" y="2293942"/>
            <a:ext cx="2242457" cy="2242457"/>
          </a:xfrm>
          <a:prstGeom prst="ellipse">
            <a:avLst/>
          </a:prstGeom>
          <a:ln>
            <a:noFill/>
          </a:ln>
          <a:effectLst>
            <a:softEdge rad="112500"/>
          </a:effectLst>
        </p:spPr>
      </p:pic>
      <p:pic>
        <p:nvPicPr>
          <p:cNvPr id="1026" name="Picture 2" descr="Verdades y mentiras sobre el coronavirus">
            <a:extLst>
              <a:ext uri="{FF2B5EF4-FFF2-40B4-BE49-F238E27FC236}">
                <a16:creationId xmlns:a16="http://schemas.microsoft.com/office/drawing/2014/main" id="{7844E093-4386-C698-87BE-49A1828914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845" y="2293942"/>
            <a:ext cx="3811719" cy="2144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774D97-8224-1A0C-14DC-24C6D4F6B008}"/>
              </a:ext>
            </a:extLst>
          </p:cNvPr>
          <p:cNvSpPr txBox="1"/>
          <p:nvPr/>
        </p:nvSpPr>
        <p:spPr>
          <a:xfrm>
            <a:off x="1293033" y="1276886"/>
            <a:ext cx="9777846" cy="800219"/>
          </a:xfrm>
          <a:prstGeom prst="rect">
            <a:avLst/>
          </a:prstGeom>
          <a:noFill/>
        </p:spPr>
        <p:txBody>
          <a:bodyPr wrap="square">
            <a:spAutoFit/>
          </a:bodyPr>
          <a:lstStyle/>
          <a:p>
            <a:r>
              <a:rPr lang="es-DO" dirty="0"/>
              <a:t>¿ </a:t>
            </a:r>
            <a:r>
              <a:rPr lang="es-DO" sz="2200" b="1" dirty="0">
                <a:latin typeface="Times New Roman" panose="02020603050405020304" pitchFamily="18" charset="0"/>
                <a:cs typeface="Times New Roman" panose="02020603050405020304" pitchFamily="18" charset="0"/>
              </a:rPr>
              <a:t>Si la reserva funcional renal esta intacta un daño puede permanecer subclínico y no se observa una reducción de FG ya que no cambia el FG basal.</a:t>
            </a:r>
            <a:r>
              <a:rPr lang="es-DO" sz="2400" dirty="0"/>
              <a:t> ?</a:t>
            </a:r>
            <a:endParaRPr lang="es-DO" sz="2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6B9B273-73EC-5A37-B9FA-D2E7BE83C1F2}"/>
              </a:ext>
            </a:extLst>
          </p:cNvPr>
          <p:cNvPicPr>
            <a:picLocks noChangeAspect="1"/>
          </p:cNvPicPr>
          <p:nvPr/>
        </p:nvPicPr>
        <p:blipFill>
          <a:blip r:embed="rId6"/>
          <a:stretch>
            <a:fillRect/>
          </a:stretch>
        </p:blipFill>
        <p:spPr>
          <a:xfrm>
            <a:off x="3623996" y="4536399"/>
            <a:ext cx="3656101" cy="1609727"/>
          </a:xfrm>
          <a:prstGeom prst="rect">
            <a:avLst/>
          </a:prstGeom>
        </p:spPr>
      </p:pic>
    </p:spTree>
    <p:extLst>
      <p:ext uri="{BB962C8B-B14F-4D97-AF65-F5344CB8AC3E}">
        <p14:creationId xmlns:p14="http://schemas.microsoft.com/office/powerpoint/2010/main" val="25559349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E6F580-3024-94AD-7AE3-0DF6BAE711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22B14-3E82-1ACA-C304-B05542314D68}"/>
              </a:ext>
            </a:extLst>
          </p:cNvPr>
          <p:cNvSpPr>
            <a:spLocks noGrp="1"/>
          </p:cNvSpPr>
          <p:nvPr>
            <p:ph idx="1"/>
          </p:nvPr>
        </p:nvSpPr>
        <p:spPr>
          <a:xfrm>
            <a:off x="1340617" y="3338836"/>
            <a:ext cx="10515600" cy="1213067"/>
          </a:xfrm>
        </p:spPr>
        <p:txBody>
          <a:bodyPr/>
          <a:lstStyle/>
          <a:p>
            <a:r>
              <a:rPr lang="es-DO" sz="4000" dirty="0"/>
              <a:t>No tengo conflicto de interés.</a:t>
            </a:r>
          </a:p>
          <a:p>
            <a:endParaRPr lang="en-US" dirty="0"/>
          </a:p>
        </p:txBody>
      </p:sp>
      <p:pic>
        <p:nvPicPr>
          <p:cNvPr id="6" name="Picture 5" descr="Blue text on a black background&#10;&#10;AI-generated content may be incorrect.">
            <a:extLst>
              <a:ext uri="{FF2B5EF4-FFF2-40B4-BE49-F238E27FC236}">
                <a16:creationId xmlns:a16="http://schemas.microsoft.com/office/drawing/2014/main" id="{5558136A-6990-BD5D-B4DB-230CB8C46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33" y="1062874"/>
            <a:ext cx="7130143" cy="1706142"/>
          </a:xfrm>
          <a:prstGeom prst="rect">
            <a:avLst/>
          </a:prstGeom>
        </p:spPr>
      </p:pic>
    </p:spTree>
    <p:extLst>
      <p:ext uri="{BB962C8B-B14F-4D97-AF65-F5344CB8AC3E}">
        <p14:creationId xmlns:p14="http://schemas.microsoft.com/office/powerpoint/2010/main" val="371841242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B3420F-09EA-E43E-835D-69A5D1CEA6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675847-A0EC-897C-FEBC-F46C4863F48B}"/>
              </a:ext>
            </a:extLst>
          </p:cNvPr>
          <p:cNvSpPr>
            <a:spLocks noGrp="1"/>
          </p:cNvSpPr>
          <p:nvPr>
            <p:ph type="title"/>
          </p:nvPr>
        </p:nvSpPr>
        <p:spPr>
          <a:xfrm>
            <a:off x="375140" y="169557"/>
            <a:ext cx="10515600" cy="1084814"/>
          </a:xfrm>
        </p:spPr>
        <p:txBody>
          <a:bodyPr/>
          <a:lstStyle/>
          <a:p>
            <a:r>
              <a:rPr lang="es-DO" dirty="0">
                <a:latin typeface="Times New Roman" panose="02020603050405020304" pitchFamily="18" charset="0"/>
                <a:cs typeface="Times New Roman" panose="02020603050405020304" pitchFamily="18" charset="0"/>
              </a:rPr>
              <a:t>¿Prevenir o Lamentar? </a:t>
            </a:r>
          </a:p>
        </p:txBody>
      </p:sp>
      <p:graphicFrame>
        <p:nvGraphicFramePr>
          <p:cNvPr id="10" name="Content Placeholder 9">
            <a:extLst>
              <a:ext uri="{FF2B5EF4-FFF2-40B4-BE49-F238E27FC236}">
                <a16:creationId xmlns:a16="http://schemas.microsoft.com/office/drawing/2014/main" id="{26CA525A-C078-65DA-9543-CB9D2004E592}"/>
              </a:ext>
            </a:extLst>
          </p:cNvPr>
          <p:cNvGraphicFramePr>
            <a:graphicFrameLocks noGrp="1"/>
          </p:cNvGraphicFramePr>
          <p:nvPr>
            <p:ph idx="1"/>
            <p:extLst>
              <p:ext uri="{D42A27DB-BD31-4B8C-83A1-F6EECF244321}">
                <p14:modId xmlns:p14="http://schemas.microsoft.com/office/powerpoint/2010/main" val="1587528585"/>
              </p:ext>
            </p:extLst>
          </p:nvPr>
        </p:nvGraphicFramePr>
        <p:xfrm>
          <a:off x="1301260" y="45720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BA1F5916-7FD3-E69F-B631-BECE55D66296}"/>
              </a:ext>
            </a:extLst>
          </p:cNvPr>
          <p:cNvGraphicFramePr/>
          <p:nvPr>
            <p:extLst>
              <p:ext uri="{D42A27DB-BD31-4B8C-83A1-F6EECF244321}">
                <p14:modId xmlns:p14="http://schemas.microsoft.com/office/powerpoint/2010/main" val="629127552"/>
              </p:ext>
            </p:extLst>
          </p:nvPr>
        </p:nvGraphicFramePr>
        <p:xfrm>
          <a:off x="3403209" y="3911682"/>
          <a:ext cx="9425355" cy="23689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a:extLst>
              <a:ext uri="{FF2B5EF4-FFF2-40B4-BE49-F238E27FC236}">
                <a16:creationId xmlns:a16="http://schemas.microsoft.com/office/drawing/2014/main" id="{91DDB5E1-24FC-AFD5-C23D-197AE3328BAF}"/>
              </a:ext>
            </a:extLst>
          </p:cNvPr>
          <p:cNvSpPr txBox="1"/>
          <p:nvPr/>
        </p:nvSpPr>
        <p:spPr>
          <a:xfrm>
            <a:off x="3540369" y="6283570"/>
            <a:ext cx="8581293" cy="523220"/>
          </a:xfrm>
          <a:prstGeom prst="rect">
            <a:avLst/>
          </a:prstGeom>
          <a:noFill/>
        </p:spPr>
        <p:txBody>
          <a:bodyPr wrap="square">
            <a:spAutoFit/>
          </a:bodyPr>
          <a:lstStyle/>
          <a:p>
            <a:r>
              <a:rPr lang="es-DO" sz="1400" dirty="0" err="1"/>
              <a:t>Joannidis</a:t>
            </a:r>
            <a:r>
              <a:rPr lang="es-DO" sz="1400" dirty="0"/>
              <a:t> M, Schmid M, </a:t>
            </a:r>
            <a:r>
              <a:rPr lang="es-DO" sz="1400" dirty="0" err="1"/>
              <a:t>Wiedermann</a:t>
            </a:r>
            <a:r>
              <a:rPr lang="es-DO" sz="1400" dirty="0"/>
              <a:t> CJ. </a:t>
            </a:r>
            <a:r>
              <a:rPr lang="es-DO" sz="1400" dirty="0" err="1"/>
              <a:t>Prevention</a:t>
            </a:r>
            <a:r>
              <a:rPr lang="es-DO" sz="1400" dirty="0"/>
              <a:t> </a:t>
            </a:r>
            <a:r>
              <a:rPr lang="es-DO" sz="1400" dirty="0" err="1"/>
              <a:t>of</a:t>
            </a:r>
            <a:r>
              <a:rPr lang="es-DO" sz="1400" dirty="0"/>
              <a:t> </a:t>
            </a:r>
            <a:r>
              <a:rPr lang="es-DO" sz="1400" dirty="0" err="1"/>
              <a:t>contrast</a:t>
            </a:r>
            <a:r>
              <a:rPr lang="es-DO" sz="1400" dirty="0"/>
              <a:t> media-</a:t>
            </a:r>
            <a:r>
              <a:rPr lang="es-DO" sz="1400" dirty="0" err="1"/>
              <a:t>induced</a:t>
            </a:r>
            <a:r>
              <a:rPr lang="es-DO" sz="1400" dirty="0"/>
              <a:t> </a:t>
            </a:r>
            <a:r>
              <a:rPr lang="es-DO" sz="1400" dirty="0" err="1"/>
              <a:t>nephropathy</a:t>
            </a:r>
            <a:r>
              <a:rPr lang="es-DO" sz="1400" dirty="0"/>
              <a:t> </a:t>
            </a:r>
            <a:r>
              <a:rPr lang="es-DO" sz="1400" dirty="0" err="1"/>
              <a:t>by</a:t>
            </a:r>
            <a:r>
              <a:rPr lang="es-DO" sz="1400" dirty="0"/>
              <a:t> </a:t>
            </a:r>
            <a:r>
              <a:rPr lang="es-DO" sz="1400" dirty="0" err="1"/>
              <a:t>isotonic</a:t>
            </a:r>
            <a:r>
              <a:rPr lang="es-DO" sz="1400" dirty="0"/>
              <a:t> </a:t>
            </a:r>
            <a:r>
              <a:rPr lang="es-DO" sz="1400" dirty="0" err="1"/>
              <a:t>sodium</a:t>
            </a:r>
            <a:r>
              <a:rPr lang="es-DO" sz="1400" dirty="0"/>
              <a:t> </a:t>
            </a:r>
            <a:r>
              <a:rPr lang="es-DO" sz="1400" dirty="0" err="1"/>
              <a:t>bicarbonate</a:t>
            </a:r>
            <a:r>
              <a:rPr lang="es-DO" sz="1400" dirty="0"/>
              <a:t>: a meta-</a:t>
            </a:r>
            <a:r>
              <a:rPr lang="es-DO" sz="1400" dirty="0" err="1"/>
              <a:t>analysis</a:t>
            </a:r>
            <a:r>
              <a:rPr lang="es-DO" sz="1400" dirty="0"/>
              <a:t>. </a:t>
            </a:r>
            <a:r>
              <a:rPr lang="es-DO" sz="1400" dirty="0" err="1"/>
              <a:t>Wien</a:t>
            </a:r>
            <a:r>
              <a:rPr lang="es-DO" sz="1400" dirty="0"/>
              <a:t> </a:t>
            </a:r>
            <a:r>
              <a:rPr lang="es-DO" sz="1400" dirty="0" err="1"/>
              <a:t>Klin</a:t>
            </a:r>
            <a:r>
              <a:rPr lang="es-DO" sz="1400" dirty="0"/>
              <a:t> </a:t>
            </a:r>
            <a:r>
              <a:rPr lang="es-DO" sz="1400" dirty="0" err="1"/>
              <a:t>Wochenschr</a:t>
            </a:r>
            <a:r>
              <a:rPr lang="es-DO" sz="1400" dirty="0"/>
              <a:t> 2008; 120 (23-24): 742-8.</a:t>
            </a:r>
          </a:p>
        </p:txBody>
      </p:sp>
      <p:pic>
        <p:nvPicPr>
          <p:cNvPr id="1026" name="Picture 2" descr="Nefropatía por contraste, ¿mito o realidad?">
            <a:extLst>
              <a:ext uri="{FF2B5EF4-FFF2-40B4-BE49-F238E27FC236}">
                <a16:creationId xmlns:a16="http://schemas.microsoft.com/office/drawing/2014/main" id="{9704397B-710D-D2D6-0012-9A60F8F127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1052" y="1542014"/>
            <a:ext cx="2099317" cy="11808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check mark on a white background&#10;&#10;AI-generated content may be incorrect.">
            <a:extLst>
              <a:ext uri="{FF2B5EF4-FFF2-40B4-BE49-F238E27FC236}">
                <a16:creationId xmlns:a16="http://schemas.microsoft.com/office/drawing/2014/main" id="{476C27C2-520E-50B2-EBAE-A6CCE768D131}"/>
              </a:ext>
            </a:extLst>
          </p:cNvPr>
          <p:cNvPicPr>
            <a:picLocks noChangeAspect="1"/>
          </p:cNvPicPr>
          <p:nvPr/>
        </p:nvPicPr>
        <p:blipFill>
          <a:blip r:embed="rId15"/>
          <a:stretch>
            <a:fillRect/>
          </a:stretch>
        </p:blipFill>
        <p:spPr>
          <a:xfrm>
            <a:off x="7675485" y="1419866"/>
            <a:ext cx="1417582" cy="1529151"/>
          </a:xfrm>
          <a:prstGeom prst="rect">
            <a:avLst/>
          </a:prstGeom>
        </p:spPr>
      </p:pic>
      <p:pic>
        <p:nvPicPr>
          <p:cNvPr id="4" name="Picture 3">
            <a:extLst>
              <a:ext uri="{FF2B5EF4-FFF2-40B4-BE49-F238E27FC236}">
                <a16:creationId xmlns:a16="http://schemas.microsoft.com/office/drawing/2014/main" id="{0BFEAEE3-32D3-29A1-3CCC-F337EC2C0F00}"/>
              </a:ext>
            </a:extLst>
          </p:cNvPr>
          <p:cNvPicPr>
            <a:picLocks noChangeAspect="1"/>
          </p:cNvPicPr>
          <p:nvPr/>
        </p:nvPicPr>
        <p:blipFill>
          <a:blip r:embed="rId16"/>
          <a:stretch>
            <a:fillRect/>
          </a:stretch>
        </p:blipFill>
        <p:spPr>
          <a:xfrm>
            <a:off x="10263872" y="4030647"/>
            <a:ext cx="1253735" cy="1356412"/>
          </a:xfrm>
          <a:prstGeom prst="rect">
            <a:avLst/>
          </a:prstGeom>
        </p:spPr>
      </p:pic>
      <p:pic>
        <p:nvPicPr>
          <p:cNvPr id="5" name="Picture 4">
            <a:extLst>
              <a:ext uri="{FF2B5EF4-FFF2-40B4-BE49-F238E27FC236}">
                <a16:creationId xmlns:a16="http://schemas.microsoft.com/office/drawing/2014/main" id="{2A6F00FD-386F-CFAF-DAA3-2ACE0FEC63F5}"/>
              </a:ext>
            </a:extLst>
          </p:cNvPr>
          <p:cNvPicPr>
            <a:picLocks noChangeAspect="1"/>
          </p:cNvPicPr>
          <p:nvPr/>
        </p:nvPicPr>
        <p:blipFill>
          <a:blip r:embed="rId17"/>
          <a:stretch>
            <a:fillRect/>
          </a:stretch>
        </p:blipFill>
        <p:spPr>
          <a:xfrm>
            <a:off x="5256529" y="3972895"/>
            <a:ext cx="1356412" cy="1356412"/>
          </a:xfrm>
          <a:prstGeom prst="rect">
            <a:avLst/>
          </a:prstGeom>
        </p:spPr>
      </p:pic>
      <p:pic>
        <p:nvPicPr>
          <p:cNvPr id="8" name="Picture 7">
            <a:extLst>
              <a:ext uri="{FF2B5EF4-FFF2-40B4-BE49-F238E27FC236}">
                <a16:creationId xmlns:a16="http://schemas.microsoft.com/office/drawing/2014/main" id="{F5515894-AE8F-CD9E-4BC9-27F4AA443952}"/>
              </a:ext>
            </a:extLst>
          </p:cNvPr>
          <p:cNvPicPr>
            <a:picLocks noChangeAspect="1"/>
          </p:cNvPicPr>
          <p:nvPr/>
        </p:nvPicPr>
        <p:blipFill>
          <a:blip r:embed="rId17"/>
          <a:stretch>
            <a:fillRect/>
          </a:stretch>
        </p:blipFill>
        <p:spPr>
          <a:xfrm>
            <a:off x="7766194" y="3972895"/>
            <a:ext cx="1356412" cy="1356412"/>
          </a:xfrm>
          <a:prstGeom prst="rect">
            <a:avLst/>
          </a:prstGeom>
        </p:spPr>
      </p:pic>
      <p:pic>
        <p:nvPicPr>
          <p:cNvPr id="9" name="Picture 8">
            <a:extLst>
              <a:ext uri="{FF2B5EF4-FFF2-40B4-BE49-F238E27FC236}">
                <a16:creationId xmlns:a16="http://schemas.microsoft.com/office/drawing/2014/main" id="{7D46331B-1466-38D2-1C0A-7FFA6CD7F3DD}"/>
              </a:ext>
            </a:extLst>
          </p:cNvPr>
          <p:cNvPicPr>
            <a:picLocks noChangeAspect="1"/>
          </p:cNvPicPr>
          <p:nvPr/>
        </p:nvPicPr>
        <p:blipFill>
          <a:blip r:embed="rId17"/>
          <a:stretch>
            <a:fillRect/>
          </a:stretch>
        </p:blipFill>
        <p:spPr>
          <a:xfrm>
            <a:off x="10204372" y="1419866"/>
            <a:ext cx="1429632" cy="1429632"/>
          </a:xfrm>
          <a:prstGeom prst="rect">
            <a:avLst/>
          </a:prstGeom>
        </p:spPr>
      </p:pic>
      <p:pic>
        <p:nvPicPr>
          <p:cNvPr id="11" name="Picture 10">
            <a:extLst>
              <a:ext uri="{FF2B5EF4-FFF2-40B4-BE49-F238E27FC236}">
                <a16:creationId xmlns:a16="http://schemas.microsoft.com/office/drawing/2014/main" id="{2280B80E-A313-C94F-D421-5FA21E960FDB}"/>
              </a:ext>
            </a:extLst>
          </p:cNvPr>
          <p:cNvPicPr>
            <a:picLocks noChangeAspect="1"/>
          </p:cNvPicPr>
          <p:nvPr/>
        </p:nvPicPr>
        <p:blipFill>
          <a:blip r:embed="rId18"/>
          <a:stretch>
            <a:fillRect/>
          </a:stretch>
        </p:blipFill>
        <p:spPr>
          <a:xfrm>
            <a:off x="4807685" y="1426095"/>
            <a:ext cx="1420491" cy="1530229"/>
          </a:xfrm>
          <a:prstGeom prst="rect">
            <a:avLst/>
          </a:prstGeom>
        </p:spPr>
      </p:pic>
      <p:pic>
        <p:nvPicPr>
          <p:cNvPr id="13" name="Picture 12">
            <a:extLst>
              <a:ext uri="{FF2B5EF4-FFF2-40B4-BE49-F238E27FC236}">
                <a16:creationId xmlns:a16="http://schemas.microsoft.com/office/drawing/2014/main" id="{39F6EC26-9E65-CC12-6C8B-588B0BF7C9EB}"/>
              </a:ext>
            </a:extLst>
          </p:cNvPr>
          <p:cNvPicPr>
            <a:picLocks noChangeAspect="1"/>
          </p:cNvPicPr>
          <p:nvPr/>
        </p:nvPicPr>
        <p:blipFill>
          <a:blip r:embed="rId18"/>
          <a:stretch>
            <a:fillRect/>
          </a:stretch>
        </p:blipFill>
        <p:spPr>
          <a:xfrm>
            <a:off x="2211306" y="1426095"/>
            <a:ext cx="1420491" cy="1530229"/>
          </a:xfrm>
          <a:prstGeom prst="rect">
            <a:avLst/>
          </a:prstGeom>
        </p:spPr>
      </p:pic>
    </p:spTree>
    <p:extLst>
      <p:ext uri="{BB962C8B-B14F-4D97-AF65-F5344CB8AC3E}">
        <p14:creationId xmlns:p14="http://schemas.microsoft.com/office/powerpoint/2010/main" val="3650637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7A5935-0F9C-9E46-B72A-7FC2ED117C9C}"/>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0D8ABD-70AD-5BA2-2270-4ACDEB6B6BC1}"/>
              </a:ext>
            </a:extLst>
          </p:cNvPr>
          <p:cNvPicPr>
            <a:picLocks noChangeAspect="1"/>
          </p:cNvPicPr>
          <p:nvPr/>
        </p:nvPicPr>
        <p:blipFill>
          <a:blip r:embed="rId3"/>
          <a:stretch>
            <a:fillRect/>
          </a:stretch>
        </p:blipFill>
        <p:spPr>
          <a:xfrm>
            <a:off x="643468" y="868947"/>
            <a:ext cx="5294716" cy="1601651"/>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2B411CB3-5173-D09B-0765-E05BF8EABD75}"/>
              </a:ext>
            </a:extLst>
          </p:cNvPr>
          <p:cNvPicPr>
            <a:picLocks noGrp="1" noChangeAspect="1"/>
          </p:cNvPicPr>
          <p:nvPr>
            <p:ph idx="1"/>
          </p:nvPr>
        </p:nvPicPr>
        <p:blipFill>
          <a:blip r:embed="rId4"/>
          <a:stretch>
            <a:fillRect/>
          </a:stretch>
        </p:blipFill>
        <p:spPr>
          <a:xfrm>
            <a:off x="6253817" y="953085"/>
            <a:ext cx="5294715" cy="4778480"/>
          </a:xfrm>
          <a:prstGeom prst="rect">
            <a:avLst/>
          </a:prstGeom>
        </p:spPr>
      </p:pic>
      <p:sp>
        <p:nvSpPr>
          <p:cNvPr id="8" name="AutoShape 2">
            <a:extLst>
              <a:ext uri="{FF2B5EF4-FFF2-40B4-BE49-F238E27FC236}">
                <a16:creationId xmlns:a16="http://schemas.microsoft.com/office/drawing/2014/main" id="{9085497E-1AD4-F825-CB8D-DCFB8F9AA3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sp>
        <p:nvSpPr>
          <p:cNvPr id="11" name="TextBox 10">
            <a:extLst>
              <a:ext uri="{FF2B5EF4-FFF2-40B4-BE49-F238E27FC236}">
                <a16:creationId xmlns:a16="http://schemas.microsoft.com/office/drawing/2014/main" id="{F1CDD963-F849-1CAA-8FE2-DB214B60784F}"/>
              </a:ext>
            </a:extLst>
          </p:cNvPr>
          <p:cNvSpPr txBox="1"/>
          <p:nvPr/>
        </p:nvSpPr>
        <p:spPr>
          <a:xfrm>
            <a:off x="931914" y="2804547"/>
            <a:ext cx="4246568" cy="2862322"/>
          </a:xfrm>
          <a:prstGeom prst="rect">
            <a:avLst/>
          </a:prstGeom>
          <a:noFill/>
        </p:spPr>
        <p:txBody>
          <a:bodyPr wrap="square">
            <a:spAutoFit/>
          </a:bodyPr>
          <a:lstStyle/>
          <a:p>
            <a:r>
              <a:rPr lang="es-DO" b="0" i="0" dirty="0">
                <a:solidFill>
                  <a:srgbClr val="333333"/>
                </a:solidFill>
                <a:effectLst/>
                <a:latin typeface="Roboto" panose="02000000000000000000" pitchFamily="2" charset="0"/>
              </a:rPr>
              <a:t>IRA-AC en 29 de 466 (6,2%) pacientes del grupo de HS y en 38 de 455 (8,4%) pacientes del grupo control (riesgo relativo: 0,8; IC del 95%: 0,5-1,2; </a:t>
            </a:r>
            <a:r>
              <a:rPr lang="es-DO" b="0" i="1" dirty="0">
                <a:solidFill>
                  <a:srgbClr val="333333"/>
                </a:solidFill>
                <a:effectLst/>
                <a:latin typeface="Roboto" panose="02000000000000000000" pitchFamily="2" charset="0"/>
              </a:rPr>
              <a:t>p =</a:t>
            </a:r>
            <a:r>
              <a:rPr lang="es-DO" b="0" i="0" dirty="0">
                <a:solidFill>
                  <a:srgbClr val="333333"/>
                </a:solidFill>
                <a:effectLst/>
                <a:latin typeface="Roboto" panose="02000000000000000000" pitchFamily="2" charset="0"/>
              </a:rPr>
              <a:t> 0,216). </a:t>
            </a:r>
          </a:p>
          <a:p>
            <a:r>
              <a:rPr lang="es-DO" dirty="0">
                <a:solidFill>
                  <a:srgbClr val="333333"/>
                </a:solidFill>
                <a:latin typeface="Roboto" panose="02000000000000000000" pitchFamily="2" charset="0"/>
              </a:rPr>
              <a:t>L</a:t>
            </a:r>
            <a:r>
              <a:rPr lang="es-DO" b="0" i="0" dirty="0">
                <a:solidFill>
                  <a:srgbClr val="333333"/>
                </a:solidFill>
                <a:effectLst/>
                <a:latin typeface="Roboto" panose="02000000000000000000" pitchFamily="2" charset="0"/>
              </a:rPr>
              <a:t>a mediana de la duración de la hidratación fue significativamente menor en el grupo de HS que en el grupo control (6 frente a 25 horas; </a:t>
            </a:r>
            <a:r>
              <a:rPr lang="es-DO" b="0" i="1" dirty="0">
                <a:solidFill>
                  <a:srgbClr val="333333"/>
                </a:solidFill>
                <a:effectLst/>
                <a:latin typeface="Roboto" panose="02000000000000000000" pitchFamily="2" charset="0"/>
              </a:rPr>
              <a:t>p</a:t>
            </a:r>
            <a:r>
              <a:rPr lang="es-DO" b="0" i="0" dirty="0">
                <a:solidFill>
                  <a:srgbClr val="333333"/>
                </a:solidFill>
                <a:effectLst/>
                <a:latin typeface="Roboto" panose="02000000000000000000" pitchFamily="2" charset="0"/>
              </a:rPr>
              <a:t> &lt; 0,001).</a:t>
            </a:r>
            <a:endParaRPr lang="es-DO" dirty="0"/>
          </a:p>
        </p:txBody>
      </p:sp>
    </p:spTree>
    <p:extLst>
      <p:ext uri="{BB962C8B-B14F-4D97-AF65-F5344CB8AC3E}">
        <p14:creationId xmlns:p14="http://schemas.microsoft.com/office/powerpoint/2010/main" val="8297175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6C4DD49-EC4F-D191-B049-6E514ECF7A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3FDE2E-72FD-A697-3119-24772AB4EB3C}"/>
              </a:ext>
            </a:extLst>
          </p:cNvPr>
          <p:cNvPicPr>
            <a:picLocks noChangeAspect="1"/>
          </p:cNvPicPr>
          <p:nvPr/>
        </p:nvPicPr>
        <p:blipFill>
          <a:blip r:embed="rId4"/>
          <a:stretch>
            <a:fillRect/>
          </a:stretch>
        </p:blipFill>
        <p:spPr>
          <a:xfrm>
            <a:off x="170018" y="493090"/>
            <a:ext cx="7878274" cy="1333686"/>
          </a:xfrm>
          <a:prstGeom prst="rect">
            <a:avLst/>
          </a:prstGeom>
        </p:spPr>
      </p:pic>
      <p:pic>
        <p:nvPicPr>
          <p:cNvPr id="5" name="Picture 4">
            <a:extLst>
              <a:ext uri="{FF2B5EF4-FFF2-40B4-BE49-F238E27FC236}">
                <a16:creationId xmlns:a16="http://schemas.microsoft.com/office/drawing/2014/main" id="{930E5410-2685-4BFE-D2B1-A995DDF7A45E}"/>
              </a:ext>
            </a:extLst>
          </p:cNvPr>
          <p:cNvPicPr>
            <a:picLocks noChangeAspect="1"/>
          </p:cNvPicPr>
          <p:nvPr/>
        </p:nvPicPr>
        <p:blipFill>
          <a:blip r:embed="rId5"/>
          <a:stretch>
            <a:fillRect/>
          </a:stretch>
        </p:blipFill>
        <p:spPr>
          <a:xfrm>
            <a:off x="281503" y="1826776"/>
            <a:ext cx="5239481" cy="295316"/>
          </a:xfrm>
          <a:prstGeom prst="rect">
            <a:avLst/>
          </a:prstGeom>
        </p:spPr>
      </p:pic>
      <p:pic>
        <p:nvPicPr>
          <p:cNvPr id="7" name="Picture 6">
            <a:extLst>
              <a:ext uri="{FF2B5EF4-FFF2-40B4-BE49-F238E27FC236}">
                <a16:creationId xmlns:a16="http://schemas.microsoft.com/office/drawing/2014/main" id="{62F99458-67FB-BDF9-75BF-147623FF967B}"/>
              </a:ext>
            </a:extLst>
          </p:cNvPr>
          <p:cNvPicPr>
            <a:picLocks noChangeAspect="1"/>
          </p:cNvPicPr>
          <p:nvPr/>
        </p:nvPicPr>
        <p:blipFill>
          <a:blip r:embed="rId6"/>
          <a:stretch>
            <a:fillRect/>
          </a:stretch>
        </p:blipFill>
        <p:spPr>
          <a:xfrm>
            <a:off x="986248" y="2348090"/>
            <a:ext cx="10675173" cy="3646310"/>
          </a:xfrm>
          <a:prstGeom prst="rect">
            <a:avLst/>
          </a:prstGeom>
        </p:spPr>
      </p:pic>
      <p:sp>
        <p:nvSpPr>
          <p:cNvPr id="2" name="TextBox 1">
            <a:extLst>
              <a:ext uri="{FF2B5EF4-FFF2-40B4-BE49-F238E27FC236}">
                <a16:creationId xmlns:a16="http://schemas.microsoft.com/office/drawing/2014/main" id="{8D4B9478-EB18-F0E8-C024-B49D02AE27E3}"/>
              </a:ext>
            </a:extLst>
          </p:cNvPr>
          <p:cNvSpPr txBox="1"/>
          <p:nvPr/>
        </p:nvSpPr>
        <p:spPr>
          <a:xfrm>
            <a:off x="816077" y="2876293"/>
            <a:ext cx="914400" cy="369332"/>
          </a:xfrm>
          <a:prstGeom prst="rect">
            <a:avLst/>
          </a:prstGeom>
          <a:noFill/>
          <a:ln>
            <a:solidFill>
              <a:srgbClr val="FF0000"/>
            </a:solidFill>
          </a:ln>
        </p:spPr>
        <p:txBody>
          <a:bodyPr wrap="square" rtlCol="0">
            <a:spAutoFit/>
          </a:bodyPr>
          <a:lstStyle/>
          <a:p>
            <a:endParaRPr lang="es-DO" dirty="0"/>
          </a:p>
        </p:txBody>
      </p:sp>
      <p:sp>
        <p:nvSpPr>
          <p:cNvPr id="4" name="TextBox 3">
            <a:extLst>
              <a:ext uri="{FF2B5EF4-FFF2-40B4-BE49-F238E27FC236}">
                <a16:creationId xmlns:a16="http://schemas.microsoft.com/office/drawing/2014/main" id="{ED41C4BA-FD32-6E83-D0B4-74AA3FE0096B}"/>
              </a:ext>
            </a:extLst>
          </p:cNvPr>
          <p:cNvSpPr txBox="1"/>
          <p:nvPr/>
        </p:nvSpPr>
        <p:spPr>
          <a:xfrm>
            <a:off x="2153158" y="2772663"/>
            <a:ext cx="6275225" cy="536481"/>
          </a:xfrm>
          <a:prstGeom prst="rect">
            <a:avLst/>
          </a:prstGeom>
          <a:noFill/>
          <a:ln>
            <a:solidFill>
              <a:srgbClr val="FF0000"/>
            </a:solidFill>
          </a:ln>
        </p:spPr>
        <p:txBody>
          <a:bodyPr wrap="square" rtlCol="0">
            <a:spAutoFit/>
          </a:bodyPr>
          <a:lstStyle/>
          <a:p>
            <a:endParaRPr lang="es-DO" dirty="0"/>
          </a:p>
        </p:txBody>
      </p:sp>
      <p:sp>
        <p:nvSpPr>
          <p:cNvPr id="6" name="TextBox 5">
            <a:extLst>
              <a:ext uri="{FF2B5EF4-FFF2-40B4-BE49-F238E27FC236}">
                <a16:creationId xmlns:a16="http://schemas.microsoft.com/office/drawing/2014/main" id="{B33EB20B-06DD-AB9B-D340-E1C0178E4D21}"/>
              </a:ext>
            </a:extLst>
          </p:cNvPr>
          <p:cNvSpPr txBox="1"/>
          <p:nvPr/>
        </p:nvSpPr>
        <p:spPr>
          <a:xfrm>
            <a:off x="816078" y="3612376"/>
            <a:ext cx="1337080" cy="474191"/>
          </a:xfrm>
          <a:prstGeom prst="rect">
            <a:avLst/>
          </a:prstGeom>
          <a:noFill/>
          <a:ln>
            <a:solidFill>
              <a:srgbClr val="FF0000"/>
            </a:solidFill>
          </a:ln>
        </p:spPr>
        <p:txBody>
          <a:bodyPr wrap="square" rtlCol="0">
            <a:spAutoFit/>
          </a:bodyPr>
          <a:lstStyle/>
          <a:p>
            <a:endParaRPr lang="es-DO" dirty="0"/>
          </a:p>
        </p:txBody>
      </p:sp>
      <p:sp>
        <p:nvSpPr>
          <p:cNvPr id="8" name="TextBox 7">
            <a:extLst>
              <a:ext uri="{FF2B5EF4-FFF2-40B4-BE49-F238E27FC236}">
                <a16:creationId xmlns:a16="http://schemas.microsoft.com/office/drawing/2014/main" id="{98E29C0A-2A0D-F748-C8A4-34CDE4A6B5B3}"/>
              </a:ext>
            </a:extLst>
          </p:cNvPr>
          <p:cNvSpPr txBox="1"/>
          <p:nvPr/>
        </p:nvSpPr>
        <p:spPr>
          <a:xfrm>
            <a:off x="5986670" y="3509130"/>
            <a:ext cx="1080052" cy="642655"/>
          </a:xfrm>
          <a:prstGeom prst="rect">
            <a:avLst/>
          </a:prstGeom>
          <a:noFill/>
          <a:ln>
            <a:solidFill>
              <a:srgbClr val="FF0000"/>
            </a:solidFill>
          </a:ln>
        </p:spPr>
        <p:txBody>
          <a:bodyPr wrap="square" rtlCol="0">
            <a:spAutoFit/>
          </a:bodyPr>
          <a:lstStyle/>
          <a:p>
            <a:endParaRPr lang="es-DO" dirty="0"/>
          </a:p>
        </p:txBody>
      </p:sp>
      <p:sp>
        <p:nvSpPr>
          <p:cNvPr id="9" name="TextBox 8">
            <a:extLst>
              <a:ext uri="{FF2B5EF4-FFF2-40B4-BE49-F238E27FC236}">
                <a16:creationId xmlns:a16="http://schemas.microsoft.com/office/drawing/2014/main" id="{66CE57D4-6B01-5F98-B57B-BBBF3FDA1798}"/>
              </a:ext>
            </a:extLst>
          </p:cNvPr>
          <p:cNvSpPr txBox="1"/>
          <p:nvPr/>
        </p:nvSpPr>
        <p:spPr>
          <a:xfrm>
            <a:off x="816077" y="4363278"/>
            <a:ext cx="1430166" cy="536481"/>
          </a:xfrm>
          <a:prstGeom prst="rect">
            <a:avLst/>
          </a:prstGeom>
          <a:noFill/>
          <a:ln>
            <a:solidFill>
              <a:srgbClr val="FF0000"/>
            </a:solidFill>
          </a:ln>
        </p:spPr>
        <p:txBody>
          <a:bodyPr wrap="square" rtlCol="0">
            <a:spAutoFit/>
          </a:bodyPr>
          <a:lstStyle/>
          <a:p>
            <a:endParaRPr lang="es-DO" dirty="0"/>
          </a:p>
        </p:txBody>
      </p:sp>
      <p:sp>
        <p:nvSpPr>
          <p:cNvPr id="10" name="TextBox 9">
            <a:extLst>
              <a:ext uri="{FF2B5EF4-FFF2-40B4-BE49-F238E27FC236}">
                <a16:creationId xmlns:a16="http://schemas.microsoft.com/office/drawing/2014/main" id="{60F53FD4-AB13-4779-C1BE-D45F953848AB}"/>
              </a:ext>
            </a:extLst>
          </p:cNvPr>
          <p:cNvSpPr txBox="1"/>
          <p:nvPr/>
        </p:nvSpPr>
        <p:spPr>
          <a:xfrm>
            <a:off x="5811613" y="4310191"/>
            <a:ext cx="1430166" cy="642654"/>
          </a:xfrm>
          <a:prstGeom prst="rect">
            <a:avLst/>
          </a:prstGeom>
          <a:noFill/>
          <a:ln>
            <a:solidFill>
              <a:srgbClr val="FF0000"/>
            </a:solidFill>
          </a:ln>
        </p:spPr>
        <p:txBody>
          <a:bodyPr wrap="square" rtlCol="0">
            <a:spAutoFit/>
          </a:bodyPr>
          <a:lstStyle/>
          <a:p>
            <a:endParaRPr lang="es-DO" dirty="0"/>
          </a:p>
        </p:txBody>
      </p:sp>
    </p:spTree>
    <p:extLst>
      <p:ext uri="{BB962C8B-B14F-4D97-AF65-F5344CB8AC3E}">
        <p14:creationId xmlns:p14="http://schemas.microsoft.com/office/powerpoint/2010/main" val="163497168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D28BCF-FDAD-F0DA-3591-757DCFD864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D7A4D7-C423-E8E2-480C-A4C74E25B3DA}"/>
              </a:ext>
            </a:extLst>
          </p:cNvPr>
          <p:cNvPicPr>
            <a:picLocks noChangeAspect="1"/>
          </p:cNvPicPr>
          <p:nvPr/>
        </p:nvPicPr>
        <p:blipFill>
          <a:blip r:embed="rId3"/>
          <a:stretch>
            <a:fillRect/>
          </a:stretch>
        </p:blipFill>
        <p:spPr>
          <a:xfrm>
            <a:off x="464905" y="476082"/>
            <a:ext cx="11262190" cy="4728096"/>
          </a:xfrm>
          <a:prstGeom prst="rect">
            <a:avLst/>
          </a:prstGeom>
        </p:spPr>
      </p:pic>
      <p:pic>
        <p:nvPicPr>
          <p:cNvPr id="6" name="Picture 5">
            <a:extLst>
              <a:ext uri="{FF2B5EF4-FFF2-40B4-BE49-F238E27FC236}">
                <a16:creationId xmlns:a16="http://schemas.microsoft.com/office/drawing/2014/main" id="{311EB52B-C662-ECF3-4BE8-D6AE197846F3}"/>
              </a:ext>
            </a:extLst>
          </p:cNvPr>
          <p:cNvPicPr>
            <a:picLocks noChangeAspect="1"/>
          </p:cNvPicPr>
          <p:nvPr/>
        </p:nvPicPr>
        <p:blipFill>
          <a:blip r:embed="rId4"/>
          <a:stretch>
            <a:fillRect/>
          </a:stretch>
        </p:blipFill>
        <p:spPr>
          <a:xfrm>
            <a:off x="6637148" y="6381918"/>
            <a:ext cx="5239481" cy="295316"/>
          </a:xfrm>
          <a:prstGeom prst="rect">
            <a:avLst/>
          </a:prstGeom>
        </p:spPr>
      </p:pic>
      <p:pic>
        <p:nvPicPr>
          <p:cNvPr id="7" name="Picture 6">
            <a:extLst>
              <a:ext uri="{FF2B5EF4-FFF2-40B4-BE49-F238E27FC236}">
                <a16:creationId xmlns:a16="http://schemas.microsoft.com/office/drawing/2014/main" id="{93DA1AFF-E9EB-BAFA-343B-7DF8FFDB37E4}"/>
              </a:ext>
            </a:extLst>
          </p:cNvPr>
          <p:cNvPicPr>
            <a:picLocks noChangeAspect="1"/>
          </p:cNvPicPr>
          <p:nvPr/>
        </p:nvPicPr>
        <p:blipFill>
          <a:blip r:embed="rId5"/>
          <a:stretch>
            <a:fillRect/>
          </a:stretch>
        </p:blipFill>
        <p:spPr>
          <a:xfrm>
            <a:off x="6310489" y="5314386"/>
            <a:ext cx="5655048" cy="957324"/>
          </a:xfrm>
          <a:prstGeom prst="rect">
            <a:avLst/>
          </a:prstGeom>
        </p:spPr>
      </p:pic>
      <p:sp>
        <p:nvSpPr>
          <p:cNvPr id="2" name="TextBox 1">
            <a:extLst>
              <a:ext uri="{FF2B5EF4-FFF2-40B4-BE49-F238E27FC236}">
                <a16:creationId xmlns:a16="http://schemas.microsoft.com/office/drawing/2014/main" id="{649F2885-1901-CFAA-22AF-7238B27BC28D}"/>
              </a:ext>
            </a:extLst>
          </p:cNvPr>
          <p:cNvSpPr txBox="1"/>
          <p:nvPr/>
        </p:nvSpPr>
        <p:spPr>
          <a:xfrm>
            <a:off x="464905" y="4134679"/>
            <a:ext cx="7059017" cy="1069500"/>
          </a:xfrm>
          <a:prstGeom prst="rect">
            <a:avLst/>
          </a:prstGeom>
          <a:noFill/>
          <a:ln>
            <a:solidFill>
              <a:srgbClr val="FF0000"/>
            </a:solidFill>
          </a:ln>
        </p:spPr>
        <p:txBody>
          <a:bodyPr wrap="square" rtlCol="0">
            <a:spAutoFit/>
          </a:bodyPr>
          <a:lstStyle/>
          <a:p>
            <a:endParaRPr lang="es-DO" dirty="0"/>
          </a:p>
        </p:txBody>
      </p:sp>
    </p:spTree>
    <p:extLst>
      <p:ext uri="{BB962C8B-B14F-4D97-AF65-F5344CB8AC3E}">
        <p14:creationId xmlns:p14="http://schemas.microsoft.com/office/powerpoint/2010/main" val="351251374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BC3875-0DCA-B485-C5ED-3BB159E9C5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71E785-C195-8A67-F38E-3E8F91B9A638}"/>
              </a:ext>
            </a:extLst>
          </p:cNvPr>
          <p:cNvPicPr>
            <a:picLocks noChangeAspect="1"/>
          </p:cNvPicPr>
          <p:nvPr/>
        </p:nvPicPr>
        <p:blipFill>
          <a:blip r:embed="rId3"/>
          <a:stretch>
            <a:fillRect/>
          </a:stretch>
        </p:blipFill>
        <p:spPr>
          <a:xfrm>
            <a:off x="410958" y="507813"/>
            <a:ext cx="11370083" cy="5023743"/>
          </a:xfrm>
          <a:prstGeom prst="rect">
            <a:avLst/>
          </a:prstGeom>
        </p:spPr>
      </p:pic>
      <p:pic>
        <p:nvPicPr>
          <p:cNvPr id="2" name="Picture 1">
            <a:extLst>
              <a:ext uri="{FF2B5EF4-FFF2-40B4-BE49-F238E27FC236}">
                <a16:creationId xmlns:a16="http://schemas.microsoft.com/office/drawing/2014/main" id="{F03D170E-3F0A-0730-3239-73C65CFF43AA}"/>
              </a:ext>
            </a:extLst>
          </p:cNvPr>
          <p:cNvPicPr>
            <a:picLocks noChangeAspect="1"/>
          </p:cNvPicPr>
          <p:nvPr/>
        </p:nvPicPr>
        <p:blipFill>
          <a:blip r:embed="rId4"/>
          <a:stretch>
            <a:fillRect/>
          </a:stretch>
        </p:blipFill>
        <p:spPr>
          <a:xfrm>
            <a:off x="5407376" y="5531556"/>
            <a:ext cx="6456559" cy="1093009"/>
          </a:xfrm>
          <a:prstGeom prst="rect">
            <a:avLst/>
          </a:prstGeom>
        </p:spPr>
      </p:pic>
      <p:sp>
        <p:nvSpPr>
          <p:cNvPr id="3" name="TextBox 2">
            <a:extLst>
              <a:ext uri="{FF2B5EF4-FFF2-40B4-BE49-F238E27FC236}">
                <a16:creationId xmlns:a16="http://schemas.microsoft.com/office/drawing/2014/main" id="{46D08A1C-3DE6-6057-03C1-5930B67B746D}"/>
              </a:ext>
            </a:extLst>
          </p:cNvPr>
          <p:cNvSpPr txBox="1"/>
          <p:nvPr/>
        </p:nvSpPr>
        <p:spPr>
          <a:xfrm>
            <a:off x="328064" y="4601817"/>
            <a:ext cx="6765094" cy="929739"/>
          </a:xfrm>
          <a:prstGeom prst="rect">
            <a:avLst/>
          </a:prstGeom>
          <a:noFill/>
          <a:ln>
            <a:solidFill>
              <a:srgbClr val="FF0000"/>
            </a:solidFill>
          </a:ln>
        </p:spPr>
        <p:txBody>
          <a:bodyPr wrap="square" rtlCol="0">
            <a:spAutoFit/>
          </a:bodyPr>
          <a:lstStyle/>
          <a:p>
            <a:endParaRPr lang="es-DO" dirty="0"/>
          </a:p>
        </p:txBody>
      </p:sp>
    </p:spTree>
    <p:extLst>
      <p:ext uri="{BB962C8B-B14F-4D97-AF65-F5344CB8AC3E}">
        <p14:creationId xmlns:p14="http://schemas.microsoft.com/office/powerpoint/2010/main" val="122035983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653C70C-34E4-2EB7-3F55-9F651405B57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9AB9E2-3895-D134-003D-E9B18BAC0292}"/>
              </a:ext>
            </a:extLst>
          </p:cNvPr>
          <p:cNvPicPr>
            <a:picLocks noChangeAspect="1"/>
          </p:cNvPicPr>
          <p:nvPr/>
        </p:nvPicPr>
        <p:blipFill>
          <a:blip r:embed="rId4"/>
          <a:stretch>
            <a:fillRect/>
          </a:stretch>
        </p:blipFill>
        <p:spPr>
          <a:xfrm>
            <a:off x="1759456" y="934298"/>
            <a:ext cx="8673088" cy="4989404"/>
          </a:xfrm>
          <a:prstGeom prst="rect">
            <a:avLst/>
          </a:prstGeom>
        </p:spPr>
      </p:pic>
      <p:sp>
        <p:nvSpPr>
          <p:cNvPr id="3" name="TextBox 2">
            <a:extLst>
              <a:ext uri="{FF2B5EF4-FFF2-40B4-BE49-F238E27FC236}">
                <a16:creationId xmlns:a16="http://schemas.microsoft.com/office/drawing/2014/main" id="{A9402735-0C0D-6E69-F46D-B78E36FFF61F}"/>
              </a:ext>
            </a:extLst>
          </p:cNvPr>
          <p:cNvSpPr txBox="1"/>
          <p:nvPr/>
        </p:nvSpPr>
        <p:spPr>
          <a:xfrm>
            <a:off x="3647440" y="6201570"/>
            <a:ext cx="8757920" cy="523220"/>
          </a:xfrm>
          <a:prstGeom prst="rect">
            <a:avLst/>
          </a:prstGeom>
          <a:noFill/>
        </p:spPr>
        <p:txBody>
          <a:bodyPr wrap="square">
            <a:spAutoFit/>
          </a:bodyPr>
          <a:lstStyle/>
          <a:p>
            <a:r>
              <a:rPr lang="es-DO" sz="1400" dirty="0"/>
              <a:t>Francisco Eduardo González A,1,8 Jorge A </a:t>
            </a:r>
            <a:r>
              <a:rPr lang="es-DO" sz="1400" dirty="0" err="1"/>
              <a:t>Russi</a:t>
            </a:r>
            <a:r>
              <a:rPr lang="es-DO" sz="1400" dirty="0"/>
              <a:t> L,2,7,8 Oscar A Sáenz M,3,7,8 Carlos A</a:t>
            </a:r>
          </a:p>
          <a:p>
            <a:r>
              <a:rPr lang="es-DO" sz="1400" dirty="0"/>
              <a:t>Celemín F,4,7,8 Gary A Baquero L,5,7,8 Diana M Bocanegra D6,8 2023</a:t>
            </a:r>
          </a:p>
        </p:txBody>
      </p:sp>
      <p:pic>
        <p:nvPicPr>
          <p:cNvPr id="6" name="Picture 5">
            <a:extLst>
              <a:ext uri="{FF2B5EF4-FFF2-40B4-BE49-F238E27FC236}">
                <a16:creationId xmlns:a16="http://schemas.microsoft.com/office/drawing/2014/main" id="{530F7535-BD90-006D-20EC-EC416361D4F6}"/>
              </a:ext>
            </a:extLst>
          </p:cNvPr>
          <p:cNvPicPr>
            <a:picLocks noChangeAspect="1"/>
          </p:cNvPicPr>
          <p:nvPr/>
        </p:nvPicPr>
        <p:blipFill>
          <a:blip r:embed="rId5"/>
          <a:stretch>
            <a:fillRect/>
          </a:stretch>
        </p:blipFill>
        <p:spPr>
          <a:xfrm>
            <a:off x="71120" y="246420"/>
            <a:ext cx="3738880" cy="1707972"/>
          </a:xfrm>
          <a:prstGeom prst="rect">
            <a:avLst/>
          </a:prstGeom>
        </p:spPr>
      </p:pic>
    </p:spTree>
    <p:extLst>
      <p:ext uri="{BB962C8B-B14F-4D97-AF65-F5344CB8AC3E}">
        <p14:creationId xmlns:p14="http://schemas.microsoft.com/office/powerpoint/2010/main" val="30620253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064D37-D3C9-FE90-3CAB-FEE26BF60E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F630D5-DA56-A7BB-8DB1-54333F7A4851}"/>
              </a:ext>
            </a:extLst>
          </p:cNvPr>
          <p:cNvPicPr>
            <a:picLocks noChangeAspect="1"/>
          </p:cNvPicPr>
          <p:nvPr/>
        </p:nvPicPr>
        <p:blipFill>
          <a:blip r:embed="rId4"/>
          <a:stretch>
            <a:fillRect/>
          </a:stretch>
        </p:blipFill>
        <p:spPr>
          <a:xfrm>
            <a:off x="1370940" y="204288"/>
            <a:ext cx="9450119" cy="6287377"/>
          </a:xfrm>
          <a:prstGeom prst="rect">
            <a:avLst/>
          </a:prstGeom>
        </p:spPr>
      </p:pic>
    </p:spTree>
    <p:extLst>
      <p:ext uri="{BB962C8B-B14F-4D97-AF65-F5344CB8AC3E}">
        <p14:creationId xmlns:p14="http://schemas.microsoft.com/office/powerpoint/2010/main" val="106734612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D83DEA-88A1-6980-33CA-CFBFE1CB909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625F44E-A0CB-8262-DA7E-7BDD21BB4DA7}"/>
              </a:ext>
            </a:extLst>
          </p:cNvPr>
          <p:cNvPicPr>
            <a:picLocks noChangeAspect="1"/>
          </p:cNvPicPr>
          <p:nvPr/>
        </p:nvPicPr>
        <p:blipFill>
          <a:blip r:embed="rId3"/>
          <a:stretch>
            <a:fillRect/>
          </a:stretch>
        </p:blipFill>
        <p:spPr>
          <a:xfrm>
            <a:off x="6096000" y="3835101"/>
            <a:ext cx="1737991" cy="1737991"/>
          </a:xfrm>
          <a:prstGeom prst="rect">
            <a:avLst/>
          </a:prstGeom>
        </p:spPr>
      </p:pic>
      <p:pic>
        <p:nvPicPr>
          <p:cNvPr id="2" name="Picture 2" descr="Verdades y mentiras sobre el coronavirus">
            <a:extLst>
              <a:ext uri="{FF2B5EF4-FFF2-40B4-BE49-F238E27FC236}">
                <a16:creationId xmlns:a16="http://schemas.microsoft.com/office/drawing/2014/main" id="{FBFC4791-35C7-6ADA-2DF9-7E3F6423A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791" y="3429000"/>
            <a:ext cx="3811719" cy="21440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2">
            <a:extLst>
              <a:ext uri="{FF2B5EF4-FFF2-40B4-BE49-F238E27FC236}">
                <a16:creationId xmlns:a16="http://schemas.microsoft.com/office/drawing/2014/main" id="{D1E85EB0-5E2A-7BBF-E968-ED03D3DB891F}"/>
              </a:ext>
            </a:extLst>
          </p:cNvPr>
          <p:cNvSpPr txBox="1">
            <a:spLocks/>
          </p:cNvSpPr>
          <p:nvPr/>
        </p:nvSpPr>
        <p:spPr>
          <a:xfrm>
            <a:off x="684835" y="423853"/>
            <a:ext cx="10822329" cy="1722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DO" sz="2400" dirty="0">
                <a:latin typeface="Times New Roman" panose="02020603050405020304" pitchFamily="18" charset="0"/>
                <a:cs typeface="Times New Roman" panose="02020603050405020304" pitchFamily="18" charset="0"/>
              </a:rPr>
              <a:t>Hidratación.</a:t>
            </a:r>
          </a:p>
          <a:p>
            <a:r>
              <a:rPr lang="es-DO" sz="2400" dirty="0">
                <a:latin typeface="Times New Roman" panose="02020603050405020304" pitchFamily="18" charset="0"/>
                <a:cs typeface="Times New Roman" panose="02020603050405020304" pitchFamily="18" charset="0"/>
              </a:rPr>
              <a:t>N acetilcisteína.</a:t>
            </a:r>
          </a:p>
          <a:p>
            <a:r>
              <a:rPr lang="es-DO" sz="2400" dirty="0">
                <a:latin typeface="Times New Roman" panose="02020603050405020304" pitchFamily="18" charset="0"/>
                <a:cs typeface="Times New Roman" panose="02020603050405020304" pitchFamily="18" charset="0"/>
              </a:rPr>
              <a:t>Estatinas.</a:t>
            </a:r>
          </a:p>
          <a:p>
            <a:r>
              <a:rPr lang="es-DO" sz="2400" dirty="0">
                <a:latin typeface="Times New Roman" panose="02020603050405020304" pitchFamily="18" charset="0"/>
                <a:cs typeface="Times New Roman" panose="02020603050405020304" pitchFamily="18" charset="0"/>
              </a:rPr>
              <a:t>Bicarbonato.</a:t>
            </a:r>
          </a:p>
          <a:p>
            <a:pPr marL="0" indent="0">
              <a:buFont typeface="Arial" panose="020B0604020202020204" pitchFamily="34" charset="0"/>
              <a:buNone/>
            </a:pPr>
            <a:endParaRPr lang="es-DO" sz="2400" dirty="0">
              <a:latin typeface="Times New Roman" panose="02020603050405020304" pitchFamily="18" charset="0"/>
              <a:cs typeface="Times New Roman" panose="02020603050405020304" pitchFamily="18" charset="0"/>
            </a:endParaRPr>
          </a:p>
          <a:p>
            <a:pPr marL="0" indent="0">
              <a:buNone/>
            </a:pPr>
            <a:r>
              <a:rPr lang="es-DO" dirty="0"/>
              <a:t>¿</a:t>
            </a:r>
            <a:r>
              <a:rPr lang="es-DO" sz="2400" dirty="0">
                <a:latin typeface="Times New Roman" panose="02020603050405020304" pitchFamily="18" charset="0"/>
                <a:cs typeface="Times New Roman" panose="02020603050405020304" pitchFamily="18" charset="0"/>
              </a:rPr>
              <a:t>Disminuyen la incidencia de IRA </a:t>
            </a:r>
            <a:r>
              <a:rPr lang="es-DO" sz="2400" dirty="0" err="1">
                <a:latin typeface="Times New Roman" panose="02020603050405020304" pitchFamily="18" charset="0"/>
                <a:cs typeface="Times New Roman" panose="02020603050405020304" pitchFamily="18" charset="0"/>
              </a:rPr>
              <a:t>ag</a:t>
            </a:r>
            <a:r>
              <a:rPr lang="es-DO" sz="2400" dirty="0">
                <a:latin typeface="Times New Roman" panose="02020603050405020304" pitchFamily="18" charset="0"/>
                <a:cs typeface="Times New Roman" panose="02020603050405020304" pitchFamily="18" charset="0"/>
              </a:rPr>
              <a:t> asociada a contraste ?</a:t>
            </a:r>
          </a:p>
        </p:txBody>
      </p:sp>
    </p:spTree>
    <p:extLst>
      <p:ext uri="{BB962C8B-B14F-4D97-AF65-F5344CB8AC3E}">
        <p14:creationId xmlns:p14="http://schemas.microsoft.com/office/powerpoint/2010/main" val="192194039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6B2B82-C8A8-71E9-8CA1-561EAA00F965}"/>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27AE76-2FDE-0C3F-769F-78DCC74ED328}"/>
              </a:ext>
            </a:extLst>
          </p:cNvPr>
          <p:cNvSpPr>
            <a:spLocks noGrp="1"/>
          </p:cNvSpPr>
          <p:nvPr>
            <p:ph idx="1"/>
          </p:nvPr>
        </p:nvSpPr>
        <p:spPr>
          <a:xfrm>
            <a:off x="602222" y="2123369"/>
            <a:ext cx="10515600" cy="3421784"/>
          </a:xfrm>
        </p:spPr>
        <p:txBody>
          <a:bodyPr/>
          <a:lstStyle/>
          <a:p>
            <a:r>
              <a:rPr lang="es-DO" dirty="0">
                <a:latin typeface="Times New Roman" panose="02020603050405020304" pitchFamily="18" charset="0"/>
                <a:cs typeface="Times New Roman" panose="02020603050405020304" pitchFamily="18" charset="0"/>
              </a:rPr>
              <a:t>Vasodilatadores</a:t>
            </a:r>
          </a:p>
          <a:p>
            <a:r>
              <a:rPr lang="es-DO" dirty="0">
                <a:latin typeface="Times New Roman" panose="02020603050405020304" pitchFamily="18" charset="0"/>
                <a:cs typeface="Times New Roman" panose="02020603050405020304" pitchFamily="18" charset="0"/>
              </a:rPr>
              <a:t> Diuréticos de asa </a:t>
            </a:r>
          </a:p>
          <a:p>
            <a:r>
              <a:rPr lang="es-DO" dirty="0">
                <a:latin typeface="Times New Roman" panose="02020603050405020304" pitchFamily="18" charset="0"/>
                <a:cs typeface="Times New Roman" panose="02020603050405020304" pitchFamily="18" charset="0"/>
              </a:rPr>
              <a:t>Manitol o ácido ascórbico </a:t>
            </a:r>
          </a:p>
          <a:p>
            <a:r>
              <a:rPr lang="es-DO" dirty="0">
                <a:latin typeface="Times New Roman" panose="02020603050405020304" pitchFamily="18" charset="0"/>
                <a:cs typeface="Times New Roman" panose="02020603050405020304" pitchFamily="18" charset="0"/>
              </a:rPr>
              <a:t>Estatinas </a:t>
            </a:r>
          </a:p>
          <a:p>
            <a:endParaRPr lang="es-DO" dirty="0">
              <a:latin typeface="Times New Roman" panose="02020603050405020304" pitchFamily="18" charset="0"/>
              <a:cs typeface="Times New Roman" panose="02020603050405020304" pitchFamily="18" charset="0"/>
            </a:endParaRPr>
          </a:p>
          <a:p>
            <a:pPr marL="0" indent="0">
              <a:buNone/>
            </a:pPr>
            <a:r>
              <a:rPr lang="es-DO" b="1" dirty="0">
                <a:latin typeface="Times New Roman" panose="02020603050405020304" pitchFamily="18" charset="0"/>
                <a:cs typeface="Times New Roman" panose="02020603050405020304" pitchFamily="18" charset="0"/>
              </a:rPr>
              <a:t>Carecen de evidencia en cuanto a efectos benéficos </a:t>
            </a:r>
            <a:r>
              <a:rPr lang="es-DO" b="1" dirty="0" err="1">
                <a:latin typeface="Times New Roman" panose="02020603050405020304" pitchFamily="18" charset="0"/>
                <a:cs typeface="Times New Roman" panose="02020603050405020304" pitchFamily="18" charset="0"/>
              </a:rPr>
              <a:t>nefroprotectores</a:t>
            </a:r>
            <a:r>
              <a:rPr lang="es-DO" b="1" dirty="0">
                <a:latin typeface="Times New Roman" panose="02020603050405020304" pitchFamily="18" charset="0"/>
                <a:cs typeface="Times New Roman" panose="02020603050405020304" pitchFamily="18" charset="0"/>
              </a:rPr>
              <a:t> para los pacientes y, por tanto, no pueden recomendarse a la fecha. </a:t>
            </a:r>
          </a:p>
        </p:txBody>
      </p:sp>
      <p:pic>
        <p:nvPicPr>
          <p:cNvPr id="2" name="Picture 1">
            <a:extLst>
              <a:ext uri="{FF2B5EF4-FFF2-40B4-BE49-F238E27FC236}">
                <a16:creationId xmlns:a16="http://schemas.microsoft.com/office/drawing/2014/main" id="{CB248D92-5374-ADD3-D4B8-8F1D091F201F}"/>
              </a:ext>
            </a:extLst>
          </p:cNvPr>
          <p:cNvPicPr>
            <a:picLocks noChangeAspect="1"/>
          </p:cNvPicPr>
          <p:nvPr/>
        </p:nvPicPr>
        <p:blipFill>
          <a:blip r:embed="rId3"/>
          <a:stretch>
            <a:fillRect/>
          </a:stretch>
        </p:blipFill>
        <p:spPr>
          <a:xfrm>
            <a:off x="802246" y="850699"/>
            <a:ext cx="6456559" cy="1093009"/>
          </a:xfrm>
          <a:prstGeom prst="rect">
            <a:avLst/>
          </a:prstGeom>
        </p:spPr>
      </p:pic>
      <p:sp>
        <p:nvSpPr>
          <p:cNvPr id="3" name="TextBox 2">
            <a:extLst>
              <a:ext uri="{FF2B5EF4-FFF2-40B4-BE49-F238E27FC236}">
                <a16:creationId xmlns:a16="http://schemas.microsoft.com/office/drawing/2014/main" id="{24D8D00E-FE38-B645-2FB5-B894DA003A37}"/>
              </a:ext>
            </a:extLst>
          </p:cNvPr>
          <p:cNvSpPr txBox="1"/>
          <p:nvPr/>
        </p:nvSpPr>
        <p:spPr>
          <a:xfrm>
            <a:off x="283029" y="4550229"/>
            <a:ext cx="11223171" cy="1306285"/>
          </a:xfrm>
          <a:prstGeom prst="rect">
            <a:avLst/>
          </a:prstGeom>
          <a:noFill/>
          <a:ln w="76200">
            <a:solidFill>
              <a:srgbClr val="FFFF00"/>
            </a:solidFill>
          </a:ln>
        </p:spPr>
        <p:txBody>
          <a:bodyPr wrap="square" rtlCol="0">
            <a:spAutoFit/>
          </a:bodyPr>
          <a:lstStyle/>
          <a:p>
            <a:endParaRPr lang="es-DO" dirty="0"/>
          </a:p>
        </p:txBody>
      </p:sp>
    </p:spTree>
    <p:extLst>
      <p:ext uri="{BB962C8B-B14F-4D97-AF65-F5344CB8AC3E}">
        <p14:creationId xmlns:p14="http://schemas.microsoft.com/office/powerpoint/2010/main" val="2452424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23F825-BAF6-9BF5-378B-A192E567A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E82C1-CB95-1357-97F3-BF762571359A}"/>
              </a:ext>
            </a:extLst>
          </p:cNvPr>
          <p:cNvSpPr>
            <a:spLocks noGrp="1"/>
          </p:cNvSpPr>
          <p:nvPr>
            <p:ph type="title"/>
          </p:nvPr>
        </p:nvSpPr>
        <p:spPr/>
        <p:txBody>
          <a:bodyPr/>
          <a:lstStyle/>
          <a:p>
            <a:r>
              <a:rPr lang="es-DO" dirty="0">
                <a:latin typeface="Times New Roman" panose="02020603050405020304" pitchFamily="18" charset="0"/>
                <a:cs typeface="Times New Roman" panose="02020603050405020304" pitchFamily="18" charset="0"/>
              </a:rPr>
              <a:t>Recomendaciones </a:t>
            </a:r>
          </a:p>
        </p:txBody>
      </p:sp>
      <p:sp>
        <p:nvSpPr>
          <p:cNvPr id="3" name="Content Placeholder 2">
            <a:extLst>
              <a:ext uri="{FF2B5EF4-FFF2-40B4-BE49-F238E27FC236}">
                <a16:creationId xmlns:a16="http://schemas.microsoft.com/office/drawing/2014/main" id="{9EAA4DFE-53E6-F710-54C7-A20CD7364DC0}"/>
              </a:ext>
            </a:extLst>
          </p:cNvPr>
          <p:cNvSpPr>
            <a:spLocks noGrp="1"/>
          </p:cNvSpPr>
          <p:nvPr>
            <p:ph idx="1"/>
          </p:nvPr>
        </p:nvSpPr>
        <p:spPr>
          <a:xfrm>
            <a:off x="838200" y="1992024"/>
            <a:ext cx="10515600" cy="3702719"/>
          </a:xfrm>
        </p:spPr>
        <p:txBody>
          <a:bodyPr>
            <a:normAutofit fontScale="25000" lnSpcReduction="20000"/>
          </a:bodyPr>
          <a:lstStyle/>
          <a:p>
            <a:r>
              <a:rPr lang="es-DO" sz="8800" dirty="0">
                <a:latin typeface="Times New Roman" panose="02020603050405020304" pitchFamily="18" charset="0"/>
                <a:cs typeface="Times New Roman" panose="02020603050405020304" pitchFamily="18" charset="0"/>
              </a:rPr>
              <a:t>La creatinina sérica es un pobre marcador del FG y necesitamos troponinas renales como marcadores para descubrir episodios silentes de AKI o identificar temporalmente los pacientes de alto riesgo.</a:t>
            </a:r>
          </a:p>
          <a:p>
            <a:endParaRPr lang="es-DO" sz="8800" dirty="0">
              <a:latin typeface="Times New Roman" panose="02020603050405020304" pitchFamily="18" charset="0"/>
              <a:cs typeface="Times New Roman" panose="02020603050405020304" pitchFamily="18" charset="0"/>
            </a:endParaRPr>
          </a:p>
          <a:p>
            <a:r>
              <a:rPr lang="es-DO" sz="8800" dirty="0">
                <a:latin typeface="Times New Roman" panose="02020603050405020304" pitchFamily="18" charset="0"/>
                <a:cs typeface="Times New Roman" panose="02020603050405020304" pitchFamily="18" charset="0"/>
              </a:rPr>
              <a:t>NAC </a:t>
            </a:r>
            <a:r>
              <a:rPr lang="es-DO" sz="8800" b="1" dirty="0">
                <a:solidFill>
                  <a:srgbClr val="FF0000"/>
                </a:solidFill>
                <a:latin typeface="Times New Roman" panose="02020603050405020304" pitchFamily="18" charset="0"/>
                <a:cs typeface="Times New Roman" panose="02020603050405020304" pitchFamily="18" charset="0"/>
              </a:rPr>
              <a:t>en emergencia</a:t>
            </a:r>
            <a:r>
              <a:rPr lang="es-DO" sz="8800" dirty="0">
                <a:latin typeface="Times New Roman" panose="02020603050405020304" pitchFamily="18" charset="0"/>
                <a:cs typeface="Times New Roman" panose="02020603050405020304" pitchFamily="18" charset="0"/>
              </a:rPr>
              <a:t>: expansión de volumen si no hay contraindicación. </a:t>
            </a:r>
          </a:p>
          <a:p>
            <a:endParaRPr lang="es-DO" sz="8800" dirty="0">
              <a:latin typeface="Times New Roman" panose="02020603050405020304" pitchFamily="18" charset="0"/>
              <a:cs typeface="Times New Roman" panose="02020603050405020304" pitchFamily="18" charset="0"/>
            </a:endParaRPr>
          </a:p>
          <a:p>
            <a:r>
              <a:rPr lang="es-DO" sz="8800" dirty="0">
                <a:latin typeface="Times New Roman" panose="02020603050405020304" pitchFamily="18" charset="0"/>
                <a:cs typeface="Times New Roman" panose="02020603050405020304" pitchFamily="18" charset="0"/>
              </a:rPr>
              <a:t>El volumen de contraste es importante en la prevención del daño renal. </a:t>
            </a:r>
          </a:p>
          <a:p>
            <a:endParaRPr lang="es-DO" sz="8800" dirty="0">
              <a:latin typeface="Times New Roman" panose="02020603050405020304" pitchFamily="18" charset="0"/>
              <a:cs typeface="Times New Roman" panose="02020603050405020304" pitchFamily="18" charset="0"/>
            </a:endParaRPr>
          </a:p>
          <a:p>
            <a:r>
              <a:rPr lang="es-DO" sz="8800" dirty="0">
                <a:latin typeface="Times New Roman" panose="02020603050405020304" pitchFamily="18" charset="0"/>
                <a:cs typeface="Times New Roman" panose="02020603050405020304" pitchFamily="18" charset="0"/>
              </a:rPr>
              <a:t>Los pacientes con ERC de riesgo elevado, la administración intra arterial de </a:t>
            </a:r>
            <a:r>
              <a:rPr lang="es-DO" sz="8800" dirty="0" err="1">
                <a:latin typeface="Times New Roman" panose="02020603050405020304" pitchFamily="18" charset="0"/>
                <a:cs typeface="Times New Roman" panose="02020603050405020304" pitchFamily="18" charset="0"/>
              </a:rPr>
              <a:t>iodixonol</a:t>
            </a:r>
            <a:r>
              <a:rPr lang="es-DO" sz="8800" dirty="0">
                <a:latin typeface="Times New Roman" panose="02020603050405020304" pitchFamily="18" charset="0"/>
                <a:cs typeface="Times New Roman" panose="02020603050405020304" pitchFamily="18" charset="0"/>
              </a:rPr>
              <a:t> se asocia con un riesgo significativamente menor de IRA </a:t>
            </a:r>
            <a:r>
              <a:rPr lang="es-DO" sz="8800" dirty="0" err="1">
                <a:latin typeface="Times New Roman" panose="02020603050405020304" pitchFamily="18" charset="0"/>
                <a:cs typeface="Times New Roman" panose="02020603050405020304" pitchFamily="18" charset="0"/>
              </a:rPr>
              <a:t>ag</a:t>
            </a:r>
            <a:r>
              <a:rPr lang="es-DO" sz="8800" dirty="0">
                <a:latin typeface="Times New Roman" panose="02020603050405020304" pitchFamily="18" charset="0"/>
                <a:cs typeface="Times New Roman" panose="02020603050405020304" pitchFamily="18" charset="0"/>
              </a:rPr>
              <a:t> que los de contraste de baja osmolaridad. </a:t>
            </a:r>
          </a:p>
          <a:p>
            <a:endParaRPr lang="es-DO" sz="2200" dirty="0">
              <a:latin typeface="Times New Roman" panose="02020603050405020304" pitchFamily="18" charset="0"/>
              <a:cs typeface="Times New Roman" panose="02020603050405020304" pitchFamily="18" charset="0"/>
            </a:endParaRPr>
          </a:p>
          <a:p>
            <a:endParaRPr lang="es-DO" dirty="0"/>
          </a:p>
          <a:p>
            <a:endParaRPr lang="es-DO" dirty="0"/>
          </a:p>
        </p:txBody>
      </p:sp>
    </p:spTree>
    <p:extLst>
      <p:ext uri="{BB962C8B-B14F-4D97-AF65-F5344CB8AC3E}">
        <p14:creationId xmlns:p14="http://schemas.microsoft.com/office/powerpoint/2010/main" val="30847897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59F400-91AE-EE3E-DE92-B7A75675F4E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NAC</a:t>
            </a:r>
            <a:br>
              <a:rPr lang="en-US" sz="5400" dirty="0"/>
            </a:br>
            <a:r>
              <a:rPr lang="en-US" sz="5400" dirty="0"/>
              <a:t>Hoja de Ruta </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D0A3278-3D9C-25A3-5F97-60DFE4CA74D1}"/>
              </a:ext>
            </a:extLst>
          </p:cNvPr>
          <p:cNvSpPr>
            <a:spLocks noGrp="1"/>
          </p:cNvSpPr>
          <p:nvPr>
            <p:ph type="body" sz="half" idx="2"/>
          </p:nvPr>
        </p:nvSpPr>
        <p:spPr>
          <a:xfrm>
            <a:off x="640080" y="2872899"/>
            <a:ext cx="4243589" cy="2224074"/>
          </a:xfrm>
        </p:spPr>
        <p:txBody>
          <a:bodyPr vert="horz" lIns="91440" tIns="45720" rIns="91440" bIns="45720" rtlCol="0">
            <a:normAutofit/>
          </a:bodyPr>
          <a:lstStyle/>
          <a:p>
            <a:pPr indent="-228600">
              <a:buFont typeface="Arial" panose="020B0604020202020204" pitchFamily="34" charset="0"/>
              <a:buChar char="•"/>
            </a:pPr>
            <a:r>
              <a:rPr lang="en-US" sz="2200" dirty="0" err="1"/>
              <a:t>Definición</a:t>
            </a:r>
            <a:r>
              <a:rPr lang="en-US" sz="2200" dirty="0"/>
              <a:t> </a:t>
            </a:r>
          </a:p>
          <a:p>
            <a:pPr indent="-228600">
              <a:buFont typeface="Arial" panose="020B0604020202020204" pitchFamily="34" charset="0"/>
              <a:buChar char="•"/>
            </a:pPr>
            <a:r>
              <a:rPr lang="en-US" sz="2200" dirty="0" err="1"/>
              <a:t>Patogenia</a:t>
            </a:r>
            <a:endParaRPr lang="en-US" sz="2200" dirty="0"/>
          </a:p>
          <a:p>
            <a:pPr indent="-228600">
              <a:buFont typeface="Arial" panose="020B0604020202020204" pitchFamily="34" charset="0"/>
              <a:buChar char="•"/>
            </a:pPr>
            <a:r>
              <a:rPr lang="en-US" sz="2200" dirty="0" err="1"/>
              <a:t>Factores</a:t>
            </a:r>
            <a:r>
              <a:rPr lang="en-US" sz="2200" dirty="0"/>
              <a:t> de </a:t>
            </a:r>
            <a:r>
              <a:rPr lang="en-US" sz="2200" dirty="0" err="1"/>
              <a:t>riesgo</a:t>
            </a:r>
            <a:endParaRPr lang="en-US" sz="2200" dirty="0"/>
          </a:p>
          <a:p>
            <a:pPr indent="-228600">
              <a:buFont typeface="Arial" panose="020B0604020202020204" pitchFamily="34" charset="0"/>
              <a:buChar char="•"/>
            </a:pPr>
            <a:r>
              <a:rPr lang="en-US" sz="2200" dirty="0" err="1"/>
              <a:t>Prevención</a:t>
            </a:r>
            <a:endParaRPr lang="en-US" sz="2200" dirty="0"/>
          </a:p>
          <a:p>
            <a:pPr indent="-228600">
              <a:buFont typeface="Arial" panose="020B0604020202020204" pitchFamily="34" charset="0"/>
              <a:buChar char="•"/>
            </a:pPr>
            <a:r>
              <a:rPr lang="en-US" sz="2200" dirty="0" err="1"/>
              <a:t>Recomendaciones</a:t>
            </a:r>
            <a:r>
              <a:rPr lang="en-US" sz="2200" dirty="0"/>
              <a:t>  </a:t>
            </a:r>
          </a:p>
        </p:txBody>
      </p:sp>
      <p:pic>
        <p:nvPicPr>
          <p:cNvPr id="2050" name="Picture 2" descr="Hospital Italiano de Buenos Aires">
            <a:extLst>
              <a:ext uri="{FF2B5EF4-FFF2-40B4-BE49-F238E27FC236}">
                <a16:creationId xmlns:a16="http://schemas.microsoft.com/office/drawing/2014/main" id="{37A13EBA-C034-783D-B536-522BD47AEF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 b="573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xtLst>
            <a:ext uri="{909E8E84-426E-40DD-AFC4-6F175D3DCCD1}">
              <a14:hiddenFill xmlns:a14="http://schemas.microsoft.com/office/drawing/2010/main">
                <a:solidFill>
                  <a:srgbClr val="FFFFFF"/>
                </a:solidFill>
              </a14:hiddenFill>
            </a:ext>
          </a:extLst>
        </p:spPr>
      </p:pic>
      <p:pic>
        <p:nvPicPr>
          <p:cNvPr id="6" name="Picture 5" descr="Blue text on a black background&#10;&#10;AI-generated content may be incorrect.">
            <a:extLst>
              <a:ext uri="{FF2B5EF4-FFF2-40B4-BE49-F238E27FC236}">
                <a16:creationId xmlns:a16="http://schemas.microsoft.com/office/drawing/2014/main" id="{B14EB487-42B6-48B5-E876-2779B23F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71" y="5679703"/>
            <a:ext cx="4294980" cy="1027728"/>
          </a:xfrm>
          <a:prstGeom prst="rect">
            <a:avLst/>
          </a:prstGeom>
        </p:spPr>
      </p:pic>
    </p:spTree>
    <p:extLst>
      <p:ext uri="{BB962C8B-B14F-4D97-AF65-F5344CB8AC3E}">
        <p14:creationId xmlns:p14="http://schemas.microsoft.com/office/powerpoint/2010/main" val="146406526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252388-9B8C-0DE7-1480-C1971493E0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42367-4D06-CE56-982F-FD037C40F4D8}"/>
              </a:ext>
            </a:extLst>
          </p:cNvPr>
          <p:cNvSpPr>
            <a:spLocks noGrp="1"/>
          </p:cNvSpPr>
          <p:nvPr>
            <p:ph idx="1"/>
          </p:nvPr>
        </p:nvSpPr>
        <p:spPr>
          <a:xfrm>
            <a:off x="748947" y="1608788"/>
            <a:ext cx="10515600" cy="1213067"/>
          </a:xfrm>
        </p:spPr>
        <p:txBody>
          <a:bodyPr>
            <a:normAutofit/>
          </a:bodyPr>
          <a:lstStyle/>
          <a:p>
            <a:pPr marL="0" indent="0">
              <a:buNone/>
            </a:pPr>
            <a:r>
              <a:rPr lang="es-DO" sz="3800" dirty="0"/>
              <a:t>¿Existe la nefropatía asociada al contraste?</a:t>
            </a:r>
          </a:p>
          <a:p>
            <a:endParaRPr lang="en-US" dirty="0"/>
          </a:p>
        </p:txBody>
      </p:sp>
      <p:pic>
        <p:nvPicPr>
          <p:cNvPr id="6" name="Picture 5" descr="Blue text on a black background&#10;&#10;AI-generated content may be incorrect.">
            <a:extLst>
              <a:ext uri="{FF2B5EF4-FFF2-40B4-BE49-F238E27FC236}">
                <a16:creationId xmlns:a16="http://schemas.microsoft.com/office/drawing/2014/main" id="{B717C820-8DCD-84E2-9474-AF9629983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11" y="363393"/>
            <a:ext cx="4292656" cy="1027172"/>
          </a:xfrm>
          <a:prstGeom prst="rect">
            <a:avLst/>
          </a:prstGeom>
        </p:spPr>
      </p:pic>
      <p:pic>
        <p:nvPicPr>
          <p:cNvPr id="2050" name="Picture 2" descr="15 maneras de decir &quot;sí&quot; sin decir &quot;sí&quot; en español - Inhispania">
            <a:extLst>
              <a:ext uri="{FF2B5EF4-FFF2-40B4-BE49-F238E27FC236}">
                <a16:creationId xmlns:a16="http://schemas.microsoft.com/office/drawing/2014/main" id="{87C85B03-336D-8E45-9B76-7E98441E2D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36" y="2441183"/>
            <a:ext cx="3733639" cy="28080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rende a decir ´´NO´´ - Sara Carmet Psicología">
            <a:extLst>
              <a:ext uri="{FF2B5EF4-FFF2-40B4-BE49-F238E27FC236}">
                <a16:creationId xmlns:a16="http://schemas.microsoft.com/office/drawing/2014/main" id="{A3C97FFF-66A2-859A-8CB6-5B2030710D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760" y="2585474"/>
            <a:ext cx="5826889" cy="34961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DAECACF-D5EE-C769-77A5-DB66783B268B}"/>
              </a:ext>
            </a:extLst>
          </p:cNvPr>
          <p:cNvPicPr>
            <a:picLocks noChangeAspect="1"/>
          </p:cNvPicPr>
          <p:nvPr/>
        </p:nvPicPr>
        <p:blipFill>
          <a:blip r:embed="rId7"/>
          <a:stretch>
            <a:fillRect/>
          </a:stretch>
        </p:blipFill>
        <p:spPr>
          <a:xfrm>
            <a:off x="429760" y="2021022"/>
            <a:ext cx="6098362" cy="4750168"/>
          </a:xfrm>
          <a:prstGeom prst="rect">
            <a:avLst/>
          </a:prstGeom>
        </p:spPr>
      </p:pic>
    </p:spTree>
    <p:extLst>
      <p:ext uri="{BB962C8B-B14F-4D97-AF65-F5344CB8AC3E}">
        <p14:creationId xmlns:p14="http://schemas.microsoft.com/office/powerpoint/2010/main" val="54903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A4080706-0506-D46D-DD1D-169AE566B9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28361A-65A0-DBCC-6724-B64CEE509288}"/>
              </a:ext>
            </a:extLst>
          </p:cNvPr>
          <p:cNvSpPr>
            <a:spLocks noGrp="1"/>
          </p:cNvSpPr>
          <p:nvPr>
            <p:ph type="ctrTitle"/>
          </p:nvPr>
        </p:nvSpPr>
        <p:spPr>
          <a:xfrm>
            <a:off x="556857" y="4332377"/>
            <a:ext cx="4856237" cy="1162689"/>
          </a:xfrm>
        </p:spPr>
        <p:txBody>
          <a:bodyPr>
            <a:noAutofit/>
          </a:bodyPr>
          <a:lstStyle/>
          <a:p>
            <a:pPr algn="l"/>
            <a:r>
              <a:rPr lang="en-US" sz="5400" b="1" dirty="0" err="1">
                <a:solidFill>
                  <a:schemeClr val="bg1"/>
                </a:solidFill>
                <a:latin typeface="Baskerville Old Face" panose="02020602080505020303" pitchFamily="18" charset="77"/>
              </a:rPr>
              <a:t>Muchas</a:t>
            </a:r>
            <a:r>
              <a:rPr lang="en-US" sz="5400" b="1" dirty="0">
                <a:solidFill>
                  <a:schemeClr val="bg1"/>
                </a:solidFill>
                <a:latin typeface="Baskerville Old Face" panose="02020602080505020303" pitchFamily="18" charset="77"/>
              </a:rPr>
              <a:t> gracias.</a:t>
            </a:r>
          </a:p>
        </p:txBody>
      </p:sp>
      <p:pic>
        <p:nvPicPr>
          <p:cNvPr id="7" name="Picture 6" descr="A black background with white text&#10;&#10;AI-generated content may be incorrect.">
            <a:extLst>
              <a:ext uri="{FF2B5EF4-FFF2-40B4-BE49-F238E27FC236}">
                <a16:creationId xmlns:a16="http://schemas.microsoft.com/office/drawing/2014/main" id="{8A0C0DD9-34E6-1EB5-829D-CC6AD9C6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1" y="767891"/>
            <a:ext cx="9196201" cy="2201552"/>
          </a:xfrm>
          <a:prstGeom prst="rect">
            <a:avLst/>
          </a:prstGeom>
        </p:spPr>
      </p:pic>
      <p:sp>
        <p:nvSpPr>
          <p:cNvPr id="4" name="Título 1">
            <a:extLst>
              <a:ext uri="{FF2B5EF4-FFF2-40B4-BE49-F238E27FC236}">
                <a16:creationId xmlns:a16="http://schemas.microsoft.com/office/drawing/2014/main" id="{90E21B27-6F53-E413-CF01-B4A16223CAE3}"/>
              </a:ext>
            </a:extLst>
          </p:cNvPr>
          <p:cNvSpPr txBox="1">
            <a:spLocks/>
          </p:cNvSpPr>
          <p:nvPr/>
        </p:nvSpPr>
        <p:spPr>
          <a:xfrm>
            <a:off x="4311042" y="3737334"/>
            <a:ext cx="9145381" cy="2667695"/>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s-DO" sz="3601" dirty="0">
                <a:solidFill>
                  <a:schemeClr val="bg1"/>
                </a:solidFill>
                <a:latin typeface="Baskerville Old Face" panose="02020602080505020303" pitchFamily="18" charset="77"/>
                <a:cs typeface="Times New Roman" panose="02020603050405020304" pitchFamily="18" charset="0"/>
              </a:rPr>
            </a:br>
            <a:br>
              <a:rPr lang="es-DO" sz="3601" dirty="0">
                <a:solidFill>
                  <a:schemeClr val="bg1"/>
                </a:solidFill>
                <a:latin typeface="Baskerville Old Face" panose="02020602080505020303" pitchFamily="18" charset="77"/>
                <a:cs typeface="Times New Roman" panose="02020603050405020304" pitchFamily="18" charset="0"/>
              </a:rPr>
            </a:br>
            <a:r>
              <a:rPr lang="es-DO" sz="3601" dirty="0">
                <a:solidFill>
                  <a:schemeClr val="bg1"/>
                </a:solidFill>
                <a:latin typeface="Baskerville Old Face" panose="02020602080505020303" pitchFamily="18" charset="77"/>
                <a:cs typeface="Times New Roman" panose="02020603050405020304" pitchFamily="18" charset="0"/>
              </a:rPr>
              <a:t>Contactos.</a:t>
            </a:r>
            <a:br>
              <a:rPr lang="es-DO" sz="3601" dirty="0">
                <a:solidFill>
                  <a:schemeClr val="bg1"/>
                </a:solidFill>
                <a:latin typeface="Baskerville Old Face" panose="02020602080505020303" pitchFamily="18" charset="77"/>
                <a:cs typeface="Times New Roman" panose="02020603050405020304" pitchFamily="18" charset="0"/>
              </a:rPr>
            </a:br>
            <a:br>
              <a:rPr lang="es-DO" sz="3601" dirty="0">
                <a:solidFill>
                  <a:schemeClr val="bg1"/>
                </a:solidFill>
                <a:latin typeface="Baskerville Old Face" panose="02020602080505020303" pitchFamily="18" charset="77"/>
                <a:cs typeface="Times New Roman" panose="02020603050405020304" pitchFamily="18" charset="0"/>
              </a:rPr>
            </a:br>
            <a:r>
              <a:rPr lang="es-DO" sz="3601" dirty="0">
                <a:solidFill>
                  <a:schemeClr val="bg1"/>
                </a:solidFill>
                <a:latin typeface="Baskerville Old Face" panose="02020602080505020303" pitchFamily="18" charset="77"/>
                <a:cs typeface="Times New Roman" panose="02020603050405020304" pitchFamily="18" charset="0"/>
              </a:rPr>
              <a:t>Draivelissereyes19@gmail.com</a:t>
            </a:r>
            <a:br>
              <a:rPr lang="es-DO" sz="3601" dirty="0">
                <a:solidFill>
                  <a:schemeClr val="bg1"/>
                </a:solidFill>
                <a:latin typeface="Baskerville Old Face" panose="02020602080505020303" pitchFamily="18" charset="77"/>
                <a:cs typeface="Times New Roman" panose="02020603050405020304" pitchFamily="18" charset="0"/>
              </a:rPr>
            </a:br>
            <a:r>
              <a:rPr lang="es-DO" sz="3601" dirty="0">
                <a:solidFill>
                  <a:schemeClr val="bg1"/>
                </a:solidFill>
                <a:latin typeface="Baskerville Old Face" panose="02020602080505020303" pitchFamily="18" charset="77"/>
                <a:cs typeface="Times New Roman" panose="02020603050405020304" pitchFamily="18" charset="0"/>
              </a:rPr>
              <a:t>@Ivelissereyesnefro</a:t>
            </a:r>
          </a:p>
        </p:txBody>
      </p:sp>
    </p:spTree>
    <p:extLst>
      <p:ext uri="{BB962C8B-B14F-4D97-AF65-F5344CB8AC3E}">
        <p14:creationId xmlns:p14="http://schemas.microsoft.com/office/powerpoint/2010/main" val="8027699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0317-9A0E-1075-0C3B-9F8F2B7E9095}"/>
              </a:ext>
            </a:extLst>
          </p:cNvPr>
          <p:cNvSpPr>
            <a:spLocks noGrp="1"/>
          </p:cNvSpPr>
          <p:nvPr>
            <p:ph type="ctrTitle"/>
          </p:nvPr>
        </p:nvSpPr>
        <p:spPr>
          <a:xfrm>
            <a:off x="674146" y="137458"/>
            <a:ext cx="9144000" cy="2387600"/>
          </a:xfrm>
        </p:spPr>
        <p:txBody>
          <a:bodyPr>
            <a:normAutofit/>
          </a:bodyPr>
          <a:lstStyle/>
          <a:p>
            <a:pPr algn="l"/>
            <a:r>
              <a:rPr lang="en-US" sz="5000" dirty="0" err="1">
                <a:solidFill>
                  <a:schemeClr val="accent4">
                    <a:lumMod val="75000"/>
                  </a:schemeClr>
                </a:solidFill>
                <a:latin typeface="Times New Roman" panose="02020603050405020304" pitchFamily="18" charset="0"/>
                <a:cs typeface="Times New Roman" panose="02020603050405020304" pitchFamily="18" charset="0"/>
              </a:rPr>
              <a:t>Definición</a:t>
            </a:r>
            <a:r>
              <a:rPr lang="en-US" sz="5000" dirty="0">
                <a:solidFill>
                  <a:schemeClr val="accent4">
                    <a:lumMod val="75000"/>
                  </a:schemeClr>
                </a:solidFill>
                <a:latin typeface="Times New Roman" panose="02020603050405020304" pitchFamily="18" charset="0"/>
                <a:cs typeface="Times New Roman" panose="02020603050405020304" pitchFamily="18" charset="0"/>
              </a:rPr>
              <a:t> </a:t>
            </a:r>
          </a:p>
        </p:txBody>
      </p:sp>
      <p:pic>
        <p:nvPicPr>
          <p:cNvPr id="6" name="Picture 5" descr="Blue text on a black background&#10;&#10;AI-generated content may be incorrect.">
            <a:extLst>
              <a:ext uri="{FF2B5EF4-FFF2-40B4-BE49-F238E27FC236}">
                <a16:creationId xmlns:a16="http://schemas.microsoft.com/office/drawing/2014/main" id="{94711079-F553-A1D3-416C-1F50843AD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22158"/>
            <a:ext cx="4294980" cy="1027728"/>
          </a:xfrm>
          <a:prstGeom prst="rect">
            <a:avLst/>
          </a:prstGeom>
        </p:spPr>
      </p:pic>
      <p:sp>
        <p:nvSpPr>
          <p:cNvPr id="10" name="TextBox 9">
            <a:extLst>
              <a:ext uri="{FF2B5EF4-FFF2-40B4-BE49-F238E27FC236}">
                <a16:creationId xmlns:a16="http://schemas.microsoft.com/office/drawing/2014/main" id="{06524688-2B64-9A96-A2D5-3366D1D979E0}"/>
              </a:ext>
            </a:extLst>
          </p:cNvPr>
          <p:cNvSpPr txBox="1"/>
          <p:nvPr/>
        </p:nvSpPr>
        <p:spPr>
          <a:xfrm>
            <a:off x="407710" y="5618623"/>
            <a:ext cx="11130698" cy="646331"/>
          </a:xfrm>
          <a:prstGeom prst="rect">
            <a:avLst/>
          </a:prstGeom>
          <a:noFill/>
        </p:spPr>
        <p:txBody>
          <a:bodyPr wrap="square">
            <a:spAutoFit/>
          </a:bodyPr>
          <a:lstStyle/>
          <a:p>
            <a:r>
              <a:rPr lang="en-US" dirty="0"/>
              <a:t>Kidney Disease Improving Global Outcomes (KDIGO). Clinical practice guideline for acute kidney injury. Kidney Int Suppl 2012; 2: 1-138.</a:t>
            </a:r>
            <a:endParaRPr lang="es-DO" dirty="0"/>
          </a:p>
        </p:txBody>
      </p:sp>
      <p:pic>
        <p:nvPicPr>
          <p:cNvPr id="11" name="Picture 10">
            <a:extLst>
              <a:ext uri="{FF2B5EF4-FFF2-40B4-BE49-F238E27FC236}">
                <a16:creationId xmlns:a16="http://schemas.microsoft.com/office/drawing/2014/main" id="{1E8568DB-645F-FB3F-895E-2F0007E3D005}"/>
              </a:ext>
            </a:extLst>
          </p:cNvPr>
          <p:cNvPicPr>
            <a:picLocks noChangeAspect="1"/>
          </p:cNvPicPr>
          <p:nvPr/>
        </p:nvPicPr>
        <p:blipFill>
          <a:blip r:embed="rId4"/>
          <a:stretch>
            <a:fillRect/>
          </a:stretch>
        </p:blipFill>
        <p:spPr>
          <a:xfrm>
            <a:off x="441577" y="2525058"/>
            <a:ext cx="3864553" cy="2652424"/>
          </a:xfrm>
          <a:prstGeom prst="rect">
            <a:avLst/>
          </a:prstGeom>
        </p:spPr>
      </p:pic>
      <p:graphicFrame>
        <p:nvGraphicFramePr>
          <p:cNvPr id="12" name="Diagram 11">
            <a:extLst>
              <a:ext uri="{FF2B5EF4-FFF2-40B4-BE49-F238E27FC236}">
                <a16:creationId xmlns:a16="http://schemas.microsoft.com/office/drawing/2014/main" id="{BE463F5A-B372-9883-77BA-87855DA10411}"/>
              </a:ext>
            </a:extLst>
          </p:cNvPr>
          <p:cNvGraphicFramePr/>
          <p:nvPr>
            <p:extLst>
              <p:ext uri="{D42A27DB-BD31-4B8C-83A1-F6EECF244321}">
                <p14:modId xmlns:p14="http://schemas.microsoft.com/office/powerpoint/2010/main" val="3418268350"/>
              </p:ext>
            </p:extLst>
          </p:nvPr>
        </p:nvGraphicFramePr>
        <p:xfrm>
          <a:off x="4518212" y="1498436"/>
          <a:ext cx="6694841" cy="3889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5978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graphicEl>
                                              <a:dgm id="{262F4E5E-E721-4C88-B840-0A5AEBC6E131}"/>
                                            </p:graphicEl>
                                          </p:spTgt>
                                        </p:tgtEl>
                                        <p:attrNameLst>
                                          <p:attrName>style.visibility</p:attrName>
                                        </p:attrNameLst>
                                      </p:cBhvr>
                                      <p:to>
                                        <p:strVal val="visible"/>
                                      </p:to>
                                    </p:set>
                                    <p:animEffect transition="in" filter="fade">
                                      <p:cBhvr>
                                        <p:cTn id="7" dur="1000"/>
                                        <p:tgtEl>
                                          <p:spTgt spid="12">
                                            <p:graphicEl>
                                              <a:dgm id="{262F4E5E-E721-4C88-B840-0A5AEBC6E131}"/>
                                            </p:graphicEl>
                                          </p:spTgt>
                                        </p:tgtEl>
                                      </p:cBhvr>
                                    </p:animEffect>
                                    <p:anim calcmode="lin" valueType="num">
                                      <p:cBhvr>
                                        <p:cTn id="8" dur="1000" fill="hold"/>
                                        <p:tgtEl>
                                          <p:spTgt spid="12">
                                            <p:graphicEl>
                                              <a:dgm id="{262F4E5E-E721-4C88-B840-0A5AEBC6E131}"/>
                                            </p:graphicEl>
                                          </p:spTgt>
                                        </p:tgtEl>
                                        <p:attrNameLst>
                                          <p:attrName>ppt_x</p:attrName>
                                        </p:attrNameLst>
                                      </p:cBhvr>
                                      <p:tavLst>
                                        <p:tav tm="0">
                                          <p:val>
                                            <p:strVal val="#ppt_x"/>
                                          </p:val>
                                        </p:tav>
                                        <p:tav tm="100000">
                                          <p:val>
                                            <p:strVal val="#ppt_x"/>
                                          </p:val>
                                        </p:tav>
                                      </p:tavLst>
                                    </p:anim>
                                    <p:anim calcmode="lin" valueType="num">
                                      <p:cBhvr>
                                        <p:cTn id="9" dur="1000" fill="hold"/>
                                        <p:tgtEl>
                                          <p:spTgt spid="12">
                                            <p:graphicEl>
                                              <a:dgm id="{262F4E5E-E721-4C88-B840-0A5AEBC6E13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graphicEl>
                                              <a:dgm id="{334A73BB-126D-47BD-BCCF-D3DB26575D95}"/>
                                            </p:graphicEl>
                                          </p:spTgt>
                                        </p:tgtEl>
                                        <p:attrNameLst>
                                          <p:attrName>style.visibility</p:attrName>
                                        </p:attrNameLst>
                                      </p:cBhvr>
                                      <p:to>
                                        <p:strVal val="visible"/>
                                      </p:to>
                                    </p:set>
                                    <p:animEffect transition="in" filter="fade">
                                      <p:cBhvr>
                                        <p:cTn id="14" dur="1000"/>
                                        <p:tgtEl>
                                          <p:spTgt spid="12">
                                            <p:graphicEl>
                                              <a:dgm id="{334A73BB-126D-47BD-BCCF-D3DB26575D95}"/>
                                            </p:graphicEl>
                                          </p:spTgt>
                                        </p:tgtEl>
                                      </p:cBhvr>
                                    </p:animEffect>
                                    <p:anim calcmode="lin" valueType="num">
                                      <p:cBhvr>
                                        <p:cTn id="15" dur="1000" fill="hold"/>
                                        <p:tgtEl>
                                          <p:spTgt spid="12">
                                            <p:graphicEl>
                                              <a:dgm id="{334A73BB-126D-47BD-BCCF-D3DB26575D95}"/>
                                            </p:graphicEl>
                                          </p:spTgt>
                                        </p:tgtEl>
                                        <p:attrNameLst>
                                          <p:attrName>ppt_x</p:attrName>
                                        </p:attrNameLst>
                                      </p:cBhvr>
                                      <p:tavLst>
                                        <p:tav tm="0">
                                          <p:val>
                                            <p:strVal val="#ppt_x"/>
                                          </p:val>
                                        </p:tav>
                                        <p:tav tm="100000">
                                          <p:val>
                                            <p:strVal val="#ppt_x"/>
                                          </p:val>
                                        </p:tav>
                                      </p:tavLst>
                                    </p:anim>
                                    <p:anim calcmode="lin" valueType="num">
                                      <p:cBhvr>
                                        <p:cTn id="16" dur="1000" fill="hold"/>
                                        <p:tgtEl>
                                          <p:spTgt spid="12">
                                            <p:graphicEl>
                                              <a:dgm id="{334A73BB-126D-47BD-BCCF-D3DB26575D9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graphicEl>
                                              <a:dgm id="{10007E90-2815-4FA5-876D-51EE40BB227D}"/>
                                            </p:graphicEl>
                                          </p:spTgt>
                                        </p:tgtEl>
                                        <p:attrNameLst>
                                          <p:attrName>style.visibility</p:attrName>
                                        </p:attrNameLst>
                                      </p:cBhvr>
                                      <p:to>
                                        <p:strVal val="visible"/>
                                      </p:to>
                                    </p:set>
                                    <p:animEffect transition="in" filter="fade">
                                      <p:cBhvr>
                                        <p:cTn id="21" dur="1000"/>
                                        <p:tgtEl>
                                          <p:spTgt spid="12">
                                            <p:graphicEl>
                                              <a:dgm id="{10007E90-2815-4FA5-876D-51EE40BB227D}"/>
                                            </p:graphicEl>
                                          </p:spTgt>
                                        </p:tgtEl>
                                      </p:cBhvr>
                                    </p:animEffect>
                                    <p:anim calcmode="lin" valueType="num">
                                      <p:cBhvr>
                                        <p:cTn id="22" dur="1000" fill="hold"/>
                                        <p:tgtEl>
                                          <p:spTgt spid="12">
                                            <p:graphicEl>
                                              <a:dgm id="{10007E90-2815-4FA5-876D-51EE40BB227D}"/>
                                            </p:graphicEl>
                                          </p:spTgt>
                                        </p:tgtEl>
                                        <p:attrNameLst>
                                          <p:attrName>ppt_x</p:attrName>
                                        </p:attrNameLst>
                                      </p:cBhvr>
                                      <p:tavLst>
                                        <p:tav tm="0">
                                          <p:val>
                                            <p:strVal val="#ppt_x"/>
                                          </p:val>
                                        </p:tav>
                                        <p:tav tm="100000">
                                          <p:val>
                                            <p:strVal val="#ppt_x"/>
                                          </p:val>
                                        </p:tav>
                                      </p:tavLst>
                                    </p:anim>
                                    <p:anim calcmode="lin" valueType="num">
                                      <p:cBhvr>
                                        <p:cTn id="23" dur="1000" fill="hold"/>
                                        <p:tgtEl>
                                          <p:spTgt spid="12">
                                            <p:graphicEl>
                                              <a:dgm id="{10007E90-2815-4FA5-876D-51EE40BB227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C841FD7-55E2-77F5-084E-2AAE25F76CF2}"/>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114142-1F93-BFB9-F128-F74EC66EC2BF}"/>
              </a:ext>
            </a:extLst>
          </p:cNvPr>
          <p:cNvPicPr>
            <a:picLocks noGrp="1" noChangeAspect="1"/>
          </p:cNvPicPr>
          <p:nvPr>
            <p:ph idx="1"/>
          </p:nvPr>
        </p:nvPicPr>
        <p:blipFill>
          <a:blip r:embed="rId4"/>
          <a:stretch>
            <a:fillRect/>
          </a:stretch>
        </p:blipFill>
        <p:spPr>
          <a:xfrm>
            <a:off x="5652972" y="1215635"/>
            <a:ext cx="5955932" cy="5311186"/>
          </a:xfrm>
          <a:prstGeom prst="rect">
            <a:avLst/>
          </a:prstGeom>
        </p:spPr>
      </p:pic>
      <p:pic>
        <p:nvPicPr>
          <p:cNvPr id="6" name="Picture 5" descr="Blue text on a black background&#10;&#10;AI-generated content may be incorrect.">
            <a:extLst>
              <a:ext uri="{FF2B5EF4-FFF2-40B4-BE49-F238E27FC236}">
                <a16:creationId xmlns:a16="http://schemas.microsoft.com/office/drawing/2014/main" id="{47F7E783-A9D0-B600-80F2-2799849FC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22158"/>
            <a:ext cx="4294980" cy="1027728"/>
          </a:xfrm>
          <a:prstGeom prst="rect">
            <a:avLst/>
          </a:prstGeom>
        </p:spPr>
      </p:pic>
      <p:sp>
        <p:nvSpPr>
          <p:cNvPr id="8" name="TextBox 7">
            <a:extLst>
              <a:ext uri="{FF2B5EF4-FFF2-40B4-BE49-F238E27FC236}">
                <a16:creationId xmlns:a16="http://schemas.microsoft.com/office/drawing/2014/main" id="{C06642A7-BB08-5780-62CE-158894A7E238}"/>
              </a:ext>
            </a:extLst>
          </p:cNvPr>
          <p:cNvSpPr txBox="1"/>
          <p:nvPr/>
        </p:nvSpPr>
        <p:spPr>
          <a:xfrm>
            <a:off x="1329857" y="2289486"/>
            <a:ext cx="6094674" cy="923330"/>
          </a:xfrm>
          <a:prstGeom prst="rect">
            <a:avLst/>
          </a:prstGeom>
          <a:noFill/>
        </p:spPr>
        <p:txBody>
          <a:bodyPr wrap="square">
            <a:spAutoFit/>
          </a:bodyPr>
          <a:lstStyle/>
          <a:p>
            <a:r>
              <a:rPr lang="es-DO" b="0" i="0" dirty="0">
                <a:solidFill>
                  <a:srgbClr val="666666"/>
                </a:solidFill>
                <a:effectLst/>
                <a:latin typeface="Helvetica Neue"/>
              </a:rPr>
              <a:t>El riesgo de IRA en pacientes hospitalizados que reciben contraste no difiere dramáticamente del de los pacientes que no lo recibieron.</a:t>
            </a:r>
            <a:endParaRPr lang="es-DO" dirty="0"/>
          </a:p>
        </p:txBody>
      </p:sp>
      <p:pic>
        <p:nvPicPr>
          <p:cNvPr id="10" name="Picture 9">
            <a:extLst>
              <a:ext uri="{FF2B5EF4-FFF2-40B4-BE49-F238E27FC236}">
                <a16:creationId xmlns:a16="http://schemas.microsoft.com/office/drawing/2014/main" id="{06035840-560B-F8DF-6FD1-11825F867D45}"/>
              </a:ext>
            </a:extLst>
          </p:cNvPr>
          <p:cNvPicPr>
            <a:picLocks noChangeAspect="1"/>
          </p:cNvPicPr>
          <p:nvPr/>
        </p:nvPicPr>
        <p:blipFill>
          <a:blip r:embed="rId6"/>
          <a:stretch>
            <a:fillRect/>
          </a:stretch>
        </p:blipFill>
        <p:spPr>
          <a:xfrm>
            <a:off x="1329857" y="3212816"/>
            <a:ext cx="6973273" cy="1924319"/>
          </a:xfrm>
          <a:prstGeom prst="rect">
            <a:avLst/>
          </a:prstGeom>
        </p:spPr>
      </p:pic>
      <p:graphicFrame>
        <p:nvGraphicFramePr>
          <p:cNvPr id="2" name="Diagram 1">
            <a:extLst>
              <a:ext uri="{FF2B5EF4-FFF2-40B4-BE49-F238E27FC236}">
                <a16:creationId xmlns:a16="http://schemas.microsoft.com/office/drawing/2014/main" id="{9CE52A47-FE1C-7C64-1B75-FC6214ECBF0A}"/>
              </a:ext>
            </a:extLst>
          </p:cNvPr>
          <p:cNvGraphicFramePr/>
          <p:nvPr>
            <p:extLst>
              <p:ext uri="{D42A27DB-BD31-4B8C-83A1-F6EECF244321}">
                <p14:modId xmlns:p14="http://schemas.microsoft.com/office/powerpoint/2010/main" val="2128585678"/>
              </p:ext>
            </p:extLst>
          </p:nvPr>
        </p:nvGraphicFramePr>
        <p:xfrm>
          <a:off x="1422870" y="4286667"/>
          <a:ext cx="4137089" cy="19366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80509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AC184FD-F860-3C4A-9D2D-B1DF1B2E1D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CCF635-4D39-D706-9FF9-77FBBB18808A}"/>
              </a:ext>
            </a:extLst>
          </p:cNvPr>
          <p:cNvPicPr>
            <a:picLocks noChangeAspect="1"/>
          </p:cNvPicPr>
          <p:nvPr/>
        </p:nvPicPr>
        <p:blipFill>
          <a:blip r:embed="rId4"/>
          <a:stretch>
            <a:fillRect/>
          </a:stretch>
        </p:blipFill>
        <p:spPr>
          <a:xfrm>
            <a:off x="1578469" y="1513632"/>
            <a:ext cx="9375855" cy="4952483"/>
          </a:xfrm>
          <a:prstGeom prst="rect">
            <a:avLst/>
          </a:prstGeom>
        </p:spPr>
      </p:pic>
      <p:sp>
        <p:nvSpPr>
          <p:cNvPr id="10" name="TextBox 9">
            <a:extLst>
              <a:ext uri="{FF2B5EF4-FFF2-40B4-BE49-F238E27FC236}">
                <a16:creationId xmlns:a16="http://schemas.microsoft.com/office/drawing/2014/main" id="{B3A0B8CE-F525-96A4-E5E2-C3490A2D37EA}"/>
              </a:ext>
            </a:extLst>
          </p:cNvPr>
          <p:cNvSpPr txBox="1"/>
          <p:nvPr/>
        </p:nvSpPr>
        <p:spPr>
          <a:xfrm>
            <a:off x="214417" y="590302"/>
            <a:ext cx="9716650" cy="923330"/>
          </a:xfrm>
          <a:prstGeom prst="rect">
            <a:avLst/>
          </a:prstGeom>
          <a:noFill/>
        </p:spPr>
        <p:txBody>
          <a:bodyPr wrap="square">
            <a:spAutoFit/>
          </a:bodyPr>
          <a:lstStyle/>
          <a:p>
            <a:r>
              <a:rPr lang="es-DO" b="0" i="0" dirty="0">
                <a:solidFill>
                  <a:srgbClr val="666666"/>
                </a:solidFill>
                <a:effectLst/>
                <a:latin typeface="Helvetica Neue"/>
              </a:rPr>
              <a:t> </a:t>
            </a:r>
            <a:r>
              <a:rPr lang="es-DO" b="1" i="0" dirty="0">
                <a:solidFill>
                  <a:srgbClr val="666666"/>
                </a:solidFill>
                <a:effectLst/>
                <a:latin typeface="Helvetica Neue"/>
              </a:rPr>
              <a:t>La administración de contraste se asoció con una </a:t>
            </a:r>
            <a:r>
              <a:rPr lang="es-DO" b="1" i="1" dirty="0">
                <a:solidFill>
                  <a:srgbClr val="666666"/>
                </a:solidFill>
                <a:effectLst/>
                <a:latin typeface="Helvetica Neue"/>
              </a:rPr>
              <a:t>reducción</a:t>
            </a:r>
            <a:r>
              <a:rPr lang="es-DO" b="1" i="0" dirty="0">
                <a:solidFill>
                  <a:srgbClr val="666666"/>
                </a:solidFill>
                <a:effectLst/>
                <a:latin typeface="Helvetica Neue"/>
              </a:rPr>
              <a:t> del </a:t>
            </a:r>
            <a:r>
              <a:rPr lang="es-DO" b="1" i="0" dirty="0">
                <a:solidFill>
                  <a:srgbClr val="FF0000"/>
                </a:solidFill>
                <a:effectLst/>
                <a:latin typeface="Helvetica Neue"/>
              </a:rPr>
              <a:t>7,4 % </a:t>
            </a:r>
            <a:r>
              <a:rPr lang="es-DO" b="1" i="0" dirty="0">
                <a:solidFill>
                  <a:srgbClr val="666666"/>
                </a:solidFill>
                <a:effectLst/>
                <a:latin typeface="Helvetica Neue"/>
              </a:rPr>
              <a:t>en la probabilidad de IRA (IC del 95 %, 0,88 a 0,97; estadística c: 0,82), ajustada por comorbilidades y gravedad de la enfermedad</a:t>
            </a:r>
            <a:endParaRPr lang="es-DO" dirty="0"/>
          </a:p>
        </p:txBody>
      </p:sp>
      <p:sp>
        <p:nvSpPr>
          <p:cNvPr id="2" name="TextBox 1">
            <a:extLst>
              <a:ext uri="{FF2B5EF4-FFF2-40B4-BE49-F238E27FC236}">
                <a16:creationId xmlns:a16="http://schemas.microsoft.com/office/drawing/2014/main" id="{C7A29296-78D5-A8EE-A666-7DBCE4E28F33}"/>
              </a:ext>
            </a:extLst>
          </p:cNvPr>
          <p:cNvSpPr txBox="1"/>
          <p:nvPr/>
        </p:nvSpPr>
        <p:spPr>
          <a:xfrm>
            <a:off x="1237676" y="2971799"/>
            <a:ext cx="9579429" cy="1121229"/>
          </a:xfrm>
          <a:prstGeom prst="rect">
            <a:avLst/>
          </a:prstGeom>
          <a:noFill/>
          <a:ln w="38100">
            <a:solidFill>
              <a:srgbClr val="FF0000"/>
            </a:solidFill>
          </a:ln>
        </p:spPr>
        <p:txBody>
          <a:bodyPr wrap="square" rtlCol="0">
            <a:spAutoFit/>
          </a:bodyPr>
          <a:lstStyle/>
          <a:p>
            <a:endParaRPr lang="es-DO" dirty="0"/>
          </a:p>
        </p:txBody>
      </p:sp>
    </p:spTree>
    <p:extLst>
      <p:ext uri="{BB962C8B-B14F-4D97-AF65-F5344CB8AC3E}">
        <p14:creationId xmlns:p14="http://schemas.microsoft.com/office/powerpoint/2010/main" val="468591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33A060-A6AF-B43D-C289-82E074CE9ED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39B774-B6B4-7222-C854-BC8A4AE8E2BE}"/>
              </a:ext>
            </a:extLst>
          </p:cNvPr>
          <p:cNvPicPr>
            <a:picLocks noChangeAspect="1"/>
          </p:cNvPicPr>
          <p:nvPr/>
        </p:nvPicPr>
        <p:blipFill>
          <a:blip r:embed="rId4"/>
          <a:stretch>
            <a:fillRect/>
          </a:stretch>
        </p:blipFill>
        <p:spPr>
          <a:xfrm>
            <a:off x="1048434" y="1559600"/>
            <a:ext cx="3910842" cy="3437721"/>
          </a:xfrm>
          <a:prstGeom prst="rect">
            <a:avLst/>
          </a:prstGeom>
        </p:spPr>
      </p:pic>
      <p:sp>
        <p:nvSpPr>
          <p:cNvPr id="8" name="TextBox 7">
            <a:extLst>
              <a:ext uri="{FF2B5EF4-FFF2-40B4-BE49-F238E27FC236}">
                <a16:creationId xmlns:a16="http://schemas.microsoft.com/office/drawing/2014/main" id="{25A53987-4D5D-AAE3-0E94-F264A2D79129}"/>
              </a:ext>
            </a:extLst>
          </p:cNvPr>
          <p:cNvSpPr txBox="1"/>
          <p:nvPr/>
        </p:nvSpPr>
        <p:spPr>
          <a:xfrm>
            <a:off x="1048433" y="817176"/>
            <a:ext cx="4430485" cy="646331"/>
          </a:xfrm>
          <a:prstGeom prst="rect">
            <a:avLst/>
          </a:prstGeom>
          <a:solidFill>
            <a:schemeClr val="bg1"/>
          </a:solidFill>
        </p:spPr>
        <p:txBody>
          <a:bodyPr wrap="square" rtlCol="0">
            <a:spAutoFit/>
          </a:bodyPr>
          <a:lstStyle/>
          <a:p>
            <a:r>
              <a:rPr lang="es-DO" b="1" dirty="0"/>
              <a:t>Edad: 29 años </a:t>
            </a:r>
          </a:p>
          <a:p>
            <a:r>
              <a:rPr lang="es-DO" b="1" dirty="0"/>
              <a:t>Creatinina 1.1 mg/dl </a:t>
            </a:r>
          </a:p>
        </p:txBody>
      </p:sp>
      <p:sp>
        <p:nvSpPr>
          <p:cNvPr id="16" name="TextBox 15">
            <a:extLst>
              <a:ext uri="{FF2B5EF4-FFF2-40B4-BE49-F238E27FC236}">
                <a16:creationId xmlns:a16="http://schemas.microsoft.com/office/drawing/2014/main" id="{064BA489-5BB8-DFD7-C5D4-F3ECD89B994D}"/>
              </a:ext>
            </a:extLst>
          </p:cNvPr>
          <p:cNvSpPr txBox="1"/>
          <p:nvPr/>
        </p:nvSpPr>
        <p:spPr>
          <a:xfrm>
            <a:off x="6779682" y="885427"/>
            <a:ext cx="3526970" cy="646331"/>
          </a:xfrm>
          <a:prstGeom prst="rect">
            <a:avLst/>
          </a:prstGeom>
          <a:solidFill>
            <a:schemeClr val="bg1"/>
          </a:solidFill>
        </p:spPr>
        <p:txBody>
          <a:bodyPr wrap="square" rtlCol="0">
            <a:spAutoFit/>
          </a:bodyPr>
          <a:lstStyle/>
          <a:p>
            <a:r>
              <a:rPr lang="es-DO" b="1" dirty="0"/>
              <a:t>Edad: 86 años</a:t>
            </a:r>
          </a:p>
          <a:p>
            <a:r>
              <a:rPr lang="es-DO" b="1" dirty="0"/>
              <a:t>Creatinina: 1.1 mg/dl</a:t>
            </a:r>
          </a:p>
        </p:txBody>
      </p:sp>
      <p:sp>
        <p:nvSpPr>
          <p:cNvPr id="20" name="TextBox 19">
            <a:extLst>
              <a:ext uri="{FF2B5EF4-FFF2-40B4-BE49-F238E27FC236}">
                <a16:creationId xmlns:a16="http://schemas.microsoft.com/office/drawing/2014/main" id="{12FA91F7-636C-CABE-503A-A724B0F92523}"/>
              </a:ext>
            </a:extLst>
          </p:cNvPr>
          <p:cNvSpPr txBox="1"/>
          <p:nvPr/>
        </p:nvSpPr>
        <p:spPr>
          <a:xfrm>
            <a:off x="2291143" y="5093414"/>
            <a:ext cx="3701143" cy="369332"/>
          </a:xfrm>
          <a:prstGeom prst="rect">
            <a:avLst/>
          </a:prstGeom>
          <a:solidFill>
            <a:schemeClr val="bg1"/>
          </a:solidFill>
        </p:spPr>
        <p:txBody>
          <a:bodyPr wrap="square" rtlCol="0">
            <a:spAutoFit/>
          </a:bodyPr>
          <a:lstStyle/>
          <a:p>
            <a:r>
              <a:rPr lang="es-DO" dirty="0">
                <a:solidFill>
                  <a:srgbClr val="FF0000"/>
                </a:solidFill>
              </a:rPr>
              <a:t>GFR/ 1.73 m2: 101 ml </a:t>
            </a:r>
          </a:p>
        </p:txBody>
      </p:sp>
      <p:sp>
        <p:nvSpPr>
          <p:cNvPr id="2" name="TextBox 1">
            <a:extLst>
              <a:ext uri="{FF2B5EF4-FFF2-40B4-BE49-F238E27FC236}">
                <a16:creationId xmlns:a16="http://schemas.microsoft.com/office/drawing/2014/main" id="{496AB1D4-41ED-7060-7B8C-CAF5F30DFBCD}"/>
              </a:ext>
            </a:extLst>
          </p:cNvPr>
          <p:cNvSpPr txBox="1"/>
          <p:nvPr/>
        </p:nvSpPr>
        <p:spPr>
          <a:xfrm>
            <a:off x="7212301" y="5021400"/>
            <a:ext cx="3094351" cy="369332"/>
          </a:xfrm>
          <a:prstGeom prst="rect">
            <a:avLst/>
          </a:prstGeom>
          <a:noFill/>
        </p:spPr>
        <p:txBody>
          <a:bodyPr wrap="square" rtlCol="0">
            <a:spAutoFit/>
          </a:bodyPr>
          <a:lstStyle/>
          <a:p>
            <a:r>
              <a:rPr lang="es-DO" dirty="0">
                <a:solidFill>
                  <a:srgbClr val="FF0000"/>
                </a:solidFill>
              </a:rPr>
              <a:t>GFR/1.73m2: 39 ml/min</a:t>
            </a:r>
          </a:p>
        </p:txBody>
      </p:sp>
      <p:sp>
        <p:nvSpPr>
          <p:cNvPr id="4" name="TextBox 3">
            <a:extLst>
              <a:ext uri="{FF2B5EF4-FFF2-40B4-BE49-F238E27FC236}">
                <a16:creationId xmlns:a16="http://schemas.microsoft.com/office/drawing/2014/main" id="{DC6B907E-32DC-2125-4A81-7935621A5707}"/>
              </a:ext>
            </a:extLst>
          </p:cNvPr>
          <p:cNvSpPr txBox="1"/>
          <p:nvPr/>
        </p:nvSpPr>
        <p:spPr>
          <a:xfrm>
            <a:off x="2569719" y="5558839"/>
            <a:ext cx="7304314" cy="523220"/>
          </a:xfrm>
          <a:prstGeom prst="rect">
            <a:avLst/>
          </a:prstGeom>
          <a:noFill/>
        </p:spPr>
        <p:txBody>
          <a:bodyPr wrap="square">
            <a:spAutoFit/>
          </a:bodyPr>
          <a:lstStyle/>
          <a:p>
            <a:r>
              <a:rPr lang="es-DO" sz="2800" dirty="0">
                <a:latin typeface="Times New Roman" panose="02020603050405020304" pitchFamily="18" charset="0"/>
                <a:cs typeface="Times New Roman" panose="02020603050405020304" pitchFamily="18" charset="0"/>
              </a:rPr>
              <a:t>Reducción del filtrado glomerular con la edad</a:t>
            </a:r>
          </a:p>
        </p:txBody>
      </p:sp>
      <p:pic>
        <p:nvPicPr>
          <p:cNvPr id="2050" name="Picture 2">
            <a:extLst>
              <a:ext uri="{FF2B5EF4-FFF2-40B4-BE49-F238E27FC236}">
                <a16:creationId xmlns:a16="http://schemas.microsoft.com/office/drawing/2014/main" id="{70899C86-7639-F38D-8EAB-FE7130D01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682" y="1557719"/>
            <a:ext cx="3094351" cy="34377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0211E9-00D6-B954-722F-6D96B0CBD798}"/>
              </a:ext>
            </a:extLst>
          </p:cNvPr>
          <p:cNvSpPr txBox="1"/>
          <p:nvPr/>
        </p:nvSpPr>
        <p:spPr>
          <a:xfrm>
            <a:off x="1650824" y="5490570"/>
            <a:ext cx="8223209" cy="659757"/>
          </a:xfrm>
          <a:prstGeom prst="rect">
            <a:avLst/>
          </a:prstGeom>
          <a:noFill/>
          <a:ln w="57150">
            <a:solidFill>
              <a:srgbClr val="FFC000"/>
            </a:solidFill>
          </a:ln>
        </p:spPr>
        <p:txBody>
          <a:bodyPr wrap="square" rtlCol="0">
            <a:spAutoFit/>
          </a:bodyPr>
          <a:lstStyle/>
          <a:p>
            <a:endParaRPr lang="es-DO" dirty="0"/>
          </a:p>
        </p:txBody>
      </p:sp>
    </p:spTree>
    <p:extLst>
      <p:ext uri="{BB962C8B-B14F-4D97-AF65-F5344CB8AC3E}">
        <p14:creationId xmlns:p14="http://schemas.microsoft.com/office/powerpoint/2010/main" val="37271687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1EC91E7-F9C0-2211-86AF-6320A9BCE9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5FAB349-31F4-A1BF-D95A-B647BB64F1F0}"/>
              </a:ext>
            </a:extLst>
          </p:cNvPr>
          <p:cNvPicPr>
            <a:picLocks noChangeAspect="1"/>
          </p:cNvPicPr>
          <p:nvPr/>
        </p:nvPicPr>
        <p:blipFill>
          <a:blip r:embed="rId4"/>
          <a:stretch>
            <a:fillRect/>
          </a:stretch>
        </p:blipFill>
        <p:spPr>
          <a:xfrm>
            <a:off x="250371" y="156908"/>
            <a:ext cx="6448417" cy="2442872"/>
          </a:xfrm>
          <a:prstGeom prst="rect">
            <a:avLst/>
          </a:prstGeom>
        </p:spPr>
      </p:pic>
      <p:pic>
        <p:nvPicPr>
          <p:cNvPr id="9" name="Picture 8">
            <a:extLst>
              <a:ext uri="{FF2B5EF4-FFF2-40B4-BE49-F238E27FC236}">
                <a16:creationId xmlns:a16="http://schemas.microsoft.com/office/drawing/2014/main" id="{A0821F20-3976-DAB2-DC49-0B37EF0F8BD3}"/>
              </a:ext>
            </a:extLst>
          </p:cNvPr>
          <p:cNvPicPr>
            <a:picLocks noChangeAspect="1"/>
          </p:cNvPicPr>
          <p:nvPr/>
        </p:nvPicPr>
        <p:blipFill>
          <a:blip r:embed="rId5"/>
          <a:stretch>
            <a:fillRect/>
          </a:stretch>
        </p:blipFill>
        <p:spPr>
          <a:xfrm>
            <a:off x="4713515" y="1900859"/>
            <a:ext cx="7082368" cy="4316787"/>
          </a:xfrm>
          <a:prstGeom prst="rect">
            <a:avLst/>
          </a:prstGeom>
        </p:spPr>
      </p:pic>
      <p:pic>
        <p:nvPicPr>
          <p:cNvPr id="11" name="Picture 10">
            <a:extLst>
              <a:ext uri="{FF2B5EF4-FFF2-40B4-BE49-F238E27FC236}">
                <a16:creationId xmlns:a16="http://schemas.microsoft.com/office/drawing/2014/main" id="{29C36A1F-B0A0-7B2D-4978-32B9AFA51AD5}"/>
              </a:ext>
            </a:extLst>
          </p:cNvPr>
          <p:cNvPicPr>
            <a:picLocks noChangeAspect="1"/>
          </p:cNvPicPr>
          <p:nvPr/>
        </p:nvPicPr>
        <p:blipFill>
          <a:blip r:embed="rId6"/>
          <a:stretch>
            <a:fillRect/>
          </a:stretch>
        </p:blipFill>
        <p:spPr>
          <a:xfrm>
            <a:off x="4262101" y="1606612"/>
            <a:ext cx="7679528" cy="4611034"/>
          </a:xfrm>
          <a:prstGeom prst="rect">
            <a:avLst/>
          </a:prstGeom>
        </p:spPr>
      </p:pic>
      <p:pic>
        <p:nvPicPr>
          <p:cNvPr id="13" name="Picture 12">
            <a:extLst>
              <a:ext uri="{FF2B5EF4-FFF2-40B4-BE49-F238E27FC236}">
                <a16:creationId xmlns:a16="http://schemas.microsoft.com/office/drawing/2014/main" id="{9C16D971-BFF1-211C-8AFE-C7BAD26AEC1C}"/>
              </a:ext>
            </a:extLst>
          </p:cNvPr>
          <p:cNvPicPr>
            <a:picLocks noChangeAspect="1"/>
          </p:cNvPicPr>
          <p:nvPr/>
        </p:nvPicPr>
        <p:blipFill>
          <a:blip r:embed="rId7"/>
          <a:stretch>
            <a:fillRect/>
          </a:stretch>
        </p:blipFill>
        <p:spPr>
          <a:xfrm>
            <a:off x="3641261" y="6349282"/>
            <a:ext cx="8037742" cy="508718"/>
          </a:xfrm>
          <a:prstGeom prst="rect">
            <a:avLst/>
          </a:prstGeom>
        </p:spPr>
      </p:pic>
    </p:spTree>
    <p:extLst>
      <p:ext uri="{BB962C8B-B14F-4D97-AF65-F5344CB8AC3E}">
        <p14:creationId xmlns:p14="http://schemas.microsoft.com/office/powerpoint/2010/main" val="550197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9FE9E8C-31DC-7AE8-91B2-7CD7BCD4DB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14512D-CD20-1033-D2D4-3DB472319F10}"/>
              </a:ext>
            </a:extLst>
          </p:cNvPr>
          <p:cNvPicPr>
            <a:picLocks noChangeAspect="1"/>
          </p:cNvPicPr>
          <p:nvPr/>
        </p:nvPicPr>
        <p:blipFill>
          <a:blip r:embed="rId4"/>
          <a:stretch>
            <a:fillRect/>
          </a:stretch>
        </p:blipFill>
        <p:spPr>
          <a:xfrm>
            <a:off x="1218669" y="1137268"/>
            <a:ext cx="6978274" cy="4937128"/>
          </a:xfrm>
          <a:prstGeom prst="rect">
            <a:avLst/>
          </a:prstGeom>
        </p:spPr>
      </p:pic>
      <p:pic>
        <p:nvPicPr>
          <p:cNvPr id="7" name="Picture 6">
            <a:extLst>
              <a:ext uri="{FF2B5EF4-FFF2-40B4-BE49-F238E27FC236}">
                <a16:creationId xmlns:a16="http://schemas.microsoft.com/office/drawing/2014/main" id="{55CE1478-7ECC-7570-0292-F7A263A25492}"/>
              </a:ext>
            </a:extLst>
          </p:cNvPr>
          <p:cNvPicPr>
            <a:picLocks noChangeAspect="1"/>
          </p:cNvPicPr>
          <p:nvPr/>
        </p:nvPicPr>
        <p:blipFill>
          <a:blip r:embed="rId5"/>
          <a:stretch>
            <a:fillRect/>
          </a:stretch>
        </p:blipFill>
        <p:spPr>
          <a:xfrm>
            <a:off x="3341914" y="6240478"/>
            <a:ext cx="8654143" cy="587829"/>
          </a:xfrm>
          <a:prstGeom prst="rect">
            <a:avLst/>
          </a:prstGeom>
        </p:spPr>
      </p:pic>
      <p:pic>
        <p:nvPicPr>
          <p:cNvPr id="10" name="Picture 9">
            <a:extLst>
              <a:ext uri="{FF2B5EF4-FFF2-40B4-BE49-F238E27FC236}">
                <a16:creationId xmlns:a16="http://schemas.microsoft.com/office/drawing/2014/main" id="{15E7B33F-2E4B-9601-4514-966BDF460770}"/>
              </a:ext>
            </a:extLst>
          </p:cNvPr>
          <p:cNvPicPr>
            <a:picLocks noChangeAspect="1"/>
          </p:cNvPicPr>
          <p:nvPr/>
        </p:nvPicPr>
        <p:blipFill>
          <a:blip r:embed="rId6"/>
          <a:stretch>
            <a:fillRect/>
          </a:stretch>
        </p:blipFill>
        <p:spPr>
          <a:xfrm>
            <a:off x="163285" y="97776"/>
            <a:ext cx="5845629" cy="1039492"/>
          </a:xfrm>
          <a:prstGeom prst="rect">
            <a:avLst/>
          </a:prstGeom>
        </p:spPr>
      </p:pic>
    </p:spTree>
    <p:extLst>
      <p:ext uri="{BB962C8B-B14F-4D97-AF65-F5344CB8AC3E}">
        <p14:creationId xmlns:p14="http://schemas.microsoft.com/office/powerpoint/2010/main" val="146141347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5512</TotalTime>
  <Words>2216</Words>
  <Application>Microsoft Office PowerPoint</Application>
  <PresentationFormat>Widescreen</PresentationFormat>
  <Paragraphs>148</Paragraphs>
  <Slides>31</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Agency FB</vt:lpstr>
      <vt:lpstr>Aptos</vt:lpstr>
      <vt:lpstr>Aptos Display</vt:lpstr>
      <vt:lpstr>Arial</vt:lpstr>
      <vt:lpstr>Baskerville Old Face</vt:lpstr>
      <vt:lpstr>Calibri</vt:lpstr>
      <vt:lpstr>Cambria</vt:lpstr>
      <vt:lpstr>Edwardian Script ITC</vt:lpstr>
      <vt:lpstr>Helvetica Neue</vt:lpstr>
      <vt:lpstr>Merriweather</vt:lpstr>
      <vt:lpstr>Merriweather Sans</vt:lpstr>
      <vt:lpstr>Montserrat</vt:lpstr>
      <vt:lpstr>Roboto</vt:lpstr>
      <vt:lpstr>Times New Roman</vt:lpstr>
      <vt:lpstr>Office Theme</vt:lpstr>
      <vt:lpstr>   Nefropatía Asociada al Contraste¨ ¿Debería afectar la práctica clínica?</vt:lpstr>
      <vt:lpstr>PowerPoint Presentation</vt:lpstr>
      <vt:lpstr>NAC Hoja de Ruta </vt:lpstr>
      <vt:lpstr>Definición </vt:lpstr>
      <vt:lpstr>PowerPoint Presentation</vt:lpstr>
      <vt:lpstr>PowerPoint Presentation</vt:lpstr>
      <vt:lpstr>PowerPoint Presentation</vt:lpstr>
      <vt:lpstr>PowerPoint Presentation</vt:lpstr>
      <vt:lpstr>PowerPoint Presentation</vt:lpstr>
      <vt:lpstr>PowerPoint Presentation</vt:lpstr>
      <vt:lpstr>Epidemiología </vt:lpstr>
      <vt:lpstr>Patogenia </vt:lpstr>
      <vt:lpstr>PowerPoint Presentation</vt:lpstr>
      <vt:lpstr>PowerPoint Presentation</vt:lpstr>
      <vt:lpstr>Factores asociados </vt:lpstr>
      <vt:lpstr>PowerPoint Presentation</vt:lpstr>
      <vt:lpstr>PowerPoint Presentation</vt:lpstr>
      <vt:lpstr>PowerPoint Presentation</vt:lpstr>
      <vt:lpstr>PowerPoint Presentation</vt:lpstr>
      <vt:lpstr>¿Prevenir o Lamentar?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Recomendaciones </vt:lpstr>
      <vt:lpstr>PowerPoint Presentation</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JR PUBLICITY</dc:creator>
  <cp:lastModifiedBy>Ivelisse Reyes</cp:lastModifiedBy>
  <cp:revision>5</cp:revision>
  <dcterms:created xsi:type="dcterms:W3CDTF">2025-07-28T15:41:59Z</dcterms:created>
  <dcterms:modified xsi:type="dcterms:W3CDTF">2025-09-05T20:12:06Z</dcterms:modified>
</cp:coreProperties>
</file>