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320" r:id="rId4"/>
    <p:sldId id="321" r:id="rId5"/>
    <p:sldId id="324" r:id="rId6"/>
    <p:sldId id="325" r:id="rId7"/>
    <p:sldId id="326" r:id="rId8"/>
    <p:sldId id="332" r:id="rId9"/>
    <p:sldId id="322" r:id="rId10"/>
    <p:sldId id="327" r:id="rId11"/>
    <p:sldId id="329" r:id="rId12"/>
    <p:sldId id="333" r:id="rId13"/>
    <p:sldId id="330" r:id="rId14"/>
    <p:sldId id="334" r:id="rId15"/>
    <p:sldId id="336" r:id="rId16"/>
    <p:sldId id="337" r:id="rId17"/>
    <p:sldId id="338" r:id="rId18"/>
    <p:sldId id="339" r:id="rId19"/>
    <p:sldId id="335" r:id="rId20"/>
    <p:sldId id="340" r:id="rId21"/>
    <p:sldId id="342" r:id="rId22"/>
    <p:sldId id="343" r:id="rId23"/>
    <p:sldId id="344" r:id="rId24"/>
    <p:sldId id="345" r:id="rId25"/>
    <p:sldId id="341" r:id="rId26"/>
    <p:sldId id="346" r:id="rId27"/>
    <p:sldId id="331" r:id="rId28"/>
    <p:sldId id="348" r:id="rId29"/>
    <p:sldId id="347" r:id="rId30"/>
    <p:sldId id="349" r:id="rId31"/>
    <p:sldId id="328" r:id="rId32"/>
    <p:sldId id="350" r:id="rId33"/>
    <p:sldId id="351" r:id="rId34"/>
    <p:sldId id="354" r:id="rId35"/>
    <p:sldId id="355" r:id="rId36"/>
    <p:sldId id="356" r:id="rId37"/>
    <p:sldId id="357" r:id="rId38"/>
    <p:sldId id="358" r:id="rId39"/>
    <p:sldId id="361" r:id="rId40"/>
    <p:sldId id="363" r:id="rId41"/>
    <p:sldId id="364" r:id="rId42"/>
    <p:sldId id="373" r:id="rId43"/>
    <p:sldId id="352" r:id="rId44"/>
    <p:sldId id="371" r:id="rId45"/>
    <p:sldId id="353" r:id="rId46"/>
    <p:sldId id="370" r:id="rId47"/>
    <p:sldId id="372" r:id="rId48"/>
    <p:sldId id="374" r:id="rId4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6110-FDBB-40A9-AF14-D81FD5FCD1C0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E79EF-9AA0-4E32-A5C1-02A789EC3D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7537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6110-FDBB-40A9-AF14-D81FD5FCD1C0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E79EF-9AA0-4E32-A5C1-02A789EC3D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0902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6110-FDBB-40A9-AF14-D81FD5FCD1C0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E79EF-9AA0-4E32-A5C1-02A789EC3D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89546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E7EEF1-E2AF-D9ED-96B4-3C7A531E7B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4D53F0A-ABAB-6DCF-E38F-2030207670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FC5D3D7-D97E-26FC-4048-8E2B0D7D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B010-03BE-4285-AE4A-D359A323534C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3E4BB0-1D7A-6363-1C21-27E8D0E82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508997A-68D4-3754-2CF5-B465AFCCF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E69B-183E-4E4E-B46A-7BB2771A0F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20089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2ECE57-E385-E062-A7C9-0B7185AB1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0DE5E4C-3C9A-DBA6-2275-4C2ACA0A97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B1DD893-5B07-924E-DF7C-373DCFA7F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B010-03BE-4285-AE4A-D359A323534C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3E9B6D4-55FA-7EEE-4017-35A828F6F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4C91613-BBC6-D6A7-E21C-8F1DCC2DA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E69B-183E-4E4E-B46A-7BB2771A0F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50081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4767D9-A918-5C21-7625-0F3C85A2B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E25EC62-59E2-7D0E-2157-38811966B2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9200E38-DB1D-6E26-484C-42587967C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B010-03BE-4285-AE4A-D359A323534C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10355E-359F-BAFA-6A46-D1947CD95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D0C0BEA-193D-697F-7753-B11F85B78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E69B-183E-4E4E-B46A-7BB2771A0F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09338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11AA9C-E214-1E9D-7C8F-72CE3498C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A30C1B-B5E7-AF17-6EB9-88E75ED85B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752BB78-17A4-CFB2-4D71-9A7794AB3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8D87428-BC79-5E42-7C43-20DBA1D61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B010-03BE-4285-AE4A-D359A323534C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52B75E4-DE7A-4A21-8A99-0B0973EA1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25E9F50-A85B-6AB0-17C6-C4C35DAE4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E69B-183E-4E4E-B46A-7BB2771A0F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1461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4EDD81-2548-43A2-5502-70301C2A7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1E61DFE-DE7D-40EB-8F44-926C629443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34F77F5-F25E-6F45-AD5B-0A493D610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EDB3CF9-1A38-440A-8105-1F81D06A02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81C1009-3CF8-195B-7ADD-A1E3E5C5E1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1F3BD77-F3BD-D1F4-272B-549C85740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B010-03BE-4285-AE4A-D359A323534C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790A501-5CE3-F072-3D5F-B41B06B22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4AFC07B-6E1F-9ACA-2E3F-4D997539C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E69B-183E-4E4E-B46A-7BB2771A0F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05524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9A9E3C-47D8-0869-DFDB-3378CBFCC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9676535-42F3-9BA2-3E3C-F0F576E2D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B010-03BE-4285-AE4A-D359A323534C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6CDED4D-4D71-4236-6AED-07DA28087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1D3F441-64C9-39CD-30B1-86450B71E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E69B-183E-4E4E-B46A-7BB2771A0F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02268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028AC79-EA22-F781-BE99-3A120BFF8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B010-03BE-4285-AE4A-D359A323534C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B1BE255-D35A-D73D-FB5D-060C1DB59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0BB5274-AAAD-A661-A175-8233133E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E69B-183E-4E4E-B46A-7BB2771A0F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93639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EA8151-19E9-B224-072A-D6B0FE92F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6185334-7AE1-7041-76FF-20BF13C8A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0278BB3-8C4B-C051-A3E1-46F5A1FBF8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7C7103-4A4C-2C0E-B3D4-89BC5B96C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B010-03BE-4285-AE4A-D359A323534C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77E9DD0-38F7-F4DC-B568-22AD0E6A9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479F59A-2220-57CE-A29E-CC64913C9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E69B-183E-4E4E-B46A-7BB2771A0F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3708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6110-FDBB-40A9-AF14-D81FD5FCD1C0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E79EF-9AA0-4E32-A5C1-02A789EC3D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24592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F319B6-5B9E-46E9-CDBF-93D0AA0A1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F3270AF-DF53-880C-5A35-24B5EC4E44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B69BB9A-E33A-7A75-4B33-9FBC77B446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990DD04-018E-7E3F-8E74-1BEFC534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B010-03BE-4285-AE4A-D359A323534C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B3DE671-F6A3-9AB6-A024-1374D0E1A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8A4B9AC-D927-A0CB-C494-D404F668A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E69B-183E-4E4E-B46A-7BB2771A0F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26436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64FF19-D6A4-958D-7B02-81C1FABE1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E0C45C4-A819-6074-F781-2FF0A30DE9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8ECB543-4249-B92E-7EC1-0BAF1E6B3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B010-03BE-4285-AE4A-D359A323534C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C9C7604-AC7E-30C9-C8C6-5872175CE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D80A034-0C74-7F53-0E4B-3EB69E3AD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E69B-183E-4E4E-B46A-7BB2771A0F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95089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6791865-8DF3-F8EC-8BD8-7281DC607A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7120B1E-3493-4795-CC45-AB1611A9F5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77DDE4-933F-CBA9-B84A-A6377F421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EB010-03BE-4285-AE4A-D359A323534C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81AD88B-E39B-9706-096E-DE54907CB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4FA4DF-92CF-FDDE-5CA6-A8A37D3B9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8E69B-183E-4E4E-B46A-7BB2771A0F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47753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A8BAE-6C81-7ADD-47A3-06F97CFBEB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C01EFE-588A-F756-E55D-D303490538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8CBB9-EDEC-D621-7390-63CB67977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69AB-6D0E-4CF3-9C8C-903029E7FD26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8C3DD7-776B-59B8-37DB-058DDE13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8A13A2-C680-0711-1F1D-84766175F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371F-6799-4A51-A7DB-43714F8FE7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7098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1D362-D647-0278-4C52-98F18DAB1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03EED1-4DCF-4C7B-B745-8F63D10074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BBF96-3AE9-42B3-97FA-87DE4FABA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69AB-6D0E-4CF3-9C8C-903029E7FD26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48209-1456-0DC6-B76B-6AF52E788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0540D-BE9A-4A95-67AD-EB669A3CF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371F-6799-4A51-A7DB-43714F8FE7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540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AA36B-CED1-7C88-FCFD-BB26F12FD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25FB70-795A-4626-B401-09EFED88F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D9CD6F-058F-2322-D091-6B3925A1F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69AB-6D0E-4CF3-9C8C-903029E7FD26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3BFED-E7B2-4608-469D-804CE894B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23BE2C-9951-CEC7-E2E4-07391BACE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371F-6799-4A51-A7DB-43714F8FE7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1101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EB7A1-818F-0E24-619A-B8ADE8C0C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D258D-5B2C-AF22-BDC4-A15B690494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B69570-9B31-37EC-3871-8BCE997D26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75C61D-89BC-2DB3-4CB0-13977E7F8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69AB-6D0E-4CF3-9C8C-903029E7FD26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8741C4-45F0-1755-06E6-7BA06D180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795A8A-8731-1D38-5E5F-C9B2ABD2F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371F-6799-4A51-A7DB-43714F8FE7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2044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51E2E-0D9C-076E-317E-21AE050D5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B7C45F-DD15-92D5-745D-B6660A57E6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3EADCA-734D-C5FE-1A75-59B68EEBD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E70CC0-5398-8B01-F085-3E117F6A78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57B7D2-539F-4112-B361-C49465D0B7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0A48BC-D9E5-80A6-F398-0D219DB7D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69AB-6D0E-4CF3-9C8C-903029E7FD26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49EE5E-373D-17E1-3205-45B961BA6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CE7B33-1539-C675-87AF-CEF3779BA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371F-6799-4A51-A7DB-43714F8FE7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9001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2E541-C93F-73E7-294D-8F6FBFBAC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409254-91E9-CDD2-677D-E922899D9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69AB-6D0E-4CF3-9C8C-903029E7FD26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EC1792-44CA-90B1-C9AC-8B6B33E70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5C0D98-3082-25A4-4620-1F77D79A5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371F-6799-4A51-A7DB-43714F8FE7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6853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ACF42F-6190-DA1E-B80E-CB4BA28B2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69AB-6D0E-4CF3-9C8C-903029E7FD26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ADD549-FA21-B6CD-B87C-9663B7C42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FBEF72-8E21-BC8D-AB6A-34F21597C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371F-6799-4A51-A7DB-43714F8FE7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55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6110-FDBB-40A9-AF14-D81FD5FCD1C0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E79EF-9AA0-4E32-A5C1-02A789EC3D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98057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2B799-8271-A368-E32B-193C05CD4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4A270-9D33-587A-2277-0FF0C2892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5F055B-F782-6753-27C7-7839FE1BED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FC4CD0-631C-45A3-8527-54C3239A4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69AB-6D0E-4CF3-9C8C-903029E7FD26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45DAAC-1B0D-5ABB-494B-783C2C4C9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B328CA-B023-C4E1-1156-A831CF462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371F-6799-4A51-A7DB-43714F8FE7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1128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6C2F6-6CD6-D992-78D8-0EC558427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306AE7-6148-502A-201B-DA9DB6206B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649C95-D99D-5244-3FA4-9B9F542FE4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C7C4AE-38C0-0BA2-375F-3434D4C1F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69AB-6D0E-4CF3-9C8C-903029E7FD26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8A536D-2E4A-9D59-F7F2-14366059D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BED296-33DB-8D9F-6F6F-09C40AED1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371F-6799-4A51-A7DB-43714F8FE7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9708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4B3BF-AFFB-4273-0CF7-E16988CF2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A246F0-0D48-1D97-DA5E-46C9524106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D96E2-2F82-C733-9CC0-16BF4338A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69AB-6D0E-4CF3-9C8C-903029E7FD26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33C51-804B-B596-CA23-82753DB1B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1E998-1F41-E54F-C70E-C7AECF698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371F-6799-4A51-A7DB-43714F8FE7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8049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C79D91-CA21-805A-992E-C122F875E4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134375-7503-7E44-1836-1077240DF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C6580-131E-0116-DAC8-3AE3A6AE9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69AB-6D0E-4CF3-9C8C-903029E7FD26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DC8FF-15D5-700D-681E-95181C22C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16026-3F16-E07B-DCA0-F57C1AAEE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2371F-6799-4A51-A7DB-43714F8FE7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13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6110-FDBB-40A9-AF14-D81FD5FCD1C0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E79EF-9AA0-4E32-A5C1-02A789EC3D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7608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6110-FDBB-40A9-AF14-D81FD5FCD1C0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E79EF-9AA0-4E32-A5C1-02A789EC3D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0459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6110-FDBB-40A9-AF14-D81FD5FCD1C0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E79EF-9AA0-4E32-A5C1-02A789EC3D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6327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6110-FDBB-40A9-AF14-D81FD5FCD1C0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E79EF-9AA0-4E32-A5C1-02A789EC3D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7211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6110-FDBB-40A9-AF14-D81FD5FCD1C0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E79EF-9AA0-4E32-A5C1-02A789EC3D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9333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6110-FDBB-40A9-AF14-D81FD5FCD1C0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E79EF-9AA0-4E32-A5C1-02A789EC3D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315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06110-FDBB-40A9-AF14-D81FD5FCD1C0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E79EF-9AA0-4E32-A5C1-02A789EC3D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3516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82BFD61-32B0-85BC-DA95-472F93056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18E41AD-08BD-E0D0-9D34-BD10E89AB6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1B862D-645D-711A-639A-1816C7ED39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EB010-03BE-4285-AE4A-D359A323534C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EA9EF92-DDFF-80AB-1697-0037F897A2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A04159A-D3C4-0BBE-3614-7F9F4E6FC6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8E69B-183E-4E4E-B46A-7BB2771A0F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4648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319A66-A1E4-FBCF-7DB7-6592556EB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6958EC-CEC6-9206-A33F-6BC2462C0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3A029-C4F1-F473-1243-BCF02425AA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1569AB-6D0E-4CF3-9C8C-903029E7FD26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E7E2F-01A0-6558-9AFD-4AC843FC90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E15FD-B20B-9322-78DA-737693DA34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62371F-6799-4A51-A7DB-43714F8FE73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653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9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background with a human body and bones&#10;&#10;AI-generated content may be incorrect.">
            <a:extLst>
              <a:ext uri="{FF2B5EF4-FFF2-40B4-BE49-F238E27FC236}">
                <a16:creationId xmlns:a16="http://schemas.microsoft.com/office/drawing/2014/main" id="{A4080706-0506-D46D-DD1D-169AE566B9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28361A-65A0-DBCC-6724-B64CEE5092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3344" y="3312857"/>
            <a:ext cx="11748656" cy="1676401"/>
          </a:xfrm>
        </p:spPr>
        <p:txBody>
          <a:bodyPr>
            <a:noAutofit/>
          </a:bodyPr>
          <a:lstStyle/>
          <a:p>
            <a:r>
              <a:rPr lang="es-ES" sz="4800" b="1" dirty="0">
                <a:solidFill>
                  <a:srgbClr val="FF0000"/>
                </a:solidFill>
                <a:latin typeface="Segoe Script" panose="030B0504020000000003" pitchFamily="66" charset="0"/>
              </a:rPr>
              <a:t>LA FORMACIÓN DEL INTERNISTA: </a:t>
            </a:r>
            <a:br>
              <a:rPr lang="es-ES" sz="4800" b="1" dirty="0">
                <a:solidFill>
                  <a:srgbClr val="FF0000"/>
                </a:solidFill>
                <a:latin typeface="Segoe Script" panose="030B0504020000000003" pitchFamily="66" charset="0"/>
              </a:rPr>
            </a:br>
            <a:r>
              <a:rPr lang="es-ES" sz="4800" b="1" dirty="0">
                <a:solidFill>
                  <a:srgbClr val="FF0000"/>
                </a:solidFill>
                <a:latin typeface="Segoe Script" panose="030B0504020000000003" pitchFamily="66" charset="0"/>
              </a:rPr>
              <a:t>NUESTRA REALIDAD</a:t>
            </a:r>
            <a:endParaRPr lang="en-US" sz="4800" b="1" dirty="0">
              <a:solidFill>
                <a:srgbClr val="FF0000"/>
              </a:solidFill>
              <a:latin typeface="Segoe Script" panose="030B0504020000000003" pitchFamily="66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AD8078-DEC7-010E-0CDE-04F605F9D3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3517" y="5332672"/>
            <a:ext cx="9739173" cy="1054273"/>
          </a:xfrm>
        </p:spPr>
        <p:txBody>
          <a:bodyPr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Dra. Mª Montserrat Chimeno Viñas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Gerente de Asistencia Sanitaria de Zamora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Presidenta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 de la Sociedad Española de Medicina Interna</a:t>
            </a:r>
          </a:p>
          <a:p>
            <a:pPr algn="l"/>
            <a:endParaRPr lang="en-US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7" name="Picture 6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8A0C0DD9-34E6-1EB5-829D-CC6AD9C652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81" y="767891"/>
            <a:ext cx="9196201" cy="220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211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5F34E3-B3CE-4B4D-20A8-05A2EADC7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BB1CD-AF99-4E7B-0113-F51BBE353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b="1">
              <a:latin typeface="Montserrat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8D491-6A20-A3C1-4C22-917E395D2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572640"/>
          </a:xfrm>
        </p:spPr>
        <p:txBody>
          <a:bodyPr/>
          <a:lstStyle/>
          <a:p>
            <a:endParaRPr lang="en-US" dirty="0">
              <a:latin typeface="Montserrat" pitchFamily="2" charset="0"/>
            </a:endParaRPr>
          </a:p>
        </p:txBody>
      </p:sp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297965FB-D396-A875-7E98-A48A6CAD66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" y="5934373"/>
            <a:ext cx="2877848" cy="688951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C09F68B-0CE8-E04D-B350-69BF35E718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7" t="23423" r="23477" b="31000"/>
          <a:stretch>
            <a:fillRect/>
          </a:stretch>
        </p:blipFill>
        <p:spPr bwMode="auto">
          <a:xfrm>
            <a:off x="2658988" y="0"/>
            <a:ext cx="6874023" cy="5898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869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A13D02-1688-F4B5-EE10-BCC4A37B4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D00AA-8ACB-EDC6-34BE-5CFB79FC1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169"/>
            <a:ext cx="10515600" cy="1325563"/>
          </a:xfrm>
        </p:spPr>
        <p:txBody>
          <a:bodyPr/>
          <a:lstStyle/>
          <a:p>
            <a:r>
              <a:rPr lang="en-US" b="1" dirty="0" err="1">
                <a:latin typeface="Montserrat" pitchFamily="2" charset="0"/>
              </a:rPr>
              <a:t>Programa</a:t>
            </a:r>
            <a:r>
              <a:rPr lang="en-US" b="1" dirty="0">
                <a:latin typeface="Montserrat" pitchFamily="2" charset="0"/>
              </a:rPr>
              <a:t> </a:t>
            </a:r>
            <a:r>
              <a:rPr lang="en-US" b="1" dirty="0" err="1">
                <a:latin typeface="Montserrat" pitchFamily="2" charset="0"/>
              </a:rPr>
              <a:t>formativo</a:t>
            </a:r>
            <a:r>
              <a:rPr lang="en-US" b="1" dirty="0">
                <a:latin typeface="Montserrat" pitchFamily="2" charset="0"/>
              </a:rPr>
              <a:t> SCO/227/2007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47578-6C16-8BC7-E63D-1620BF7AC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0145"/>
            <a:ext cx="10515600" cy="3888120"/>
          </a:xfrm>
        </p:spPr>
        <p:txBody>
          <a:bodyPr/>
          <a:lstStyle/>
          <a:p>
            <a:endParaRPr lang="en-US" dirty="0">
              <a:latin typeface="Montserrat" pitchFamily="2" charset="0"/>
            </a:endParaRPr>
          </a:p>
        </p:txBody>
      </p:sp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35E17C24-81AF-CDC4-2C38-46E4BE498A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" y="5934373"/>
            <a:ext cx="2877848" cy="688951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C217CBF-475D-0BAC-7379-106A063C8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20" y="1432025"/>
            <a:ext cx="10515600" cy="4058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8236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4AA07C-0482-78AE-143D-B7C691E83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63C02-137F-CA57-B8F3-E8C8C27C9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169"/>
            <a:ext cx="10515600" cy="1325563"/>
          </a:xfrm>
        </p:spPr>
        <p:txBody>
          <a:bodyPr/>
          <a:lstStyle/>
          <a:p>
            <a:r>
              <a:rPr lang="en-US" b="1" dirty="0" err="1">
                <a:latin typeface="Montserrat" pitchFamily="2" charset="0"/>
              </a:rPr>
              <a:t>Programa</a:t>
            </a:r>
            <a:r>
              <a:rPr lang="en-US" b="1" dirty="0">
                <a:latin typeface="Montserrat" pitchFamily="2" charset="0"/>
              </a:rPr>
              <a:t> </a:t>
            </a:r>
            <a:r>
              <a:rPr lang="en-US" b="1" dirty="0" err="1">
                <a:latin typeface="Montserrat" pitchFamily="2" charset="0"/>
              </a:rPr>
              <a:t>formativo</a:t>
            </a:r>
            <a:r>
              <a:rPr lang="en-US" b="1" dirty="0">
                <a:latin typeface="Montserrat" pitchFamily="2" charset="0"/>
              </a:rPr>
              <a:t> SCO/227/2007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A0106-4374-6B37-2796-791A6D489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4872" y="1510145"/>
            <a:ext cx="6276109" cy="3888120"/>
          </a:xfrm>
        </p:spPr>
        <p:txBody>
          <a:bodyPr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CAMPO DE ACCIÓN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1">
              <a:spcBef>
                <a:spcPts val="1000"/>
              </a:spcBef>
              <a:buFontTx/>
              <a:buChar char="-"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ÁREA ASISTENCIAL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1">
              <a:spcBef>
                <a:spcPts val="1000"/>
              </a:spcBef>
              <a:buFontTx/>
              <a:buChar char="-"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ÁREA DOCENTE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1">
              <a:spcBef>
                <a:spcPts val="1000"/>
              </a:spcBef>
              <a:buFontTx/>
              <a:buChar char="-"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ÁREA INVESTIGADORA</a:t>
            </a:r>
          </a:p>
          <a:p>
            <a:endParaRPr lang="en-US" dirty="0">
              <a:latin typeface="Montserrat" pitchFamily="2" charset="0"/>
            </a:endParaRPr>
          </a:p>
        </p:txBody>
      </p:sp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06947D6E-1CDF-7DD3-B53B-182098CADC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" y="5934373"/>
            <a:ext cx="2877848" cy="68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007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897588-C537-1292-DCF7-2B2DDD75C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D80C4-734A-67CE-36CF-B6FA954A6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169"/>
            <a:ext cx="10515600" cy="628267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err="1">
                <a:latin typeface="Montserrat" pitchFamily="2" charset="0"/>
              </a:rPr>
              <a:t>Programa</a:t>
            </a:r>
            <a:r>
              <a:rPr lang="en-US" sz="2800" b="1" dirty="0">
                <a:latin typeface="Montserrat" pitchFamily="2" charset="0"/>
              </a:rPr>
              <a:t> </a:t>
            </a:r>
            <a:r>
              <a:rPr lang="en-US" sz="2800" b="1" dirty="0" err="1">
                <a:latin typeface="Montserrat" pitchFamily="2" charset="0"/>
              </a:rPr>
              <a:t>formativo</a:t>
            </a:r>
            <a:r>
              <a:rPr lang="en-US" sz="2800" b="1" dirty="0">
                <a:latin typeface="Montserrat" pitchFamily="2" charset="0"/>
              </a:rPr>
              <a:t> SCO/227/2007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6C60C-ED2E-F395-5BC0-6216F5F9A6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82" y="554182"/>
            <a:ext cx="11083635" cy="3888120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CAMPO DE ACCIÓN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indent="0">
              <a:buNone/>
            </a:pPr>
            <a:endParaRPr lang="en-US" dirty="0">
              <a:latin typeface="Montserrat" pitchFamily="2" charset="0"/>
            </a:endParaRPr>
          </a:p>
        </p:txBody>
      </p:sp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BDDA2530-4618-7994-3B52-2A72CBEE71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" y="5934373"/>
            <a:ext cx="2877848" cy="688951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4BD697D-4242-961D-C8D1-D91A417C57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69" t="21523" r="18678" b="22413"/>
          <a:stretch/>
        </p:blipFill>
        <p:spPr bwMode="auto">
          <a:xfrm>
            <a:off x="374073" y="999712"/>
            <a:ext cx="5194300" cy="4445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1EC36FB9-E468-B6A2-6E18-308514C0A2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2" t="24908" r="18678" b="28748"/>
          <a:stretch/>
        </p:blipFill>
        <p:spPr bwMode="auto">
          <a:xfrm>
            <a:off x="6095999" y="999715"/>
            <a:ext cx="5194300" cy="4445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7517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95A2ED-B296-3598-2386-8920AF213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66115-DAF2-2B7C-994B-8148D001C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169"/>
            <a:ext cx="10515600" cy="628267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err="1">
                <a:latin typeface="Montserrat" pitchFamily="2" charset="0"/>
              </a:rPr>
              <a:t>Programa</a:t>
            </a:r>
            <a:r>
              <a:rPr lang="en-US" sz="2800" b="1" dirty="0">
                <a:latin typeface="Montserrat" pitchFamily="2" charset="0"/>
              </a:rPr>
              <a:t> </a:t>
            </a:r>
            <a:r>
              <a:rPr lang="en-US" sz="2800" b="1" dirty="0" err="1">
                <a:latin typeface="Montserrat" pitchFamily="2" charset="0"/>
              </a:rPr>
              <a:t>formativo</a:t>
            </a:r>
            <a:r>
              <a:rPr lang="en-US" sz="2800" b="1" dirty="0">
                <a:latin typeface="Montserrat" pitchFamily="2" charset="0"/>
              </a:rPr>
              <a:t> SCO/227/2007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0796C-3DCB-B4BB-34AF-52DD0934D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82" y="554182"/>
            <a:ext cx="11083635" cy="3888120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CAMPO DE ACCIÓN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indent="0">
              <a:buNone/>
            </a:pPr>
            <a:endParaRPr lang="en-US" dirty="0">
              <a:latin typeface="Montserrat" pitchFamily="2" charset="0"/>
            </a:endParaRPr>
          </a:p>
        </p:txBody>
      </p:sp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7A660FF6-F387-AF63-5700-31F5580CF7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" y="5934373"/>
            <a:ext cx="2877848" cy="68895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4E1C9769-C192-EA48-C0FD-B385D1A8A0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4" b="50000"/>
          <a:stretch/>
        </p:blipFill>
        <p:spPr bwMode="auto">
          <a:xfrm>
            <a:off x="402308" y="1491141"/>
            <a:ext cx="5693691" cy="2951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CD2C1A1-1485-A71E-8DEC-34B3694A4B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t="44034" r="52153" b="27011"/>
          <a:stretch/>
        </p:blipFill>
        <p:spPr bwMode="auto">
          <a:xfrm>
            <a:off x="6348319" y="1436063"/>
            <a:ext cx="5676900" cy="3006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5561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41E927-8B86-251B-5969-7FACC930E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B9F92-DDFD-534A-C64D-10FB90357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169"/>
            <a:ext cx="10515600" cy="628267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err="1">
                <a:latin typeface="Montserrat" pitchFamily="2" charset="0"/>
              </a:rPr>
              <a:t>Programa</a:t>
            </a:r>
            <a:r>
              <a:rPr lang="en-US" sz="2800" b="1" dirty="0">
                <a:latin typeface="Montserrat" pitchFamily="2" charset="0"/>
              </a:rPr>
              <a:t> </a:t>
            </a:r>
            <a:r>
              <a:rPr lang="en-US" sz="2800" b="1" dirty="0" err="1">
                <a:latin typeface="Montserrat" pitchFamily="2" charset="0"/>
              </a:rPr>
              <a:t>formativo</a:t>
            </a:r>
            <a:r>
              <a:rPr lang="en-US" sz="2800" b="1" dirty="0">
                <a:latin typeface="Montserrat" pitchFamily="2" charset="0"/>
              </a:rPr>
              <a:t> SCO/227/2007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54F829-437C-905B-7CB7-4F6873462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82" y="554182"/>
            <a:ext cx="11083635" cy="3888120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OBJETIVOS GENERALES DEL PROGRAMA DE MEDICINA INTERNA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indent="0">
              <a:buNone/>
            </a:pPr>
            <a:endParaRPr lang="en-US" dirty="0">
              <a:latin typeface="Montserrat" pitchFamily="2" charset="0"/>
            </a:endParaRPr>
          </a:p>
        </p:txBody>
      </p:sp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A75ABC67-06E6-CC72-7C02-24D0779B66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" y="5934373"/>
            <a:ext cx="2877848" cy="688951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540BA0F7-A300-9A5B-443A-5608CB1679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6" t="31377" r="52446" b="20416"/>
          <a:stretch/>
        </p:blipFill>
        <p:spPr bwMode="auto">
          <a:xfrm>
            <a:off x="324428" y="935181"/>
            <a:ext cx="5161972" cy="458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F40B1623-2496-5D94-2456-CFB982AC23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5" t="53027" r="52055" b="19548"/>
          <a:stretch/>
        </p:blipFill>
        <p:spPr bwMode="auto">
          <a:xfrm>
            <a:off x="6261099" y="935181"/>
            <a:ext cx="5092701" cy="254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0DC633F4-65D6-C9DA-336C-FFEEBD6F60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3" t="18630" r="19638" b="59541"/>
          <a:stretch>
            <a:fillRect/>
          </a:stretch>
        </p:blipFill>
        <p:spPr bwMode="auto">
          <a:xfrm>
            <a:off x="6320188" y="3481531"/>
            <a:ext cx="5161972" cy="203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83125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2D9B20-1B8C-F103-07D5-2F064FD14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C697A-DD24-E2E6-5C67-BA5B3629B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169"/>
            <a:ext cx="10515600" cy="628267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err="1">
                <a:latin typeface="Montserrat" pitchFamily="2" charset="0"/>
              </a:rPr>
              <a:t>Programa</a:t>
            </a:r>
            <a:r>
              <a:rPr lang="en-US" sz="2800" b="1" dirty="0">
                <a:latin typeface="Montserrat" pitchFamily="2" charset="0"/>
              </a:rPr>
              <a:t> </a:t>
            </a:r>
            <a:r>
              <a:rPr lang="en-US" sz="2800" b="1" dirty="0" err="1">
                <a:latin typeface="Montserrat" pitchFamily="2" charset="0"/>
              </a:rPr>
              <a:t>formativo</a:t>
            </a:r>
            <a:r>
              <a:rPr lang="en-US" sz="2800" b="1" dirty="0">
                <a:latin typeface="Montserrat" pitchFamily="2" charset="0"/>
              </a:rPr>
              <a:t> SCO/227/2007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9B29E-B9C3-1264-312E-E50297EDF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82" y="554182"/>
            <a:ext cx="11083635" cy="3888120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OBJETIVOS GENERALES DEL PROGRAMA DE MEDICINA INTERNA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indent="0">
              <a:buNone/>
            </a:pPr>
            <a:endParaRPr lang="en-US" dirty="0">
              <a:latin typeface="Montserrat" pitchFamily="2" charset="0"/>
            </a:endParaRPr>
          </a:p>
        </p:txBody>
      </p:sp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652665E8-C12B-D9EA-8B06-491A7A551F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" y="5934373"/>
            <a:ext cx="2877848" cy="688951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579F9231-F79B-C2ED-E9A9-94265361D9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6" t="31377" r="52446" b="20416"/>
          <a:stretch/>
        </p:blipFill>
        <p:spPr bwMode="auto">
          <a:xfrm>
            <a:off x="324428" y="935181"/>
            <a:ext cx="5161972" cy="458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A0F340BC-B89B-3D30-B22C-460D483DEA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5" t="53027" r="52055" b="19548"/>
          <a:stretch/>
        </p:blipFill>
        <p:spPr bwMode="auto">
          <a:xfrm>
            <a:off x="6261099" y="935181"/>
            <a:ext cx="5092701" cy="254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9D73CDD5-6918-4361-62A8-D36B04BD74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3" t="18630" r="19638" b="59541"/>
          <a:stretch>
            <a:fillRect/>
          </a:stretch>
        </p:blipFill>
        <p:spPr bwMode="auto">
          <a:xfrm>
            <a:off x="6320188" y="3481531"/>
            <a:ext cx="5161972" cy="203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7946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A0FAFF-39BC-BD39-B934-98BF3DD9EA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90DC3-24E2-884A-587E-CB1E1AD8D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170"/>
            <a:ext cx="10515600" cy="752958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>
                <a:latin typeface="Montserrat" pitchFamily="2" charset="0"/>
              </a:rPr>
              <a:t>Programa</a:t>
            </a:r>
            <a:r>
              <a:rPr lang="en-US" sz="3600" b="1" dirty="0">
                <a:latin typeface="Montserrat" pitchFamily="2" charset="0"/>
              </a:rPr>
              <a:t> </a:t>
            </a:r>
            <a:r>
              <a:rPr lang="en-US" sz="3600" b="1" dirty="0" err="1">
                <a:latin typeface="Montserrat" pitchFamily="2" charset="0"/>
              </a:rPr>
              <a:t>formativo</a:t>
            </a:r>
            <a:r>
              <a:rPr lang="en-US" sz="3600" b="1" dirty="0">
                <a:latin typeface="Montserrat" pitchFamily="2" charset="0"/>
              </a:rPr>
              <a:t> SCO/227/2007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6D51B-0ADB-CD11-2977-34583B527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45128"/>
            <a:ext cx="10515600" cy="388812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METODOLOGÍA DOCENTE: ROTACIONES Y GUARDIAS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s-ES" sz="3200" b="1" dirty="0">
              <a:solidFill>
                <a:prstClr val="black"/>
              </a:solidFill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CARACTERÍSTICAS GENERALES</a:t>
            </a:r>
          </a:p>
          <a:p>
            <a:endParaRPr lang="en-US" dirty="0">
              <a:latin typeface="Montserrat" pitchFamily="2" charset="0"/>
            </a:endParaRPr>
          </a:p>
        </p:txBody>
      </p:sp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8AE7C88B-4818-0080-7885-CD428EEFE8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" y="5934373"/>
            <a:ext cx="2877848" cy="688951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0549356-A8C0-C14F-A238-8E5835EB4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18" t="19527" r="20142" b="38294"/>
          <a:stretch/>
        </p:blipFill>
        <p:spPr bwMode="auto">
          <a:xfrm>
            <a:off x="6303356" y="1363550"/>
            <a:ext cx="5371870" cy="413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024D3AD2-D2FF-63D6-CCE5-09807EADA535}"/>
              </a:ext>
            </a:extLst>
          </p:cNvPr>
          <p:cNvSpPr/>
          <p:nvPr/>
        </p:nvSpPr>
        <p:spPr>
          <a:xfrm>
            <a:off x="9088582" y="3823856"/>
            <a:ext cx="1565563" cy="2632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37658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8C7E62-439D-9103-0C3C-C6A01B89D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0C45F-4C9D-D296-AF4E-2D0BED466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170"/>
            <a:ext cx="10515600" cy="752958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>
                <a:latin typeface="Montserrat" pitchFamily="2" charset="0"/>
              </a:rPr>
              <a:t>Programa</a:t>
            </a:r>
            <a:r>
              <a:rPr lang="en-US" sz="3600" b="1" dirty="0">
                <a:latin typeface="Montserrat" pitchFamily="2" charset="0"/>
              </a:rPr>
              <a:t> </a:t>
            </a:r>
            <a:r>
              <a:rPr lang="en-US" sz="3600" b="1" dirty="0" err="1">
                <a:latin typeface="Montserrat" pitchFamily="2" charset="0"/>
              </a:rPr>
              <a:t>formativo</a:t>
            </a:r>
            <a:r>
              <a:rPr lang="en-US" sz="3600" b="1" dirty="0">
                <a:latin typeface="Montserrat" pitchFamily="2" charset="0"/>
              </a:rPr>
              <a:t> SCO/227/2007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C86A45-88E5-8514-04E2-8A412299A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45128"/>
            <a:ext cx="10515600" cy="4585854"/>
          </a:xfrm>
        </p:spPr>
        <p:txBody>
          <a:bodyPr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METODOLOGÍA DOCENTE: ROTACIONES Y GUARDIAS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GUARDIAS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Se recomienda la realización a lo largo del periodo de residencia 	de entre 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cuatro y seis guardias mensuales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="1" dirty="0">
              <a:solidFill>
                <a:srgbClr val="0070C0"/>
              </a:solidFill>
              <a:latin typeface="Calibri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 DISTRIBUCCIÓN RECOMENDABLE DE LAS ROTACIONES POR PERIODOS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Primer periodo: 12 meses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- 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Segundo periodo: 18 meses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- Tercer periodo: 24 meses</a:t>
            </a:r>
            <a:endParaRPr lang="es-ES" dirty="0">
              <a:solidFill>
                <a:srgbClr val="0070C0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- Cuarto periodo. 6 meses</a:t>
            </a: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s-ES" sz="3200" b="1" dirty="0">
              <a:solidFill>
                <a:prstClr val="black"/>
              </a:solidFill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latin typeface="Montserrat" pitchFamily="2" charset="0"/>
            </a:endParaRPr>
          </a:p>
        </p:txBody>
      </p:sp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21C203AD-5AD3-4592-619A-B8B1B3AE21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" y="5934373"/>
            <a:ext cx="2877848" cy="68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7113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39F1E-DB19-5550-D33E-E5863A8F7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D0CC6543-B6EB-A0A0-41A8-7B6BB742B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1"/>
            <a:ext cx="10515600" cy="927100"/>
          </a:xfrm>
        </p:spPr>
        <p:txBody>
          <a:bodyPr>
            <a:normAutofit/>
          </a:bodyPr>
          <a:lstStyle/>
          <a:p>
            <a:r>
              <a:rPr lang="es-ES" sz="3200" b="1" dirty="0"/>
              <a:t>Programa formativo SCO/227/2007</a:t>
            </a:r>
            <a:endParaRPr lang="es-ES" sz="3200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ACEA095A-B63D-A7E7-335A-3ABBF520F4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762000"/>
            <a:ext cx="9573490" cy="1003300"/>
          </a:xfrm>
        </p:spPr>
        <p:txBody>
          <a:bodyPr/>
          <a:lstStyle/>
          <a:p>
            <a:pPr marL="0" indent="0">
              <a:buNone/>
            </a:pPr>
            <a:r>
              <a:rPr lang="es-ES" dirty="0">
                <a:solidFill>
                  <a:srgbClr val="0070C0"/>
                </a:solidFill>
              </a:rPr>
              <a:t>  </a:t>
            </a:r>
            <a:r>
              <a:rPr lang="es-ES" b="1" dirty="0">
                <a:solidFill>
                  <a:srgbClr val="0070C0"/>
                </a:solidFill>
              </a:rPr>
              <a:t>METODOLOGÍA DOCENTE: ROTACIONES Y GUARDIAS</a:t>
            </a:r>
          </a:p>
          <a:p>
            <a:pPr marL="0" indent="0" algn="ctr">
              <a:buNone/>
            </a:pPr>
            <a:endParaRPr lang="es-ES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570ECE81-38A8-47FC-A361-F8B9013D09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3" t="18832" r="19946" b="18507"/>
          <a:stretch/>
        </p:blipFill>
        <p:spPr bwMode="auto">
          <a:xfrm>
            <a:off x="736600" y="1201484"/>
            <a:ext cx="4876800" cy="5433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>
            <a:extLst>
              <a:ext uri="{FF2B5EF4-FFF2-40B4-BE49-F238E27FC236}">
                <a16:creationId xmlns:a16="http://schemas.microsoft.com/office/drawing/2014/main" id="{5B190833-C7D3-6A62-E813-0DCBD782CE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5" t="45737" r="49128" b="38724"/>
          <a:stretch/>
        </p:blipFill>
        <p:spPr bwMode="auto">
          <a:xfrm>
            <a:off x="5951840" y="1600200"/>
            <a:ext cx="5898568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>
            <a:extLst>
              <a:ext uri="{FF2B5EF4-FFF2-40B4-BE49-F238E27FC236}">
                <a16:creationId xmlns:a16="http://schemas.microsoft.com/office/drawing/2014/main" id="{E60861CA-B54B-42FA-15B8-A6F6BE9EE117}"/>
              </a:ext>
            </a:extLst>
          </p:cNvPr>
          <p:cNvSpPr txBox="1"/>
          <p:nvPr/>
        </p:nvSpPr>
        <p:spPr>
          <a:xfrm>
            <a:off x="5951840" y="4216400"/>
            <a:ext cx="60325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ÁREAS DE ACTUACIÓN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Áreas de Urgencias Generales hospitalarias: 3 meses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Resto del año en áreas de hospitalización de agudos de Medicina Interna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Guardias en Urgencias-Medicina máximo de 6/mes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9551902-1806-EFD8-265F-66928F368B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7682" y="0"/>
            <a:ext cx="3304318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906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E55D6-BD16-37BA-AD9F-162E42889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s-E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Formar Residentes en España</a:t>
            </a:r>
            <a:b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</a:br>
            <a:endParaRPr lang="en-US" b="1" dirty="0">
              <a:latin typeface="Montserrat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8949D-F594-A56D-2EFE-B0DAE6D89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218" y="1825625"/>
            <a:ext cx="10231582" cy="3572640"/>
          </a:xfrm>
        </p:spPr>
        <p:txBody>
          <a:bodyPr/>
          <a:lstStyle/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Segoe Sans"/>
                <a:ea typeface="+mn-ea"/>
                <a:cs typeface="+mn-cs"/>
              </a:rPr>
              <a:t>El sistema MIR (Médico Interno Residente) es el pilar de la 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Segoe Sans"/>
                <a:ea typeface="+mn-ea"/>
                <a:cs typeface="+mn-cs"/>
              </a:rPr>
              <a:t>formación sanitaria especializada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Segoe Sans"/>
                <a:ea typeface="+mn-ea"/>
                <a:cs typeface="+mn-cs"/>
              </a:rPr>
              <a:t> en España.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Segoe Sans"/>
                <a:ea typeface="+mn-ea"/>
                <a:cs typeface="+mn-cs"/>
              </a:rPr>
              <a:t> 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Segoe Sans"/>
                <a:ea typeface="+mn-ea"/>
                <a:cs typeface="+mn-cs"/>
              </a:rPr>
              <a:t>Se trata de un modelo estructurado que permite a los médicos recién graduados acceder a una especialidad médica mediante un </a:t>
            </a:r>
            <a:r>
              <a:rPr kumimoji="0" lang="es-ES" sz="2800" b="0" i="1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Segoe Sans"/>
                <a:ea typeface="+mn-ea"/>
                <a:cs typeface="+mn-cs"/>
              </a:rPr>
              <a:t>proceso competitivo y regulado por el Ministerio de Sanidad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Segoe Sans"/>
                <a:ea typeface="+mn-ea"/>
                <a:cs typeface="+mn-cs"/>
              </a:rPr>
              <a:t>.</a:t>
            </a: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>
              <a:latin typeface="Montserrat" pitchFamily="2" charset="0"/>
            </a:endParaRPr>
          </a:p>
        </p:txBody>
      </p:sp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D62CF7D6-FB90-4733-0155-04615E0379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" y="5934373"/>
            <a:ext cx="2877848" cy="68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907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7F56ED-ABCC-4A5E-1BBA-71D047271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C2AFA3E5-FBDB-F347-545E-4C9CD0314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1"/>
            <a:ext cx="10515600" cy="927100"/>
          </a:xfrm>
        </p:spPr>
        <p:txBody>
          <a:bodyPr>
            <a:normAutofit/>
          </a:bodyPr>
          <a:lstStyle/>
          <a:p>
            <a:r>
              <a:rPr lang="es-ES" sz="3200" b="1" dirty="0"/>
              <a:t>Programa formativo SCO/227/2007</a:t>
            </a:r>
            <a:endParaRPr lang="es-ES" sz="3200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C572DD97-EB81-362B-A0CA-97430F475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62000"/>
            <a:ext cx="8887682" cy="1003300"/>
          </a:xfrm>
        </p:spPr>
        <p:txBody>
          <a:bodyPr/>
          <a:lstStyle/>
          <a:p>
            <a:pPr marL="0" indent="0">
              <a:buNone/>
            </a:pPr>
            <a:r>
              <a:rPr lang="es-ES" dirty="0"/>
              <a:t> </a:t>
            </a:r>
            <a:r>
              <a:rPr lang="es-ES" b="1" dirty="0">
                <a:solidFill>
                  <a:srgbClr val="0070C0"/>
                </a:solidFill>
              </a:rPr>
              <a:t>METODOLOGÍA DOCENTE: ROTACIONES Y GUARDIAS</a:t>
            </a:r>
          </a:p>
          <a:p>
            <a:pPr marL="0" indent="0" algn="ctr">
              <a:buNone/>
            </a:pPr>
            <a:endParaRPr lang="es-ES" dirty="0"/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2CC2C1C8-06F8-D16A-AC0E-B5BDD07A0B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3" t="16229" r="50000" b="58303"/>
          <a:stretch/>
        </p:blipFill>
        <p:spPr bwMode="auto">
          <a:xfrm>
            <a:off x="332428" y="1968500"/>
            <a:ext cx="5992172" cy="270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81837DBF-F309-9988-C83B-DB383910C8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3" t="41192" r="50000" b="10672"/>
          <a:stretch/>
        </p:blipFill>
        <p:spPr bwMode="auto">
          <a:xfrm>
            <a:off x="6327064" y="1752599"/>
            <a:ext cx="5534736" cy="4722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EF4C05C-286A-8A19-48F5-C19B9B1A2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7682" y="0"/>
            <a:ext cx="3304318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8691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F1D9D-9A71-A4E4-EB8F-B1674FA84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C0E08BAB-BA67-8D18-E470-9CAA39017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1"/>
            <a:ext cx="10515600" cy="927100"/>
          </a:xfrm>
        </p:spPr>
        <p:txBody>
          <a:bodyPr>
            <a:normAutofit/>
          </a:bodyPr>
          <a:lstStyle/>
          <a:p>
            <a:r>
              <a:rPr lang="es-ES" sz="3200" b="1" dirty="0"/>
              <a:t>Programa formativo SCO/227/2007</a:t>
            </a:r>
            <a:endParaRPr lang="es-ES" sz="3200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99DCE7F1-36B2-491E-0B18-F7176DE90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960" y="713764"/>
            <a:ext cx="9017000" cy="1003300"/>
          </a:xfrm>
        </p:spPr>
        <p:txBody>
          <a:bodyPr/>
          <a:lstStyle/>
          <a:p>
            <a:pPr marL="0" indent="0">
              <a:buNone/>
            </a:pPr>
            <a:r>
              <a:rPr lang="es-ES" b="1" dirty="0">
                <a:solidFill>
                  <a:srgbClr val="0070C0"/>
                </a:solidFill>
              </a:rPr>
              <a:t>METODOLOGÍA DOCENTE: ROTACIONES Y GUARDIAS</a:t>
            </a:r>
          </a:p>
          <a:p>
            <a:pPr marL="0" indent="0" algn="ctr">
              <a:buNone/>
            </a:pPr>
            <a:endParaRPr lang="es-ES" dirty="0"/>
          </a:p>
        </p:txBody>
      </p:sp>
      <p:pic>
        <p:nvPicPr>
          <p:cNvPr id="9221" name="Picture 5">
            <a:extLst>
              <a:ext uri="{FF2B5EF4-FFF2-40B4-BE49-F238E27FC236}">
                <a16:creationId xmlns:a16="http://schemas.microsoft.com/office/drawing/2014/main" id="{5CA8F00B-F0F8-565D-66F5-CAE83385A0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3" t="37232" r="49225" b="56260"/>
          <a:stretch/>
        </p:blipFill>
        <p:spPr bwMode="auto">
          <a:xfrm>
            <a:off x="495300" y="1482113"/>
            <a:ext cx="4641850" cy="53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EC531EDF-3CF6-8795-9674-44B370FECB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2" t="17622" r="18092" b="67455"/>
          <a:stretch/>
        </p:blipFill>
        <p:spPr bwMode="auto">
          <a:xfrm>
            <a:off x="611186" y="5343768"/>
            <a:ext cx="4525963" cy="122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AD70EBE2-8629-61F2-3A33-C11CABE98E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3" t="43383" r="49671" b="20217"/>
          <a:stretch/>
        </p:blipFill>
        <p:spPr bwMode="auto">
          <a:xfrm>
            <a:off x="544512" y="2312918"/>
            <a:ext cx="4592638" cy="3015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>
            <a:extLst>
              <a:ext uri="{FF2B5EF4-FFF2-40B4-BE49-F238E27FC236}">
                <a16:creationId xmlns:a16="http://schemas.microsoft.com/office/drawing/2014/main" id="{42F69DDC-E948-798F-12C8-2CC1C561BCD6}"/>
              </a:ext>
            </a:extLst>
          </p:cNvPr>
          <p:cNvSpPr txBox="1"/>
          <p:nvPr/>
        </p:nvSpPr>
        <p:spPr>
          <a:xfrm>
            <a:off x="6616700" y="2019300"/>
            <a:ext cx="4699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ÁREAS DE ACTUACIÓN: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-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Áreas de hospitalización y de consulta externa de especialidades médicas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En el caso de existir aprendizaje de determinadas técnicas se realizará en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Unidades de técnicas especiales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- Gabinetes de técnicas específicas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- Áreas de urgencias de mayor complejidad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Guardias de urgencias e inicio tutelado de su actuación como especialista</a:t>
            </a:r>
          </a:p>
        </p:txBody>
      </p:sp>
      <p:sp>
        <p:nvSpPr>
          <p:cNvPr id="5" name="4 Elipse">
            <a:extLst>
              <a:ext uri="{FF2B5EF4-FFF2-40B4-BE49-F238E27FC236}">
                <a16:creationId xmlns:a16="http://schemas.microsoft.com/office/drawing/2014/main" id="{375CE5A4-F5A4-4626-B592-CFF134572A6E}"/>
              </a:ext>
            </a:extLst>
          </p:cNvPr>
          <p:cNvSpPr/>
          <p:nvPr/>
        </p:nvSpPr>
        <p:spPr>
          <a:xfrm>
            <a:off x="393700" y="1193800"/>
            <a:ext cx="4902200" cy="111911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40BCA1E-5DF6-DC2C-1AC7-D51C705209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7682" y="0"/>
            <a:ext cx="3304318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8038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EBF22-8968-B397-6629-D7FE35CD7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7F5F5293-8B72-BBF4-F7D3-4AAFB38D8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1"/>
            <a:ext cx="10515600" cy="927100"/>
          </a:xfrm>
        </p:spPr>
        <p:txBody>
          <a:bodyPr>
            <a:normAutofit/>
          </a:bodyPr>
          <a:lstStyle/>
          <a:p>
            <a:r>
              <a:rPr lang="es-ES" sz="3200" b="1" dirty="0"/>
              <a:t>Programa formativo SCO/227/2007</a:t>
            </a:r>
            <a:endParaRPr lang="es-ES" sz="3200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58936B80-91FF-D667-DF7C-DD56FA905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62000"/>
            <a:ext cx="11798300" cy="1003300"/>
          </a:xfrm>
        </p:spPr>
        <p:txBody>
          <a:bodyPr/>
          <a:lstStyle/>
          <a:p>
            <a:pPr marL="0" indent="0">
              <a:buNone/>
            </a:pPr>
            <a:r>
              <a:rPr lang="es-ES" dirty="0"/>
              <a:t>  </a:t>
            </a:r>
            <a:r>
              <a:rPr lang="es-ES" b="1" dirty="0">
                <a:solidFill>
                  <a:srgbClr val="0070C0"/>
                </a:solidFill>
              </a:rPr>
              <a:t>METODOLOGÍA DOCENTE: ROTACIONES Y GUARDIAS</a:t>
            </a:r>
          </a:p>
          <a:p>
            <a:pPr marL="0" indent="0" algn="ctr">
              <a:buNone/>
            </a:pPr>
            <a:endParaRPr lang="es-ES" dirty="0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85FCF1F4-834F-52D8-7D34-2A1ED27F5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70" t="23346" r="18580" b="19548"/>
          <a:stretch/>
        </p:blipFill>
        <p:spPr bwMode="auto">
          <a:xfrm>
            <a:off x="723900" y="1561399"/>
            <a:ext cx="4724400" cy="4981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>
            <a:extLst>
              <a:ext uri="{FF2B5EF4-FFF2-40B4-BE49-F238E27FC236}">
                <a16:creationId xmlns:a16="http://schemas.microsoft.com/office/drawing/2014/main" id="{3CF3CB4B-7FBC-5225-1CE6-2A74558394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75" t="27858" r="17994" b="32046"/>
          <a:stretch/>
        </p:blipFill>
        <p:spPr bwMode="auto">
          <a:xfrm>
            <a:off x="6604000" y="2513899"/>
            <a:ext cx="4724400" cy="3410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F49F08B-8358-3A3E-55D9-0624A3FA2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7682" y="0"/>
            <a:ext cx="3304318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3229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0BB2EE-4B46-C3A6-17FE-48AF5D261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22083-F90E-7B82-39DD-9FA147387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170"/>
            <a:ext cx="10363200" cy="42599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 err="1">
                <a:latin typeface="Montserrat" pitchFamily="2" charset="0"/>
              </a:rPr>
              <a:t>Programa</a:t>
            </a:r>
            <a:r>
              <a:rPr lang="en-US" sz="3600" b="1" dirty="0">
                <a:latin typeface="Montserrat" pitchFamily="2" charset="0"/>
              </a:rPr>
              <a:t> </a:t>
            </a:r>
            <a:r>
              <a:rPr lang="en-US" sz="3600" b="1" dirty="0" err="1">
                <a:latin typeface="Montserrat" pitchFamily="2" charset="0"/>
              </a:rPr>
              <a:t>formativo</a:t>
            </a:r>
            <a:r>
              <a:rPr lang="en-US" sz="3600" b="1" dirty="0">
                <a:latin typeface="Montserrat" pitchFamily="2" charset="0"/>
              </a:rPr>
              <a:t> SCO/227/2007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E4B26-38EA-EF29-1C3B-1C6010373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18160"/>
            <a:ext cx="10515600" cy="5134495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METODOLOGÍA DOCENTE: ROTACIONES Y GUARDIAS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ÁREAS DE ACTUACIÓN: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-   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Hospitalización y consulta externa de Medicina Interna: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 meses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- Consulta externa del residente o monográfica: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meses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- Áreas alternativas a la hospitalización convencional: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meses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(hospital de día, corta estancia, Unidad de diagnóstico rápido, hospitalización domiciliaria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- Hospital comarcal: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meses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si hay disponibilidad en el área de influencia del hospital en donde se forme el residente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- Urgencias o áreas de pacientes críticos: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meses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Guardias con menor grado de tutela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s-ES" sz="3200" b="1" dirty="0">
              <a:solidFill>
                <a:prstClr val="black"/>
              </a:solidFill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latin typeface="Montserrat" pitchFamily="2" charset="0"/>
            </a:endParaRPr>
          </a:p>
        </p:txBody>
      </p:sp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68FF8FA7-09D0-C330-D2D1-B67C8A4595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" y="5934373"/>
            <a:ext cx="2877848" cy="68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9541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A4F9E2-1D3F-8314-933E-1C82AF9D6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1318C17B-BFE7-82FD-2E31-8B0E892CF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1"/>
            <a:ext cx="10515600" cy="927100"/>
          </a:xfrm>
        </p:spPr>
        <p:txBody>
          <a:bodyPr>
            <a:normAutofit/>
          </a:bodyPr>
          <a:lstStyle/>
          <a:p>
            <a:r>
              <a:rPr lang="es-ES" sz="3200" b="1" dirty="0"/>
              <a:t>Programa formativo SCO/227/2007</a:t>
            </a:r>
            <a:endParaRPr lang="es-ES" sz="3200" dirty="0"/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7D9BB20F-DBC1-343A-1BAF-CA02D0BB2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62000"/>
            <a:ext cx="11798300" cy="1003300"/>
          </a:xfrm>
        </p:spPr>
        <p:txBody>
          <a:bodyPr/>
          <a:lstStyle/>
          <a:p>
            <a:pPr marL="0" indent="0">
              <a:buNone/>
            </a:pPr>
            <a:r>
              <a:rPr lang="es-ES" dirty="0"/>
              <a:t>  </a:t>
            </a:r>
            <a:r>
              <a:rPr lang="es-ES" b="1" dirty="0">
                <a:solidFill>
                  <a:srgbClr val="0070C0"/>
                </a:solidFill>
              </a:rPr>
              <a:t>METODOLOGÍA DOCENTE: ROTACIONES Y GUARDIAS</a:t>
            </a:r>
          </a:p>
          <a:p>
            <a:pPr marL="0" indent="0" algn="ctr">
              <a:buNone/>
            </a:pPr>
            <a:endParaRPr lang="es-ES" dirty="0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80B2468F-B645-C0AC-A178-35E392F62D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t="15188" r="51371" b="20937"/>
          <a:stretch/>
        </p:blipFill>
        <p:spPr bwMode="auto">
          <a:xfrm>
            <a:off x="927100" y="1498403"/>
            <a:ext cx="4559300" cy="519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>
            <a:extLst>
              <a:ext uri="{FF2B5EF4-FFF2-40B4-BE49-F238E27FC236}">
                <a16:creationId xmlns:a16="http://schemas.microsoft.com/office/drawing/2014/main" id="{4CB948E2-063A-CA05-0543-25ECEE2D70C8}"/>
              </a:ext>
            </a:extLst>
          </p:cNvPr>
          <p:cNvSpPr txBox="1"/>
          <p:nvPr/>
        </p:nvSpPr>
        <p:spPr>
          <a:xfrm>
            <a:off x="6350000" y="1739900"/>
            <a:ext cx="49657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ÁREAS DE ACTUACIÓN: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Hacerse cargo de camas de hospitalización de Medicina Interna con supervisión solo a demanda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-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Realizar funciones de consultoría en servicios quirúrgicos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-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Ejercer en las guardias de médico con experiencia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-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Optativo 3 meses en áreas consideradas necesarias para paliar déficits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-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Posibilidad de rotaciones externas nacionales o internacionales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067B902-E1F3-3B72-8558-06BE8297A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7682" y="0"/>
            <a:ext cx="3304318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5747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513E87-0C3E-A76F-1BD4-8E5C004FF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68405-EA90-4BDC-62A4-8964E723A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83020"/>
          </a:xfrm>
        </p:spPr>
        <p:txBody>
          <a:bodyPr>
            <a:normAutofit fontScale="90000"/>
          </a:bodyPr>
          <a:lstStyle/>
          <a:p>
            <a:pPr algn="ctr"/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Programa formativo SCO/227/2007</a:t>
            </a:r>
            <a:endParaRPr lang="en-US" b="1" dirty="0">
              <a:latin typeface="Montserrat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50D7BC-E411-3865-57BB-8CB54AC1F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14400"/>
            <a:ext cx="10515600" cy="4483865"/>
          </a:xfrm>
        </p:spPr>
        <p:txBody>
          <a:bodyPr/>
          <a:lstStyle/>
          <a:p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METODOLOGÍA DOCENTE: ROTACIONES Y GUARDIAS</a:t>
            </a:r>
            <a:endParaRPr lang="en-US" dirty="0">
              <a:solidFill>
                <a:srgbClr val="0070C0"/>
              </a:solidFill>
              <a:latin typeface="Montserrat" pitchFamily="2" charset="0"/>
            </a:endParaRPr>
          </a:p>
        </p:txBody>
      </p:sp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0358369D-4C49-5994-56DE-0C8F568356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" y="5934373"/>
            <a:ext cx="2877848" cy="688951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5C6AF78-740D-4820-C66C-093D552ACE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8" t="44521" r="51861" b="31352"/>
          <a:stretch/>
        </p:blipFill>
        <p:spPr bwMode="auto">
          <a:xfrm>
            <a:off x="2540000" y="2067307"/>
            <a:ext cx="7112000" cy="308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39376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B01D15-685B-295E-3609-A9023C9CA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D9A6D-0D3E-8E1C-4343-D30C03CC0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Montserrat" pitchFamily="2" charset="0"/>
              </a:rPr>
              <a:t>EVALUACIÓN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A65B7-6E95-E892-0E30-9FC242F65A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1709"/>
            <a:ext cx="10515600" cy="4059382"/>
          </a:xfrm>
        </p:spPr>
        <p:txBody>
          <a:bodyPr>
            <a:normAutofit/>
          </a:bodyPr>
          <a:lstStyle/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Entrevistas tutor-residente (4 al año)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Evaluación general anual con el Jefe de Estudios, el Jefe de Servicio y el tutor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Análisis de las valoraciones de médicos del staff por donde el residente rota (Ministerio de Sanidad) por medio de un cuestionario sobre conocimientos y actitudes, puntuando de 0 a 3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Anotaciones en el Libro del Residente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Evaluación al final de la residencia</a:t>
            </a:r>
          </a:p>
          <a:p>
            <a:endParaRPr lang="en-US" dirty="0">
              <a:latin typeface="Montserrat" pitchFamily="2" charset="0"/>
            </a:endParaRPr>
          </a:p>
        </p:txBody>
      </p:sp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B49ABA76-9B81-A491-7B3D-CA68CE5999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" y="5934373"/>
            <a:ext cx="2877848" cy="68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231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BDA647-6586-6368-B0D4-D2E2F87D8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FCE8F934-BFEA-57CB-0B90-45569C6D1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rgbClr val="FF0000"/>
                </a:solidFill>
              </a:rPr>
              <a:t>EVALUACIÓN</a:t>
            </a:r>
          </a:p>
        </p:txBody>
      </p:sp>
      <p:pic>
        <p:nvPicPr>
          <p:cNvPr id="2051" name="Picture 3">
            <a:extLst>
              <a:ext uri="{FF2B5EF4-FFF2-40B4-BE49-F238E27FC236}">
                <a16:creationId xmlns:a16="http://schemas.microsoft.com/office/drawing/2014/main" id="{7A7815B9-4E30-3A10-699F-B17125E7DA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6" t="31011" r="52953" b="5072"/>
          <a:stretch/>
        </p:blipFill>
        <p:spPr bwMode="auto">
          <a:xfrm>
            <a:off x="4737101" y="1092200"/>
            <a:ext cx="3911599" cy="4732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C444B06-A030-FB56-853C-6C4C9569DB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9" t="44000" r="52250" b="44023"/>
          <a:stretch/>
        </p:blipFill>
        <p:spPr bwMode="auto">
          <a:xfrm>
            <a:off x="4699000" y="292994"/>
            <a:ext cx="3949700" cy="799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>
            <a:extLst>
              <a:ext uri="{FF2B5EF4-FFF2-40B4-BE49-F238E27FC236}">
                <a16:creationId xmlns:a16="http://schemas.microsoft.com/office/drawing/2014/main" id="{4DAA6D1C-A240-B41D-1101-73E9575206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1" t="68996" r="49030" b="15502"/>
          <a:stretch/>
        </p:blipFill>
        <p:spPr bwMode="auto">
          <a:xfrm>
            <a:off x="4597400" y="5842000"/>
            <a:ext cx="4051300" cy="1033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6C46C70-EBC9-09EA-799C-9356D1C328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7682" y="0"/>
            <a:ext cx="3304318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5786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1CFC42-53B8-5624-0A94-CD1371277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5F76ABA4-B2C3-C612-6A54-27A52A33D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87691" cy="1325563"/>
          </a:xfrm>
        </p:spPr>
        <p:txBody>
          <a:bodyPr/>
          <a:lstStyle/>
          <a:p>
            <a:r>
              <a:rPr lang="es-ES" b="1" dirty="0">
                <a:solidFill>
                  <a:srgbClr val="FF0000"/>
                </a:solidFill>
              </a:rPr>
              <a:t>PLAZAS OFERTADAS DE MIR DE  MEDICINA INTERNA EN ESPAÑA</a:t>
            </a:r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FDA4EA57-CEDA-888D-4B3A-528B4CC24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4900" y="1660525"/>
            <a:ext cx="4114800" cy="4351338"/>
          </a:xfrm>
        </p:spPr>
        <p:txBody>
          <a:bodyPr>
            <a:noAutofit/>
          </a:bodyPr>
          <a:lstStyle/>
          <a:p>
            <a:r>
              <a:rPr lang="es-ES" dirty="0"/>
              <a:t>2016: </a:t>
            </a:r>
            <a:r>
              <a:rPr lang="es-ES" dirty="0">
                <a:solidFill>
                  <a:srgbClr val="FF0000"/>
                </a:solidFill>
              </a:rPr>
              <a:t>300</a:t>
            </a:r>
          </a:p>
          <a:p>
            <a:r>
              <a:rPr lang="es-ES" dirty="0"/>
              <a:t>2017: </a:t>
            </a:r>
            <a:r>
              <a:rPr lang="es-ES" dirty="0">
                <a:solidFill>
                  <a:srgbClr val="FF0000"/>
                </a:solidFill>
              </a:rPr>
              <a:t>308</a:t>
            </a:r>
          </a:p>
          <a:p>
            <a:r>
              <a:rPr lang="es-ES" dirty="0"/>
              <a:t>2018: </a:t>
            </a:r>
            <a:r>
              <a:rPr lang="es-ES" dirty="0">
                <a:solidFill>
                  <a:srgbClr val="FF0000"/>
                </a:solidFill>
              </a:rPr>
              <a:t>321</a:t>
            </a:r>
          </a:p>
          <a:p>
            <a:r>
              <a:rPr lang="es-ES" dirty="0"/>
              <a:t>2019: </a:t>
            </a:r>
            <a:r>
              <a:rPr lang="es-ES" dirty="0">
                <a:solidFill>
                  <a:srgbClr val="FF0000"/>
                </a:solidFill>
              </a:rPr>
              <a:t>334</a:t>
            </a:r>
          </a:p>
          <a:p>
            <a:r>
              <a:rPr lang="es-ES" dirty="0"/>
              <a:t>2020: </a:t>
            </a:r>
            <a:r>
              <a:rPr lang="es-ES" dirty="0">
                <a:solidFill>
                  <a:srgbClr val="FF0000"/>
                </a:solidFill>
              </a:rPr>
              <a:t>360</a:t>
            </a:r>
          </a:p>
          <a:p>
            <a:r>
              <a:rPr lang="es-ES" dirty="0"/>
              <a:t>2021: </a:t>
            </a:r>
            <a:r>
              <a:rPr lang="es-ES" dirty="0">
                <a:solidFill>
                  <a:srgbClr val="FF0000"/>
                </a:solidFill>
              </a:rPr>
              <a:t>389</a:t>
            </a:r>
          </a:p>
          <a:p>
            <a:r>
              <a:rPr lang="es-ES" dirty="0"/>
              <a:t>2022: </a:t>
            </a:r>
            <a:r>
              <a:rPr lang="es-ES" dirty="0">
                <a:solidFill>
                  <a:srgbClr val="FF0000"/>
                </a:solidFill>
              </a:rPr>
              <a:t>401</a:t>
            </a:r>
          </a:p>
          <a:p>
            <a:r>
              <a:rPr lang="es-ES" dirty="0"/>
              <a:t>2023: </a:t>
            </a:r>
            <a:r>
              <a:rPr lang="es-ES" dirty="0">
                <a:solidFill>
                  <a:srgbClr val="FF0000"/>
                </a:solidFill>
              </a:rPr>
              <a:t>413</a:t>
            </a:r>
          </a:p>
          <a:p>
            <a:r>
              <a:rPr lang="es-ES" dirty="0"/>
              <a:t>2024: </a:t>
            </a:r>
            <a:r>
              <a:rPr lang="es-ES" dirty="0">
                <a:solidFill>
                  <a:srgbClr val="FF0000"/>
                </a:solidFill>
              </a:rPr>
              <a:t>425</a:t>
            </a:r>
          </a:p>
          <a:p>
            <a:r>
              <a:rPr lang="es-ES" dirty="0"/>
              <a:t>2025: </a:t>
            </a:r>
            <a:r>
              <a:rPr lang="es-ES" dirty="0">
                <a:solidFill>
                  <a:srgbClr val="FF0000"/>
                </a:solidFill>
              </a:rPr>
              <a:t>434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257261A-5502-06DF-341E-F43B42DDA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7682" y="0"/>
            <a:ext cx="3304318" cy="99373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B0EE189-9E31-3C68-7616-82F150581034}"/>
              </a:ext>
            </a:extLst>
          </p:cNvPr>
          <p:cNvSpPr txBox="1"/>
          <p:nvPr/>
        </p:nvSpPr>
        <p:spPr>
          <a:xfrm>
            <a:off x="9080823" y="2842461"/>
            <a:ext cx="14855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dirty="0">
                <a:highlight>
                  <a:srgbClr val="FFFF00"/>
                </a:highlight>
              </a:rPr>
              <a:t>44%</a:t>
            </a:r>
          </a:p>
        </p:txBody>
      </p:sp>
      <p:sp>
        <p:nvSpPr>
          <p:cNvPr id="7" name="Flecha: hacia arriba 6">
            <a:extLst>
              <a:ext uri="{FF2B5EF4-FFF2-40B4-BE49-F238E27FC236}">
                <a16:creationId xmlns:a16="http://schemas.microsoft.com/office/drawing/2014/main" id="{909ECD0B-954E-1F06-5EF2-6EFFCFF4F598}"/>
              </a:ext>
            </a:extLst>
          </p:cNvPr>
          <p:cNvSpPr/>
          <p:nvPr/>
        </p:nvSpPr>
        <p:spPr>
          <a:xfrm>
            <a:off x="8177944" y="2614613"/>
            <a:ext cx="709737" cy="115117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51395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ECF813-553B-81D1-9B74-8A55F2611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4E610-EC6C-B4A9-23CC-F266438C9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455" y="1113271"/>
            <a:ext cx="10515600" cy="1325563"/>
          </a:xfrm>
        </p:spPr>
        <p:txBody>
          <a:bodyPr/>
          <a:lstStyle/>
          <a:p>
            <a:r>
              <a:rPr kumimoji="0" lang="es-E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Programa formativo SCO/227/2007</a:t>
            </a:r>
            <a:endParaRPr lang="en-US" b="1" dirty="0">
              <a:latin typeface="Montserrat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F1E60D-056F-A28B-A645-4CAA609EE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4455" y="2817047"/>
            <a:ext cx="10515600" cy="16021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PROGRAMA OBSOLETO</a:t>
            </a:r>
          </a:p>
        </p:txBody>
      </p:sp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F34988B5-4F4E-2712-32DC-AAEA5D752B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" y="5934373"/>
            <a:ext cx="2877848" cy="68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990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08D3BA-DD8E-BFEA-CDCF-A5B17CA96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69D59-B907-C916-8224-3BFE6912C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s-E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Formar Residentes en España</a:t>
            </a:r>
            <a:b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</a:br>
            <a:endParaRPr lang="en-US" b="1" dirty="0">
              <a:latin typeface="Montserrat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F00CF-A1C0-FB8A-1ED7-42C1C7133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218" y="1423842"/>
            <a:ext cx="10016837" cy="3813175"/>
          </a:xfrm>
        </p:spPr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Segoe Sans"/>
                <a:ea typeface="+mn-ea"/>
                <a:cs typeface="+mn-cs"/>
              </a:rPr>
              <a:t>¿Qué es el MIR?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Segoe Sans"/>
              <a:ea typeface="+mn-ea"/>
              <a:cs typeface="+mn-cs"/>
            </a:endParaRPr>
          </a:p>
          <a:p>
            <a:pPr marL="685800" marR="0" lvl="1" indent="-22860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Segoe Sans"/>
                <a:ea typeface="+mn-ea"/>
                <a:cs typeface="+mn-cs"/>
              </a:rPr>
              <a:t>El </a:t>
            </a:r>
            <a:r>
              <a:rPr lang="es-ES" sz="2800" dirty="0">
                <a:solidFill>
                  <a:srgbClr val="424242"/>
                </a:solidFill>
                <a:latin typeface="Segoe Sans"/>
              </a:rPr>
              <a:t>examen 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Segoe Sans"/>
                <a:ea typeface="+mn-ea"/>
                <a:cs typeface="+mn-cs"/>
              </a:rPr>
              <a:t>MIR es un examen nacional que se realiza una vez al año</a:t>
            </a:r>
            <a:r>
              <a:rPr lang="es-ES" sz="2800" dirty="0">
                <a:solidFill>
                  <a:srgbClr val="424242"/>
                </a:solidFill>
                <a:latin typeface="Segoe Sans"/>
              </a:rPr>
              <a:t> desde 1978, 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Segoe Sans"/>
                <a:ea typeface="+mn-ea"/>
                <a:cs typeface="+mn-cs"/>
              </a:rPr>
              <a:t>Superarlo permite al médico acceder a una plaza de formación en una especialidad médica dentro del sistema público de salud. </a:t>
            </a:r>
          </a:p>
          <a:p>
            <a:pPr marL="685800" marR="0" lvl="1" indent="-22860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Segoe Sans"/>
              <a:ea typeface="+mn-ea"/>
              <a:cs typeface="+mn-cs"/>
            </a:endParaRPr>
          </a:p>
          <a:p>
            <a:pPr marL="685800" marR="0" lvl="1" indent="-22860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Segoe Sans"/>
                <a:ea typeface="+mn-ea"/>
                <a:cs typeface="+mn-cs"/>
              </a:rPr>
              <a:t>En 2025, se han ofertado 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Segoe Sans"/>
                <a:ea typeface="+mn-ea"/>
                <a:cs typeface="+mn-cs"/>
              </a:rPr>
              <a:t>9.007 plazas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Segoe Sans"/>
                <a:ea typeface="+mn-ea"/>
                <a:cs typeface="+mn-cs"/>
              </a:rPr>
              <a:t> distribuidas en 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Segoe Sans"/>
                <a:ea typeface="+mn-ea"/>
                <a:cs typeface="+mn-cs"/>
              </a:rPr>
              <a:t>43 especialidades médicas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Segoe Sans"/>
                <a:ea typeface="+mn-ea"/>
                <a:cs typeface="+mn-cs"/>
              </a:rPr>
              <a:t> </a:t>
            </a:r>
          </a:p>
          <a:p>
            <a:endParaRPr lang="en-US" dirty="0">
              <a:latin typeface="Montserrat" pitchFamily="2" charset="0"/>
            </a:endParaRPr>
          </a:p>
        </p:txBody>
      </p:sp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2B99CFC2-BC9F-F2BA-1986-056A6B2C76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" y="5934373"/>
            <a:ext cx="2877848" cy="68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567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3998BE-62C6-9ED2-4574-98213A281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45EC8-3F48-B6F9-0366-B03E1F736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PROGRAMA FORMATIVO PROPUESTO </a:t>
            </a:r>
            <a:endParaRPr lang="en-US" b="1" dirty="0">
              <a:latin typeface="Montserrat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37F6D3-D78E-E004-C455-447A900DF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926" y="1825625"/>
            <a:ext cx="10203873" cy="3572640"/>
          </a:xfrm>
        </p:spPr>
        <p:txBody>
          <a:bodyPr>
            <a:normAutofit fontScale="92500"/>
          </a:bodyPr>
          <a:lstStyle/>
          <a:p>
            <a:pPr algn="just"/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Print" pitchFamily="2" charset="0"/>
                <a:ea typeface="+mn-ea"/>
                <a:cs typeface="+mn-cs"/>
              </a:rPr>
              <a:t>El programa formativo propuesto al Ministerio de Sanidad</a:t>
            </a:r>
            <a:r>
              <a:rPr lang="es-ES" sz="3200" dirty="0">
                <a:solidFill>
                  <a:srgbClr val="0070C0"/>
                </a:solidFill>
                <a:latin typeface="Segoe Print" pitchFamily="2" charset="0"/>
              </a:rPr>
              <a:t> </a:t>
            </a: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Print" pitchFamily="2" charset="0"/>
                <a:ea typeface="+mn-ea"/>
                <a:cs typeface="+mn-cs"/>
              </a:rPr>
              <a:t>ofrece las 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Print" pitchFamily="2" charset="0"/>
                <a:ea typeface="+mn-ea"/>
                <a:cs typeface="+mn-cs"/>
              </a:rPr>
              <a:t>líneas generales </a:t>
            </a: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Print" pitchFamily="2" charset="0"/>
                <a:ea typeface="+mn-ea"/>
                <a:cs typeface="+mn-cs"/>
              </a:rPr>
              <a:t>por las que  debe transcurrir la 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Print" pitchFamily="2" charset="0"/>
                <a:ea typeface="+mn-ea"/>
                <a:cs typeface="+mn-cs"/>
              </a:rPr>
              <a:t>formación de los futuros especialista </a:t>
            </a: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Print" pitchFamily="2" charset="0"/>
                <a:ea typeface="+mn-ea"/>
                <a:cs typeface="+mn-cs"/>
              </a:rPr>
              <a:t>en Medicina Interna incorporando, como aspecto novedoso, 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Print" pitchFamily="2" charset="0"/>
                <a:ea typeface="+mn-ea"/>
                <a:cs typeface="+mn-cs"/>
              </a:rPr>
              <a:t>la </a:t>
            </a:r>
            <a:r>
              <a:rPr kumimoji="0" lang="es-ES" sz="36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Print" pitchFamily="2" charset="0"/>
                <a:ea typeface="+mn-ea"/>
                <a:cs typeface="+mn-cs"/>
              </a:rPr>
              <a:t>descripción de las competencias </a:t>
            </a: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Print" pitchFamily="2" charset="0"/>
                <a:ea typeface="+mn-ea"/>
                <a:cs typeface="+mn-cs"/>
              </a:rPr>
              <a:t>que deben adquirir y su evaluación con el fin de garantizar que se han adquirido de manera adecuada</a:t>
            </a:r>
            <a:endParaRPr lang="en-US" dirty="0">
              <a:latin typeface="Montserrat" pitchFamily="2" charset="0"/>
            </a:endParaRPr>
          </a:p>
        </p:txBody>
      </p:sp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963407A6-B8E3-C47F-30FD-AD882044C1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" y="5934373"/>
            <a:ext cx="2877848" cy="68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3083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03442A-E1BE-ADBE-8E2F-27E5273EF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BEFE3-8348-BD38-F01D-A5EFBDC4F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Segoe Print" panose="02000600000000000000" pitchFamily="2" charset="0"/>
              </a:rPr>
              <a:t>COMPETENCIA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F292D6-140E-3687-E8E0-40BB874AB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572640"/>
          </a:xfrm>
        </p:spPr>
        <p:txBody>
          <a:bodyPr>
            <a:normAutofit lnSpcReduction="10000"/>
          </a:bodyPr>
          <a:lstStyle/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Print" pitchFamily="2" charset="0"/>
                <a:ea typeface="+mn-ea"/>
                <a:cs typeface="+mn-cs"/>
              </a:rPr>
              <a:t>CAPACIDAD DE REALIZAR UNA TAREA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egoe Print" pitchFamily="2" charset="0"/>
              <a:ea typeface="+mn-ea"/>
              <a:cs typeface="+mn-cs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Print" pitchFamily="2" charset="0"/>
                <a:ea typeface="+mn-ea"/>
                <a:cs typeface="+mn-cs"/>
              </a:rPr>
              <a:t>APTITUD QUE TIENE UNA PERSONA FORMADA POR CAPACIDADES, HABILIDADES O DESTREZAS CON LAS QUE CUENTA PARA REALIZAR UNA ACTIVIDAD O CUMPLIR UN OBJETIVO DENTRO DEL ÁMBITO LABORAL, ACADÉMICO O INTERPERSONAL</a:t>
            </a:r>
          </a:p>
          <a:p>
            <a:endParaRPr lang="en-US" dirty="0">
              <a:latin typeface="Montserrat" pitchFamily="2" charset="0"/>
            </a:endParaRPr>
          </a:p>
        </p:txBody>
      </p:sp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C2E9F5C4-695B-9F3E-1AD7-939332ACD9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" y="5934373"/>
            <a:ext cx="2877848" cy="68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9029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47FC41-DF19-50A1-122D-B0AFFED577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FEF3A-2CF3-B0E8-30F2-23C34E384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676"/>
            <a:ext cx="10515600" cy="452293"/>
          </a:xfrm>
        </p:spPr>
        <p:txBody>
          <a:bodyPr>
            <a:normAutofit fontScale="90000"/>
          </a:bodyPr>
          <a:lstStyle/>
          <a:p>
            <a:r>
              <a: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PROGRAMA FORMATIVO PROPUESTO </a:t>
            </a:r>
            <a:endParaRPr lang="en-US" b="1" dirty="0">
              <a:latin typeface="Montserrat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96D8A-0362-B717-0864-0B1E552A88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926" y="1011382"/>
            <a:ext cx="10203873" cy="4386883"/>
          </a:xfrm>
        </p:spPr>
        <p:txBody>
          <a:bodyPr>
            <a:normAutofit fontScale="92500" lnSpcReduction="10000"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PRINCIPIOS EN LOS QUE SE BASA ESTE PROGRAMA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kumimoji="0" lang="es-ES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 enseñanza debe basarse en quien aprende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- La adquisición de una adecuada competencia clínica, es decir, la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Print" panose="02000600000000000000" pitchFamily="2" charset="0"/>
              </a:rPr>
              <a:t>capacidad para utilizar los conocimientos, las habilidades, las actitudes y el buen juicio asociados a su profesión para afrontar y resolver adecuadamente las situaciones que presupone su ejercicio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- El principio de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adquisición progresiva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 conocimientos, habilidades y responsabilidades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- La adquisición de actitudes positivas respecto a su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formación continuada, la investigación, el mantenimiento de comportamientos éticos y el relación adecuada con el enfermo y su entorno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- La dedicación completa del residente a su formación</a:t>
            </a:r>
          </a:p>
          <a:p>
            <a:pPr algn="just"/>
            <a:endParaRPr lang="en-US" dirty="0">
              <a:latin typeface="Montserrat" pitchFamily="2" charset="0"/>
            </a:endParaRPr>
          </a:p>
        </p:txBody>
      </p:sp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20DEC7ED-4895-1A22-1E62-3C4D381783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" y="5934373"/>
            <a:ext cx="2877848" cy="68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4080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07264E-889F-3FA1-D81A-9F4D2E5A5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6EC8C-47D7-9C84-D02E-0DE24A18C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676"/>
            <a:ext cx="10515600" cy="452293"/>
          </a:xfrm>
        </p:spPr>
        <p:txBody>
          <a:bodyPr>
            <a:normAutofit fontScale="90000"/>
          </a:bodyPr>
          <a:lstStyle/>
          <a:p>
            <a:r>
              <a: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PROGRAMA FORMATIVO PROPUESTO </a:t>
            </a:r>
            <a:endParaRPr lang="en-US" b="1" dirty="0">
              <a:latin typeface="Montserrat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5D7264-C33E-4E58-B4F4-DFFFE5455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926" y="1011382"/>
            <a:ext cx="10203873" cy="4386883"/>
          </a:xfrm>
        </p:spPr>
        <p:txBody>
          <a:bodyPr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ACTITUDES Y VALORES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s-E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Facilitar mensajes preventivos de salud a los pacientes a su cargo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- Tener respeto por la persona enferma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- Mostrar actitud de empatía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- Saber integrarse en el trabajo en equipo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- Mostrar versatilidad en </a:t>
            </a:r>
            <a:r>
              <a:rPr lang="es-ES" sz="2600" dirty="0">
                <a:solidFill>
                  <a:srgbClr val="0070C0"/>
                </a:solidFill>
                <a:latin typeface="Calibri"/>
              </a:rPr>
              <a:t>la</a:t>
            </a:r>
            <a:r>
              <a:rPr kumimoji="0" lang="es-E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adaptación al entorno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- Saber reconocer las propias limitaciones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- Desarrollar técnicas de autoaprendizaje</a:t>
            </a: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algn="just"/>
            <a:endParaRPr lang="en-US" dirty="0">
              <a:latin typeface="Montserrat" pitchFamily="2" charset="0"/>
            </a:endParaRPr>
          </a:p>
        </p:txBody>
      </p:sp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CA5C2AD3-A284-7595-C17C-C7128AC365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" y="5934373"/>
            <a:ext cx="2877848" cy="68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9132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016B18-B934-097E-0E9D-4E262EF18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82942-DD1A-F207-0ABA-6E1E3F0D1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676"/>
            <a:ext cx="10515600" cy="452293"/>
          </a:xfrm>
        </p:spPr>
        <p:txBody>
          <a:bodyPr>
            <a:normAutofit fontScale="90000"/>
          </a:bodyPr>
          <a:lstStyle/>
          <a:p>
            <a:r>
              <a: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PROGRAMA FORMATIVO PROPUESTO </a:t>
            </a:r>
            <a:endParaRPr lang="en-US" b="1" dirty="0">
              <a:latin typeface="Montserrat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BCCAA-A033-F6C0-8E3E-1FD3B83F88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926" y="1011382"/>
            <a:ext cx="10203873" cy="4544291"/>
          </a:xfrm>
        </p:spPr>
        <p:txBody>
          <a:bodyPr>
            <a:normAutofit fontScale="92500" lnSpcReduction="10000"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OBJETIVOS DEL PROGRAMA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7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s-ES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 objetivo fundamental del programa es </a:t>
            </a:r>
            <a:r>
              <a:rPr kumimoji="0" lang="es-ES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establecer las competencias </a:t>
            </a:r>
            <a:r>
              <a:rPr kumimoji="0" lang="es-ES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 se deben adquirir y desarrollar en el periodo formativo de la especialidad para obtener el título de Especialista en Medicina Interna.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- Un segundo objetivo es hacer una propuesta para la </a:t>
            </a:r>
            <a:r>
              <a:rPr kumimoji="0" lang="es-ES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evaluación de estas competencias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7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27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7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Este será el marco de referencia para que </a:t>
            </a:r>
            <a:r>
              <a:rPr kumimoji="0" lang="es-ES" sz="2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cada unidad docente </a:t>
            </a:r>
            <a:r>
              <a:rPr kumimoji="0" lang="es-ES" sz="27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(a propuesta del tutor de la especialidad y aprobada por la comisión de docencia) </a:t>
            </a:r>
            <a:r>
              <a:rPr kumimoji="0" lang="es-ES" sz="2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concrete una guía o itinerario formativo adaptado a su contexto.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9BEA0115-F98F-044C-2594-3B28ADDA51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" y="5934373"/>
            <a:ext cx="2877848" cy="68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4225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C4762D-B6A6-CF69-A8F0-6FA914417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3D72B-BC08-6457-561D-DE4E331B3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676"/>
            <a:ext cx="10515600" cy="452293"/>
          </a:xfrm>
        </p:spPr>
        <p:txBody>
          <a:bodyPr>
            <a:normAutofit fontScale="90000"/>
          </a:bodyPr>
          <a:lstStyle/>
          <a:p>
            <a:r>
              <a: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PROGRAMA FORMATIVO PROPUESTO </a:t>
            </a:r>
            <a:endParaRPr lang="en-US" b="1" dirty="0">
              <a:latin typeface="Montserrat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62D11-F264-9D8D-CEAC-1FA178EE2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926" y="1011382"/>
            <a:ext cx="10203873" cy="4544291"/>
          </a:xfrm>
        </p:spPr>
        <p:txBody>
          <a:bodyPr>
            <a:normAutofit fontScale="92500" lnSpcReduction="10000"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ITINERARIO FORMATIVO</a:t>
            </a:r>
            <a:endParaRPr kumimoji="0" lang="es-E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Para la adquisición del título de Especialista en Medicina Interna, se deberá cursar un periodo de formación de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años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A lo largo de este periodo se deberán adquirir y desarrollar además de las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competencias propias 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 la Medicina Interna, las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competencias genéricas o transversales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comunes a todos las especialidades de Ciencias de la Salud.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Debe lograr una formación científica en Medicina Clínica y especialidades y en la sistemática de la organización del trabajo clínico-asistencial en el medio hospitalario y atención primaria. 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El residente debe adquirir una </a:t>
            </a:r>
            <a:r>
              <a:rPr kumimoji="0" lang="es-ES" sz="20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responsabilidad progresiva y directa, tutelada 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 compartida con el internista de plantilla y otros especialistas, sobre los pacientes ingresados o en régimen ambulatorio (consultas externas, hospital de día, hospitalización a domicilio)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Además, debe colaborar en el desarrollo de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proyectos de investigación  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 conocer su metodología de trabajo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Durante los cinco años se integrará en los programas de atención continuada para adquirir una buena formación en las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Urgencias de Medicina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7943597B-29A7-5653-AAE5-5F5BC0D2FF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" y="5934373"/>
            <a:ext cx="2877848" cy="68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169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B7CE7A-1816-0251-9E8A-2963699ED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E7A25FAF-31D4-A5BE-71DC-5EC3D401F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45" y="-92096"/>
            <a:ext cx="10864273" cy="1325563"/>
          </a:xfrm>
        </p:spPr>
        <p:txBody>
          <a:bodyPr/>
          <a:lstStyle/>
          <a:p>
            <a:r>
              <a:rPr lang="es-ES" b="1" dirty="0">
                <a:solidFill>
                  <a:srgbClr val="FF0000"/>
                </a:solidFill>
              </a:rPr>
              <a:t>PROGRAMA FORMATIVO PROPUESTO </a:t>
            </a:r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54311257-E9B0-CE83-9EE8-425CD62EA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1233466"/>
            <a:ext cx="9677400" cy="5527551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s-ES" sz="3200" b="1" dirty="0"/>
              <a:t>COMPETENCIAS </a:t>
            </a:r>
            <a:r>
              <a:rPr lang="es-ES" sz="3200" b="1" dirty="0">
                <a:highlight>
                  <a:srgbClr val="FFFF00"/>
                </a:highlight>
              </a:rPr>
              <a:t>GENÉRICAS O TRANSVERSALES</a:t>
            </a:r>
            <a:endParaRPr lang="es-ES" sz="1000" b="1" dirty="0"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es-ES" sz="2400" dirty="0">
                <a:solidFill>
                  <a:srgbClr val="0070C0"/>
                </a:solidFill>
              </a:rPr>
              <a:t>Las competencias genéricas se agrupan en trece dominios: </a:t>
            </a:r>
          </a:p>
          <a:p>
            <a:pPr marL="0" indent="0">
              <a:buNone/>
            </a:pPr>
            <a:endParaRPr lang="es-ES" sz="1000" dirty="0">
              <a:solidFill>
                <a:srgbClr val="0070C0"/>
              </a:solidFill>
            </a:endParaRPr>
          </a:p>
          <a:p>
            <a:pPr marL="914400" lvl="1" indent="-457200">
              <a:buAutoNum type="arabicPeriod"/>
            </a:pPr>
            <a:r>
              <a:rPr lang="es-ES" sz="2300" b="1" dirty="0">
                <a:solidFill>
                  <a:srgbClr val="0070C0"/>
                </a:solidFill>
              </a:rPr>
              <a:t>Compromiso con los principios y valores de las especialidades en Ciencias de la Salud</a:t>
            </a:r>
          </a:p>
          <a:p>
            <a:pPr marL="914400" lvl="1" indent="-457200">
              <a:buAutoNum type="arabicPeriod"/>
            </a:pPr>
            <a:r>
              <a:rPr lang="es-ES" sz="2300" b="1" dirty="0">
                <a:solidFill>
                  <a:srgbClr val="0070C0"/>
                </a:solidFill>
              </a:rPr>
              <a:t>Principios de Bioética</a:t>
            </a:r>
          </a:p>
          <a:p>
            <a:pPr marL="914400" lvl="1" indent="-457200">
              <a:buAutoNum type="arabicPeriod"/>
            </a:pPr>
            <a:r>
              <a:rPr lang="es-ES" sz="2300" b="1" dirty="0">
                <a:solidFill>
                  <a:srgbClr val="0070C0"/>
                </a:solidFill>
              </a:rPr>
              <a:t>Principios legales aplicables al ejercicio de las especialidades en Ciencias de la Salud</a:t>
            </a:r>
          </a:p>
          <a:p>
            <a:pPr marL="914400" lvl="1" indent="-457200">
              <a:buAutoNum type="arabicPeriod"/>
            </a:pPr>
            <a:r>
              <a:rPr lang="es-ES" sz="2300" b="1" dirty="0">
                <a:solidFill>
                  <a:srgbClr val="0070C0"/>
                </a:solidFill>
              </a:rPr>
              <a:t>Comunicación clínica</a:t>
            </a:r>
          </a:p>
          <a:p>
            <a:pPr marL="914400" lvl="1" indent="-457200">
              <a:buAutoNum type="arabicPeriod"/>
            </a:pPr>
            <a:r>
              <a:rPr lang="es-ES" sz="2300" b="1" dirty="0">
                <a:solidFill>
                  <a:srgbClr val="0070C0"/>
                </a:solidFill>
              </a:rPr>
              <a:t>Trabajo en equipo</a:t>
            </a:r>
          </a:p>
          <a:p>
            <a:pPr marL="914400" lvl="1" indent="-457200">
              <a:buAutoNum type="arabicPeriod"/>
            </a:pPr>
            <a:r>
              <a:rPr lang="es-ES" sz="2300" b="1" dirty="0">
                <a:solidFill>
                  <a:srgbClr val="0070C0"/>
                </a:solidFill>
              </a:rPr>
              <a:t>Habilidades clínicas generales aplicables al ejercicio de las especialidades de las Ciencias de la Salud</a:t>
            </a:r>
          </a:p>
          <a:p>
            <a:pPr marL="914400" lvl="1" indent="-457200">
              <a:buAutoNum type="arabicPeriod"/>
            </a:pPr>
            <a:r>
              <a:rPr lang="es-ES" sz="2300" b="1" dirty="0">
                <a:solidFill>
                  <a:srgbClr val="0070C0"/>
                </a:solidFill>
              </a:rPr>
              <a:t>Manejo de medicamentos y otros recursos terapéuticos</a:t>
            </a:r>
          </a:p>
          <a:p>
            <a:pPr marL="914400" lvl="1" indent="-457200">
              <a:buAutoNum type="arabicPeriod"/>
            </a:pPr>
            <a:r>
              <a:rPr lang="es-ES" sz="2300" b="1" dirty="0">
                <a:solidFill>
                  <a:srgbClr val="0070C0"/>
                </a:solidFill>
              </a:rPr>
              <a:t>Equidad y determinantes sociales de la salud</a:t>
            </a:r>
          </a:p>
          <a:p>
            <a:pPr marL="914400" lvl="1" indent="-457200">
              <a:buAutoNum type="arabicPeriod"/>
            </a:pPr>
            <a:r>
              <a:rPr lang="es-ES" sz="2300" b="1" dirty="0">
                <a:solidFill>
                  <a:srgbClr val="0070C0"/>
                </a:solidFill>
              </a:rPr>
              <a:t>Promoción de la salud y prevención</a:t>
            </a:r>
          </a:p>
          <a:p>
            <a:pPr marL="914400" lvl="1" indent="-457200">
              <a:buAutoNum type="arabicPeriod"/>
            </a:pPr>
            <a:r>
              <a:rPr lang="es-ES" sz="2300" b="1" dirty="0">
                <a:solidFill>
                  <a:srgbClr val="0070C0"/>
                </a:solidFill>
              </a:rPr>
              <a:t>Salud digital </a:t>
            </a:r>
          </a:p>
          <a:p>
            <a:pPr marL="914400" lvl="1" indent="-457200">
              <a:buAutoNum type="arabicPeriod"/>
            </a:pPr>
            <a:r>
              <a:rPr lang="es-ES" sz="2300" b="1" dirty="0">
                <a:solidFill>
                  <a:srgbClr val="0070C0"/>
                </a:solidFill>
              </a:rPr>
              <a:t>Investigación</a:t>
            </a:r>
          </a:p>
          <a:p>
            <a:pPr marL="914400" lvl="1" indent="-457200">
              <a:buAutoNum type="arabicPeriod"/>
            </a:pPr>
            <a:r>
              <a:rPr lang="es-ES" sz="2300" b="1" dirty="0">
                <a:solidFill>
                  <a:srgbClr val="0070C0"/>
                </a:solidFill>
              </a:rPr>
              <a:t>Docencia y formación</a:t>
            </a:r>
          </a:p>
          <a:p>
            <a:pPr marL="914400" lvl="1" indent="-457200">
              <a:buAutoNum type="arabicPeriod"/>
            </a:pPr>
            <a:r>
              <a:rPr lang="es-ES" sz="2300" b="1" dirty="0">
                <a:solidFill>
                  <a:srgbClr val="0070C0"/>
                </a:solidFill>
              </a:rPr>
              <a:t>Gestión clínica y de la calidad</a:t>
            </a:r>
          </a:p>
          <a:p>
            <a:pPr marL="457200" indent="-457200" algn="ctr">
              <a:buAutoNum type="arabicPeriod"/>
            </a:pPr>
            <a:endParaRPr lang="es-ES" sz="2400" dirty="0">
              <a:solidFill>
                <a:srgbClr val="0070C0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FFA1AE1-AF2E-90FA-4E3C-8AB3DB567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7682" y="0"/>
            <a:ext cx="3304318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98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C6B116-D759-3CD8-732C-DD3F64908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6E47F5BD-07E0-4F63-A799-CF6F9CF1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927" y="365125"/>
            <a:ext cx="10965873" cy="1325563"/>
          </a:xfrm>
        </p:spPr>
        <p:txBody>
          <a:bodyPr/>
          <a:lstStyle/>
          <a:p>
            <a:r>
              <a:rPr lang="es-ES" b="1" dirty="0">
                <a:solidFill>
                  <a:srgbClr val="FF0000"/>
                </a:solidFill>
              </a:rPr>
              <a:t>PROGRAMA FORMATIVO PROPUESTO </a:t>
            </a:r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BB2A3ED6-7EA5-0A74-6244-E9520EF13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4600" y="1473200"/>
            <a:ext cx="9677400" cy="521970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s-ES" sz="3200" b="1" dirty="0"/>
              <a:t>COMPETENCIAS </a:t>
            </a:r>
            <a:r>
              <a:rPr lang="es-ES" sz="3200" b="1" dirty="0">
                <a:highlight>
                  <a:srgbClr val="FFFF00"/>
                </a:highlight>
              </a:rPr>
              <a:t>ESPECÍFICAS</a:t>
            </a:r>
            <a:r>
              <a:rPr lang="es-ES" sz="3200" b="1" dirty="0"/>
              <a:t> DE LA MEDICINA INTERNA</a:t>
            </a:r>
            <a:endParaRPr lang="es-ES" sz="1000" b="1" dirty="0"/>
          </a:p>
          <a:p>
            <a:pPr marL="0" indent="0">
              <a:buNone/>
            </a:pPr>
            <a:r>
              <a:rPr lang="es-ES" sz="2400" dirty="0">
                <a:solidFill>
                  <a:srgbClr val="0070C0"/>
                </a:solidFill>
              </a:rPr>
              <a:t>Se han definido ocho dominios competenciales:</a:t>
            </a:r>
          </a:p>
          <a:p>
            <a:pPr marL="0" indent="0">
              <a:buNone/>
            </a:pPr>
            <a:endParaRPr lang="es-ES" sz="9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s-ES" sz="2400" dirty="0">
                <a:solidFill>
                  <a:srgbClr val="0070C0"/>
                </a:solidFill>
              </a:rPr>
              <a:t>	</a:t>
            </a:r>
            <a:r>
              <a:rPr lang="es-ES" sz="2400" b="1" dirty="0">
                <a:solidFill>
                  <a:srgbClr val="0070C0"/>
                </a:solidFill>
              </a:rPr>
              <a:t>1. </a:t>
            </a:r>
            <a:r>
              <a:rPr lang="es-ES" sz="2600" b="1" dirty="0">
                <a:solidFill>
                  <a:srgbClr val="0070C0"/>
                </a:solidFill>
              </a:rPr>
              <a:t>ATENCIÓN A LOS PACIENTES CON PATOLOGÍAS MÉDICAS</a:t>
            </a:r>
          </a:p>
          <a:p>
            <a:pPr marL="0" indent="0">
              <a:buNone/>
            </a:pPr>
            <a:r>
              <a:rPr lang="es-ES" sz="2600" b="1" dirty="0">
                <a:solidFill>
                  <a:srgbClr val="0070C0"/>
                </a:solidFill>
              </a:rPr>
              <a:t>	2. ATENCIÓN AL PACIENTE CON EDAD AVANZADA, ENFERMEDAD CRÓNICA COMPLEJA Y PLURIPATOLOGÍA. CONTINUIDAD ASISTENCIAL</a:t>
            </a:r>
          </a:p>
          <a:p>
            <a:pPr marL="0" indent="0">
              <a:buNone/>
            </a:pPr>
            <a:r>
              <a:rPr lang="es-ES" sz="2600" b="1" dirty="0">
                <a:solidFill>
                  <a:srgbClr val="0070C0"/>
                </a:solidFill>
              </a:rPr>
              <a:t>	3. ATENCIÓN MÉDICA A PACIENTES QUIRÚRGICOS Y DE OTRAS ESPECIALIDADES  (ASISTENCIA COMPARTIDA)</a:t>
            </a:r>
          </a:p>
          <a:p>
            <a:pPr marL="0" indent="0">
              <a:buNone/>
            </a:pPr>
            <a:r>
              <a:rPr lang="es-ES" sz="2600" b="1" dirty="0">
                <a:solidFill>
                  <a:srgbClr val="0070C0"/>
                </a:solidFill>
              </a:rPr>
              <a:t>	4. ALTERNATIVAS A LA HOSPITALIZACIÓN CONVENCIONAL</a:t>
            </a:r>
          </a:p>
          <a:p>
            <a:pPr marL="0" indent="0">
              <a:buNone/>
            </a:pPr>
            <a:r>
              <a:rPr lang="es-ES" sz="2600" b="1" dirty="0">
                <a:solidFill>
                  <a:srgbClr val="0070C0"/>
                </a:solidFill>
              </a:rPr>
              <a:t>	5. ATENCIÓN AL PACIENTE QUE PRESENTA UNA EMERGENCIA Y PACIENTE CRÍTICO</a:t>
            </a:r>
          </a:p>
          <a:p>
            <a:pPr marL="0" indent="0">
              <a:buNone/>
            </a:pPr>
            <a:r>
              <a:rPr lang="es-ES" sz="2600" b="1" dirty="0">
                <a:solidFill>
                  <a:srgbClr val="0070C0"/>
                </a:solidFill>
              </a:rPr>
              <a:t>	6. ATENCIÓN PRIMARIA</a:t>
            </a:r>
          </a:p>
          <a:p>
            <a:pPr marL="0" indent="0">
              <a:buNone/>
            </a:pPr>
            <a:r>
              <a:rPr lang="es-ES" sz="2600" b="1" dirty="0">
                <a:solidFill>
                  <a:srgbClr val="0070C0"/>
                </a:solidFill>
              </a:rPr>
              <a:t>	7. APLICACIÓN DE LAS TECNOLOGÍAS DE LA INFORMACIÓN Y COMUNICACIÓN (TICS) A LA ATENCIÓN DEL PACIENTE MÉDICOA</a:t>
            </a:r>
          </a:p>
          <a:p>
            <a:pPr marL="0" indent="0">
              <a:buNone/>
            </a:pPr>
            <a:r>
              <a:rPr lang="es-ES" sz="2600" b="1" dirty="0">
                <a:solidFill>
                  <a:srgbClr val="0070C0"/>
                </a:solidFill>
              </a:rPr>
              <a:t>	8.  HABILIDADES TÉCNICAS</a:t>
            </a:r>
          </a:p>
          <a:p>
            <a:pPr marL="0" indent="0">
              <a:buNone/>
            </a:pPr>
            <a:endParaRPr lang="es-ES" sz="2400" dirty="0">
              <a:solidFill>
                <a:srgbClr val="0070C0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9A26381-28BF-B0F1-71DC-57DB3DB99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7682" y="0"/>
            <a:ext cx="3304318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5620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FC6994-F76E-9551-3AC3-CEA0CFD90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2284FC64-3349-9EAA-0814-9D8F03051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36" y="0"/>
            <a:ext cx="11141364" cy="1325563"/>
          </a:xfrm>
        </p:spPr>
        <p:txBody>
          <a:bodyPr/>
          <a:lstStyle/>
          <a:p>
            <a:r>
              <a:rPr lang="es-ES" b="1" dirty="0">
                <a:solidFill>
                  <a:srgbClr val="FF0000"/>
                </a:solidFill>
              </a:rPr>
              <a:t>PROGRAMA FORMATIVO PROPUESTO </a:t>
            </a:r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BF3D1C1E-59CE-78D9-E5FA-D7D1DB368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0000" y="1130300"/>
            <a:ext cx="9677400" cy="52197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3200" dirty="0"/>
              <a:t>COMPETENCIAS ESPECÍFICAS DE LA MEDICINA INTERNA</a:t>
            </a:r>
            <a:endParaRPr lang="es-ES" sz="1000" dirty="0"/>
          </a:p>
          <a:p>
            <a:pPr marL="0" indent="0">
              <a:buNone/>
            </a:pPr>
            <a:endParaRPr lang="es-ES" sz="800" dirty="0">
              <a:solidFill>
                <a:srgbClr val="0070C0"/>
              </a:solidFill>
            </a:endParaRPr>
          </a:p>
        </p:txBody>
      </p:sp>
      <p:sp>
        <p:nvSpPr>
          <p:cNvPr id="4" name="3 CuadroTexto">
            <a:extLst>
              <a:ext uri="{FF2B5EF4-FFF2-40B4-BE49-F238E27FC236}">
                <a16:creationId xmlns:a16="http://schemas.microsoft.com/office/drawing/2014/main" id="{7C6226A4-0E5E-E06E-1C9D-786B1BB4FBBC}"/>
              </a:ext>
            </a:extLst>
          </p:cNvPr>
          <p:cNvSpPr txBox="1"/>
          <p:nvPr/>
        </p:nvSpPr>
        <p:spPr>
          <a:xfrm>
            <a:off x="1663700" y="1917700"/>
            <a:ext cx="8538812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DOMINIO 1: ATENCIÓN A LOS PACIENTES CON PATOLOGÍAS MÉDICAS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Enfermedades cardiovasculares: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semanas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Enfermedades endocrinas, nutricionales y metabólicas: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semanas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Enfermedades renales y de las vías urinarias: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semanas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Enfermedades del aparato digestivo: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semanas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Enfermedades infecciosas: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 semanas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Enfermedades del sistema nervioso.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semanas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Enfermedades de la piel: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semanas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Enfermedades hematológicas: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semanas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Enfermedades del aparato respiratorio: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semanas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Trastornos de la Salud Mental: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semanas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Atención al paciente al final de la vida. Cuidados paliativos: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semanas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Enfermedades oncológicas: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semanas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Enfermedades del aparato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osteoarticular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semanas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Enfermedades autoinmunes sistémicas: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semanas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Patología médica relacionada con el consumo de tabaco, alcohol y otras drogas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Enfermedades minoritarias: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semanas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A314EEF-5BBF-5F27-698D-9620B8930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7682" y="0"/>
            <a:ext cx="3304318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4501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8DBA1-29A0-F712-8032-70B0C7F5D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16D332CB-0125-106E-BC35-A2AA003FF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36" y="0"/>
            <a:ext cx="11141364" cy="1325563"/>
          </a:xfrm>
        </p:spPr>
        <p:txBody>
          <a:bodyPr>
            <a:normAutofit/>
          </a:bodyPr>
          <a:lstStyle/>
          <a:p>
            <a:r>
              <a:rPr lang="es-ES" sz="4000" b="1" dirty="0">
                <a:solidFill>
                  <a:srgbClr val="FF0000"/>
                </a:solidFill>
              </a:rPr>
              <a:t>PROGRAMA FORMATIVO PROPUESTO </a:t>
            </a:r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B80D35AC-3756-706E-7B2D-BFDC181E34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7151" y="889000"/>
            <a:ext cx="9677400" cy="52197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3200" dirty="0"/>
              <a:t>COMPETENCIAS ESPECÍFICAS DE LA MEDICINA INTERNA</a:t>
            </a:r>
          </a:p>
        </p:txBody>
      </p:sp>
      <p:sp>
        <p:nvSpPr>
          <p:cNvPr id="4" name="3 CuadroTexto">
            <a:extLst>
              <a:ext uri="{FF2B5EF4-FFF2-40B4-BE49-F238E27FC236}">
                <a16:creationId xmlns:a16="http://schemas.microsoft.com/office/drawing/2014/main" id="{81BBDF49-8443-BB30-45EB-139907D42087}"/>
              </a:ext>
            </a:extLst>
          </p:cNvPr>
          <p:cNvSpPr txBox="1"/>
          <p:nvPr/>
        </p:nvSpPr>
        <p:spPr>
          <a:xfrm>
            <a:off x="1206500" y="1562100"/>
            <a:ext cx="966470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DOMINIO 2: ATENCIÓN AL PACIENTE CON EDAD AVANZADA, ENFERMEDAD CRÓNICA COMPLEJA Y PLURIPATOLOGÍA. CONTINUIDAD ASISTENCIAL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semanas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DOMINIO 3: ATENCIÓN MÉDICA A PACIENTES QUIRÚRGICOS Y DE OTRAS ESPECIALIDADES (ASISTENCIA COMPARTIDA):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 semanas de forma optativa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ES" sz="1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DOMINIO 4: ALTERNATIVAS A LA HOSPITALIZACIÓN CONVENCIONAL: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 semanas en los 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ultimos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años de formación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ES" sz="1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DOMINIO 5: ATENCIÓN AL PACIENTE QUE PRESENTA UNA EMERGENCIA Y PACIENTE CRÍTICO: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semanas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ES" sz="1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DOMINIO 6: ATENCIÓN PRIMARIA: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semanas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ES" sz="1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DOMINIO 7: APLICACIÓN DE LAS TECNOLOGÍAS DE LA INFORMACIÓN Y COMUNICACIÓN (TICS) A LA ATENCIÓN DEL PACIENTE MÉDICO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ES" sz="1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DOMINIO 8: HABILIDADES TÉCNICAS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6D8C23A-D242-F9E5-EC53-66F885D9D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9418" y="0"/>
            <a:ext cx="2992582" cy="89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080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0C414A-E73B-106C-AE4A-978954894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AAFC5-29B8-244E-1285-E7E2BC340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s-E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Formar Residentes en España</a:t>
            </a:r>
            <a:b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</a:br>
            <a:endParaRPr lang="en-US" b="1" dirty="0">
              <a:latin typeface="Montserrat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93C2E-ADB2-55C1-FBEE-270DB8573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218" y="1423842"/>
            <a:ext cx="10016837" cy="4062558"/>
          </a:xfrm>
        </p:spPr>
        <p:txBody>
          <a:bodyPr>
            <a:normAutofit fontScale="92500" lnSpcReduction="10000"/>
          </a:bodyPr>
          <a:lstStyle/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Segoe Sans"/>
                <a:ea typeface="+mn-ea"/>
                <a:cs typeface="+mn-cs"/>
              </a:rPr>
              <a:t>Una vez adjudicada la plaza, el médico inicia su formación como residente en un hospital acreditado. 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1500" b="0" i="0" u="none" strike="noStrike" kern="1200" cap="none" spc="0" normalizeH="0" baseline="0" noProof="0" dirty="0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Segoe Sans"/>
              <a:ea typeface="+mn-ea"/>
              <a:cs typeface="+mn-cs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Segoe Sans"/>
                <a:ea typeface="+mn-ea"/>
                <a:cs typeface="+mn-cs"/>
              </a:rPr>
              <a:t>Esta formación tiene una duración de 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Segoe Sans"/>
                <a:ea typeface="+mn-ea"/>
                <a:cs typeface="+mn-cs"/>
              </a:rPr>
              <a:t>entre 4 y 5 años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Segoe Sans"/>
                <a:ea typeface="+mn-ea"/>
                <a:cs typeface="+mn-cs"/>
              </a:rPr>
              <a:t>, dependiendo de la especialidad. Durante este tiempo, el residente:</a:t>
            </a:r>
          </a:p>
          <a:p>
            <a:pPr marL="685800" marR="0" lvl="1" indent="-22860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Segoe Sans"/>
                <a:ea typeface="+mn-ea"/>
                <a:cs typeface="+mn-cs"/>
              </a:rPr>
              <a:t>Trabaja como médico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Segoe Sans"/>
                <a:ea typeface="+mn-ea"/>
                <a:cs typeface="+mn-cs"/>
              </a:rPr>
              <a:t> bajo supervisión.</a:t>
            </a:r>
          </a:p>
          <a:p>
            <a:pPr marL="685800" marR="0" lvl="1" indent="-22860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Segoe Sans"/>
                <a:ea typeface="+mn-ea"/>
                <a:cs typeface="+mn-cs"/>
              </a:rPr>
              <a:t>Realiza 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Segoe Sans"/>
                <a:ea typeface="+mn-ea"/>
                <a:cs typeface="+mn-cs"/>
              </a:rPr>
              <a:t>rotaciones clínicas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Segoe Sans"/>
                <a:ea typeface="+mn-ea"/>
                <a:cs typeface="+mn-cs"/>
              </a:rPr>
              <a:t> por distintos servicios.</a:t>
            </a:r>
          </a:p>
          <a:p>
            <a:pPr marL="685800" marR="0" lvl="1" indent="-22860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Segoe Sans"/>
                <a:ea typeface="+mn-ea"/>
                <a:cs typeface="+mn-cs"/>
              </a:rPr>
              <a:t>Participa en 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Segoe Sans"/>
                <a:ea typeface="+mn-ea"/>
                <a:cs typeface="+mn-cs"/>
              </a:rPr>
              <a:t>actividades docentes, científicas y de investigación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Segoe Sans"/>
                <a:ea typeface="+mn-ea"/>
                <a:cs typeface="+mn-cs"/>
              </a:rPr>
              <a:t>.</a:t>
            </a:r>
          </a:p>
          <a:p>
            <a:pPr marL="685800" marR="0" lvl="1" indent="-22860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Segoe Sans"/>
                <a:ea typeface="+mn-ea"/>
                <a:cs typeface="+mn-cs"/>
              </a:rPr>
              <a:t>Recibe 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Segoe Sans"/>
                <a:ea typeface="+mn-ea"/>
                <a:cs typeface="+mn-cs"/>
              </a:rPr>
              <a:t>evaluaciones periódicas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Segoe Sans"/>
                <a:ea typeface="+mn-ea"/>
                <a:cs typeface="+mn-cs"/>
              </a:rPr>
              <a:t> para garantizar el progreso y la adquisición de competencias</a:t>
            </a:r>
          </a:p>
          <a:p>
            <a:endParaRPr lang="en-US" dirty="0">
              <a:latin typeface="Montserrat" pitchFamily="2" charset="0"/>
            </a:endParaRPr>
          </a:p>
        </p:txBody>
      </p:sp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94945A0E-631F-157D-1160-2EFD158C0B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" y="5934373"/>
            <a:ext cx="2877848" cy="68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0789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82F501-7AD9-6A4D-B14E-3775FC11B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BBF4F952-5A74-017A-408E-71B787D8C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454" y="330952"/>
            <a:ext cx="10864273" cy="1325563"/>
          </a:xfrm>
        </p:spPr>
        <p:txBody>
          <a:bodyPr/>
          <a:lstStyle/>
          <a:p>
            <a:r>
              <a:rPr lang="es-ES" b="1" dirty="0">
                <a:solidFill>
                  <a:srgbClr val="FF0000"/>
                </a:solidFill>
              </a:rPr>
              <a:t>PROGRAMA FORMATIVO PROPUESTO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F585CC9-BD68-038E-5430-E2C957B91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7682" y="0"/>
            <a:ext cx="3304318" cy="993734"/>
          </a:xfrm>
          <a:prstGeom prst="rect">
            <a:avLst/>
          </a:prstGeom>
        </p:spPr>
      </p:pic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5FD17823-790D-2538-8E17-F1137585B5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INSTRUMENTOS DE EVALUACIÓN RECOMENDADOS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- 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Exámenes escritos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- Observación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- Audit de registros clínicos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- Libro del residente y Portafolio (registro de 			actividad más reflexión)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- </a:t>
            </a: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Feedback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360º</a:t>
            </a:r>
            <a:endParaRPr kumimoji="0" lang="es-ES" sz="1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263242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4266B3-3130-DB62-297D-A74AC81266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7D7CE-4003-9D17-1DF0-8F4D4D994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b="1">
              <a:latin typeface="Montserrat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1C98C-FF69-ED94-A0F7-2CE4EE080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572640"/>
          </a:xfr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itchFamily="2" charset="0"/>
                <a:ea typeface="+mn-ea"/>
                <a:cs typeface="+mn-cs"/>
              </a:rPr>
              <a:t>Formar residentes no es solo enseñar medicina, es formar personas capaces de cuidar a otras personas con excelencia técnica y humanidad</a:t>
            </a:r>
          </a:p>
          <a:p>
            <a:endParaRPr lang="en-US" dirty="0">
              <a:latin typeface="Montserrat" pitchFamily="2" charset="0"/>
            </a:endParaRPr>
          </a:p>
        </p:txBody>
      </p:sp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93B80C0E-CE3A-8071-1012-AD126B1DF9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" y="5934373"/>
            <a:ext cx="2877848" cy="68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2578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C8D3BE-07DB-696C-3B87-C2E55881A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F8083-79AD-372B-EA35-7A81E0B77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7581" y="1797916"/>
            <a:ext cx="10515600" cy="3572640"/>
          </a:xfrm>
        </p:spPr>
        <p:txBody>
          <a:bodyPr/>
          <a:lstStyle/>
          <a:p>
            <a:r>
              <a:rPr kumimoji="0" lang="es-E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itchFamily="2" charset="0"/>
                <a:ea typeface="+mn-ea"/>
                <a:cs typeface="+mn-cs"/>
              </a:rPr>
              <a:t>Ser tutor es guiar sin imponer, enseñar sin humillar y formar sin dejar de aprender.</a:t>
            </a:r>
            <a:endParaRPr lang="en-US" dirty="0">
              <a:latin typeface="Montserrat" pitchFamily="2" charset="0"/>
            </a:endParaRPr>
          </a:p>
        </p:txBody>
      </p:sp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0F85B072-A024-9D77-6CDF-BD54CD09F1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" y="5934373"/>
            <a:ext cx="2877848" cy="68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0832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D9E298-4016-AB66-B958-F384224E03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3695C1-E883-AF72-155D-77D6DF24C5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967" y="1094509"/>
            <a:ext cx="10515600" cy="3874265"/>
          </a:xfrm>
        </p:spPr>
        <p:txBody>
          <a:bodyPr>
            <a:normAutofit fontScale="92500" lnSpcReduction="10000"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s-E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itchFamily="2" charset="0"/>
                <a:ea typeface="+mn-ea"/>
                <a:cs typeface="+mn-cs"/>
              </a:rPr>
              <a:t>Un buen internista en formación aprende del libro. Un excelente residente aprende del paciente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s-ES" sz="4400" dirty="0">
              <a:solidFill>
                <a:srgbClr val="FF0000"/>
              </a:solidFill>
              <a:latin typeface="Segoe Print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s-E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itchFamily="2" charset="0"/>
                <a:ea typeface="+mn-ea"/>
                <a:cs typeface="+mn-cs"/>
              </a:rPr>
              <a:t>No formamos residentes para que lo sepan todo, sino </a:t>
            </a:r>
            <a:r>
              <a: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itchFamily="2" charset="0"/>
                <a:ea typeface="+mn-ea"/>
                <a:cs typeface="+mn-cs"/>
              </a:rPr>
              <a:t>para que nunca dejen de aprender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s-E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Print" pitchFamily="2" charset="0"/>
              <a:ea typeface="+mn-ea"/>
              <a:cs typeface="+mn-cs"/>
            </a:endParaRPr>
          </a:p>
          <a:p>
            <a:endParaRPr lang="en-US" dirty="0">
              <a:latin typeface="Montserrat" pitchFamily="2" charset="0"/>
            </a:endParaRPr>
          </a:p>
        </p:txBody>
      </p:sp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D5C296C1-B666-91D5-2BB7-728C1B7682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" y="5934373"/>
            <a:ext cx="2877848" cy="68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9536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1B912B-A951-C5BF-D1C4-0B4E3EF40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D9F59-C216-9F3B-D22F-058C0DAD1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77479"/>
            <a:ext cx="10515600" cy="42565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7200" dirty="0">
                <a:latin typeface="Montserrat" pitchFamily="2" charset="0"/>
              </a:rPr>
              <a:t>LA FORMACIÓN DEL INTERNISTA… CONTINUA </a:t>
            </a:r>
            <a:r>
              <a:rPr lang="en-US" sz="7200" b="1" dirty="0">
                <a:latin typeface="Montserrat" pitchFamily="2" charset="0"/>
              </a:rPr>
              <a:t>SIEMPRE</a:t>
            </a:r>
          </a:p>
        </p:txBody>
      </p:sp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A8A1A4EB-CF0B-EA96-BC03-1A34405160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" y="5934373"/>
            <a:ext cx="2877848" cy="68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6364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6BE7A9-73B9-B8A0-F139-05FF5BF78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64C0B-DD32-7D85-F80D-160E78DF2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18548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rgbClr val="FF0000"/>
                </a:solidFill>
                <a:latin typeface="Montserrat" pitchFamily="2" charset="0"/>
              </a:rPr>
              <a:t>SEMI</a:t>
            </a:r>
            <a:endParaRPr lang="en-US" b="1" dirty="0">
              <a:solidFill>
                <a:srgbClr val="FF0000"/>
              </a:solidFill>
              <a:latin typeface="Montserrat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11E673-54A9-0912-CFA6-01B66F8D0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08365"/>
            <a:ext cx="10515600" cy="4414591"/>
          </a:xfrm>
        </p:spPr>
        <p:txBody>
          <a:bodyPr>
            <a:normAutofit fontScale="92500" lnSpcReduction="2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FORMACIÓN DE POSTGRADO: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CATEDRA MENARINI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FORMACIÓN CONTINUADA (&lt;100 horas)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PLATAFORMA FORMATIVA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PLATAFORMA DE INNOVACIÓN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GRUPO DE FORMACIÓN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GRUPOS DE TRABAJO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Registros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Reuniones</a:t>
            </a:r>
            <a:r>
              <a:rPr lang="es-ES" sz="2000" dirty="0">
                <a:solidFill>
                  <a:prstClr val="black"/>
                </a:solidFill>
                <a:latin typeface="Calibri"/>
              </a:rPr>
              <a:t> incluso algunas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especificas para residentes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BECAS DE INVESTIGACIÓN Y FORMACIÓN ESPECÍFICAS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REPRESENTANTE DE MÉDICOS RESIDENTES EN JUNTA DIRECTIVA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ESCUELA DE VERANO SEMI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ESCUELA DE INVIERNO EFIM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FORMACIÓN DE TUTORES</a:t>
            </a:r>
          </a:p>
          <a:p>
            <a:endParaRPr lang="en-US" dirty="0">
              <a:latin typeface="Montserrat" pitchFamily="2" charset="0"/>
            </a:endParaRPr>
          </a:p>
        </p:txBody>
      </p:sp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AC42DB5F-5BB8-A951-629A-09C1A7E4CE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" y="5934373"/>
            <a:ext cx="2877848" cy="68895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7197DAE-B78E-A703-B22B-6B78351E99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1223" y="1661387"/>
            <a:ext cx="2176461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3826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658A8A-B2EA-6961-E834-018196790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1249D-6882-5B2D-1B4D-23074AD4F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343" y="365125"/>
            <a:ext cx="11068457" cy="1325563"/>
          </a:xfrm>
        </p:spPr>
        <p:txBody>
          <a:bodyPr/>
          <a:lstStyle/>
          <a:p>
            <a:endParaRPr lang="en-US" b="1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03D31-1F12-4D86-887F-5E9702036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9154" y="2293495"/>
            <a:ext cx="9278912" cy="3512394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8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¡¡¡¡¡¡GRACIAS!!!!!!!</a:t>
            </a:r>
          </a:p>
          <a:p>
            <a:endParaRPr lang="en-US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6" name="Picture 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2CE2EEDB-3853-034C-673E-C83D7D0F8B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43" y="5967424"/>
            <a:ext cx="2877848" cy="68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254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BBE56F-6A76-930F-99C9-3594AD5CF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82F22-1403-9FF2-1735-387F6015A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s-E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Formar Residentes en España</a:t>
            </a:r>
            <a:b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</a:br>
            <a:endParaRPr lang="en-US" b="1" dirty="0">
              <a:latin typeface="Montserrat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49DA9-B842-ED0E-B3DA-9C23AA914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6963" y="1173734"/>
            <a:ext cx="10016837" cy="4510532"/>
          </a:xfrm>
        </p:spPr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Segoe Sans"/>
                <a:ea typeface="+mn-ea"/>
                <a:cs typeface="+mn-cs"/>
              </a:rPr>
              <a:t>Aspectos Administrativos</a:t>
            </a:r>
          </a:p>
          <a:p>
            <a:pPr marL="685800" marR="0" lvl="1" indent="-22860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Segoe Sans"/>
                <a:ea typeface="+mn-ea"/>
                <a:cs typeface="+mn-cs"/>
              </a:rPr>
              <a:t>El acceso al MIR requiere cumplir requisitos como tener el título de medicina, nacionalidad española o convenios, y nivel C1 de español si no se es hispanohablante </a:t>
            </a:r>
          </a:p>
          <a:p>
            <a:pPr marL="685800" marR="0" lvl="1" indent="-22860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1000" b="0" i="0" u="none" strike="noStrike" kern="1200" cap="none" spc="0" normalizeH="0" baseline="0" noProof="0" dirty="0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Segoe Sans"/>
              <a:ea typeface="+mn-ea"/>
              <a:cs typeface="+mn-cs"/>
            </a:endParaRPr>
          </a:p>
          <a:p>
            <a:pPr marL="685800" marR="0" lvl="1" indent="-22860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Segoe Sans"/>
                <a:ea typeface="+mn-ea"/>
                <a:cs typeface="+mn-cs"/>
              </a:rPr>
              <a:t>La inscripción se realiza mediante el </a:t>
            </a: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Segoe Sans"/>
                <a:ea typeface="+mn-ea"/>
                <a:cs typeface="+mn-cs"/>
              </a:rPr>
              <a:t>modelo 790</a:t>
            </a: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Segoe Sans"/>
                <a:ea typeface="+mn-ea"/>
                <a:cs typeface="+mn-cs"/>
              </a:rPr>
              <a:t>, y el examen consta de </a:t>
            </a: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Segoe Sans"/>
                <a:ea typeface="+mn-ea"/>
                <a:cs typeface="+mn-cs"/>
              </a:rPr>
              <a:t>200 preguntas tipo test</a:t>
            </a: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Segoe Sans"/>
                <a:ea typeface="+mn-ea"/>
                <a:cs typeface="+mn-cs"/>
              </a:rPr>
              <a:t> más 10 de reserva.</a:t>
            </a:r>
          </a:p>
          <a:p>
            <a:pPr marL="685800" marR="0" lvl="1" indent="-22860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1000" b="0" i="0" u="none" strike="noStrike" kern="1200" cap="none" spc="0" normalizeH="0" baseline="0" noProof="0" dirty="0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Segoe Sans"/>
              <a:ea typeface="+mn-ea"/>
              <a:cs typeface="+mn-cs"/>
            </a:endParaRPr>
          </a:p>
          <a:p>
            <a:pPr marL="685800" marR="0" lvl="1" indent="-22860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Segoe Sans"/>
                <a:ea typeface="+mn-ea"/>
                <a:cs typeface="+mn-cs"/>
              </a:rPr>
              <a:t>La nota final combina el </a:t>
            </a: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Segoe Sans"/>
                <a:ea typeface="+mn-ea"/>
                <a:cs typeface="+mn-cs"/>
              </a:rPr>
              <a:t>90% del examen</a:t>
            </a: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Segoe Sans"/>
                <a:ea typeface="+mn-ea"/>
                <a:cs typeface="+mn-cs"/>
              </a:rPr>
              <a:t> y el </a:t>
            </a: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Segoe Sans"/>
                <a:ea typeface="+mn-ea"/>
                <a:cs typeface="+mn-cs"/>
              </a:rPr>
              <a:t>10% del expediente académico</a:t>
            </a: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Segoe Sans"/>
                <a:ea typeface="+mn-ea"/>
                <a:cs typeface="+mn-cs"/>
              </a:rPr>
              <a:t>.</a:t>
            </a:r>
          </a:p>
          <a:p>
            <a:pPr marL="685800" marR="0" lvl="1" indent="-22860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1000" b="0" i="0" u="none" strike="noStrike" kern="1200" cap="none" spc="0" normalizeH="0" baseline="0" noProof="0" dirty="0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Segoe Sans"/>
              <a:ea typeface="+mn-ea"/>
              <a:cs typeface="+mn-cs"/>
            </a:endParaRPr>
          </a:p>
          <a:p>
            <a:pPr marL="685800" marR="0" lvl="1" indent="-22860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Segoe Sans"/>
                <a:ea typeface="+mn-ea"/>
                <a:cs typeface="+mn-cs"/>
              </a:rPr>
              <a:t>La adjudicación de plazas se realiza según el número de orden obtenido en el examen.</a:t>
            </a:r>
          </a:p>
        </p:txBody>
      </p:sp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0F57CCD7-59CD-F096-778A-30F0240863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" y="5934373"/>
            <a:ext cx="2877848" cy="68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22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23B4AD-847C-2A64-BF82-213CCBB7F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112B3-8A1C-C71A-66BA-7FB1D2422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s-E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Formar Residentes en España</a:t>
            </a:r>
            <a:b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</a:br>
            <a:endParaRPr lang="en-US" b="1" dirty="0">
              <a:latin typeface="Montserrat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B8FF3-B2E8-AD92-21A7-2B5ECB785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6963" y="817418"/>
            <a:ext cx="10016837" cy="4866848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s-ES" b="1" dirty="0">
              <a:solidFill>
                <a:srgbClr val="424242"/>
              </a:solidFill>
              <a:latin typeface="Segoe San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Segoe Sans"/>
                <a:ea typeface="+mn-ea"/>
                <a:cs typeface="+mn-cs"/>
              </a:rPr>
              <a:t>Objetivo del Sistema MIR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Segoe Sans"/>
              <a:ea typeface="+mn-ea"/>
              <a:cs typeface="+mn-cs"/>
            </a:endParaRPr>
          </a:p>
          <a:p>
            <a:pPr marL="685800" marR="0" lvl="1" indent="-22860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Segoe Sans"/>
                <a:ea typeface="+mn-ea"/>
                <a:cs typeface="+mn-cs"/>
              </a:rPr>
              <a:t>El sistema busca garantizar una 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Segoe Sans"/>
                <a:ea typeface="+mn-ea"/>
                <a:cs typeface="+mn-cs"/>
              </a:rPr>
              <a:t>formación homogénea, rigurosa y de calidad</a:t>
            </a: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Segoe Sans"/>
                <a:ea typeface="+mn-ea"/>
                <a:cs typeface="+mn-cs"/>
              </a:rPr>
              <a:t>, preparando a los futuros especialistas para trabajar en el sistema sanitario español con altos estándares clínicos y éticos.</a:t>
            </a:r>
          </a:p>
          <a:p>
            <a:pPr lvl="1">
              <a:spcBef>
                <a:spcPts val="1000"/>
              </a:spcBef>
              <a:defRPr/>
            </a:pP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Segoe Sans"/>
              <a:ea typeface="+mn-ea"/>
              <a:cs typeface="+mn-cs"/>
            </a:endParaRPr>
          </a:p>
        </p:txBody>
      </p:sp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36369F3A-039F-A328-03C8-DA8DF3DE59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" y="5934373"/>
            <a:ext cx="2877848" cy="68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430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6F53B5-F46D-31BA-D867-A3F5016FA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26D00-824C-0AA9-FC7A-0EEBCE942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5234"/>
            <a:ext cx="10515600" cy="1325563"/>
          </a:xfrm>
        </p:spPr>
        <p:txBody>
          <a:bodyPr>
            <a:normAutofit fontScale="9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¿</a:t>
            </a: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QUÉ ES FORMAR RESIDENTES?</a:t>
            </a:r>
            <a:b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</a:br>
            <a:endParaRPr lang="en-US" b="1" dirty="0">
              <a:latin typeface="Montserrat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0C29A-9522-AE8D-C948-767AE8436A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291" y="1528201"/>
            <a:ext cx="6255327" cy="3804992"/>
          </a:xfrm>
        </p:spPr>
        <p:txBody>
          <a:bodyPr>
            <a:normAutofit fontScale="92500"/>
          </a:bodyPr>
          <a:lstStyle/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Formar residentes</a:t>
            </a: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significa 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acompañar, guiar y capacitar a médicos recién licenciados durante su etapa de formación especializada</a:t>
            </a: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con el objetivo de que desarrollen las 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competencias clínicas, científicas, éticas y humanas</a:t>
            </a: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necesarias para ejercer con responsabilidad y autonomía dentro de su especialidad.</a:t>
            </a:r>
          </a:p>
        </p:txBody>
      </p:sp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E21D49B5-154D-D3D4-340B-77E46433D8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" y="5934373"/>
            <a:ext cx="2877848" cy="68895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ACCAF3A-1408-7BD5-9100-7DE1D5D82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1891" y="1526504"/>
            <a:ext cx="3459085" cy="345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35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37FB7C-34A0-B4C9-44AA-1A66E5AE9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6796F-CE76-C0C1-A4F3-26C5EF755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924309" cy="1325563"/>
          </a:xfrm>
        </p:spPr>
        <p:txBody>
          <a:bodyPr>
            <a:normAutofit fontScale="9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s-ES" sz="4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¿CUÁL ES EL ROL DEL FORMADOR (TUTOR/RESPONSABLE CLÍNICO)?</a:t>
            </a:r>
            <a:b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</a:br>
            <a:endParaRPr lang="en-US" b="1" dirty="0">
              <a:latin typeface="Montserrat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FAA05-7517-8312-1B1B-8DBD10208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527473" cy="3572640"/>
          </a:xfrm>
        </p:spPr>
        <p:txBody>
          <a:bodyPr/>
          <a:lstStyle/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Actuar como 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modelo profesional y referente humano</a:t>
            </a: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s-E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Guiar, evaluar y motivar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el crecimiento del residente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s-E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Facilitar un entorno de aprendizaje seguro, con </a:t>
            </a:r>
            <a:r>
              <a:rPr kumimoji="0" lang="es-E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feedback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constructivo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s-E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Promover la 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autonomía progresiva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respetando el nivel de experiencia</a:t>
            </a:r>
          </a:p>
          <a:p>
            <a:endParaRPr lang="en-US" dirty="0">
              <a:latin typeface="Montserrat" pitchFamily="2" charset="0"/>
            </a:endParaRPr>
          </a:p>
        </p:txBody>
      </p:sp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A472FE29-6291-F5A4-1B1A-EBA99040FB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" y="5934373"/>
            <a:ext cx="2877848" cy="68895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104B3B8-8306-B96B-F34D-803089DE54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1105" y="918186"/>
            <a:ext cx="2139881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812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70A4B2-9C7C-4D2B-B97E-BF6E72FAB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DFBE805-86AF-9F4A-DDF8-831128A2D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083" y="57883"/>
            <a:ext cx="8696626" cy="5374446"/>
          </a:xfrm>
          <a:prstGeom prst="rect">
            <a:avLst/>
          </a:prstGeom>
        </p:spPr>
      </p:pic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71083EFE-1939-CF2F-12E6-0FD3DB86C9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7" y="5934373"/>
            <a:ext cx="2877848" cy="68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38210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1652</TotalTime>
  <Words>2253</Words>
  <Application>Microsoft Office PowerPoint</Application>
  <PresentationFormat>Panorámica</PresentationFormat>
  <Paragraphs>290</Paragraphs>
  <Slides>46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46</vt:i4>
      </vt:variant>
    </vt:vector>
  </HeadingPairs>
  <TitlesOfParts>
    <vt:vector size="59" baseType="lpstr">
      <vt:lpstr>Aptos</vt:lpstr>
      <vt:lpstr>Aptos Display</vt:lpstr>
      <vt:lpstr>Arial</vt:lpstr>
      <vt:lpstr>Calibri</vt:lpstr>
      <vt:lpstr>Calibri Light</vt:lpstr>
      <vt:lpstr>Courier New</vt:lpstr>
      <vt:lpstr>Montserrat</vt:lpstr>
      <vt:lpstr>Segoe Print</vt:lpstr>
      <vt:lpstr>Segoe Sans</vt:lpstr>
      <vt:lpstr>Segoe Script</vt:lpstr>
      <vt:lpstr>Tema de Office</vt:lpstr>
      <vt:lpstr>1_Tema de Office</vt:lpstr>
      <vt:lpstr>Office Theme</vt:lpstr>
      <vt:lpstr>LA FORMACIÓN DEL INTERNISTA:  NUESTRA REALIDAD</vt:lpstr>
      <vt:lpstr>Formar Residentes en España </vt:lpstr>
      <vt:lpstr>Formar Residentes en España </vt:lpstr>
      <vt:lpstr>Formar Residentes en España </vt:lpstr>
      <vt:lpstr>Formar Residentes en España </vt:lpstr>
      <vt:lpstr>Formar Residentes en España </vt:lpstr>
      <vt:lpstr>¿QUÉ ES FORMAR RESIDENTES? </vt:lpstr>
      <vt:lpstr>¿CUÁL ES EL ROL DEL FORMADOR (TUTOR/RESPONSABLE CLÍNICO)? </vt:lpstr>
      <vt:lpstr>Presentación de PowerPoint</vt:lpstr>
      <vt:lpstr>Presentación de PowerPoint</vt:lpstr>
      <vt:lpstr>Programa formativo SCO/227/2007</vt:lpstr>
      <vt:lpstr>Programa formativo SCO/227/2007</vt:lpstr>
      <vt:lpstr>Programa formativo SCO/227/2007</vt:lpstr>
      <vt:lpstr>Programa formativo SCO/227/2007</vt:lpstr>
      <vt:lpstr>Programa formativo SCO/227/2007</vt:lpstr>
      <vt:lpstr>Programa formativo SCO/227/2007</vt:lpstr>
      <vt:lpstr>Programa formativo SCO/227/2007</vt:lpstr>
      <vt:lpstr>Programa formativo SCO/227/2007</vt:lpstr>
      <vt:lpstr>Programa formativo SCO/227/2007</vt:lpstr>
      <vt:lpstr>Programa formativo SCO/227/2007</vt:lpstr>
      <vt:lpstr>Programa formativo SCO/227/2007</vt:lpstr>
      <vt:lpstr>Programa formativo SCO/227/2007</vt:lpstr>
      <vt:lpstr>Programa formativo SCO/227/2007</vt:lpstr>
      <vt:lpstr>Programa formativo SCO/227/2007</vt:lpstr>
      <vt:lpstr>Programa formativo SCO/227/2007</vt:lpstr>
      <vt:lpstr>EVALUACIÓN</vt:lpstr>
      <vt:lpstr>EVALUACIÓN</vt:lpstr>
      <vt:lpstr>PLAZAS OFERTADAS DE MIR DE  MEDICINA INTERNA EN ESPAÑA</vt:lpstr>
      <vt:lpstr>Programa formativo SCO/227/2007</vt:lpstr>
      <vt:lpstr>PROGRAMA FORMATIVO PROPUESTO </vt:lpstr>
      <vt:lpstr>COMPETENCIA</vt:lpstr>
      <vt:lpstr>PROGRAMA FORMATIVO PROPUESTO </vt:lpstr>
      <vt:lpstr>PROGRAMA FORMATIVO PROPUESTO </vt:lpstr>
      <vt:lpstr>PROGRAMA FORMATIVO PROPUESTO </vt:lpstr>
      <vt:lpstr>PROGRAMA FORMATIVO PROPUESTO </vt:lpstr>
      <vt:lpstr>PROGRAMA FORMATIVO PROPUESTO </vt:lpstr>
      <vt:lpstr>PROGRAMA FORMATIVO PROPUESTO </vt:lpstr>
      <vt:lpstr>PROGRAMA FORMATIVO PROPUESTO </vt:lpstr>
      <vt:lpstr>PROGRAMA FORMATIVO PROPUESTO </vt:lpstr>
      <vt:lpstr>PROGRAMA FORMATIVO PROPUESTO </vt:lpstr>
      <vt:lpstr>Presentación de PowerPoint</vt:lpstr>
      <vt:lpstr>Presentación de PowerPoint</vt:lpstr>
      <vt:lpstr>Presentación de PowerPoint</vt:lpstr>
      <vt:lpstr>Presentación de PowerPoint</vt:lpstr>
      <vt:lpstr>SEMI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Chimeno Viñas, Montserrat</dc:creator>
  <cp:lastModifiedBy>Chimeno Viñas, Montserrat</cp:lastModifiedBy>
  <cp:revision>23</cp:revision>
  <dcterms:created xsi:type="dcterms:W3CDTF">2025-08-04T09:21:25Z</dcterms:created>
  <dcterms:modified xsi:type="dcterms:W3CDTF">2025-09-06T23:21:02Z</dcterms:modified>
</cp:coreProperties>
</file>