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defRPr sz="1600">
                <a:latin typeface="Calibri"/>
                <a:ea typeface="Calibri"/>
                <a:cs typeface="Calibri"/>
                <a:sym typeface="Calibri"/>
              </a:defRPr>
            </a:pPr>
            <a:r>
              <a:t>Los glomérulos de un adulto sano filtran aproximadamente 180 g de glucosa cada día. En circunstancias normales, casi toda esta glucosa se reabsorbe y &lt;1% se excreta en la orina.. La glucosa, una vez filtrada en el túbulo, deberá ser transportada fuera del mismo, a través de las células epiteliales tubulares, y después, a través de la membrana basolateral, hacia el capilar peritubular.</a:t>
            </a:r>
          </a:p>
          <a:p>
            <a:pPr>
              <a:defRPr sz="1600">
                <a:latin typeface="Calibri"/>
                <a:ea typeface="Calibri"/>
                <a:cs typeface="Calibri"/>
                <a:sym typeface="Calibri"/>
              </a:defRPr>
            </a:pPr>
          </a:p>
          <a:p>
            <a:pPr>
              <a:defRPr sz="1600">
                <a:latin typeface="Calibri"/>
                <a:ea typeface="Calibri"/>
                <a:cs typeface="Calibri"/>
                <a:sym typeface="Calibri"/>
              </a:defRPr>
            </a:pPr>
            <a:r>
              <a:t>El 90% de la glucosa filtrada se reabsorbe por la alta capacidad del transportador SGLT2 en el segmento contorneado del túbulo proximal, y el 10% restante de la glucosa filtrada se reabsorbe por el transportador SGLT1 en el segmento recto del túbulo proximal descendente. El resultado es que no aparece glucosa en la orina.</a:t>
            </a:r>
          </a:p>
          <a:p>
            <a:pPr>
              <a:defRPr sz="1600">
                <a:latin typeface="Calibri"/>
                <a:ea typeface="Calibri"/>
                <a:cs typeface="Calibri"/>
                <a:sym typeface="Calibri"/>
              </a:defRPr>
            </a:pPr>
          </a:p>
          <a:p>
            <a:pPr>
              <a:defRPr sz="1600">
                <a:latin typeface="Calibri"/>
                <a:ea typeface="Calibri"/>
                <a:cs typeface="Calibri"/>
                <a:sym typeface="Calibri"/>
              </a:defRPr>
            </a:pPr>
            <a:r>
              <a:t> SGLT1 es un transportador de baja capacidad y de alta afinidad. Se encuentra principalmente en el tracto gastrointestinal, pero también se puede encontrar en el segmento S3 del túbulo proximal renal. Aunque SGLT1 es el transportador clave de la absorción de glucosa en el tracto gastrointestinal, su impacto en el riñón es menos importante; representa alrededor del 10% de la reabsorción de la glucosa.</a:t>
            </a:r>
          </a:p>
          <a:p>
            <a:pPr>
              <a:defRPr sz="1600">
                <a:latin typeface="Calibri"/>
                <a:ea typeface="Calibri"/>
                <a:cs typeface="Calibri"/>
                <a:sym typeface="Calibri"/>
              </a:defRPr>
            </a:pPr>
          </a:p>
          <a:p>
            <a:pPr>
              <a:defRPr sz="1600">
                <a:latin typeface="Calibri"/>
                <a:ea typeface="Calibri"/>
                <a:cs typeface="Calibri"/>
                <a:sym typeface="Calibri"/>
              </a:defRPr>
            </a:pPr>
            <a:r>
              <a:t>SGLT2 es un transportador de gran capacidad y de baja afinidad, y se encuentra principalmente en el riñón.</a:t>
            </a:r>
          </a:p>
          <a:p>
            <a:pPr>
              <a:defRPr sz="1600">
                <a:latin typeface="Calibri"/>
                <a:ea typeface="Calibri"/>
                <a:cs typeface="Calibri"/>
                <a:sym typeface="Calibri"/>
              </a:defRPr>
            </a:pPr>
          </a:p>
          <a:p>
            <a:pPr>
              <a:defRPr sz="1600">
                <a:latin typeface="Calibri"/>
                <a:ea typeface="Calibri"/>
                <a:cs typeface="Calibri"/>
                <a:sym typeface="Calibri"/>
              </a:defRPr>
            </a:pPr>
            <a:r>
              <a:t>Un tercer miembro de esta familia, SGLT3, se encuentra ampliamente en el músculo esquelético y el sistema nervioso. Se cree que SGLT3 no es un transportador de glucosa, sino que actúa como sensor.</a:t>
            </a:r>
          </a:p>
          <a:p>
            <a:pPr>
              <a:defRPr sz="1600">
                <a:latin typeface="Calibri"/>
                <a:ea typeface="Calibri"/>
                <a:cs typeface="Calibri"/>
                <a:sym typeface="Calibri"/>
              </a:defRPr>
            </a:pPr>
          </a:p>
          <a:p>
            <a:pPr>
              <a:defRPr sz="1600">
                <a:latin typeface="Calibri"/>
                <a:ea typeface="Calibri"/>
                <a:cs typeface="Calibri"/>
                <a:sym typeface="Calibri"/>
              </a:defRPr>
            </a:pPr>
            <a:r>
              <a:t> </a:t>
            </a:r>
          </a:p>
          <a:p>
            <a:pPr>
              <a:defRPr sz="1600">
                <a:latin typeface="Calibri"/>
                <a:ea typeface="Calibri"/>
                <a:cs typeface="Calibri"/>
                <a:sym typeface="Calibri"/>
              </a:defRPr>
            </a:pPr>
            <a:r>
              <a:t>Aunque se han identificado otros miembros de esta familia (SGLT4, SGLT5 y SGLT6), su función en humanos se desconoce en estos momentos (tabla 2). El SGLT de mayor prevalencia e importancia funcional en el riñón es SGLT2. Esto explica por qué este transportador, que se encarga del 90% de la reabsorción de la glucosa en el riñón, se ha convertido en centro de gran interés en el ámbito de la diabetes.</a:t>
            </a:r>
          </a:p>
          <a:p>
            <a:pPr>
              <a:defRPr sz="1600">
                <a:latin typeface="Calibri"/>
                <a:ea typeface="Calibri"/>
                <a:cs typeface="Calibri"/>
                <a:sym typeface="Calibri"/>
              </a:defRPr>
            </a:pPr>
          </a:p>
          <a:p>
            <a:pPr>
              <a:defRPr sz="1600">
                <a:latin typeface="Calibri"/>
                <a:ea typeface="Calibri"/>
                <a:cs typeface="Calibri"/>
                <a:sym typeface="Calibri"/>
              </a:defRPr>
            </a:pPr>
            <a:r>
              <a:t> </a:t>
            </a:r>
          </a:p>
          <a:p>
            <a:pPr>
              <a:defRPr sz="1600">
                <a:latin typeface="Calibri"/>
                <a:ea typeface="Calibri"/>
                <a:cs typeface="Calibri"/>
                <a:sym typeface="Calibri"/>
              </a:defRPr>
            </a:pPr>
            <a:r>
              <a:t>Este transportador se encuentra en una densidad relativamente alta en el segmento S1 (el segmento inicial) del túbulo proximal. SGLT2 transporta glucosa aprovechando el gradiente de energía de la reabsorción de sodio en el filtrado tubular. Este proceso recibe el nombre de transporte activo secundario y es impulsado por el gradiente electroquímico de sodio en el filtrado tubular.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defRPr sz="1900">
                <a:latin typeface="Calibri"/>
                <a:ea typeface="Calibri"/>
                <a:cs typeface="Calibri"/>
                <a:sym typeface="Calibri"/>
              </a:defRPr>
            </a:pPr>
            <a:r>
              <a:t>NAS, NAFLD activity score; LFC, liver fat content;</a:t>
            </a:r>
          </a:p>
          <a:p>
            <a:pPr>
              <a:defRPr sz="1900">
                <a:latin typeface="Calibri"/>
                <a:ea typeface="Calibri"/>
                <a:cs typeface="Calibri"/>
                <a:sym typeface="Calibri"/>
              </a:defRPr>
            </a:pPr>
          </a:p>
          <a:p>
            <a:pPr>
              <a:defRPr sz="1900">
                <a:latin typeface="Calibri"/>
                <a:ea typeface="Calibri"/>
                <a:cs typeface="Calibri"/>
                <a:sym typeface="Calibri"/>
              </a:defRPr>
            </a:pPr>
            <a:r>
              <a:t>Dado que la EHGNA está estrechamente relacionada con la DM2, y la IR también juega un papel vital en la patogénesis de la EHGNA, los fármacos hipoglucemiantes han demostrado efectos beneficiosos en el tratamiento de la EHGNA.</a:t>
            </a:r>
          </a:p>
          <a:p>
            <a:pPr>
              <a:defRPr sz="1900">
                <a:latin typeface="Calibri"/>
                <a:ea typeface="Calibri"/>
                <a:cs typeface="Calibri"/>
                <a:sym typeface="Calibri"/>
              </a:defRPr>
            </a:pPr>
          </a:p>
          <a:p>
            <a:pPr>
              <a:defRPr sz="1900">
                <a:latin typeface="Calibri"/>
                <a:ea typeface="Calibri"/>
                <a:cs typeface="Calibri"/>
                <a:sym typeface="Calibri"/>
              </a:defRPr>
            </a:pPr>
            <a:r>
              <a:t>Entre estos fármacos hipoglucemiantes, los inhibidores de SGLT-2 tienen aplicaciones prometedoras debido a sus ventajas de mejorar la IR intrahepática y aliviar la esteatosis hepática,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defRPr sz="1900">
                <a:latin typeface="Calibri"/>
                <a:ea typeface="Calibri"/>
                <a:cs typeface="Calibri"/>
                <a:sym typeface="Calibri"/>
              </a:defRPr>
            </a:pPr>
            <a:r>
              <a:t> HFF, hepatic fat fraction</a:t>
            </a:r>
          </a:p>
          <a:p>
            <a:pPr>
              <a:defRPr sz="1900">
                <a:latin typeface="Calibri"/>
                <a:ea typeface="Calibri"/>
                <a:cs typeface="Calibri"/>
                <a:sym typeface="Calibri"/>
              </a:defRPr>
            </a:pPr>
            <a:r>
              <a:t> FM, fat mass</a:t>
            </a:r>
          </a:p>
          <a:p>
            <a:pPr>
              <a:defRPr sz="1900">
                <a:latin typeface="Calibri"/>
                <a:ea typeface="Calibri"/>
                <a:cs typeface="Calibri"/>
                <a:sym typeface="Calibri"/>
              </a:defRPr>
            </a:pPr>
            <a:r>
              <a:t>BMI, body mass index; FM, fat mass; VAT, visceral adipose tissue ; LSM, liver stiffness measurement; T2DM, type 2 diabetes; FBG, fasting blood glucose.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defRPr sz="1800">
                <a:solidFill>
                  <a:srgbClr val="333333"/>
                </a:solidFill>
                <a:latin typeface="Cambria"/>
                <a:ea typeface="Cambria"/>
                <a:cs typeface="Cambria"/>
                <a:sym typeface="Cambria"/>
              </a:defRPr>
            </a:pPr>
            <a:r>
              <a:t>Inhibidores de la SGLT-2 como agentes terapéuticos prometedores para el tratamiento de pacientes con NAFLD/NASH. El tratamiento con SGLT-2i contribuye al alivio de la NAFLD mediante la reducción de la hiperglucemia, la mejora de la resistencia sistemática a la insulina, el aumento de la pérdida calórica y la reducción del peso corporal, principalmente debido a la glucosuria. Aparte de eso, el SGLT-2i juega un efecto hepatoprotector a través de la reducción de la lipogénesis hepática de novo, la inflamación hepática, la apoptosis, el estrés de la ER, el estrés oxidativo y el aumento de la beta-oxidación hepática. La reducción de la activación de las células satélite hepáticas y las vías p53/p21 por SGLT-2i conduce a una mejora de la fibrosis hepática y el desarrollo de HCC. </a:t>
            </a:r>
          </a:p>
          <a:p>
            <a:pPr>
              <a:defRPr sz="1800">
                <a:solidFill>
                  <a:srgbClr val="333333"/>
                </a:solidFill>
                <a:latin typeface="Cambria"/>
                <a:ea typeface="Cambria"/>
                <a:cs typeface="Cambria"/>
                <a:sym typeface="Cambria"/>
              </a:defRPr>
            </a:pPr>
          </a:p>
          <a:p>
            <a:pPr>
              <a:defRPr sz="1800">
                <a:solidFill>
                  <a:srgbClr val="333333"/>
                </a:solidFill>
                <a:latin typeface="Cambria"/>
                <a:ea typeface="Cambria"/>
                <a:cs typeface="Cambria"/>
                <a:sym typeface="Cambria"/>
              </a:defRPr>
            </a:pPr>
            <a:r>
              <a:t>FFA: Ácidos grasos libres; DNL: Lipogénesis de novo; HCC: Carcinoma hepatocelular; TC: Colesterol total; TG: Triglicéridos; LDL: Lipoproteína de baja densidad; VLDL: Lipoproteína de muy baja densidad; GNG: Gluconeogénesis; HSC: Células esteladas hepáticas; IR: Resistencia a la insulina; ROS: Especies reactivas de oxígeno; Estrés ER: Estrés del retículo endoplasmático.</a:t>
            </a:r>
          </a:p>
          <a:p>
            <a:pPr>
              <a:defRPr sz="1800">
                <a:solidFill>
                  <a:srgbClr val="333333"/>
                </a:solidFill>
                <a:latin typeface="Cambria"/>
                <a:ea typeface="Cambria"/>
                <a:cs typeface="Cambria"/>
                <a:sym typeface="Cambria"/>
              </a:defRPr>
            </a:pPr>
          </a:p>
          <a:p>
            <a:pPr>
              <a:defRPr sz="1800">
                <a:solidFill>
                  <a:srgbClr val="212121"/>
                </a:solidFill>
                <a:latin typeface="Roboto"/>
                <a:ea typeface="Roboto"/>
                <a:cs typeface="Roboto"/>
                <a:sym typeface="Roboto"/>
              </a:defRPr>
            </a:pPr>
            <a:r>
              <a:t>Androutsakos T, Nasiri-Ansari N, Bakasis AD, Kyrou I, Efstathopoulos E, Randeva HS, Kassi E. SGLT-2 Inhibitors in NAFLD: Expanding Their Role beyond Diabetes and Cardioprotection. Int J Mol Sci. 2022 Mar 13;23(6):3107</a:t>
            </a:r>
          </a:p>
          <a:p>
            <a:pPr>
              <a:defRPr sz="1800">
                <a:solidFill>
                  <a:srgbClr val="212121"/>
                </a:solidFill>
                <a:latin typeface="Roboto"/>
                <a:ea typeface="Roboto"/>
                <a:cs typeface="Roboto"/>
                <a:sym typeface="Roboto"/>
              </a:defRPr>
            </a:pPr>
          </a:p>
          <a:p>
            <a:pPr>
              <a:defRPr sz="1800">
                <a:solidFill>
                  <a:srgbClr val="212121"/>
                </a:solidFill>
                <a:latin typeface="Roboto"/>
                <a:ea typeface="Roboto"/>
                <a:cs typeface="Roboto"/>
                <a:sym typeface="Roboto"/>
              </a:defRPr>
            </a:pPr>
            <a:r>
              <a:t>Aumento de la glucosa endógena y aceleración de la lipólisis.</a:t>
            </a:r>
          </a:p>
          <a:p>
            <a:pPr>
              <a:defRPr sz="1800">
                <a:solidFill>
                  <a:srgbClr val="212121"/>
                </a:solidFill>
                <a:latin typeface="Roboto"/>
                <a:ea typeface="Roboto"/>
                <a:cs typeface="Roboto"/>
                <a:sym typeface="Roboto"/>
              </a:defRPr>
            </a:pPr>
          </a:p>
          <a:p>
            <a:pPr>
              <a:defRPr sz="1800">
                <a:solidFill>
                  <a:srgbClr val="212121"/>
                </a:solidFill>
                <a:latin typeface="Roboto"/>
                <a:ea typeface="Roboto"/>
                <a:cs typeface="Roboto"/>
                <a:sym typeface="Roboto"/>
              </a:defRPr>
            </a:pPr>
            <a:r>
              <a:t>El hígado es un órgano metabólico importante cuya función metabólica está controlada por la insulina y otras hormonas metabólicas; un metabolismo energético aberrante en el hígado está relacionado con la EHGNA [102]. La insulina es el principal regulador del metabolismo de la glucosa, los lípidos y las proteínas. Cuando aumenta la concentración plasmática de glucosa, se estimula la secreción de insulina de las células β, y la hiperinsulinemia y la hiperglucemia actúan sinérgicamente para inhibir la producción endógena de glucosa (EGP) y la lipólisis. Algunas investigaciones indican que la inhibición de SGLT-2 aumenta la EGP debido al aumento de la gluconeogénesis, pero no de la glucogenólisis [103].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lvl1pPr>
              <a:defRPr sz="2100">
                <a:latin typeface="Calibri"/>
                <a:ea typeface="Calibri"/>
                <a:cs typeface="Calibri"/>
                <a:sym typeface="Calibri"/>
              </a:defRPr>
            </a:lvl1pPr>
          </a:lstStyle>
          <a:p>
            <a:pPr/>
            <a:r>
              <a:t>El resultado principal fue la regresión de MASLD, definida como una reducción en la puntuación FLI a &lt; 30 en el seguimiento desde una línea de base de &gt; 60, y los resultados secundarios comprendieron consecuencias adversas relacionadas con el hígado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defRPr sz="2100">
                <a:latin typeface="Calibri"/>
                <a:ea typeface="Calibri"/>
                <a:cs typeface="Calibri"/>
                <a:sym typeface="Calibri"/>
              </a:defRPr>
            </a:pPr>
            <a:r>
              <a:t>El resultado principal fue la regresión de MASLD, definida como una reducción en la puntuación FLI a &lt; 30 en el seguimiento desde una línea de base de &gt; 60, y los resultados secundarios comprendieron consecuencias adversas relacionadas con el hígado</a:t>
            </a:r>
          </a:p>
          <a:p>
            <a:pPr>
              <a:defRPr sz="2100">
                <a:latin typeface="Calibri"/>
                <a:ea typeface="Calibri"/>
                <a:cs typeface="Calibri"/>
                <a:sym typeface="Calibri"/>
              </a:defRPr>
            </a:pPr>
          </a:p>
          <a:p>
            <a:pPr>
              <a:defRPr sz="2100">
                <a:latin typeface="Calibri"/>
                <a:ea typeface="Calibri"/>
                <a:cs typeface="Calibri"/>
                <a:sym typeface="Calibri"/>
              </a:defRPr>
            </a:pPr>
            <a:r>
              <a:t>Sodium-glucose cotransporter 2 (SGLT2) inhibitors were associated with greater rates of nonalcoholic fatty liver disease (NAFLD) regression compared with other oral antidiabetic drug classes. Less adverse liver-related outcomes (defined as liver-related hospitalization, liver-related mortality, liver transplant, and hepatocellular carcinoma) were also observed for the SGLT2 inhibitor class. DPP-4 indicates dipeptidyl peptidase-4.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defRPr>
                <a:latin typeface="Calibri"/>
                <a:ea typeface="Calibri"/>
                <a:cs typeface="Calibri"/>
                <a:sym typeface="Calibri"/>
              </a:defRPr>
            </a:pPr>
            <a:r>
              <a:t>Se incluyeron en este análisis 53 participantes con EHGNA (27 con dapagliflozina; 26 con pioglitazona).</a:t>
            </a:r>
          </a:p>
          <a:p>
            <a:pPr>
              <a:defRPr>
                <a:latin typeface="Calibri"/>
                <a:ea typeface="Calibri"/>
                <a:cs typeface="Calibri"/>
                <a:sym typeface="Calibri"/>
              </a:defRPr>
            </a:pPr>
          </a:p>
          <a:p>
            <a:pPr>
              <a:defRPr>
                <a:latin typeface="Calibri"/>
                <a:ea typeface="Calibri"/>
                <a:cs typeface="Calibri"/>
                <a:sym typeface="Calibri"/>
              </a:defRPr>
            </a:pPr>
            <a:r>
              <a:t>A total of 71 patients were randomly assigned to the DAP group (n = 36) or PIO group (n = 35). All participants had completed the original randomized, controlled trial and their baseline characteristics have been reported previously 9 . Five patients in the DAP group and two patients in the PIO group were excluded from the present analysis because of habitual drinking, and four patients in the DAP group and seven patients in the PIO group were excluded because their FLI was &lt;30. A total of 27 patients were finally included in the DAP group and 26 in the PIO group (Figure 1). There was no significant difference in baseline patient characteristics, including lipid profiles and liver enzymes, between the two group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a:defRPr sz="2200">
                <a:latin typeface="Calibri"/>
                <a:ea typeface="Calibri"/>
                <a:cs typeface="Calibri"/>
                <a:sym typeface="Calibri"/>
              </a:defRPr>
            </a:pPr>
            <a:r>
              <a:t>Es una causa frecuente de infertilidad.</a:t>
            </a:r>
          </a:p>
          <a:p>
            <a:pPr>
              <a:defRPr sz="2200">
                <a:latin typeface="Calibri"/>
                <a:ea typeface="Calibri"/>
                <a:cs typeface="Calibri"/>
                <a:sym typeface="Calibri"/>
              </a:defRPr>
            </a:pPr>
            <a:r>
              <a:t>Se plantea la hipótesis de que la actividad aberrante del generador de pulsos de GnRH (hormona liberadora de gonadotropina) da lugar a una secreción preferente de la hormona luteinizante sobre la hormona folículo estimulante, lo que conlleva un aumento de la producción de andrógenos en las células de la teca y una disminución de la conversión de testosterona a estrógenos en las células de la granulosa ovárica </a:t>
            </a:r>
          </a:p>
          <a:p>
            <a:pPr>
              <a:defRPr sz="2200">
                <a:latin typeface="Calibri"/>
                <a:ea typeface="Calibri"/>
                <a:cs typeface="Calibri"/>
                <a:sym typeface="Calibri"/>
              </a:defRPr>
            </a:pPr>
          </a:p>
          <a:p>
            <a:pPr marL="120315" indent="-120315">
              <a:buSzPct val="100000"/>
              <a:buChar char="•"/>
              <a:defRPr sz="2200">
                <a:latin typeface="Calibri"/>
                <a:ea typeface="Calibri"/>
                <a:cs typeface="Calibri"/>
                <a:sym typeface="Calibri"/>
              </a:defRPr>
            </a:pPr>
            <a:r>
              <a:t>La resistencia a la insulina también es un factor determinante de la fisiopatología del SOP, provocando inflamación, complicaciones metabólicas y disfunción reproductiva.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Los defectos de unión al receptor de insulina y una disminución de los receptores Glut4 provocan hiperglucemia e hiperinsulinemia, que estimulan aún más la producción de andrógenos ováricos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defRPr>
                <a:latin typeface="Calibri"/>
                <a:ea typeface="Calibri"/>
                <a:cs typeface="Calibri"/>
                <a:sym typeface="Calibri"/>
              </a:defRPr>
            </a:pPr>
            <a:r>
              <a:t>Al analizar el efecto de los inhibidores de SGLT2 sobre los parámetros hormonales, ya sea solos o en combinación con metformina, cuatro de los cinco estudios mostraron una disminución de la testosterona total [31–33,35], y dos de ellos alcanzaron la significación estadística [32,35].</a:t>
            </a:r>
          </a:p>
          <a:p>
            <a:pPr>
              <a:defRPr>
                <a:latin typeface="Calibri"/>
                <a:ea typeface="Calibri"/>
                <a:cs typeface="Calibri"/>
                <a:sym typeface="Calibri"/>
              </a:defRPr>
            </a:pPr>
          </a:p>
          <a:p>
            <a:pPr>
              <a:defRPr>
                <a:latin typeface="Calibri"/>
                <a:ea typeface="Calibri"/>
                <a:cs typeface="Calibri"/>
                <a:sym typeface="Calibri"/>
              </a:defRPr>
            </a:pPr>
            <a:r>
              <a:t> En Cai et al., se observó una reducción general de la testosterona total en el grupo de canagliflozina y no se observaron diferencias significativas (p = 0,411) entre los grupos de canagliflozina y metformina  [31]. De igual forma, Elkind-Hirsch et al. Se observó una disminución estadísticamente significativa de la testosterona total (TT) en comparación con el valor basal (p &lt; 0,001) tanto en el grupo de dapagliflozina como en los demás grupos de tratamiento, incluyendo exenatida, exenatida/dapagliflozina, dapagliflozina/metformina y fentermina/topiramato [32]. En el estudio de Zhang et al., la combinación de canagliflozina/metformina disminuyó significativamente la testosterona total en comparación con la metformina sola aunque ambos grupos mostraron niveles de TT significativamente más bajos en comparación con el valor basal [35]. </a:t>
            </a:r>
          </a:p>
          <a:p>
            <a:pPr>
              <a:defRPr>
                <a:latin typeface="Calibri"/>
                <a:ea typeface="Calibri"/>
                <a:cs typeface="Calibri"/>
                <a:sym typeface="Calibri"/>
              </a:defRPr>
            </a:pPr>
          </a:p>
          <a:p>
            <a:pPr>
              <a:defRPr>
                <a:latin typeface="Calibri"/>
                <a:ea typeface="Calibri"/>
                <a:cs typeface="Calibri"/>
                <a:sym typeface="Calibri"/>
              </a:defRPr>
            </a:pPr>
            <a:r>
              <a:t>En Javed et al., los niveles de testosterona total aumentaron en el grupo de empagliflozina (% de cambio basal: 2,6 [37,0] %) y disminuyeron en el grupo de metformina (% de cambio basal: −14 [33,6] %); aunque ninguno de los resultados fue estadísticamente significativo [33]. Tan et al. demostraron una reducción no significativa de la testosterona total en el grupo de licogliflozina en comparación con el placebo (reducción del 9 %, IC del 90 %: 0,77-1,07; p = 0,340) [34].</a:t>
            </a:r>
          </a:p>
          <a:p>
            <a:pPr>
              <a:defRPr>
                <a:latin typeface="Calibri"/>
                <a:ea typeface="Calibri"/>
                <a:cs typeface="Calibri"/>
                <a:sym typeface="Calibri"/>
              </a:defRPr>
            </a:pPr>
          </a:p>
          <a:p>
            <a:pPr>
              <a:defRPr>
                <a:latin typeface="Calibri"/>
                <a:ea typeface="Calibri"/>
                <a:cs typeface="Calibri"/>
                <a:sym typeface="Calibri"/>
              </a:defRPr>
            </a:pPr>
          </a:p>
          <a:p>
            <a:pPr>
              <a:defRPr>
                <a:latin typeface="Calibri"/>
                <a:ea typeface="Calibri"/>
                <a:cs typeface="Calibri"/>
                <a:sym typeface="Calibri"/>
              </a:defRPr>
            </a:pPr>
            <a:r>
              <a:t>En el Indice de andrógenos libres en el estudio de Zhang et al., en el grupo de canagliflozina/metformina disminuyó significativamente en comparación con el valor inicial (p = 0,0457), pero no así en el grupo de solo metformina [35]. Además, Elkind-Hirsch et al. demostraron que el IAA (p &lt; 0,001) disminuyó significativamente en el grupo de inhibidores de SGLT2.</a:t>
            </a:r>
          </a:p>
          <a:p>
            <a:pPr>
              <a:defRPr>
                <a:latin typeface="Calibri"/>
                <a:ea typeface="Calibri"/>
                <a:cs typeface="Calibri"/>
                <a:sym typeface="Calibri"/>
              </a:defRPr>
            </a:pPr>
          </a:p>
          <a:p>
            <a:pPr>
              <a:defRPr>
                <a:latin typeface="Calibri"/>
                <a:ea typeface="Calibri"/>
                <a:cs typeface="Calibri"/>
                <a:sym typeface="Calibri"/>
              </a:defRPr>
            </a:pPr>
            <a:r>
              <a:t> En el estudio de Javed et al., se observaron reducciones no significativas del IAA tanto en el grupo de metformina como en el de empagliflozina. En el estudio de Tan et al., se observó una reducción no significativa del IAA en el grupo de licogliflozina en comparación con el grupo placebo.</a:t>
            </a:r>
          </a:p>
          <a:p>
            <a:pPr>
              <a:defRPr>
                <a:latin typeface="Calibri"/>
                <a:ea typeface="Calibri"/>
                <a:cs typeface="Calibri"/>
                <a:sym typeface="Calibri"/>
              </a:defRPr>
            </a:pPr>
          </a:p>
          <a:p>
            <a:pPr>
              <a:defRPr>
                <a:latin typeface="Calibri"/>
                <a:ea typeface="Calibri"/>
                <a:cs typeface="Calibri"/>
                <a:sym typeface="Calibri"/>
              </a:defRPr>
            </a:pPr>
            <a:r>
              <a:t>Tres de los cuatro estudios que evaluaron el sulfato de dehidroepiandrosterona (DHEAS) mostraron una disminución en los niveles [31,32,34]. </a:t>
            </a:r>
          </a:p>
          <a:p>
            <a:pPr>
              <a:defRPr>
                <a:latin typeface="Calibri"/>
                <a:ea typeface="Calibri"/>
                <a:cs typeface="Calibri"/>
                <a:sym typeface="Calibri"/>
              </a:defRPr>
            </a:pPr>
          </a:p>
          <a:p>
            <a:pPr>
              <a:defRPr>
                <a:latin typeface="Calibri"/>
                <a:ea typeface="Calibri"/>
                <a:cs typeface="Calibri"/>
                <a:sym typeface="Calibri"/>
              </a:defRPr>
            </a:pPr>
            <a:r>
              <a:t>Un resultado fue estadísticamente significativo en comparación con el valor inicial [34], mientras que otro fue estadísticamente significativo en comparación con la metformina [31]. En Cai et al., se observó una reducción en los niveles de DHEAS en el grupo de canagliflozina, pero un aumento en los niveles de DHEAS en el grupo de metformina. En Tan et al., el grupo de licogliflozina presentó una disminución estadísticamente significativa en los niveles de DHEAS (magnitud del efecto del 24 %, relación de tratamiento de licogliflozina a placebo de 0,76; IC del 90 %: 0,65-0,89; p = 0,008) [34]. En Elkind-Hirsch et al., los niveles de DHEA-S disminuyeron en el grupo tratado con inhibidores de SGLT2 en comparación con los parámetros basales del paciente; sin embargo, el efecto del fármaco no alcanzó la significación estadística [32]. Tanto el grupo tratado con empagliflozina como el tratado con metformina en Javed et al. mostraron un aumento en los niveles de DHEAS en comparación con el valor basal (1,0 ± 20,1 % y 8,1 ± 15,0 %, respectivamente), pero no fueron estadísticamente significativos.</a:t>
            </a:r>
          </a:p>
          <a:p>
            <a:pPr>
              <a:defRPr>
                <a:latin typeface="Calibri"/>
                <a:ea typeface="Calibri"/>
                <a:cs typeface="Calibri"/>
                <a:sym typeface="Calibri"/>
              </a:defRPr>
            </a:pPr>
          </a:p>
          <a:p>
            <a:pPr>
              <a:defRPr>
                <a:latin typeface="Calibri"/>
                <a:ea typeface="Calibri"/>
                <a:cs typeface="Calibri"/>
                <a:sym typeface="Calibri"/>
              </a:defRPr>
            </a:pPr>
            <a:r>
              <a:t>Cuatro estudios observaron una disminución de los niveles de androstenediona [31,33-35]. En Tan et al., el grupo de </a:t>
            </a:r>
          </a:p>
          <a:p>
            <a:pPr>
              <a:defRPr>
                <a:latin typeface="Calibri"/>
                <a:ea typeface="Calibri"/>
                <a:cs typeface="Calibri"/>
                <a:sym typeface="Calibri"/>
              </a:defRPr>
            </a:pPr>
            <a:r>
              <a:t>licogliflozina mostró una reducción de los niveles de androstenediona en comparación con el placebo </a:t>
            </a:r>
          </a:p>
          <a:p>
            <a:pPr>
              <a:defRPr>
                <a:latin typeface="Calibri"/>
                <a:ea typeface="Calibri"/>
                <a:cs typeface="Calibri"/>
                <a:sym typeface="Calibri"/>
              </a:defRPr>
            </a:pPr>
            <a:r>
              <a:t>(tamaño del efecto del 19%, razón de tratamiento de licogliflozina frente a placebo de 0,81; IC del 90%: 0,68-0,99; </a:t>
            </a:r>
          </a:p>
          <a:p>
            <a:pPr>
              <a:defRPr>
                <a:latin typeface="Calibri"/>
                <a:ea typeface="Calibri"/>
                <a:cs typeface="Calibri"/>
                <a:sym typeface="Calibri"/>
              </a:defRPr>
            </a:pPr>
            <a:r>
              <a:t>p = 0,089) [34]. En Javed et al., el grupo de empagliflozina presentó un descenso global de los niveles de an- </a:t>
            </a:r>
          </a:p>
          <a:p>
            <a:pPr>
              <a:defRPr>
                <a:latin typeface="Calibri"/>
                <a:ea typeface="Calibri"/>
                <a:cs typeface="Calibri"/>
                <a:sym typeface="Calibri"/>
              </a:defRPr>
            </a:pPr>
            <a:r>
              <a:t>drostenediona (-2,2 (24,4)% de cambio basal), mientras que el grupo de metformina presentó un </a:t>
            </a:r>
          </a:p>
          <a:p>
            <a:pPr>
              <a:defRPr>
                <a:latin typeface="Calibri"/>
                <a:ea typeface="Calibri"/>
                <a:cs typeface="Calibri"/>
                <a:sym typeface="Calibri"/>
              </a:defRPr>
            </a:pPr>
            <a:r>
              <a:t>aumento global de los niveles (5,6 (59,8)% de cambio basal) [33]. En Cai et al., se produjo una disminución </a:t>
            </a:r>
          </a:p>
          <a:p>
            <a:pPr>
              <a:defRPr>
                <a:latin typeface="Calibri"/>
                <a:ea typeface="Calibri"/>
                <a:cs typeface="Calibri"/>
                <a:sym typeface="Calibri"/>
              </a:defRPr>
            </a:pPr>
            <a:r>
              <a:t>de los niveles de androstenediona en el grupo de canagliflozina, mientras que los niveles aumentaron ligeramente en el grupo de metformina </a:t>
            </a:r>
          </a:p>
          <a:p>
            <a:pPr>
              <a:defRPr>
                <a:latin typeface="Calibri"/>
                <a:ea typeface="Calibri"/>
                <a:cs typeface="Calibri"/>
                <a:sym typeface="Calibri"/>
              </a:defRPr>
            </a:pPr>
            <a:r>
              <a:t>; aunque ninguno de los dos fue estadísticamente significativo (-0,48 (-1,04 a 0,09) frente a </a:t>
            </a:r>
          </a:p>
          <a:p>
            <a:pPr>
              <a:defRPr>
                <a:latin typeface="Calibri"/>
                <a:ea typeface="Calibri"/>
                <a:cs typeface="Calibri"/>
                <a:sym typeface="Calibri"/>
              </a:defRPr>
            </a:pPr>
            <a:r>
              <a:t>0,04 (-0,49 a 0,56) p = 0,199). [31]. En Zhang et al., no se observaron cambios significativos en la androstenediona </a:t>
            </a:r>
          </a:p>
          <a:p>
            <a:pPr>
              <a:defRPr>
                <a:latin typeface="Calibri"/>
                <a:ea typeface="Calibri"/>
                <a:cs typeface="Calibri"/>
                <a:sym typeface="Calibri"/>
              </a:defRPr>
            </a:pPr>
            <a:r>
              <a:t>ni en el grupo de canagliflozina/metformina, ni en el de metformina sola en comparación con </a:t>
            </a:r>
          </a:p>
          <a:p>
            <a:pPr>
              <a:defRPr>
                <a:latin typeface="Calibri"/>
                <a:ea typeface="Calibri"/>
                <a:cs typeface="Calibri"/>
                <a:sym typeface="Calibri"/>
              </a:defRPr>
            </a:pPr>
            <a:r>
              <a:t>el valor basal [35].</a:t>
            </a:r>
          </a:p>
          <a:p>
            <a:pPr>
              <a:defRPr>
                <a:latin typeface="Calibri"/>
                <a:ea typeface="Calibri"/>
                <a:cs typeface="Calibri"/>
                <a:sym typeface="Calibri"/>
              </a:defRPr>
            </a:pPr>
            <a:r>
              <a:t>Cuatro estudios observaron una disminución de los niveles de androstenediona [31,33-35]. En Tan et al., el grupo de </a:t>
            </a:r>
          </a:p>
          <a:p>
            <a:pPr>
              <a:defRPr>
                <a:latin typeface="Calibri"/>
                <a:ea typeface="Calibri"/>
                <a:cs typeface="Calibri"/>
                <a:sym typeface="Calibri"/>
              </a:defRPr>
            </a:pPr>
            <a:r>
              <a:t>licogliflozina mostró una reducción de los niveles de androstenediona en comparación con el placebo </a:t>
            </a:r>
          </a:p>
          <a:p>
            <a:pPr>
              <a:defRPr>
                <a:latin typeface="Calibri"/>
                <a:ea typeface="Calibri"/>
                <a:cs typeface="Calibri"/>
                <a:sym typeface="Calibri"/>
              </a:defRPr>
            </a:pPr>
            <a:r>
              <a:t>(tamaño del efecto del 19%, razón de tratamiento de licogliflozina frente a placebo de 0,81; IC del 90%: 0,68-0,99; </a:t>
            </a:r>
          </a:p>
          <a:p>
            <a:pPr>
              <a:defRPr>
                <a:latin typeface="Calibri"/>
                <a:ea typeface="Calibri"/>
                <a:cs typeface="Calibri"/>
                <a:sym typeface="Calibri"/>
              </a:defRPr>
            </a:pPr>
            <a:r>
              <a:t>p = 0,089) [34].</a:t>
            </a:r>
          </a:p>
          <a:p>
            <a:pPr>
              <a:defRPr>
                <a:latin typeface="Calibri"/>
                <a:ea typeface="Calibri"/>
                <a:cs typeface="Calibri"/>
                <a:sym typeface="Calibri"/>
              </a:defRPr>
            </a:pPr>
            <a:r>
              <a:t> En Javed et al., el grupo de empagliflozina presentó un descenso global de los niveles de an- </a:t>
            </a:r>
          </a:p>
          <a:p>
            <a:pPr>
              <a:defRPr>
                <a:latin typeface="Calibri"/>
                <a:ea typeface="Calibri"/>
                <a:cs typeface="Calibri"/>
                <a:sym typeface="Calibri"/>
              </a:defRPr>
            </a:pPr>
            <a:r>
              <a:t>drostenediona (-2,2 (24,4)% de cambio basal), mientras que el grupo de metformina presentó un </a:t>
            </a:r>
          </a:p>
          <a:p>
            <a:pPr>
              <a:defRPr>
                <a:latin typeface="Calibri"/>
                <a:ea typeface="Calibri"/>
                <a:cs typeface="Calibri"/>
                <a:sym typeface="Calibri"/>
              </a:defRPr>
            </a:pPr>
            <a:r>
              <a:t>aumento global de los niveles (5,6 (59,8)% de cambio basal) [33]. En Cai et al., se produjo una disminución </a:t>
            </a:r>
          </a:p>
          <a:p>
            <a:pPr>
              <a:defRPr>
                <a:latin typeface="Calibri"/>
                <a:ea typeface="Calibri"/>
                <a:cs typeface="Calibri"/>
                <a:sym typeface="Calibri"/>
              </a:defRPr>
            </a:pPr>
            <a:r>
              <a:t>de los niveles de androstenediona en el grupo de canagliflozina, mientras que los niveles aumentaron ligeramente en el grupo de metformina </a:t>
            </a:r>
          </a:p>
          <a:p>
            <a:pPr>
              <a:defRPr>
                <a:latin typeface="Calibri"/>
                <a:ea typeface="Calibri"/>
                <a:cs typeface="Calibri"/>
                <a:sym typeface="Calibri"/>
              </a:defRPr>
            </a:pPr>
            <a:r>
              <a:t>; aunque ninguno de los dos fue estadísticamente significativo (-0,48 (-1,04 a 0,09) frente a </a:t>
            </a:r>
          </a:p>
          <a:p>
            <a:pPr>
              <a:defRPr>
                <a:latin typeface="Calibri"/>
                <a:ea typeface="Calibri"/>
                <a:cs typeface="Calibri"/>
                <a:sym typeface="Calibri"/>
              </a:defRPr>
            </a:pPr>
            <a:r>
              <a:t>0,04 (-0,49 a 0,56) p = 0,199). [31]. En Zhang et al., no se observaron cambios significativos en la androstenediona </a:t>
            </a:r>
          </a:p>
          <a:p>
            <a:pPr>
              <a:defRPr>
                <a:latin typeface="Calibri"/>
                <a:ea typeface="Calibri"/>
                <a:cs typeface="Calibri"/>
                <a:sym typeface="Calibri"/>
              </a:defRPr>
            </a:pPr>
            <a:r>
              <a:t>ni en el grupo de canagliflozina/metformina, ni en el de metformina sola en comparación con </a:t>
            </a:r>
          </a:p>
          <a:p>
            <a:pPr>
              <a:defRPr>
                <a:latin typeface="Calibri"/>
                <a:ea typeface="Calibri"/>
                <a:cs typeface="Calibri"/>
                <a:sym typeface="Calibri"/>
              </a:defRPr>
            </a:pPr>
            <a:r>
              <a:t>el valor basal [35].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p>
            <a:pPr/>
            <a:r>
              <a:t> Table 3 shows </a:t>
            </a:r>
          </a:p>
          <a:p>
            <a:pPr/>
            <a:r>
              <a:t>the studies that examined the effects of SGLT2 inhibitors in women with PCOS.</a:t>
            </a:r>
          </a:p>
          <a:p>
            <a:pPr/>
          </a:p>
          <a:p>
            <a:pPr/>
            <a:r>
              <a:t>Obesidad y otros índices antropométricos</a:t>
            </a:r>
          </a:p>
          <a:p>
            <a:pPr/>
            <a:r>
              <a:t>Cerca del 38-88% de las mujeres con SOP tienen un IMC en el rango de sobrepeso u obesidad [38]. </a:t>
            </a:r>
          </a:p>
          <a:p>
            <a:pPr/>
            <a:r>
              <a:t>La metformina mejora los resultados metabólicos en las mujeres con SOP y, por lo tanto, las directrices internacionales la recomiendan </a:t>
            </a:r>
          </a:p>
          <a:p>
            <a:pPr/>
            <a:r>
              <a:t>para las mujeres con un IMC &gt; 25 [9]. Los inhibidores de SGLT2, al igual que </a:t>
            </a:r>
          </a:p>
          <a:p>
            <a:pPr/>
            <a:r>
              <a:t>metformin, parecen mejorar los índices antropométricos, con múltiples estudios que muestran </a:t>
            </a:r>
          </a:p>
          <a:p>
            <a:pPr/>
            <a:r>
              <a:t>una disminución del IMC, el perímetro de la cintura y el perímetro de la cadera. </a:t>
            </a:r>
          </a:p>
          <a:p>
            <a:pPr/>
          </a:p>
          <a:p>
            <a:pPr/>
            <a:r>
              <a:t>En Cai et al., todos los participantes en el estudio presentaron una disminución similar del peso (kg) [canagliflozina: -2,82 (-3,97 a -1,66) frente a </a:t>
            </a:r>
          </a:p>
          <a:p>
            <a:pPr/>
            <a:r>
              <a:t>metformina: -2,68 (-3,93 a -1,43)] y del IMC (kg/m2) [canagliflozina: -1,04 (-1,56 a -0,53) </a:t>
            </a:r>
          </a:p>
          <a:p>
            <a:pPr/>
            <a:r>
              <a:t>frente a metformina: -0,90 (-1,46 a -0,35)] [31]. De forma similar, Javed et al. no hallaron un cambio estadísticamente </a:t>
            </a:r>
          </a:p>
          <a:p>
            <a:pPr/>
            <a:r>
              <a:t>significativo en la masa total (p = 0,079) ni en el IMC (p = 0,069) [33]. </a:t>
            </a:r>
          </a:p>
          <a:p>
            <a:pPr/>
          </a:p>
          <a:p>
            <a:pPr/>
            <a:r>
              <a:t>En Elkind-Hirsch et al., los pacientes de los grupos de exenatida/dapagliflozina y fentermina/topiramato presentaron mayores descensos del IMC en </a:t>
            </a:r>
          </a:p>
          <a:p>
            <a:pPr/>
            <a:r>
              <a:t>en comparación con los pacientes de otros grupos de tratamiento [32]. </a:t>
            </a:r>
          </a:p>
          <a:p>
            <a:pPr/>
          </a:p>
          <a:p>
            <a:pPr/>
            <a:r>
              <a:t>En Zhang et al., se observó una disminución estadísticamente significativa tanto del peso corporal como del IMC en los pacientes </a:t>
            </a:r>
          </a:p>
          <a:p>
            <a:pPr/>
            <a:r>
              <a:t>que recibían canagliflozina y metformina (p &lt; 0,0001 y &lt; 0,0001, respectivamente), así como </a:t>
            </a:r>
          </a:p>
          <a:p>
            <a:pPr/>
            <a:r>
              <a:t>metformina sola (p &lt; 0,0001 y p &lt; 0,0001, respectivamente), pero no una diferencia estadísticamente significativa </a:t>
            </a:r>
          </a:p>
          <a:p>
            <a:pPr/>
            <a:r>
              <a:t>entre los grupos [35]. </a:t>
            </a:r>
          </a:p>
          <a:p>
            <a:pPr/>
          </a:p>
          <a:p>
            <a:pPr/>
            <a:r>
              <a:t>Tan et al. observaron que el peso corporal antes y después del tratamiento era estable en los pacientes que recibieron licogliflozina (IMC no examinado) [34].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defRPr sz="1900">
                <a:latin typeface="Calibri"/>
                <a:ea typeface="Calibri"/>
                <a:cs typeface="Calibri"/>
                <a:sym typeface="Calibri"/>
              </a:defRPr>
            </a:pPr>
            <a:r>
              <a:t>Figura 3 | El efecto de la diabetes mellitus y los inhibidores de SGLT2 sobre la retroalimentación tubuloglomerular.  El transporte de sodio a las células de la mácula densa del aparato yuxtaglomerular (AJG) tiene un papel central en la regulación  de la tasa de filtración glomerular (TFG) y la presión capilar glomerular (GCP) a través del fenómeno de retroalimentación tubuloglomerular. </a:t>
            </a:r>
          </a:p>
          <a:p>
            <a:pPr>
              <a:defRPr sz="1900">
                <a:latin typeface="Calibri"/>
                <a:ea typeface="Calibri"/>
                <a:cs typeface="Calibri"/>
                <a:sym typeface="Calibri"/>
              </a:defRPr>
            </a:pPr>
          </a:p>
          <a:p>
            <a:pPr>
              <a:defRPr sz="1900">
                <a:latin typeface="Calibri"/>
                <a:ea typeface="Calibri"/>
                <a:cs typeface="Calibri"/>
                <a:sym typeface="Calibri"/>
              </a:defRPr>
            </a:pPr>
            <a:r>
              <a:t>La reducción del suministro de NaCl a la macular densa, como ocurre con la contracción del volumen intravascular, aumenta la TFG a través de la liberación local de renina y/o angiotensina, lo que lleva a la constricción de la arteriola eferente y al disminuir la liberación. del potente vasoconstrictor adenosina, que conduce a la vasodilatación de la arteriola aferente.</a:t>
            </a:r>
          </a:p>
          <a:p>
            <a:pPr>
              <a:defRPr>
                <a:latin typeface="Calibri"/>
                <a:ea typeface="Calibri"/>
                <a:cs typeface="Calibri"/>
                <a:sym typeface="Calibri"/>
              </a:defRPr>
            </a:pPr>
            <a:endParaRPr sz="1900"/>
          </a:p>
          <a:p>
            <a:pPr>
              <a:defRPr>
                <a:latin typeface="Calibri"/>
                <a:ea typeface="Calibri"/>
                <a:cs typeface="Calibri"/>
                <a:sym typeface="Calibri"/>
              </a:defRPr>
            </a:pPr>
            <a:endParaRPr sz="1900"/>
          </a:p>
          <a:p>
            <a:pPr>
              <a:defRPr>
                <a:latin typeface="Calibri"/>
                <a:ea typeface="Calibri"/>
                <a:cs typeface="Calibri"/>
                <a:sym typeface="Calibri"/>
              </a:defRPr>
            </a:pPr>
            <a:r>
              <a:t>Fig. 3 | </a:t>
            </a:r>
            <a:r>
              <a:rPr b="1"/>
              <a:t>The effect of diabetes mellitus and SGLT2 inhibitors on tubuloglomerular feedback. a </a:t>
            </a:r>
            <a:r>
              <a:t>| Sodium delivery to the macula densa cells of the juxtaglomerular apparatus (JGA) has a central role in the regulation </a:t>
            </a:r>
          </a:p>
          <a:p>
            <a:pPr>
              <a:defRPr>
                <a:latin typeface="Calibri"/>
                <a:ea typeface="Calibri"/>
                <a:cs typeface="Calibri"/>
                <a:sym typeface="Calibri"/>
              </a:defRPr>
            </a:pPr>
            <a:r>
              <a:t>of glomerular filtration rate (GFR) and glomerular capillary pressure (GCP) through the phenomenon of tubuloglomerular feedback. Reduced NaCl delivery to the macular densa, as occurs with intravascular volume contraction, increases GFR through the local release of renin and/or angiotensin, leading to constriction of the efferent arteriole and by decreasing the release </a:t>
            </a:r>
          </a:p>
          <a:p>
            <a:pPr>
              <a:defRPr>
                <a:latin typeface="Calibri"/>
                <a:ea typeface="Calibri"/>
                <a:cs typeface="Calibri"/>
                <a:sym typeface="Calibri"/>
              </a:defRPr>
            </a:pPr>
            <a:r>
              <a:t>of the potent vasoconstrictor adenosine, which lead to vasodilation of the afferent arteriole. Conversely, increased NaCl to the macula densa, as occurs with intravascular volume expansion, inhibits the release of renin and/or angiotensin and stimulates the release of adenosine, thereby reducing GFR. </a:t>
            </a:r>
            <a:r>
              <a:rPr b="1"/>
              <a:t>b </a:t>
            </a:r>
            <a:r>
              <a:t>| Hyperglycaemia and diabetes increase the filtered load of glucose and NaCl, leading </a:t>
            </a:r>
          </a:p>
          <a:p>
            <a:pPr>
              <a:defRPr>
                <a:latin typeface="Calibri"/>
                <a:ea typeface="Calibri"/>
                <a:cs typeface="Calibri"/>
                <a:sym typeface="Calibri"/>
              </a:defRPr>
            </a:pPr>
            <a:r>
              <a:t>to enhanced glucose and sodium reabsorption by the sodium–glucose co-transporter 2 (SGLT2) transporter in the early proximal tubule. This enhanced reabsorption leads to decreased delivery of NaCl to the macula densa cells of the JGA and is interpreted by the JGA as a decrease in circulating vascular volume and renal under-perfusion. The renal response is afferent arteriolar vasodilation and efferent arteriolar vasoconstriction, resulting in increased intraglomerular pressure, GFR and glomerular pressure. On a long-term basis, the glomerular hypertension promotes glomerulosclerosis. </a:t>
            </a:r>
            <a:r>
              <a:rPr b="1"/>
              <a:t>c </a:t>
            </a:r>
            <a:r>
              <a:t>| SGLT2 inhibitors block the reabsorption of glucose and sodium in the proximal tubule, thereby enhancing delivery of NaCl to the </a:t>
            </a:r>
          </a:p>
          <a:p>
            <a:pPr>
              <a:defRPr>
                <a:latin typeface="Calibri"/>
                <a:ea typeface="Calibri"/>
                <a:cs typeface="Calibri"/>
                <a:sym typeface="Calibri"/>
              </a:defRPr>
            </a:pPr>
            <a:r>
              <a:t>JGA, reversing these pathophysiological changes, reducing intraglomerular pressure and preserving renal function. DCT, distal convoluted tubule; PCT, proximal convoluted tubule. injection of the non-selective SGLT2–SLGT1 inhibitor phlorizin into the Bowman’s space of diabetic rats nor- malized the sodium concentration at the macula densa and reversed glomerular hyperfiltration without alter- ing the blood glucose concentration51. In mice with streptozotocin-induced diabetes (a model of T1DM), empagliflozin decreased afferent arteriolar diameter and hyperfiltration in association with increased urinary adenosine excretion65. Blockade of adenosine signalling obliterated the haemodynamic effect of empagliflozin, whereas blockade of nitric oxide (NO) and prostanoids had no effect. In young, otherwise healthy patients with T1DM and hyperfiltration, SGLT2 inhibition simi- larly reduced renal hyperperfusion and hyperfiltration in association with an increase in urinary adenosine excretion42. However, the renoprotective mechanisms of SGLT2 inhibitors reported in cardiovascular outcome studies5–7, CREDENCE8 and DAPA CKD9 are likely to be different from those observed in animal models of T1DM and in studies of humans with T1DM, given that these trials involved patients with T2DM who — as men- tioned earlier — are typically older and less likely to be hyperfiltering than patients with T1DM. </a:t>
            </a:r>
          </a:p>
          <a:p>
            <a:pPr>
              <a:defRPr>
                <a:latin typeface="Calibri"/>
                <a:ea typeface="Calibri"/>
                <a:cs typeface="Calibri"/>
                <a:sym typeface="Calibri"/>
              </a:defRPr>
            </a:pPr>
            <a:r>
              <a:t>This proposal is supported by a 2020 study66, which in contrast to findings from an earlier study in which SGLT2 inhibition in patients with T1DM caused vasoconstric- tion of the afferent arteriole, leading to a decrease in intraglomerular pressure and hyperfiltration42, found that SGLT2 inhibition in patients with T2DM reduced GFR and filtration fraction without increasing renal vas- cular resistance, suggesting a role for post-glomerular vasodilation rather than pre-glomerular vasoconstric- tion. The divergent findings from these studies could result from differences in the patient populations in terms of their age and obesity status; however, struc- tural and functional differences between DKD in T1DM and T2DM also exist. The most important structural changes of T1DM DKD occur within the glomeruli, whereas tubulointerstitial lesions are more prominent in patients with T2DM67. As mentioned earlier, glomer- ular hyperfiltration is more common in patients with T1DM than in patients with T2DM56 in whom GFR is normal or reduced owing to an age-related decline in GFR68, although this observation does not exclude the presence of hyperfiltration at the single nephron level. The difference in renal histopathology and baseline renal haemodynamics could explain the varied responses to SGLT2 inhibitors between the two studies and suggests that the pathophysiological abnormalities responsible for DKD in T1DM and T2DM might be very different. In addition, differences in the treatment regimens in the two studies also may have contributed to their dif- ferent findings. Insulin, which was given to patients in the T1DM study, is a potent vasodilator and patients who received insulin47 were characterized by low pre- glomerular resistance and high renal perfusion. By con- trast, patients in the T2DM study received metformin66; these patients had a lower baseline GFR and RPF and a higher renal vascular resistance, possibly restricting the ability of SGLT2 inhibitor therapy to constrict the affer- ent arteriole. Most of the patients in the T2DM study were also treated with RAAS blockers, whereas RAAS inhibitors were an exclusion criterion in the study of patients with T1DM. Because SGLT2 inhibitors stimu- late the RAAS42,66, the absence of RAAS blockers would leave RAAS stimulation unopposed in patients with T1DM, although the sensitivity of the efferent arteriole to angiotensin II in T2DM versus T1DM is unclear. In addition, patients in the T2DM study were more obese than patients in the T1DM study. As fatty kidney and lipotoxicity are well-established pathogenic factors for the development of kidney disease, baseline differences in kidney fat content, as well as the 2.9 kg weight loss induced by dapagliflozin in patients with T2DM, could have influenced the response to SGLT2 inhibition.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Casi el 20-35% de las mujeres con SOP tienen intolerancia a la glucosa y el 5-10% </a:t>
            </a:r>
          </a:p>
          <a:p>
            <a:pPr/>
            <a:r>
              <a:t>padecen diabetes de tipo 2 [39]. </a:t>
            </a:r>
          </a:p>
          <a:p>
            <a:pPr/>
          </a:p>
          <a:p>
            <a:pPr/>
            <a:r>
              <a:t>Tres de los cuatro estudios que examinaron los índices glucémicos parecen </a:t>
            </a:r>
          </a:p>
          <a:p>
            <a:pPr/>
            <a:r>
              <a:t>mostrar hallazgos estadísticamente significativos y mejoras en la resistencia a la insulina. </a:t>
            </a:r>
          </a:p>
          <a:p>
            <a:pPr/>
          </a:p>
          <a:p>
            <a:pPr/>
            <a:r>
              <a:t>En la tabla 4 </a:t>
            </a:r>
          </a:p>
          <a:p>
            <a:pPr/>
            <a:r>
              <a:t>se revisan las medidas de control glucémico de los cuatro estudios. Cai et al. descubrieron que canagliflozina </a:t>
            </a:r>
          </a:p>
          <a:p>
            <a:pPr/>
            <a:r>
              <a:t>producía un aumento del índice de sensibilidad a la insulina de la evaluación del modelo homeostático (HOMA-ISI) </a:t>
            </a:r>
          </a:p>
          <a:p>
            <a:pPr/>
            <a:r>
              <a:t>[media LS: 0,42; IC del 95%: (0,23 a 0,62)], junto con un descenso de la hemoglobina glucosilada (HbA1c) </a:t>
            </a:r>
          </a:p>
          <a:p>
            <a:pPr/>
            <a:r>
              <a:t>[media LS: -0,26; IC del 95%: (-0,43 a -0,09)]. 43 a -0,09)], la glucemia en ayunas [media LS -0,23 IC 95% </a:t>
            </a:r>
          </a:p>
          <a:p>
            <a:pPr/>
            <a:r>
              <a:t>(-0,40 a -0,06)], la insulina sérica en ayunas [media LS -7,70 IC 95% (-11,46 a -3,94), y </a:t>
            </a:r>
          </a:p>
          <a:p>
            <a:pPr/>
            <a:r>
              <a:t>la insulina posprandial [media LS -81,43 IC 95% (-122,71 a -40,14)] [31]. </a:t>
            </a:r>
            <a:br/>
          </a:p>
          <a:p>
            <a:pPr/>
            <a:r>
              <a:t>Tan et al. demostraron en </a:t>
            </a:r>
          </a:p>
          <a:p>
            <a:pPr/>
            <a:r>
              <a:t>que la licogliflozina reducía la hiperinsulinemia al disminuir el área bajo la curva de </a:t>
            </a:r>
          </a:p>
          <a:p>
            <a:pPr/>
            <a:r>
              <a:t>insulina en un 68%, el pico máximo de insulina en un 74%, el HOMA-IR en un 30% y la glucosa en ayunas </a:t>
            </a:r>
          </a:p>
          <a:p>
            <a:pPr/>
            <a:r>
              <a:t>en un 6% [34]. </a:t>
            </a:r>
          </a:p>
          <a:p>
            <a:pPr/>
          </a:p>
          <a:p>
            <a:pPr/>
            <a:r>
              <a:t>Zhang et al. hallaron una menor área bajo la curva para la glucosa y el </a:t>
            </a:r>
          </a:p>
          <a:p>
            <a:pPr/>
            <a:r>
              <a:t>área bajo la curva para el cociente insulina-glucosa en los pacientes que recibieron metformina </a:t>
            </a:r>
          </a:p>
          <a:p>
            <a:pPr/>
            <a:r>
              <a:t>+ canagliflozina frente a metformina sola. Sin embargo, no hubo diferencias en la glucosa en ayunas </a:t>
            </a:r>
          </a:p>
          <a:p>
            <a:pPr/>
            <a:r>
              <a:t>, la insulina en ayunas, el área bajo la curva para la insulina o el HOMA-IR [35]. </a:t>
            </a:r>
          </a:p>
          <a:p>
            <a:pPr/>
          </a:p>
          <a:p>
            <a:pPr/>
            <a:r>
              <a:t>Javed et al. </a:t>
            </a:r>
          </a:p>
          <a:p>
            <a:pPr/>
            <a:r>
              <a:t>no observaron que empagliflozina produjera cambios en la sensibilidad a la insulina (insulina, glucosa en ayunas </a:t>
            </a:r>
          </a:p>
          <a:p>
            <a:pPr/>
            <a:r>
              <a:t>, HOMA-IR) [33].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In a limited number of studies, SGLT2 inhibitors have also shown mixed results in </a:t>
            </a:r>
          </a:p>
          <a:p>
            <a:pPr/>
            <a:r>
              <a:t>impacting metabolic parameters, as seen in Table 5. One out of the four studies that looked </a:t>
            </a:r>
          </a:p>
          <a:p>
            <a:pPr/>
            <a:r>
              <a:t>at cholesterol found statistically significant decreases in total cholesterol and triglycerides </a:t>
            </a:r>
          </a:p>
          <a:p>
            <a:pPr/>
            <a:r>
              <a:t>from the baseline with canagliflozin and metformin [35], and one out of two studies that </a:t>
            </a:r>
          </a:p>
          <a:p>
            <a:pPr/>
            <a:r>
              <a:t>examined blood pressure found statistically significant improvements in systolic (SBP) </a:t>
            </a:r>
          </a:p>
          <a:p>
            <a:pPr/>
            <a:r>
              <a:t>and diastolic blood pressure (DBP) [32]. In Cai et al., canagliflozin was not found to </a:t>
            </a:r>
          </a:p>
          <a:p>
            <a:pPr/>
            <a:r>
              <a:t>significantly decrease total cholesterol (mmol/L) [0.17 (−0.05 to 0.39)], LDL cholesterol </a:t>
            </a:r>
          </a:p>
          <a:p>
            <a:pPr/>
            <a:r>
              <a:t>(mmol/L) [0.22 (0.06 to 0.51)], or increase HDL cholesterol [0.02 (−0.17 to 0.13)]. It did lead </a:t>
            </a:r>
          </a:p>
          <a:p>
            <a:pPr/>
            <a:r>
              <a:t>to a slight decrease in triglycerides (mmol/L) [−0.36 (−0.54 to −0.17) [31]. Zhang et al. and </a:t>
            </a:r>
          </a:p>
          <a:p>
            <a:pPr/>
            <a:r>
              <a:t>Javed et al. did not find significant differences in lipid parameters [33,35]. Elkind-Hirsch </a:t>
            </a:r>
          </a:p>
          <a:p>
            <a:pPr/>
            <a:r>
              <a:t>et al. found that triglycerides were reduced with exenatide/dapagliflozin, but not with </a:t>
            </a:r>
          </a:p>
          <a:p>
            <a:pPr/>
            <a:r>
              <a:t>dapagliflozin alone [32]. Data on the impact of SGLT2 inhibitors on systolic and diastolic </a:t>
            </a:r>
          </a:p>
          <a:p>
            <a:pPr/>
            <a:r>
              <a:t>blood pressure are also limited. Out of the five studies reviewed, only two (Elkind-Hirsch </a:t>
            </a:r>
          </a:p>
          <a:p>
            <a:pPr/>
            <a:r>
              <a:t>et al. [32] and Javed et al. [33]) looked at changes in SBP and DBP. While Elkind et al. </a:t>
            </a:r>
          </a:p>
          <a:p>
            <a:pPr/>
            <a:r>
              <a:t>found that systolic and diastolic blood pressures were both significantly decreased by all </a:t>
            </a:r>
          </a:p>
          <a:p>
            <a:pPr/>
            <a:r>
              <a:t>treatments (exenatide, dapagliflozin, exenatide/dapagliflozin, dapagliflozin/metformin, </a:t>
            </a:r>
          </a:p>
          <a:p>
            <a:pPr/>
            <a:r>
              <a:t>and phentermine/topiramate) (p &lt; 0.035) [32], they did not assess differences between </a:t>
            </a:r>
          </a:p>
          <a:p>
            <a:pPr/>
            <a:r>
              <a:t>treatment groups. Javed et al. found no differences in blood pressure after 12 weeks in </a:t>
            </a:r>
          </a:p>
          <a:p>
            <a:pPr/>
            <a:r>
              <a:t>patients on empagliflozin compared to metformin [33]. It is important to note that patients </a:t>
            </a:r>
          </a:p>
          <a:p>
            <a:pPr/>
            <a:r>
              <a:t>in both studies were normotensive before starting the study.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a:p>
        </p:txBody>
      </p:sp>
      <p:sp>
        <p:nvSpPr>
          <p:cNvPr id="749" name="Shape 749"/>
          <p:cNvSpPr/>
          <p:nvPr>
            <p:ph type="body" sz="quarter" idx="1"/>
          </p:nvPr>
        </p:nvSpPr>
        <p:spPr>
          <a:prstGeom prst="rect">
            <a:avLst/>
          </a:prstGeom>
        </p:spPr>
        <p:txBody>
          <a:bodyPr/>
          <a:lstStyle/>
          <a:p>
            <a:pPr>
              <a:defRPr>
                <a:latin typeface="Calibri"/>
                <a:ea typeface="Calibri"/>
                <a:cs typeface="Calibri"/>
                <a:sym typeface="Calibri"/>
              </a:defRPr>
            </a:pPr>
            <a:r>
              <a:t>La elevación inducida por la hiperinsulinemia en </a:t>
            </a:r>
          </a:p>
          <a:p>
            <a:pPr>
              <a:defRPr>
                <a:latin typeface="Calibri"/>
                <a:ea typeface="Calibri"/>
                <a:cs typeface="Calibri"/>
                <a:sym typeface="Calibri"/>
              </a:defRPr>
            </a:pPr>
            <a:r>
              <a:t>del sulfato de dehidroepiandrosterona (DHEAS) podría ser un indicador </a:t>
            </a:r>
          </a:p>
          <a:p>
            <a:pPr>
              <a:defRPr>
                <a:latin typeface="Calibri"/>
                <a:ea typeface="Calibri"/>
                <a:cs typeface="Calibri"/>
                <a:sym typeface="Calibri"/>
              </a:defRPr>
            </a:pPr>
            <a:r>
              <a:t>del riesgo de desarrollar diabetes tipo 2 (DMT2) en el futuro (29). </a:t>
            </a:r>
          </a:p>
          <a:p>
            <a:pPr>
              <a:defRPr>
                <a:latin typeface="Calibri"/>
                <a:ea typeface="Calibri"/>
                <a:cs typeface="Calibri"/>
                <a:sym typeface="Calibri"/>
              </a:defRPr>
            </a:pPr>
            <a:r>
              <a:t>Se ha observado que una reducción de los niveles de DHEAS, especialmente con el aumento de la edad, protege contra los eventos CV (30). Además, la </a:t>
            </a:r>
          </a:p>
          <a:p>
            <a:pPr>
              <a:defRPr>
                <a:latin typeface="Calibri"/>
                <a:ea typeface="Calibri"/>
                <a:cs typeface="Calibri"/>
                <a:sym typeface="Calibri"/>
              </a:defRPr>
            </a:pPr>
            <a:r>
              <a:t>reducción de DHEAS mostrada aquí proporciona una interesante </a:t>
            </a:r>
          </a:p>
          <a:p>
            <a:pPr>
              <a:defRPr>
                <a:latin typeface="Calibri"/>
                <a:ea typeface="Calibri"/>
                <a:cs typeface="Calibri"/>
                <a:sym typeface="Calibri"/>
              </a:defRPr>
            </a:pPr>
            <a:r>
              <a:t>hipótesis en la que los SGLT-2is, por su capacidad única de reducir </a:t>
            </a:r>
          </a:p>
          <a:p>
            <a:pPr>
              <a:defRPr>
                <a:latin typeface="Calibri"/>
                <a:ea typeface="Calibri"/>
                <a:cs typeface="Calibri"/>
                <a:sym typeface="Calibri"/>
              </a:defRPr>
            </a:pPr>
            <a:r>
              <a:t>el peso corporal y mejorar la captación de glucosa, reducirían </a:t>
            </a:r>
          </a:p>
          <a:p>
            <a:pPr>
              <a:defRPr>
                <a:latin typeface="Calibri"/>
                <a:ea typeface="Calibri"/>
                <a:cs typeface="Calibri"/>
                <a:sym typeface="Calibri"/>
              </a:defRPr>
            </a:pPr>
            <a:r>
              <a:t>la hiperinsulinemia, junto con una cantidad reducida de DHEAS </a:t>
            </a:r>
          </a:p>
          <a:p>
            <a:pPr>
              <a:defRPr>
                <a:latin typeface="Calibri"/>
                <a:ea typeface="Calibri"/>
                <a:cs typeface="Calibri"/>
                <a:sym typeface="Calibri"/>
              </a:defRPr>
            </a:pPr>
            <a:r>
              <a:t>causando una reducción de la testosterona libre, que a su vez </a:t>
            </a:r>
          </a:p>
          <a:p>
            <a:pPr>
              <a:defRPr>
                <a:latin typeface="Calibri"/>
                <a:ea typeface="Calibri"/>
                <a:cs typeface="Calibri"/>
                <a:sym typeface="Calibri"/>
              </a:defRPr>
            </a:pPr>
            <a:r>
              <a:t>mejoraría la utilización de la glucosa, formando una base para romper el </a:t>
            </a:r>
          </a:p>
          <a:p>
            <a:pPr>
              <a:defRPr>
                <a:latin typeface="Calibri"/>
                <a:ea typeface="Calibri"/>
                <a:cs typeface="Calibri"/>
                <a:sym typeface="Calibri"/>
              </a:defRPr>
            </a:pPr>
            <a:r>
              <a:t>círculo vicioso de hiperinsulinemia e hiperandrogenismo, la </a:t>
            </a:r>
          </a:p>
          <a:p>
            <a:pPr>
              <a:defRPr>
                <a:latin typeface="Calibri"/>
                <a:ea typeface="Calibri"/>
                <a:cs typeface="Calibri"/>
                <a:sym typeface="Calibri"/>
              </a:defRPr>
            </a:pPr>
            <a:r>
              <a:t>misma base del SOP (Figura 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defRPr sz="1900">
                <a:latin typeface="Calibri"/>
                <a:ea typeface="Calibri"/>
                <a:cs typeface="Calibri"/>
                <a:sym typeface="Calibri"/>
              </a:defRPr>
            </a:pPr>
            <a:r>
              <a:t>Posibles mecanismos involucrado en SGLT2i</a:t>
            </a:r>
          </a:p>
          <a:p>
            <a:pPr>
              <a:defRPr sz="1900">
                <a:latin typeface="Calibri"/>
                <a:ea typeface="Calibri"/>
                <a:cs typeface="Calibri"/>
                <a:sym typeface="Calibri"/>
              </a:defRPr>
            </a:pPr>
            <a:r>
              <a:t> Biogénesis lipídica dependiente. </a:t>
            </a:r>
          </a:p>
          <a:p>
            <a:pPr>
              <a:defRPr sz="1900">
                <a:latin typeface="Calibri"/>
                <a:ea typeface="Calibri"/>
                <a:cs typeface="Calibri"/>
                <a:sym typeface="Calibri"/>
              </a:defRPr>
            </a:pPr>
            <a:r>
              <a:t>Inhibición de SGLT2reduce la lipogénesis e induce la lipólisis regulando positivamente la ACC (acetil-CoA carboxilasa) y FAS (grasa acid sintasa).</a:t>
            </a:r>
          </a:p>
          <a:p>
            <a:pPr>
              <a:defRPr sz="1900">
                <a:latin typeface="Calibri"/>
                <a:ea typeface="Calibri"/>
                <a:cs typeface="Calibri"/>
                <a:sym typeface="Calibri"/>
              </a:defRPr>
            </a:pPr>
          </a:p>
          <a:p>
            <a:pPr>
              <a:defRPr sz="1900">
                <a:latin typeface="Calibri"/>
                <a:ea typeface="Calibri"/>
                <a:cs typeface="Calibri"/>
                <a:sym typeface="Calibri"/>
              </a:defRPr>
            </a:pPr>
            <a:r>
              <a:t>La metil-coenzima M reductasa (MCR)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hape 776"/>
          <p:cNvSpPr/>
          <p:nvPr>
            <p:ph type="sldImg"/>
          </p:nvPr>
        </p:nvSpPr>
        <p:spPr>
          <a:prstGeom prst="rect">
            <a:avLst/>
          </a:prstGeom>
        </p:spPr>
        <p:txBody>
          <a:bodyPr/>
          <a:lstStyle/>
          <a:p>
            <a:pPr/>
          </a:p>
        </p:txBody>
      </p:sp>
      <p:sp>
        <p:nvSpPr>
          <p:cNvPr id="777" name="Shape 777"/>
          <p:cNvSpPr/>
          <p:nvPr>
            <p:ph type="body" sz="quarter" idx="1"/>
          </p:nvPr>
        </p:nvSpPr>
        <p:spPr>
          <a:prstGeom prst="rect">
            <a:avLst/>
          </a:prstGeom>
        </p:spPr>
        <p:txBody>
          <a:bodyPr/>
          <a:lstStyle/>
          <a:p>
            <a:pPr>
              <a:defRPr sz="1700">
                <a:latin typeface="Calibri"/>
                <a:ea typeface="Calibri"/>
                <a:cs typeface="Calibri"/>
                <a:sym typeface="Calibri"/>
              </a:defRPr>
            </a:pPr>
            <a:r>
              <a:t>canagliflozin reduced circulating cholesterol levels in mice through the inhibition of genes</a:t>
            </a:r>
          </a:p>
          <a:p>
            <a:pPr>
              <a:defRPr sz="1700">
                <a:latin typeface="Calibri"/>
                <a:ea typeface="Calibri"/>
                <a:cs typeface="Calibri"/>
                <a:sym typeface="Calibri"/>
              </a:defRPr>
            </a:pPr>
            <a:r>
              <a:t>involved in its uptake (PCSK9) and synthesis (Hmgcr, Lss, and Hmgcs1) [69]. </a:t>
            </a:r>
          </a:p>
          <a:p>
            <a:pPr>
              <a:defRPr sz="1700">
                <a:latin typeface="Calibri"/>
                <a:ea typeface="Calibri"/>
                <a:cs typeface="Calibri"/>
                <a:sym typeface="Calibri"/>
              </a:defRPr>
            </a:pPr>
            <a:r>
              <a:t>Gürkan et al. reported that 6 months of dapagliflozin therapy decreased the serum levels of LDL-</a:t>
            </a:r>
          </a:p>
          <a:p>
            <a:pPr>
              <a:defRPr sz="1700">
                <a:latin typeface="Calibri"/>
                <a:ea typeface="Calibri"/>
                <a:cs typeface="Calibri"/>
                <a:sym typeface="Calibri"/>
              </a:defRPr>
            </a:pPr>
            <a:r>
              <a:t>However, some evidence suggests that SGLT2 inhibition increases the LDL-cholesterol</a:t>
            </a:r>
          </a:p>
          <a:p>
            <a:pPr>
              <a:defRPr sz="1700">
                <a:latin typeface="Calibri"/>
                <a:ea typeface="Calibri"/>
                <a:cs typeface="Calibri"/>
                <a:sym typeface="Calibri"/>
              </a:defRPr>
            </a:pPr>
            <a:r>
              <a:t>For example, Basu et al. demonstrated that canagliflozin increased the circulating TG, LDL-cholesterol, and total cholesterol levels in diabetic mice, probably due to increased LPL (lipoprotein lipase) activity, decreased postprandial lipemia, and faster clearance of VLDL from circulation [74]. They concluded that SGLT2 inhibition was correlated with increased lipolysis (LPL activity) and increased substrate for cholesterol synthesis [74].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defRPr sz="1500">
                <a:latin typeface="Calibri"/>
                <a:ea typeface="Calibri"/>
                <a:cs typeface="Calibri"/>
                <a:sym typeface="Calibri"/>
              </a:defRPr>
            </a:pPr>
            <a:r>
              <a:t>SGLT2 inhibitors have repeatedly reduced serum urate concentrations in clinical trials by ~35– 45μmol/L (~0.60–0.75mg/dL) in people with T2DM with baseline values in the normal range (~200–400 μmol/L; ~3.3–6.7 mg/dL).35,37 The urate-lowering effect appears to be stronger in people with hyperuricaemia and symptomatic gout, typically exceeding 60 μmol/L (1.0 mg/dL).Treatment of T2DM with an SGLT2 inhibitor is associated with a lower incidence of gout by about 30% compared with treatment using a dipeptidyl peptidase-4 (DPP4) inhibitor or a glucagon-like peptide-1 (GLP-1) receptor agonist. Among people with T2DM and gout, the occurrence of gout ‘flare-ups’ is reduced in those treated with an SGLT2 inhibitor compared with use of a DPP4 inhibitor or GLP-1 receptor agonist, noting that many of these people are already receiving metformin plus anti-gout medication.Since these benefits are not closely correlated with the effects on glycaemic control or body weight, they have been attributed at least in part to the urate-lowering effect of SGLT2 inhibitors.</a:t>
            </a:r>
          </a:p>
          <a:p>
            <a:pPr>
              <a:defRPr sz="1500">
                <a:latin typeface="Calibri"/>
                <a:ea typeface="Calibri"/>
                <a:cs typeface="Calibri"/>
                <a:sym typeface="Calibri"/>
              </a:defRPr>
            </a:pPr>
          </a:p>
          <a:p>
            <a:pPr>
              <a:defRPr sz="1500">
                <a:latin typeface="Calibri"/>
                <a:ea typeface="Calibri"/>
                <a:cs typeface="Calibri"/>
                <a:sym typeface="Calibri"/>
              </a:defRPr>
            </a:pPr>
            <a:r>
              <a:t>The mechanism through which SGLT2 inhibitors lower serum urate is not yet fully established, but several studies have noted that the effect of SGLT2 inhibitors is additive to the urate lowering effects of treatment with xanthine oxidase inhibitors and established uricosuric agents, indicating that SGLT2 inhibitors have a separate mode of action. </a:t>
            </a:r>
            <a:r>
              <a:rPr>
                <a:solidFill>
                  <a:srgbClr val="BE6427"/>
                </a:solidFill>
              </a:rPr>
              <a:t>Inhibition of SGLT2 in the proximal renal tubules increases the concentration of glucose remaining in the lumen of the tubules. This glucose can compete with urate at the GLUT9b glucose/urate transporter (SLC2A9), reducing urate reabsorption and increasing uricosuria. Added to this is the osmotic diuresis generated by glucosuria which could enhance the uricosuria.</a:t>
            </a:r>
            <a:endParaRPr>
              <a:solidFill>
                <a:srgbClr val="BE6427"/>
              </a:solidFill>
            </a:endParaRPr>
          </a:p>
          <a:p>
            <a:pPr>
              <a:defRPr sz="1500">
                <a:latin typeface="Calibri"/>
                <a:ea typeface="Calibri"/>
                <a:cs typeface="Calibri"/>
                <a:sym typeface="Calibri"/>
              </a:defRPr>
            </a:pPr>
          </a:p>
          <a:p>
            <a:pPr>
              <a:defRPr sz="1500">
                <a:latin typeface="Calibri"/>
                <a:ea typeface="Calibri"/>
                <a:cs typeface="Calibri"/>
                <a:sym typeface="Calibri"/>
              </a:defRPr>
            </a:pPr>
            <a:r>
              <a:t>Because the lowering of serum urate by SGLT2 inhibitors is independent of existing treatments for hyperuricaemia and additive to such treatments, SGLT2 inhibitors offer an extra resource for the management of hyperuricaemia and symptomatic gout. Moreover, the opportunity for improved longterm control of serum urate is anticipated to further reduce the risk of CV and renal disease associated with hyperuricaemia. Also, the independent cardiorenal protection provided by an SGLT2 inhibitor should afford additional health gains for individuals with hyperuricaemic gout.</a:t>
            </a:r>
          </a:p>
          <a:p>
            <a:pPr>
              <a:defRPr>
                <a:latin typeface="Calibri"/>
                <a:ea typeface="Calibri"/>
                <a:cs typeface="Calibri"/>
                <a:sym typeface="Calibri"/>
              </a:defRPr>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a:r>
              <a:t>Mecanismos de acción mediados por la uricosuria de SGLT2i. (A) Hipótesis de administración de cloruro: La reabsorción de NaCl, Na-glucosa y NaHCO3− se inhibe mediante el tratamiento con SGLT2i en el túbulo proximal temprano (S1) a través de los transportadores apicales SGLT2 y NHE3. Como resultado, los iones de sodio y cloruro en el fluido tubular se acumulan y se entregan al segmento S3 aguas abajo, donde se encuentran el URAT1 y el ABCG2 apical, el urato reabsorbente y los transportadores secretores. El aumento del suministro de iones cloruro inhibe eficazmente la actividad del transportador de URAT1, previniendo la reabsorción de urato tubular y, por lo tanto, aumentando la excreción de urato urinario por los riñones. (B,C)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Hipótesis del metabolismo: En el túbulo proximal de funcionamiento normal, la gluconeogénesis se favorece energéticamente para la producción celular de ATP sobre la glucólisis, donde la glucosa es producida por la célula del túbulo proximal en lugar de ser utilizada como sustrato para la producción de ATP. </a:t>
            </a:r>
          </a:p>
          <a:p>
            <a:pPr/>
          </a:p>
          <a:p>
            <a:pPr/>
            <a:r>
              <a:t>(B) Durante el estado de hiperglucemia, el aumento de la actividad transportadora de SGLT2 conduce a un aumento de la reabsorción de sodio y glucosa del líquido tubular. Como resultado, el exceso de glucosa se utiliza para la glucólisis para la producción de piruvato y, en última instancia, el acetil-CoA y la entrada en el ciclo TCA, reemplazando al acetil-CoA generado por la oxidación de ácidos grasos (FAO). El aumento en la producción de piruvato da como resultado aumentos significativos en las concentraciones de lactato intracelular. El exceso de lactato también entra en el fluido tubular, donde se expresa el cotransportador apical de Na+/lactato SMCT1. Como resultado, más sodio y lactato se reabsorben de nuevo en la célula, manteniendo altos niveles de lactato intracelular y transestimulando la reabsorción de urato a través de URAT1, lo que resulta en un bucle de retroalimentación positiva patológico. (</a:t>
            </a:r>
          </a:p>
          <a:p>
            <a:pPr>
              <a:defRPr b="1"/>
            </a:pPr>
          </a:p>
          <a:p>
            <a:pPr>
              <a:defRPr b="1"/>
            </a:pPr>
            <a:r>
              <a:t>C) La inhibición de SGLT2 por un SGLT2i previene el exceso de reabsorción de glucosa, reduciendo la glucólisis y estimulando la gluconeogénesis, junto con la supresión significativa del lacto intracelular. Como resultado de la disminución de los niveles de lactato intracelular, la transestimulación de URAT1 y la reabsorción de urato disminuye significativamente y, por lo tanto, aumenta la excreción de urato urinario.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p>
            <a:pPr/>
            <a:r>
              <a:t>La diabetes mellitus afecta al sistema nervioso. La diabetes puede afectar al sistema nervioso a través de tres mecanismos. En primer lugar, reduce los niveles de superóxido extracelular dismutasa (SOD) y glutatión (GSH), que a su vez promueve la inflamación y el estrés oxidativo en los nervios periféricos.</a:t>
            </a:r>
          </a:p>
          <a:p>
            <a:pPr/>
          </a:p>
          <a:p>
            <a:pPr/>
            <a:r>
              <a:t> En segundo lugar, promueve la producción de especies reactivas de oxígeno (ROS), lo que lleva a la activación del potenciador de la cadena de luz del factor nuclear κ (NF-κB), la proteína de activación-1 (AP-1) y el transductor de señal y el activador de las vías de transcripción (STAT), lo que resulta en un aumento de las citocinas inflamatorias y luego un aumento de la descomposición del BBB.  blood–brain bar- rier (BBB)</a:t>
            </a:r>
          </a:p>
          <a:p>
            <a:pPr/>
          </a:p>
          <a:p>
            <a:pPr/>
            <a:r>
              <a:t>En tercer lugar, aumenta el nivel de proteína 1 relacionada con la dinamina (Drp1) en las mitocondrias dentro de las neuronas y estimula la sobreproducción de ROS, lo que resulta en una morfología y función mitocondrial deteriorada, lo que a su vez conduce a la apoptosis neuronal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Physiological roles of SGLT2 in the brain. SGLT2 is mainly expressed in pericytes and brain parenchyma. SGLT2 expressed in pericytes facilitates glucose transport to support their nourishment and metabolic functions, with the additional role of distributing glucose to adjacent astrocytes. SGLT2 inhibitors enhance insulin sensitivity in the brains of obese rats by mitigating inflammation, apoptosis, and oxidative stress, markedly improving hippocampal synaptic plasticity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defRPr>
                <a:latin typeface="Calibri"/>
                <a:ea typeface="Calibri"/>
                <a:cs typeface="Calibri"/>
                <a:sym typeface="Calibri"/>
              </a:defRPr>
            </a:pPr>
            <a:r>
              <a:t>os inhibidores de SGLT2 bloquean la reabsorción de glucosa y sodio en el túbulo proximal, mejorando así la entrega de NaCl al túbulo proximal. </a:t>
            </a:r>
          </a:p>
          <a:p>
            <a:pPr>
              <a:defRPr>
                <a:latin typeface="Calibri"/>
                <a:ea typeface="Calibri"/>
                <a:cs typeface="Calibri"/>
                <a:sym typeface="Calibri"/>
              </a:defRPr>
            </a:pPr>
            <a:r>
              <a:t>JGA, revirtiendo estos cambios fisiopatológicos, reduciendo la presión intraglomerular y preservando la función renal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defRPr sz="1400"/>
            </a:pPr>
            <a:r>
              <a:t>Mecanismos subyacentes a la regulación de la supervivencia neuronal por los inhibidores de SGLT2.</a:t>
            </a:r>
          </a:p>
          <a:p>
            <a:pPr>
              <a:defRPr sz="1400"/>
            </a:pPr>
          </a:p>
          <a:p>
            <a:pPr>
              <a:defRPr sz="1400"/>
            </a:pPr>
            <a:r>
              <a:t> (1) Los inhibidores de SGLT2 suprimen la activación del inflamasoma del NLRP3 en los macrófagos al elevar el β-hidroxibutirato sérico (BHB) y reducir la insulina sérica, que a su vez inhibe el eje NLRP3/IL-1/TNF-α/miR-501-3p/ZO-1. </a:t>
            </a:r>
          </a:p>
          <a:p>
            <a:pPr>
              <a:defRPr sz="1400"/>
            </a:pPr>
          </a:p>
          <a:p>
            <a:pPr>
              <a:defRPr sz="1400"/>
            </a:pPr>
            <a:r>
              <a:t>Además, los inhibidores de SGLT2 inhiben la apoptosis neuronal dependiente de ROS, regulan a la baja la vía de señalización PI3K/Akt/GSK-3β e inhiben la vía NF-κB y la activación de TNF-α. Estas vías inhiben la neuroinflamación. </a:t>
            </a:r>
          </a:p>
          <a:p>
            <a:pPr>
              <a:defRPr sz="1400"/>
            </a:pPr>
          </a:p>
          <a:p>
            <a:pPr>
              <a:defRPr sz="1400"/>
            </a:pPr>
            <a:r>
              <a:t>(2) Los inhibidores de SGLT2 se dirigen a SGLT2 en los túbulos renales proximales, reducen la reabsorción de glucosa y promueven la excreción urinaria de glucosa, lo que conduce al cambio del metabolismo cerebral de la utilización de carbohidratos a la oxidación de ácidos grasos, y por lo tanto optimiza el metabolismo cerebral de la glucosa.</a:t>
            </a:r>
          </a:p>
          <a:p>
            <a:pPr>
              <a:defRPr sz="1400"/>
            </a:pPr>
          </a:p>
          <a:p>
            <a:pPr>
              <a:defRPr sz="1400"/>
            </a:pPr>
            <a:r>
              <a:t> (3) Los inhibidores de SGLT2 aumentan los niveles de factores neurotróficos como el factor neurotrófico derivado del cerebro (BDNF) y el factor de crecimiento nervioso (NGF), contribuyendo a la plasticidad sináptica juntos. </a:t>
            </a:r>
          </a:p>
          <a:p>
            <a:pPr>
              <a:defRPr sz="1400"/>
            </a:pPr>
          </a:p>
          <a:p>
            <a:pPr>
              <a:defRPr sz="1400"/>
            </a:pPr>
            <a:r>
              <a:t>(4) Los inhibidores de SGLT2 activan la proteína quinasa activada por adenosina monofosfato (AMPK) a través de la quinasa hepática B1, y AMPK modula la expresión de las secretasas α y β, reduciendo así la generación de Aβ a partir de la proteína precursora amiloide (APP).</a:t>
            </a:r>
          </a:p>
          <a:p>
            <a:pPr>
              <a:defRPr sz="1400"/>
            </a:pPr>
          </a:p>
          <a:p>
            <a:pPr>
              <a:defRPr sz="1400"/>
            </a:pPr>
            <a:r>
              <a:t> (5) Los inhibidores de SGLT2 promueven la polarización de los macrófagos al fenotipo M2, y los macrófagos M2 promueven la regeneración nerviosa. Mientras tanto, los inhibidores de SGLT2 aumentan significativamente los niveles de BDNF y NGF tisular. El BDNF puede promover la expresión de ARNm que provoca la capacidad de regeneración intrínseca de las neuronas y el NGF puede unirse a la quinasa del receptor de promiosina A (TrkA) para activar una cascada de vías moleculares para inducir la regeneración neuronal</a:t>
            </a:r>
          </a:p>
          <a:p>
            <a:pPr/>
          </a:p>
          <a:p>
            <a:pPr/>
          </a:p>
          <a:p>
            <a:pPr/>
            <a:r>
              <a:t>Mechanisms underlying the regulation of neuronal survival by SGLT2 inhibitors. (1) SGLT2 inhibitors suppress NLRP3 inflammasome activation in macrophages by elevating serum β-hydroxybutyrate (BHB) and reducing serum insulin, which in turn inhibit the NLRP3/IL-1/TNF-α/miR-501-3p/ZO-1 axis. Furthermore, SGLT2 inhibitors inhibit the ROS-dependent neuronal apoptosis, downregulate the PI3K/Akt/GSK-3β signaling pathway, and inhibit the NF-κB pathway and TNF-α activation. These pathways inhibit the neuroinflammation. (2) SGLT2 inhibitors target SGLT2 on the proximal renal tubules, reduce glucose reabsorption and promote urinary glucose excretion, which lead to the shift of brain metabolism from utilizing carbohydrates to fatty acid oxidation, and thus optimizes cerebral glucose metabolism. (3) SGLT2 inhibitors increase levels of neurotrophic factors like brain-derived neurotrophic factor (BDNF) and nerve growth factor (NGF), contributing to synaptic plasticity together. (4) SGLT2 inhibitors activate adenosine monophosphate-activated protein kinase (AMPK) via liver kinase B1, and AMPK modulates the expression of α and β secretases, thereby reducing Aβ generation from amyloid precursor protein (APP). (5) SGLT2 inhibitors promote macrophage polarization to the M2 phenotype, and M2 macrophages promote nerve regeneration. Meanwhile, SGLT2 inhibitors significantly increase tissue BDNF and NGF levels. BDNF can promote mRNA expression that provokes intrinsic regeneration capacity of neurons and NGF can bind to pro-myosin receptor kinase A (TrkA) to activate a cascade of molecular pathways to induce neural regeneration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r>
              <a:t>Schematic diagram showing conventional mechanisms of action of SGLT2 inhibitors. SGLT, sodium-glucose co-transporter</a:t>
            </a:r>
          </a:p>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p>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r>
              <a:t>REDUCE LA PA DE 2 A 3 MMHG</a:t>
            </a:r>
          </a:p>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r>
              <a:t>AUMENTA EL HEMATOCRITO DEL 2 A 3%</a:t>
            </a:r>
          </a:p>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p>
          <a:p>
            <a:pPr marL="85725" indent="-85725">
              <a:lnSpc>
                <a:spcPct val="93000"/>
              </a:lnSpc>
              <a:tabLst>
                <a:tab pos="723900" algn="l"/>
                <a:tab pos="1447800" algn="l"/>
                <a:tab pos="2171700" algn="l"/>
                <a:tab pos="2895600" algn="l"/>
                <a:tab pos="3619500" algn="l"/>
                <a:tab pos="4343400" algn="l"/>
                <a:tab pos="5067300" algn="l"/>
              </a:tabLst>
              <a:defRPr>
                <a:latin typeface="Arial"/>
                <a:ea typeface="Arial"/>
                <a:cs typeface="Arial"/>
                <a:sym typeface="Arial"/>
              </a:defRPr>
            </a:pPr>
            <a:r>
              <a:t>PERDIDA DE PESO 2 A 3 KG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defRPr sz="2200">
                <a:latin typeface="Calibri"/>
                <a:ea typeface="Calibri"/>
                <a:cs typeface="Calibri"/>
                <a:sym typeface="Calibri"/>
              </a:defRPr>
            </a:pPr>
            <a:r>
              <a:t>Los iSGLT2 también promueven la pérdida de peso, como resultado de pérdida de tejido adiposo. Aunque la pérdida calórica a través de la excreción urinaria de glucosa equivale aproximadamente a 200 kcal/día, datos de estudios clínicos aleatorizados indican que la pérdida de peso de aproximadamente 2 a3 kg se desarrollan en aproximadamente 6 meses y luego se estabilizan. </a:t>
            </a:r>
          </a:p>
          <a:p>
            <a:pPr>
              <a:defRPr sz="2200">
                <a:latin typeface="Calibri"/>
                <a:ea typeface="Calibri"/>
                <a:cs typeface="Calibri"/>
                <a:sym typeface="Calibri"/>
              </a:defRPr>
            </a:pPr>
            <a:r>
              <a:t>Se ha sugerido que la hiperfagia compensatoria con hambre de alimentos ricos en azúcar puede explicar la efecto decreciente de la pérdida calórica continua.</a:t>
            </a:r>
          </a:p>
          <a:p>
            <a:pPr>
              <a:defRPr sz="2200">
                <a:latin typeface="Calibri"/>
                <a:ea typeface="Calibri"/>
                <a:cs typeface="Calibri"/>
                <a:sym typeface="Calibri"/>
              </a:defRPr>
            </a:pPr>
          </a:p>
          <a:p>
            <a:pPr>
              <a:defRPr sz="2200">
                <a:latin typeface="Calibri"/>
                <a:ea typeface="Calibri"/>
                <a:cs typeface="Calibri"/>
                <a:sym typeface="Calibri"/>
              </a:defRPr>
            </a:pPr>
            <a:r>
              <a:t>Los datos experimentales sugieren que SGLT2i desencadena una</a:t>
            </a:r>
          </a:p>
          <a:p>
            <a:pPr>
              <a:defRPr sz="2200">
                <a:latin typeface="Calibri"/>
                <a:ea typeface="Calibri"/>
                <a:cs typeface="Calibri"/>
                <a:sym typeface="Calibri"/>
              </a:defRPr>
            </a:pPr>
            <a:r>
              <a:t>Estado similar al ayuno con aumento de la oxidación de ácidos grasos.</a:t>
            </a:r>
          </a:p>
          <a:p>
            <a:pPr>
              <a:defRPr sz="2200">
                <a:latin typeface="Calibri"/>
                <a:ea typeface="Calibri"/>
                <a:cs typeface="Calibri"/>
                <a:sym typeface="Calibri"/>
              </a:defRPr>
            </a:pPr>
            <a:r>
              <a:t>y cetogénesis, y reduce el tejido adiposo y la esteatosis hepatica.</a:t>
            </a:r>
          </a:p>
          <a:p>
            <a:pPr>
              <a:defRPr sz="2200">
                <a:latin typeface="Calibri"/>
                <a:ea typeface="Calibri"/>
                <a:cs typeface="Calibri"/>
                <a:sym typeface="Calibri"/>
              </a:defRPr>
            </a:pPr>
          </a:p>
          <a:p>
            <a:pPr>
              <a:defRPr sz="2200">
                <a:latin typeface="Calibri"/>
                <a:ea typeface="Calibri"/>
                <a:cs typeface="Calibri"/>
                <a:sym typeface="Calibri"/>
              </a:defRPr>
            </a:pPr>
            <a:r>
              <a:t> Mecanismos moleculares que median estos</a:t>
            </a:r>
          </a:p>
          <a:p>
            <a:pPr>
              <a:defRPr sz="2200">
                <a:latin typeface="Calibri"/>
                <a:ea typeface="Calibri"/>
                <a:cs typeface="Calibri"/>
                <a:sym typeface="Calibri"/>
              </a:defRPr>
            </a:pPr>
            <a:r>
              <a:t>Los efectos metabólicos incluyen: </a:t>
            </a:r>
          </a:p>
          <a:p>
            <a:pPr>
              <a:defRPr sz="2200">
                <a:latin typeface="Calibri"/>
                <a:ea typeface="Calibri"/>
                <a:cs typeface="Calibri"/>
                <a:sym typeface="Calibri"/>
              </a:defRPr>
            </a:pPr>
            <a:r>
              <a:t>1) activación del</a:t>
            </a:r>
          </a:p>
          <a:p>
            <a:pPr>
              <a:defRPr sz="2200">
                <a:latin typeface="Calibri"/>
                <a:ea typeface="Calibri"/>
                <a:cs typeface="Calibri"/>
                <a:sym typeface="Calibri"/>
              </a:defRPr>
            </a:pPr>
            <a:r>
              <a:t>Proteína quinasa activada por monofosfato de adenosina</a:t>
            </a:r>
          </a:p>
          <a:p>
            <a:pPr>
              <a:defRPr sz="2200">
                <a:latin typeface="Calibri"/>
                <a:ea typeface="Calibri"/>
                <a:cs typeface="Calibri"/>
                <a:sym typeface="Calibri"/>
              </a:defRPr>
            </a:pPr>
            <a:r>
              <a:t>(AMPK); </a:t>
            </a:r>
          </a:p>
          <a:p>
            <a:pPr>
              <a:defRPr sz="2200">
                <a:latin typeface="Calibri"/>
                <a:ea typeface="Calibri"/>
                <a:cs typeface="Calibri"/>
                <a:sym typeface="Calibri"/>
              </a:defRPr>
            </a:pPr>
            <a:r>
              <a:t>2) inhibición del objetivo mecanicista de la rapamicina; y </a:t>
            </a:r>
          </a:p>
          <a:p>
            <a:pPr>
              <a:defRPr sz="2200">
                <a:latin typeface="Calibri"/>
                <a:ea typeface="Calibri"/>
                <a:cs typeface="Calibri"/>
                <a:sym typeface="Calibri"/>
              </a:defRPr>
            </a:pPr>
            <a:r>
              <a:t>3) aumento de los niveles hepáticos y plasmáticos de</a:t>
            </a:r>
          </a:p>
          <a:p>
            <a:pPr>
              <a:defRPr sz="2200">
                <a:latin typeface="Calibri"/>
                <a:ea typeface="Calibri"/>
                <a:cs typeface="Calibri"/>
                <a:sym typeface="Calibri"/>
              </a:defRPr>
            </a:pPr>
          </a:p>
          <a:p>
            <a:pPr>
              <a:defRPr sz="2200">
                <a:latin typeface="Calibri"/>
                <a:ea typeface="Calibri"/>
                <a:cs typeface="Calibri"/>
                <a:sym typeface="Calibri"/>
              </a:defRPr>
            </a:pPr>
            <a:r>
              <a:t> Los iSGLT2 ejercen funciones metabólicas y pleiotrópicas.</a:t>
            </a:r>
          </a:p>
          <a:p>
            <a:pPr>
              <a:defRPr sz="2200">
                <a:latin typeface="Calibri"/>
                <a:ea typeface="Calibri"/>
                <a:cs typeface="Calibri"/>
                <a:sym typeface="Calibri"/>
              </a:defRPr>
            </a:pPr>
            <a:r>
              <a:t>Efectos cardioprotectores y nefroprotectores directos.</a:t>
            </a:r>
          </a:p>
          <a:p>
            <a:pPr>
              <a:defRPr sz="2200">
                <a:latin typeface="Calibri"/>
                <a:ea typeface="Calibri"/>
                <a:cs typeface="Calibri"/>
                <a:sym typeface="Calibri"/>
              </a:defRPr>
            </a:pPr>
            <a:r>
              <a:t> SGLT2i reducen la inflamación, oxidativa</a:t>
            </a:r>
          </a:p>
          <a:p>
            <a:pPr>
              <a:defRPr sz="2200">
                <a:latin typeface="Calibri"/>
                <a:ea typeface="Calibri"/>
                <a:cs typeface="Calibri"/>
                <a:sym typeface="Calibri"/>
              </a:defRPr>
            </a:pPr>
            <a:r>
              <a:t>Estrés, fibrosis, hipertensión intraglomerular y sistema nervioso simpático.</a:t>
            </a:r>
          </a:p>
          <a:p>
            <a:pPr>
              <a:defRPr sz="2200">
                <a:latin typeface="Calibri"/>
                <a:ea typeface="Calibri"/>
                <a:cs typeface="Calibri"/>
                <a:sym typeface="Calibri"/>
              </a:defRPr>
            </a:pPr>
            <a:r>
              <a:t>activación y puede mejorar la función mitocondrial y la eficiencia miocárdica.</a:t>
            </a:r>
          </a:p>
          <a:p>
            <a:pPr>
              <a:defRPr sz="2200">
                <a:latin typeface="Calibri"/>
                <a:ea typeface="Calibri"/>
                <a:cs typeface="Calibri"/>
                <a:sym typeface="Calibri"/>
              </a:defRPr>
            </a:pPr>
            <a:r>
              <a:t> Los cardiólogos, diabetólogos, nefrólogos y médicos de atención primaria deben</a:t>
            </a:r>
          </a:p>
          <a:p>
            <a:pPr>
              <a:defRPr sz="2200">
                <a:latin typeface="Calibri"/>
                <a:ea typeface="Calibri"/>
                <a:cs typeface="Calibri"/>
                <a:sym typeface="Calibri"/>
              </a:defRPr>
            </a:pPr>
            <a:r>
              <a:t>estar familiarizado con esta clase de medicamento</a:t>
            </a:r>
          </a:p>
          <a:p>
            <a:pPr>
              <a:defRPr sz="2200">
                <a:latin typeface="Calibri"/>
                <a:ea typeface="Calibri"/>
                <a:cs typeface="Calibri"/>
                <a:sym typeface="Calibri"/>
              </a:defRPr>
            </a:pPr>
            <a:r>
              <a:t>SGLT2i also promote weight loss, resulting from</a:t>
            </a:r>
          </a:p>
          <a:p>
            <a:pPr>
              <a:defRPr sz="2200">
                <a:latin typeface="Calibri"/>
                <a:ea typeface="Calibri"/>
                <a:cs typeface="Calibri"/>
                <a:sym typeface="Calibri"/>
              </a:defRPr>
            </a:pPr>
            <a:r>
              <a:t>loss of adipose tissue. Although the caloric loss</a:t>
            </a:r>
          </a:p>
          <a:p>
            <a:pPr>
              <a:defRPr sz="2200">
                <a:latin typeface="Calibri"/>
                <a:ea typeface="Calibri"/>
                <a:cs typeface="Calibri"/>
                <a:sym typeface="Calibri"/>
              </a:defRPr>
            </a:pPr>
            <a:r>
              <a:t>through urinary glucose excretion equals approximately 200 kcal/day, data from randomized clinical</a:t>
            </a:r>
          </a:p>
          <a:p>
            <a:pPr>
              <a:defRPr sz="2200">
                <a:latin typeface="Calibri"/>
                <a:ea typeface="Calibri"/>
                <a:cs typeface="Calibri"/>
                <a:sym typeface="Calibri"/>
              </a:defRPr>
            </a:pPr>
            <a:r>
              <a:t>trials indicate that weight loss of approximately 2 to</a:t>
            </a:r>
          </a:p>
          <a:p>
            <a:pPr>
              <a:defRPr sz="2200">
                <a:latin typeface="Calibri"/>
                <a:ea typeface="Calibri"/>
                <a:cs typeface="Calibri"/>
                <a:sym typeface="Calibri"/>
              </a:defRPr>
            </a:pPr>
            <a:r>
              <a:t>3 kg develops in about 6 months and then plateaus. It</a:t>
            </a:r>
          </a:p>
          <a:p>
            <a:pPr>
              <a:defRPr sz="2200">
                <a:latin typeface="Calibri"/>
                <a:ea typeface="Calibri"/>
                <a:cs typeface="Calibri"/>
                <a:sym typeface="Calibri"/>
              </a:defRPr>
            </a:pPr>
            <a:r>
              <a:t>has been suggested that compensatory hyperphagia</a:t>
            </a:r>
          </a:p>
          <a:p>
            <a:pPr>
              <a:defRPr sz="2200">
                <a:latin typeface="Calibri"/>
                <a:ea typeface="Calibri"/>
                <a:cs typeface="Calibri"/>
                <a:sym typeface="Calibri"/>
              </a:defRPr>
            </a:pPr>
            <a:r>
              <a:t>with hunger for sugar-rich foods may explain the</a:t>
            </a:r>
          </a:p>
          <a:p>
            <a:pPr>
              <a:defRPr sz="2200">
                <a:latin typeface="Calibri"/>
                <a:ea typeface="Calibri"/>
                <a:cs typeface="Calibri"/>
                <a:sym typeface="Calibri"/>
              </a:defRPr>
            </a:pPr>
            <a:r>
              <a:t>diminishing effect of continued caloric loss (21).</a:t>
            </a:r>
          </a:p>
          <a:p>
            <a:pPr>
              <a:defRPr sz="2200">
                <a:latin typeface="Calibri"/>
                <a:ea typeface="Calibri"/>
                <a:cs typeface="Calibri"/>
                <a:sym typeface="Calibri"/>
              </a:defRPr>
            </a:pPr>
            <a:r>
              <a:t>Experimental data suggest that SGLT2i triggers a</a:t>
            </a:r>
          </a:p>
          <a:p>
            <a:pPr>
              <a:defRPr sz="2200">
                <a:latin typeface="Calibri"/>
                <a:ea typeface="Calibri"/>
                <a:cs typeface="Calibri"/>
                <a:sym typeface="Calibri"/>
              </a:defRPr>
            </a:pPr>
            <a:r>
              <a:t>fasting-like state with increased fatty acid oxidation</a:t>
            </a:r>
          </a:p>
          <a:p>
            <a:pPr>
              <a:defRPr sz="2200">
                <a:latin typeface="Calibri"/>
                <a:ea typeface="Calibri"/>
                <a:cs typeface="Calibri"/>
                <a:sym typeface="Calibri"/>
              </a:defRPr>
            </a:pPr>
            <a:r>
              <a:t>and ketogenesis, and reduces adipose tissue and liver</a:t>
            </a:r>
          </a:p>
          <a:p>
            <a:pPr>
              <a:defRPr sz="2200">
                <a:latin typeface="Calibri"/>
                <a:ea typeface="Calibri"/>
                <a:cs typeface="Calibri"/>
                <a:sym typeface="Calibri"/>
              </a:defRPr>
            </a:pPr>
            <a:r>
              <a:t>steatosis (22). Molecular mechanisms mediating these</a:t>
            </a:r>
          </a:p>
          <a:p>
            <a:pPr>
              <a:defRPr sz="2200">
                <a:latin typeface="Calibri"/>
                <a:ea typeface="Calibri"/>
                <a:cs typeface="Calibri"/>
                <a:sym typeface="Calibri"/>
              </a:defRPr>
            </a:pPr>
            <a:r>
              <a:t>metabolic effects include: 1) activation of the 50</a:t>
            </a:r>
          </a:p>
          <a:p>
            <a:pPr>
              <a:defRPr sz="2200">
                <a:latin typeface="Calibri"/>
                <a:ea typeface="Calibri"/>
                <a:cs typeface="Calibri"/>
                <a:sym typeface="Calibri"/>
              </a:defRPr>
            </a:pPr>
            <a:r>
              <a:t>adenosine monophosphate-activated protein kinase</a:t>
            </a:r>
          </a:p>
          <a:p>
            <a:pPr>
              <a:defRPr sz="2200">
                <a:latin typeface="Calibri"/>
                <a:ea typeface="Calibri"/>
                <a:cs typeface="Calibri"/>
                <a:sym typeface="Calibri"/>
              </a:defRPr>
            </a:pPr>
            <a:r>
              <a:t>(AMPK); 2) inhibition of mechanistic target of rapamycin; and 3) increased hepatic and plasma levels of</a:t>
            </a:r>
          </a:p>
          <a:p>
            <a:pPr>
              <a:defRPr sz="2200">
                <a:latin typeface="Calibri"/>
                <a:ea typeface="Calibri"/>
                <a:cs typeface="Calibri"/>
                <a:sym typeface="Calibri"/>
              </a:defRPr>
            </a:pPr>
            <a:r>
              <a:t>HIGHLIGHTS</a:t>
            </a:r>
          </a:p>
          <a:p>
            <a:pPr>
              <a:defRPr sz="2200">
                <a:latin typeface="Calibri"/>
                <a:ea typeface="Calibri"/>
                <a:cs typeface="Calibri"/>
                <a:sym typeface="Calibri"/>
              </a:defRPr>
            </a:pPr>
            <a:r>
              <a:t> T2DM, HF, and CKD are closely</a:t>
            </a:r>
          </a:p>
          <a:p>
            <a:pPr>
              <a:defRPr sz="2200">
                <a:latin typeface="Calibri"/>
                <a:ea typeface="Calibri"/>
                <a:cs typeface="Calibri"/>
                <a:sym typeface="Calibri"/>
              </a:defRPr>
            </a:pPr>
            <a:r>
              <a:t>intertwined.</a:t>
            </a:r>
          </a:p>
          <a:p>
            <a:pPr>
              <a:defRPr sz="2200">
                <a:latin typeface="Calibri"/>
                <a:ea typeface="Calibri"/>
                <a:cs typeface="Calibri"/>
                <a:sym typeface="Calibri"/>
              </a:defRPr>
            </a:pPr>
            <a:r>
              <a:t> SGLT2i exert pleiotropic metabolic and</a:t>
            </a:r>
          </a:p>
          <a:p>
            <a:pPr>
              <a:defRPr sz="2200">
                <a:latin typeface="Calibri"/>
                <a:ea typeface="Calibri"/>
                <a:cs typeface="Calibri"/>
                <a:sym typeface="Calibri"/>
              </a:defRPr>
            </a:pPr>
            <a:r>
              <a:t>direct cardioprotective and nephroprotective effects.</a:t>
            </a:r>
          </a:p>
          <a:p>
            <a:pPr>
              <a:defRPr sz="2200">
                <a:latin typeface="Calibri"/>
                <a:ea typeface="Calibri"/>
                <a:cs typeface="Calibri"/>
                <a:sym typeface="Calibri"/>
              </a:defRPr>
            </a:pPr>
            <a:r>
              <a:t> SGLT2i reduce inflammation, oxidative</a:t>
            </a:r>
          </a:p>
          <a:p>
            <a:pPr>
              <a:defRPr sz="2200">
                <a:latin typeface="Calibri"/>
                <a:ea typeface="Calibri"/>
                <a:cs typeface="Calibri"/>
                <a:sym typeface="Calibri"/>
              </a:defRPr>
            </a:pPr>
            <a:r>
              <a:t>stress, fibrosis, intraglomerular hypertension, and sympathetic nervous system</a:t>
            </a:r>
          </a:p>
          <a:p>
            <a:pPr>
              <a:defRPr sz="2200">
                <a:latin typeface="Calibri"/>
                <a:ea typeface="Calibri"/>
                <a:cs typeface="Calibri"/>
                <a:sym typeface="Calibri"/>
              </a:defRPr>
            </a:pPr>
            <a:r>
              <a:t>activation, and may improve mitochondrial function and myocardial efficiency.</a:t>
            </a:r>
          </a:p>
          <a:p>
            <a:pPr>
              <a:defRPr sz="2200">
                <a:latin typeface="Calibri"/>
                <a:ea typeface="Calibri"/>
                <a:cs typeface="Calibri"/>
                <a:sym typeface="Calibri"/>
              </a:defRPr>
            </a:pPr>
            <a:r>
              <a:t> Cardiologists, diabetologists, nephrologists, and primary care physicians should</a:t>
            </a:r>
          </a:p>
          <a:p>
            <a:pPr>
              <a:defRPr sz="2200">
                <a:latin typeface="Calibri"/>
                <a:ea typeface="Calibri"/>
                <a:cs typeface="Calibri"/>
                <a:sym typeface="Calibri"/>
              </a:defRPr>
            </a:pPr>
            <a:r>
              <a:t>be familiar with this drug class.</a:t>
            </a:r>
          </a:p>
          <a:p>
            <a:pPr>
              <a:defRPr sz="2200">
                <a:latin typeface="Calibri"/>
                <a:ea typeface="Calibri"/>
                <a:cs typeface="Calibri"/>
                <a:sym typeface="Calibri"/>
              </a:defRPr>
            </a:pPr>
            <a:r>
              <a:t>ABBREVIATIONS</a:t>
            </a:r>
          </a:p>
          <a:p>
            <a:pPr>
              <a:defRPr sz="2200">
                <a:latin typeface="Calibri"/>
                <a:ea typeface="Calibri"/>
                <a:cs typeface="Calibri"/>
                <a:sym typeface="Calibri"/>
              </a:defRPr>
            </a:pPr>
            <a:r>
              <a:t>AND ACRONYMS</a:t>
            </a:r>
          </a:p>
          <a:p>
            <a:pPr>
              <a:defRPr sz="2200">
                <a:latin typeface="Calibri"/>
                <a:ea typeface="Calibri"/>
                <a:cs typeface="Calibri"/>
                <a:sym typeface="Calibri"/>
              </a:defRPr>
            </a:pPr>
            <a:r>
              <a:t>AMPK = 50 adenosine</a:t>
            </a:r>
          </a:p>
          <a:p>
            <a:pPr>
              <a:defRPr sz="2200">
                <a:latin typeface="Calibri"/>
                <a:ea typeface="Calibri"/>
                <a:cs typeface="Calibri"/>
                <a:sym typeface="Calibri"/>
              </a:defRPr>
            </a:pPr>
            <a:r>
              <a:t>monophosphate-activated</a:t>
            </a:r>
          </a:p>
          <a:p>
            <a:pPr>
              <a:defRPr sz="2200">
                <a:latin typeface="Calibri"/>
                <a:ea typeface="Calibri"/>
                <a:cs typeface="Calibri"/>
                <a:sym typeface="Calibri"/>
              </a:defRPr>
            </a:pPr>
            <a:r>
              <a:t>protein kinase</a:t>
            </a:r>
          </a:p>
          <a:p>
            <a:pPr>
              <a:defRPr sz="2200">
                <a:latin typeface="Calibri"/>
                <a:ea typeface="Calibri"/>
                <a:cs typeface="Calibri"/>
                <a:sym typeface="Calibri"/>
              </a:defRPr>
            </a:pPr>
            <a:r>
              <a:t>CaMKII = CaDD/calmodulin</a:t>
            </a:r>
          </a:p>
          <a:p>
            <a:pPr>
              <a:defRPr sz="2200">
                <a:latin typeface="Calibri"/>
                <a:ea typeface="Calibri"/>
                <a:cs typeface="Calibri"/>
                <a:sym typeface="Calibri"/>
              </a:defRPr>
            </a:pPr>
            <a:r>
              <a:t>dependent kinase</a:t>
            </a:r>
          </a:p>
          <a:p>
            <a:pPr>
              <a:defRPr sz="2200">
                <a:latin typeface="Calibri"/>
                <a:ea typeface="Calibri"/>
                <a:cs typeface="Calibri"/>
                <a:sym typeface="Calibri"/>
              </a:defRPr>
            </a:pPr>
            <a:r>
              <a:t>CKD = chronic kidney disease</a:t>
            </a:r>
          </a:p>
          <a:p>
            <a:pPr>
              <a:defRPr sz="2200">
                <a:latin typeface="Calibri"/>
                <a:ea typeface="Calibri"/>
                <a:cs typeface="Calibri"/>
                <a:sym typeface="Calibri"/>
              </a:defRPr>
            </a:pPr>
            <a:r>
              <a:t>eGFR = estimated glomerular</a:t>
            </a:r>
          </a:p>
          <a:p>
            <a:pPr>
              <a:defRPr sz="2200">
                <a:latin typeface="Calibri"/>
                <a:ea typeface="Calibri"/>
                <a:cs typeface="Calibri"/>
                <a:sym typeface="Calibri"/>
              </a:defRPr>
            </a:pPr>
            <a:r>
              <a:t>filtration rate</a:t>
            </a:r>
          </a:p>
          <a:p>
            <a:pPr>
              <a:defRPr sz="2200">
                <a:latin typeface="Calibri"/>
                <a:ea typeface="Calibri"/>
                <a:cs typeface="Calibri"/>
                <a:sym typeface="Calibri"/>
              </a:defRPr>
            </a:pPr>
            <a:r>
              <a:t>NAFLD = nonalcoholic fatty</a:t>
            </a:r>
          </a:p>
          <a:p>
            <a:pPr>
              <a:defRPr sz="2200">
                <a:latin typeface="Calibri"/>
                <a:ea typeface="Calibri"/>
                <a:cs typeface="Calibri"/>
                <a:sym typeface="Calibri"/>
              </a:defRPr>
            </a:pPr>
            <a:r>
              <a:t>liver disease</a:t>
            </a:r>
          </a:p>
          <a:p>
            <a:pPr>
              <a:defRPr sz="2200">
                <a:latin typeface="Calibri"/>
                <a:ea typeface="Calibri"/>
                <a:cs typeface="Calibri"/>
                <a:sym typeface="Calibri"/>
              </a:defRPr>
            </a:pPr>
            <a:r>
              <a:t>RAAS = renin-angiotensinaldosterone system</a:t>
            </a:r>
          </a:p>
          <a:p>
            <a:pPr>
              <a:defRPr sz="2200">
                <a:latin typeface="Calibri"/>
                <a:ea typeface="Calibri"/>
                <a:cs typeface="Calibri"/>
                <a:sym typeface="Calibri"/>
              </a:defRPr>
            </a:pPr>
            <a:r>
              <a:t>SGLT2i = sodium-glucose</a:t>
            </a:r>
          </a:p>
          <a:p>
            <a:pPr>
              <a:defRPr sz="2200">
                <a:latin typeface="Calibri"/>
                <a:ea typeface="Calibri"/>
                <a:cs typeface="Calibri"/>
                <a:sym typeface="Calibri"/>
              </a:defRPr>
            </a:pPr>
            <a:r>
              <a:t>cotransporter 2 inhibitor</a:t>
            </a:r>
          </a:p>
          <a:p>
            <a:pPr>
              <a:defRPr sz="2200">
                <a:latin typeface="Calibri"/>
                <a:ea typeface="Calibri"/>
                <a:cs typeface="Calibri"/>
                <a:sym typeface="Calibri"/>
              </a:defRPr>
            </a:pPr>
            <a:r>
              <a:t>T2DM = type 2 diabetes</a:t>
            </a:r>
          </a:p>
          <a:p>
            <a:pPr>
              <a:defRPr sz="2200">
                <a:latin typeface="Calibri"/>
                <a:ea typeface="Calibri"/>
                <a:cs typeface="Calibri"/>
                <a:sym typeface="Calibri"/>
              </a:defRPr>
            </a:pPr>
            <a:r>
              <a:t>mellitus</a:t>
            </a:r>
          </a:p>
          <a:p>
            <a:pPr>
              <a:defRPr sz="2200">
                <a:latin typeface="Calibri"/>
                <a:ea typeface="Calibri"/>
                <a:cs typeface="Calibri"/>
                <a:sym typeface="Calibri"/>
              </a:defRPr>
            </a:pPr>
            <a:r>
              <a:t>JACC VOL. 75, NO. 4, 2020 Zelniker and Braunwald</a:t>
            </a:r>
          </a:p>
          <a:p>
            <a:pPr>
              <a:defRPr sz="2200">
                <a:latin typeface="Calibri"/>
                <a:ea typeface="Calibri"/>
                <a:cs typeface="Calibri"/>
                <a:sym typeface="Calibri"/>
              </a:defRPr>
            </a:pPr>
            <a:r>
              <a:t>FEBRUARY 4, 2020:422 – 3 4 Cardiorenal Effects of Sodium-Glucose Cotransporter 2 Inhibitors</a:t>
            </a:r>
          </a:p>
          <a:p>
            <a:pPr>
              <a:defRPr sz="2200">
                <a:latin typeface="Calibri"/>
                <a:ea typeface="Calibri"/>
                <a:cs typeface="Calibri"/>
                <a:sym typeface="Calibri"/>
              </a:defRPr>
            </a:pPr>
            <a:r>
              <a:t>423</a:t>
            </a:r>
          </a:p>
          <a:p>
            <a:pPr>
              <a:defRPr sz="2200">
                <a:latin typeface="Calibri"/>
                <a:ea typeface="Calibri"/>
                <a:cs typeface="Calibri"/>
                <a:sym typeface="Calibri"/>
              </a:defRPr>
            </a:pPr>
            <a:r>
              <a:t>fibroblast growth factor 21, independent of insulin or</a:t>
            </a:r>
          </a:p>
          <a:p>
            <a:pPr>
              <a:defRPr sz="2200">
                <a:latin typeface="Calibri"/>
                <a:ea typeface="Calibri"/>
                <a:cs typeface="Calibri"/>
                <a:sym typeface="Calibri"/>
              </a:defRPr>
            </a:pPr>
            <a:r>
              <a:t>glucagon activity, as has been shown in obese,</a:t>
            </a:r>
          </a:p>
          <a:p>
            <a:pPr>
              <a:defRPr sz="2200">
                <a:latin typeface="Calibri"/>
                <a:ea typeface="Calibri"/>
                <a:cs typeface="Calibri"/>
                <a:sym typeface="Calibri"/>
              </a:defRPr>
            </a:pPr>
            <a:r>
              <a:t>nondiabetic mice (22)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lvl1pPr>
              <a:defRPr sz="1700">
                <a:latin typeface="Calibri"/>
                <a:ea typeface="Calibri"/>
                <a:cs typeface="Calibri"/>
                <a:sym typeface="Calibri"/>
              </a:defRPr>
            </a:lvl1pPr>
          </a:lstStyle>
          <a:p>
            <a:pPr/>
            <a:r>
              <a:t>La enfermedad del hígado graso no alcohólico (EHGNA) es un grupo de enfermedades hepáticas asociadas con disfunción metabólica, como la esteatosis hepática no alcohólica difusa, la esteatohepatitis no alcohólica (EHNA) y otras características de daño hepático, como la cirrosis hepática y el carcinoma hepatocelular (CHC) [1]. La EHGNA se define como la presencia de esteatosis en más del 5 % de los hepatocitos y la ausencia de causas como el consumo excesivo de alcohol, drogas u otras enfermedades hepáticas crónicas. La EHGNA se ha convertido en una de las principales causas de enfermedad hepática crónica en todo el mundo. Se estima que su prevalencia es de aproximadamente el 25 % a nivel mundial, con una variación del 13,5 % en África al 31,8 % en Oriente Medio.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spcBef>
                <a:spcPts val="400"/>
              </a:spcBef>
              <a:defRPr i="1">
                <a:latin typeface="Arial"/>
                <a:ea typeface="Arial"/>
                <a:cs typeface="Arial"/>
                <a:sym typeface="Arial"/>
              </a:defRPr>
            </a:pPr>
            <a:r>
              <a:t>MASH, metabolic dysfunction–associated steatohepatitis; MASLD, metabolic dysfunction–associated steatotic liver disease; NHANES, National Health and Nutrition Examination Survey</a:t>
            </a:r>
          </a:p>
          <a:p>
            <a:pPr>
              <a:spcBef>
                <a:spcPts val="400"/>
              </a:spcBef>
              <a:defRPr i="1">
                <a:latin typeface="Arial"/>
                <a:ea typeface="Arial"/>
                <a:cs typeface="Arial"/>
                <a:sym typeface="Arial"/>
              </a:defRPr>
            </a:pPr>
          </a:p>
          <a:p>
            <a:pPr>
              <a:spcBef>
                <a:spcPts val="400"/>
              </a:spcBef>
              <a:defRPr i="1">
                <a:latin typeface="Arial"/>
                <a:ea typeface="Arial"/>
                <a:cs typeface="Arial"/>
                <a:sym typeface="Arial"/>
              </a:defRPr>
            </a:pPr>
            <a:r>
              <a:t>ESTEATOSIS HEPATICA METABOLICA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defRPr sz="1700">
                <a:latin typeface="Calibri"/>
                <a:ea typeface="Calibri"/>
                <a:cs typeface="Calibri"/>
                <a:sym typeface="Calibri"/>
              </a:defRPr>
            </a:pPr>
            <a:r>
              <a:t>hepatic de novo lipogenesis (DNL) </a:t>
            </a:r>
          </a:p>
          <a:p>
            <a:pPr>
              <a:defRPr sz="1700">
                <a:latin typeface="Calibri"/>
                <a:ea typeface="Calibri"/>
                <a:cs typeface="Calibri"/>
                <a:sym typeface="Calibri"/>
              </a:defRPr>
            </a:pPr>
            <a:r>
              <a:t>La patogénesis de la enfermedad  del hígado graso no alcoholico es compleja y aún requiere mayor investigación. La hipótesis de los "impactos múltiples" propone que múltiples lesiones actúan conjuntamente en sujetos genéticamente susceptibles para inducir la EHGNA. Estas lesiones incluyen las adipocinas secretadas por el tejido adiposo, el IR, la microbiota intestinal y la inflamación.</a:t>
            </a:r>
          </a:p>
          <a:p>
            <a:pPr>
              <a:defRPr sz="1700">
                <a:latin typeface="Calibri"/>
                <a:ea typeface="Calibri"/>
                <a:cs typeface="Calibri"/>
                <a:sym typeface="Calibri"/>
              </a:defRPr>
            </a:pPr>
          </a:p>
          <a:p>
            <a:pPr>
              <a:defRPr sz="1700">
                <a:latin typeface="Calibri"/>
                <a:ea typeface="Calibri"/>
                <a:cs typeface="Calibri"/>
                <a:sym typeface="Calibri"/>
              </a:defRPr>
            </a:pPr>
            <a:r>
              <a:t>El principal factor desencadenante de la EHGNA es la sobrenutrición, que provoca una acumulación excesiva de tejido adiposo en el hígado y excede su capacidad metabólica [2]. La acumulación de altos niveles de ácidos grasos libres (AGL), colesterol libre y otros metabolitos lipídicos aumenta la lipotoxicidad [10], lo que contribuye al estrés celular, como el estrés oxidativo y el estrés del retículo endoplasmático (RE) [2], la producción de especies reactivas de oxígeno (ROS), la disfunción mitocondrial [10, 11], la activación del inflamasoma [12] y la muerte celular apoptótica, con la consiguiente estimulación inflamatoria, la regeneración tisular y la fibrogénesis.</a:t>
            </a:r>
          </a:p>
          <a:p>
            <a:pPr>
              <a:defRPr sz="1700">
                <a:latin typeface="Calibri"/>
                <a:ea typeface="Calibri"/>
                <a:cs typeface="Calibri"/>
                <a:sym typeface="Calibri"/>
              </a:defRPr>
            </a:pPr>
          </a:p>
          <a:p>
            <a:pPr>
              <a:defRPr sz="1700">
                <a:latin typeface="Calibri"/>
                <a:ea typeface="Calibri"/>
                <a:cs typeface="Calibri"/>
                <a:sym typeface="Calibri"/>
              </a:defRPr>
            </a:pPr>
            <a:r>
              <a:t>Las adipocinas secretadas por el tejido adiposo hepático promueven el desarrollo de la EHGNA. (1) La leptina se sintetiza y secreta a partir de las células grasas [13]. Niveles elevados de leptina circulante se asocian con una mayor gravedad de la EHGNA, pueden aumentar la inflamación y la susceptibilidad a la hepatotoxicidad [14]. (2) La adiponectina es un tipo de adipocina con efectos hepatoprotectores. Se han encontrado niveles reducidos de adiponectina en personas con EHGNA, y estos niveles están inversamente relacionados con la gravedad de la esteatosis, la necroinflamación y la fibrosis [14].</a:t>
            </a:r>
          </a:p>
          <a:p>
            <a:pPr>
              <a:defRPr sz="1700">
                <a:latin typeface="Calibri"/>
                <a:ea typeface="Calibri"/>
                <a:cs typeface="Calibri"/>
                <a:sym typeface="Calibri"/>
              </a:defRPr>
            </a:pPr>
          </a:p>
          <a:p>
            <a:pPr>
              <a:defRPr sz="1700">
                <a:latin typeface="Calibri"/>
                <a:ea typeface="Calibri"/>
                <a:cs typeface="Calibri"/>
                <a:sym typeface="Calibri"/>
              </a:defRPr>
            </a:pPr>
            <a:r>
              <a:t>La IR, que se caracteriza por una menor eliminación de glucosa en el tejido adiposo o el músculo, es un factor crucial en el desarrollo de la EHGNA [10, 15]. Investigaciones sugieren que la IR impulsa la lipogénesis de novo (DNL) hepática en pacientes con EHGNA [16]. La DNL hepática es una vía metabólica altamente regulada por la cual las células convierten el exceso de carbohidratos (generalmente glucosa) en ácidos grasos [11] y luego provocan la liberación inapropiada de ácidos grasos a través de una lipólisis desregulada, lo que posteriormente conduce a una señalización sistémica de insulina deteriorada [15].</a:t>
            </a:r>
          </a:p>
          <a:p>
            <a:pPr>
              <a:defRPr sz="1700">
                <a:latin typeface="Calibri"/>
                <a:ea typeface="Calibri"/>
                <a:cs typeface="Calibri"/>
                <a:sym typeface="Calibri"/>
              </a:defRPr>
            </a:pPr>
          </a:p>
          <a:p>
            <a:pPr>
              <a:defRPr sz="1700">
                <a:latin typeface="Calibri"/>
                <a:ea typeface="Calibri"/>
                <a:cs typeface="Calibri"/>
                <a:sym typeface="Calibri"/>
              </a:defRPr>
            </a:pPr>
            <a:r>
              <a:t>Cada vez hay más evidencia que sugiere que la microbiota intestinal también actúa como un factor importante que facilita la aparición y el desarrollo de la EHGNA y acelera su progresión a cirrosis y carcinoma hepatocelular (CHC). La microbiota intestinal y sus metabolitos pueden afectar directamente la morfología intestinal y la respuesta inmunitaria, provocando una activación anormal de la inflamación y endotoxemia intestinal. La disbiosis de la microbiota intestinal también puede provocar una disfunción del eje intestino-hígado (interacción fisiológica entre el hígado y el intestino [12]) al alterar la vía metabólica de los ácidos biliares [17, 18].</a:t>
            </a:r>
          </a:p>
          <a:p>
            <a:pPr>
              <a:defRPr sz="1700">
                <a:latin typeface="Calibri"/>
                <a:ea typeface="Calibri"/>
                <a:cs typeface="Calibri"/>
                <a:sym typeface="Calibri"/>
              </a:defRPr>
            </a:pPr>
          </a:p>
          <a:p>
            <a:pPr>
              <a:defRPr sz="1700">
                <a:latin typeface="Calibri"/>
                <a:ea typeface="Calibri"/>
                <a:cs typeface="Calibri"/>
                <a:sym typeface="Calibri"/>
              </a:defRPr>
            </a:pPr>
            <a:r>
              <a:t>La activación inflamatoria está implicada en la aparición de la EHGNA/EHNA. La inflamación del hígado, desencadenada por la muerte de los hepatocitos, la disfunción de la barrera intestinal, las adipocinas, etc., contribuye al desarrollo de la EHGNA [19]; ​​el desarrollo de la EHNA también es resultado de la activación anormal de las células inmunitarias convencionales, las células parenquimatosas y las células endoteliales del hígado en respuesta a mediadores inflamatorios del hígado, el tejido adiposo y el intestino.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lvl1pPr>
              <a:defRPr>
                <a:latin typeface="Calibri"/>
                <a:ea typeface="Calibri"/>
                <a:cs typeface="Calibri"/>
                <a:sym typeface="Calibri"/>
              </a:defRPr>
            </a:lvl1pPr>
          </a:lstStyle>
          <a:p>
            <a:pPr/>
            <a:r>
              <a:t>En resumen, la evidencia sugiere que la acumulación hepática de lípidos se asocia con la IR y un mayor riesgo de DMT2, y que la reducción de la acumulación hepática de lípidos también se asocia con un menor riesgo de desarrollar DMT2 [21, 23]. Sin embargo, no se ha aclarado el mecanismo específico del mayor riesgo de diabetes tipo 2 en pacientes con EHGNA.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exto del título"/>
          <p:cNvSpPr txBox="1"/>
          <p:nvPr>
            <p:ph type="title"/>
          </p:nvPr>
        </p:nvSpPr>
        <p:spPr>
          <a:xfrm>
            <a:off x="1524000" y="1122362"/>
            <a:ext cx="9144000" cy="2387601"/>
          </a:xfrm>
          <a:prstGeom prst="rect">
            <a:avLst/>
          </a:prstGeom>
        </p:spPr>
        <p:txBody>
          <a:bodyPr anchor="b"/>
          <a:lstStyle>
            <a:lvl1pPr defTabSz="914400">
              <a:lnSpc>
                <a:spcPct val="90000"/>
              </a:lnSpc>
              <a:defRPr sz="3300">
                <a:latin typeface="Arial"/>
                <a:ea typeface="Arial"/>
                <a:cs typeface="Arial"/>
                <a:sym typeface="Arial"/>
              </a:defRPr>
            </a:lvl1pPr>
          </a:lstStyle>
          <a:p>
            <a:pPr/>
            <a:r>
              <a:t>Texto del título</a:t>
            </a:r>
          </a:p>
        </p:txBody>
      </p:sp>
      <p:sp>
        <p:nvSpPr>
          <p:cNvPr id="12" name="Nivel de texto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exto del título"/>
          <p:cNvSpPr txBox="1"/>
          <p:nvPr>
            <p:ph type="title"/>
          </p:nvPr>
        </p:nvSpPr>
        <p:spPr>
          <a:prstGeom prst="rect">
            <a:avLst/>
          </a:prstGeom>
        </p:spPr>
        <p:txBody>
          <a:bodyPr lIns="45718" tIns="45718" rIns="45718" bIns="45718"/>
          <a:lstStyle>
            <a:lvl1pPr algn="l" defTabSz="914400">
              <a:lnSpc>
                <a:spcPct val="90000"/>
              </a:lnSpc>
              <a:defRPr sz="4400">
                <a:latin typeface="Carlito"/>
                <a:ea typeface="Carlito"/>
                <a:cs typeface="Carlito"/>
                <a:sym typeface="Carlito"/>
              </a:defRPr>
            </a:lvl1pPr>
          </a:lstStyle>
          <a:p>
            <a:pPr/>
            <a:r>
              <a:t>Texto del título</a:t>
            </a:r>
          </a:p>
        </p:txBody>
      </p:sp>
      <p:sp>
        <p:nvSpPr>
          <p:cNvPr id="93" name="Nivel de texto 1…"/>
          <p:cNvSpPr txBox="1"/>
          <p:nvPr>
            <p:ph type="body" idx="1"/>
          </p:nvPr>
        </p:nvSpPr>
        <p:spPr>
          <a:prstGeom prst="rect">
            <a:avLst/>
          </a:prstGeom>
        </p:spPr>
        <p:txBody>
          <a:bodyPr lIns="45718" tIns="45718" rIns="45718" bIns="45718"/>
          <a:lstStyle>
            <a:lvl1pPr>
              <a:defRPr>
                <a:latin typeface="Calibri"/>
                <a:ea typeface="Calibri"/>
                <a:cs typeface="Calibri"/>
                <a:sym typeface="Calibri"/>
              </a:defRPr>
            </a:lvl1pPr>
            <a:lvl2pPr>
              <a:defRPr>
                <a:latin typeface="Calibri"/>
                <a:ea typeface="Calibri"/>
                <a:cs typeface="Calibri"/>
                <a:sym typeface="Calibri"/>
              </a:defRPr>
            </a:lvl2pPr>
            <a:lvl3pPr marL="1234438" indent="-320038">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p:nvPr>
            <p:ph type="sldNum" sz="quarter" idx="2"/>
          </p:nvPr>
        </p:nvSpPr>
        <p:spPr>
          <a:xfrm>
            <a:off x="11095178" y="6414761"/>
            <a:ext cx="258623" cy="248303"/>
          </a:xfrm>
          <a:prstGeom prst="rect">
            <a:avLst/>
          </a:prstGeom>
        </p:spPr>
        <p:txBody>
          <a:bodyPr lIns="45718" tIns="45718" rIns="45718" bIns="45718"/>
          <a:lstStyle>
            <a:lvl1pPr>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1" name="Rectangle 8"/>
          <p:cNvSpPr/>
          <p:nvPr/>
        </p:nvSpPr>
        <p:spPr>
          <a:xfrm>
            <a:off x="457200" y="1129283"/>
            <a:ext cx="11734800" cy="18289"/>
          </a:xfrm>
          <a:prstGeom prst="rect">
            <a:avLst/>
          </a:prstGeom>
          <a:gradFill>
            <a:gsLst>
              <a:gs pos="26000">
                <a:srgbClr val="7F134C"/>
              </a:gs>
              <a:gs pos="100000">
                <a:srgbClr val="FFFFFF"/>
              </a:gs>
            </a:gsLst>
          </a:gradFill>
          <a:ln w="12700">
            <a:miter lim="400000"/>
          </a:ln>
        </p:spPr>
        <p:txBody>
          <a:bodyPr lIns="45719" rIns="45719" anchor="ctr"/>
          <a:lstStyle/>
          <a:p>
            <a:pPr algn="ctr">
              <a:defRPr>
                <a:solidFill>
                  <a:srgbClr val="FFFFFF"/>
                </a:solidFill>
                <a:latin typeface="Arial"/>
                <a:ea typeface="Arial"/>
                <a:cs typeface="Arial"/>
                <a:sym typeface="Arial"/>
              </a:defRPr>
            </a:pPr>
          </a:p>
        </p:txBody>
      </p:sp>
      <p:sp>
        <p:nvSpPr>
          <p:cNvPr id="102" name="Texto del título"/>
          <p:cNvSpPr txBox="1"/>
          <p:nvPr>
            <p:ph type="title"/>
          </p:nvPr>
        </p:nvSpPr>
        <p:spPr>
          <a:xfrm>
            <a:off x="457200" y="228603"/>
            <a:ext cx="11277600" cy="800100"/>
          </a:xfrm>
          <a:prstGeom prst="rect">
            <a:avLst/>
          </a:prstGeom>
        </p:spPr>
        <p:txBody>
          <a:bodyPr anchor="b"/>
          <a:lstStyle>
            <a:lvl1pPr algn="l" defTabSz="914353">
              <a:lnSpc>
                <a:spcPct val="90000"/>
              </a:lnSpc>
              <a:defRPr>
                <a:solidFill>
                  <a:srgbClr val="7F134C"/>
                </a:solidFill>
                <a:latin typeface="Arial"/>
                <a:ea typeface="Arial"/>
                <a:cs typeface="Arial"/>
                <a:sym typeface="Arial"/>
              </a:defRPr>
            </a:lvl1pPr>
          </a:lstStyle>
          <a:p>
            <a:pPr/>
            <a:r>
              <a:t>Texto del título</a:t>
            </a:r>
          </a:p>
        </p:txBody>
      </p:sp>
      <p:sp>
        <p:nvSpPr>
          <p:cNvPr id="103" name="Número de diapositiva"/>
          <p:cNvSpPr txBox="1"/>
          <p:nvPr>
            <p:ph type="sldNum" sz="quarter" idx="2"/>
          </p:nvPr>
        </p:nvSpPr>
        <p:spPr>
          <a:xfrm>
            <a:off x="121138" y="6631017"/>
            <a:ext cx="245404" cy="226986"/>
          </a:xfrm>
          <a:prstGeom prst="rect">
            <a:avLst/>
          </a:prstGeom>
        </p:spPr>
        <p:txBody>
          <a:bodyPr anchor="b"/>
          <a:lstStyle>
            <a:lvl1pPr algn="ctr">
              <a:defRPr sz="1000">
                <a:solidFill>
                  <a:srgbClr val="000000"/>
                </a:solidFill>
                <a:latin typeface="Arial"/>
                <a:ea typeface="Arial"/>
                <a:cs typeface="Arial"/>
                <a:sym typeface="Arial"/>
              </a:defRPr>
            </a:lvl1pPr>
          </a:lstStyle>
          <a:p>
            <a:pPr/>
            <a:fld id="{86CB4B4D-7CA3-9044-876B-883B54F8677D}" type="slidenum"/>
          </a:p>
        </p:txBody>
      </p:sp>
      <p:sp>
        <p:nvSpPr>
          <p:cNvPr id="104" name="Nivel de texto 1…"/>
          <p:cNvSpPr txBox="1"/>
          <p:nvPr>
            <p:ph type="body" sz="quarter" idx="1" hasCustomPrompt="1"/>
          </p:nvPr>
        </p:nvSpPr>
        <p:spPr>
          <a:xfrm>
            <a:off x="457200" y="6626611"/>
            <a:ext cx="9855200" cy="230833"/>
          </a:xfrm>
          <a:prstGeom prst="rect">
            <a:avLst/>
          </a:prstGeom>
        </p:spPr>
        <p:txBody>
          <a:bodyPr anchor="b"/>
          <a:lstStyle>
            <a:lvl1pPr marL="0" indent="0" defTabSz="914353">
              <a:spcBef>
                <a:spcPts val="300"/>
              </a:spcBef>
              <a:buSzTx/>
              <a:buFontTx/>
              <a:buNone/>
              <a:defRPr sz="1000">
                <a:latin typeface="Arial"/>
                <a:ea typeface="Arial"/>
                <a:cs typeface="Arial"/>
                <a:sym typeface="Arial"/>
              </a:defRPr>
            </a:lvl1pPr>
            <a:lvl2pPr marL="0" indent="228589" defTabSz="914353">
              <a:spcBef>
                <a:spcPts val="300"/>
              </a:spcBef>
              <a:buSzTx/>
              <a:buFontTx/>
              <a:buNone/>
              <a:defRPr sz="1000">
                <a:latin typeface="Arial"/>
                <a:ea typeface="Arial"/>
                <a:cs typeface="Arial"/>
                <a:sym typeface="Arial"/>
              </a:defRPr>
            </a:lvl2pPr>
            <a:lvl3pPr marL="0" indent="457178" defTabSz="914353">
              <a:spcBef>
                <a:spcPts val="300"/>
              </a:spcBef>
              <a:buSzTx/>
              <a:buFontTx/>
              <a:buNone/>
              <a:defRPr sz="1000">
                <a:latin typeface="Arial"/>
                <a:ea typeface="Arial"/>
                <a:cs typeface="Arial"/>
                <a:sym typeface="Arial"/>
              </a:defRPr>
            </a:lvl3pPr>
            <a:lvl4pPr marL="0" indent="685765" defTabSz="914353">
              <a:spcBef>
                <a:spcPts val="300"/>
              </a:spcBef>
              <a:buSzTx/>
              <a:buFontTx/>
              <a:buNone/>
              <a:defRPr sz="1000">
                <a:latin typeface="Arial"/>
                <a:ea typeface="Arial"/>
                <a:cs typeface="Arial"/>
                <a:sym typeface="Arial"/>
              </a:defRPr>
            </a:lvl4pPr>
            <a:lvl5pPr marL="0" indent="914353" defTabSz="914353">
              <a:spcBef>
                <a:spcPts val="300"/>
              </a:spcBef>
              <a:buSzTx/>
              <a:buFontTx/>
              <a:buNone/>
              <a:defRPr sz="1000">
                <a:latin typeface="Arial"/>
                <a:ea typeface="Arial"/>
                <a:cs typeface="Arial"/>
                <a:sym typeface="Arial"/>
              </a:defRPr>
            </a:lvl5pPr>
          </a:lstStyle>
          <a:p>
            <a:pPr/>
            <a:r>
              <a:t>Reference(s)</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11"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b="1">
                <a:solidFill>
                  <a:srgbClr val="FFFFFF"/>
                </a:solidFill>
                <a:latin typeface="Calibri"/>
                <a:ea typeface="Calibri"/>
                <a:cs typeface="Calibri"/>
                <a:sym typeface="Calibri"/>
              </a:defRPr>
            </a:pPr>
          </a:p>
        </p:txBody>
      </p:sp>
      <p:sp>
        <p:nvSpPr>
          <p:cNvPr id="112"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b="1">
                <a:solidFill>
                  <a:srgbClr val="FFFFFF"/>
                </a:solidFill>
                <a:latin typeface="Calibri"/>
                <a:ea typeface="Calibri"/>
                <a:cs typeface="Calibri"/>
                <a:sym typeface="Calibri"/>
              </a:defRPr>
            </a:pPr>
          </a:p>
        </p:txBody>
      </p:sp>
      <p:sp>
        <p:nvSpPr>
          <p:cNvPr id="113" name="Straight Connector 7"/>
          <p:cNvSpPr/>
          <p:nvPr/>
        </p:nvSpPr>
        <p:spPr>
          <a:xfrm>
            <a:off x="1" y="6745288"/>
            <a:ext cx="12192001" cy="1"/>
          </a:xfrm>
          <a:prstGeom prst="line">
            <a:avLst/>
          </a:prstGeom>
          <a:ln w="19050">
            <a:solidFill>
              <a:srgbClr val="F47D55"/>
            </a:solidFill>
          </a:ln>
        </p:spPr>
        <p:txBody>
          <a:bodyPr lIns="45719" rIns="45719"/>
          <a:lstStyle/>
          <a:p>
            <a:pPr>
              <a:defRPr b="1">
                <a:solidFill>
                  <a:srgbClr val="FFFFFF"/>
                </a:solidFill>
                <a:latin typeface="Calibri"/>
                <a:ea typeface="Calibri"/>
                <a:cs typeface="Calibri"/>
                <a:sym typeface="Calibri"/>
              </a:defRPr>
            </a:pPr>
          </a:p>
        </p:txBody>
      </p:sp>
      <p:sp>
        <p:nvSpPr>
          <p:cNvPr id="114" name="Texto del título"/>
          <p:cNvSpPr txBox="1"/>
          <p:nvPr>
            <p:ph type="title"/>
          </p:nvPr>
        </p:nvSpPr>
        <p:spPr>
          <a:xfrm>
            <a:off x="609759" y="238127"/>
            <a:ext cx="11141055" cy="1103313"/>
          </a:xfrm>
          <a:prstGeom prst="rect">
            <a:avLst/>
          </a:prstGeom>
        </p:spPr>
        <p:txBody>
          <a:bodyPr/>
          <a:lstStyle>
            <a:lvl1pPr algn="l" defTabSz="914400">
              <a:defRPr sz="3600">
                <a:solidFill>
                  <a:srgbClr val="455560"/>
                </a:solidFill>
                <a:latin typeface="Calibri"/>
                <a:ea typeface="Calibri"/>
                <a:cs typeface="Calibri"/>
                <a:sym typeface="Calibri"/>
              </a:defRPr>
            </a:lvl1pPr>
          </a:lstStyle>
          <a:p>
            <a:pPr/>
            <a:r>
              <a:t>Texto del título</a:t>
            </a:r>
          </a:p>
        </p:txBody>
      </p:sp>
      <p:grpSp>
        <p:nvGrpSpPr>
          <p:cNvPr id="117" name="Group 2"/>
          <p:cNvGrpSpPr/>
          <p:nvPr/>
        </p:nvGrpSpPr>
        <p:grpSpPr>
          <a:xfrm>
            <a:off x="9855129" y="6154854"/>
            <a:ext cx="1875444" cy="577225"/>
            <a:chOff x="0" y="0"/>
            <a:chExt cx="1875442" cy="577224"/>
          </a:xfrm>
        </p:grpSpPr>
        <p:pic>
          <p:nvPicPr>
            <p:cNvPr id="115" name="Picture 1" descr="Picture 1"/>
            <p:cNvPicPr>
              <a:picLocks noChangeAspect="1"/>
            </p:cNvPicPr>
            <p:nvPr/>
          </p:nvPicPr>
          <p:blipFill>
            <a:blip r:embed="rId2">
              <a:extLst/>
            </a:blip>
            <a:stretch>
              <a:fillRect/>
            </a:stretch>
          </p:blipFill>
          <p:spPr>
            <a:xfrm>
              <a:off x="41904" y="122896"/>
              <a:ext cx="1793397" cy="454329"/>
            </a:xfrm>
            <a:prstGeom prst="rect">
              <a:avLst/>
            </a:prstGeom>
            <a:ln w="12700" cap="flat">
              <a:noFill/>
              <a:miter lim="400000"/>
            </a:ln>
            <a:effectLst/>
          </p:spPr>
        </p:pic>
        <p:sp>
          <p:nvSpPr>
            <p:cNvPr id="116" name="TextBox 4"/>
            <p:cNvSpPr txBox="1"/>
            <p:nvPr/>
          </p:nvSpPr>
          <p:spPr>
            <a:xfrm>
              <a:off x="0" y="0"/>
              <a:ext cx="1875443" cy="196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sz="800">
                  <a:solidFill>
                    <a:srgbClr val="455560"/>
                  </a:solidFill>
                  <a:latin typeface="Calibri"/>
                  <a:ea typeface="Calibri"/>
                  <a:cs typeface="Calibri"/>
                  <a:sym typeface="Calibri"/>
                </a:defRPr>
              </a:pPr>
              <a:r>
                <a:t>Slide credit: </a:t>
              </a:r>
              <a:r>
                <a:rPr b="1"/>
                <a:t>clinicaleducationalliance</a:t>
              </a:r>
              <a:r>
                <a:t>.com:</a:t>
              </a:r>
            </a:p>
          </p:txBody>
        </p:sp>
      </p:grpSp>
      <p:sp>
        <p:nvSpPr>
          <p:cNvPr id="118" name="Número de diapositiva"/>
          <p:cNvSpPr txBox="1"/>
          <p:nvPr>
            <p:ph type="sldNum" sz="quarter" idx="2"/>
          </p:nvPr>
        </p:nvSpPr>
        <p:spPr>
          <a:xfrm>
            <a:off x="5892800" y="6172200"/>
            <a:ext cx="2844800" cy="368301"/>
          </a:xfrm>
          <a:prstGeom prst="rect">
            <a:avLst/>
          </a:prstGeom>
        </p:spPr>
        <p:txBody>
          <a:bodyPr/>
          <a:lstStyle>
            <a:lvl1pPr>
              <a:defRPr b="1">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dos contenidos 2">
    <p:spTree>
      <p:nvGrpSpPr>
        <p:cNvPr id="1" name=""/>
        <p:cNvGrpSpPr/>
        <p:nvPr/>
      </p:nvGrpSpPr>
      <p:grpSpPr>
        <a:xfrm>
          <a:off x="0" y="0"/>
          <a:ext cx="0" cy="0"/>
          <a:chOff x="0" y="0"/>
          <a:chExt cx="0" cy="0"/>
        </a:xfrm>
      </p:grpSpPr>
      <p:grpSp>
        <p:nvGrpSpPr>
          <p:cNvPr id="128" name="Grupo 10"/>
          <p:cNvGrpSpPr/>
          <p:nvPr/>
        </p:nvGrpSpPr>
        <p:grpSpPr>
          <a:xfrm>
            <a:off x="8870039" y="936"/>
            <a:ext cx="3325209" cy="3324272"/>
            <a:chOff x="0" y="0"/>
            <a:chExt cx="3325207" cy="3324271"/>
          </a:xfrm>
        </p:grpSpPr>
        <p:sp>
          <p:nvSpPr>
            <p:cNvPr id="125" name="Forma libre 4"/>
            <p:cNvSpPr/>
            <p:nvPr/>
          </p:nvSpPr>
          <p:spPr>
            <a:xfrm rot="10800000">
              <a:off x="1649490" y="1089986"/>
              <a:ext cx="1675718" cy="22342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9"/>
                  </a:lnTo>
                  <a:lnTo>
                    <a:pt x="14392" y="21600"/>
                  </a:lnTo>
                  <a:lnTo>
                    <a:pt x="21600" y="16195"/>
                  </a:lnTo>
                  <a:lnTo>
                    <a:pt x="0" y="0"/>
                  </a:lnTo>
                  <a:close/>
                </a:path>
              </a:pathLst>
            </a:custGeom>
            <a:solidFill>
              <a:srgbClr val="4495A2"/>
            </a:solidFill>
            <a:ln w="12700" cap="flat">
              <a:noFill/>
              <a:miter lim="400000"/>
            </a:ln>
            <a:effectLst/>
          </p:spPr>
          <p:txBody>
            <a:bodyPr wrap="square" lIns="45719" tIns="45719" rIns="45719" bIns="45719" numCol="1" anchor="t">
              <a:noAutofit/>
            </a:bodyPr>
            <a:lstStyle/>
            <a:p>
              <a:pPr>
                <a:defRPr>
                  <a:solidFill>
                    <a:srgbClr val="FFFFFF"/>
                  </a:solidFill>
                  <a:latin typeface="Franklin Gothic Book"/>
                  <a:ea typeface="Franklin Gothic Book"/>
                  <a:cs typeface="Franklin Gothic Book"/>
                  <a:sym typeface="Franklin Gothic Book"/>
                </a:defRPr>
              </a:pPr>
            </a:p>
          </p:txBody>
        </p:sp>
        <p:sp>
          <p:nvSpPr>
            <p:cNvPr id="126" name="Forma libre 5"/>
            <p:cNvSpPr/>
            <p:nvPr/>
          </p:nvSpPr>
          <p:spPr>
            <a:xfrm rot="10800000">
              <a:off x="2237724" y="-1"/>
              <a:ext cx="1087484" cy="1087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7CA655"/>
            </a:solidFill>
            <a:ln w="12700" cap="flat">
              <a:noFill/>
              <a:miter lim="400000"/>
            </a:ln>
            <a:effectLst/>
          </p:spPr>
          <p:txBody>
            <a:bodyPr wrap="square" lIns="45719" tIns="45719" rIns="45719" bIns="45719" numCol="1" anchor="t">
              <a:noAutofit/>
            </a:bodyPr>
            <a:lstStyle/>
            <a:p>
              <a:pPr>
                <a:defRPr>
                  <a:solidFill>
                    <a:srgbClr val="FFFFFF"/>
                  </a:solidFill>
                  <a:latin typeface="Franklin Gothic Book"/>
                  <a:ea typeface="Franklin Gothic Book"/>
                  <a:cs typeface="Franklin Gothic Book"/>
                  <a:sym typeface="Franklin Gothic Book"/>
                </a:defRPr>
              </a:pPr>
            </a:p>
          </p:txBody>
        </p:sp>
        <p:sp>
          <p:nvSpPr>
            <p:cNvPr id="127" name="Forma libre 7"/>
            <p:cNvSpPr/>
            <p:nvPr/>
          </p:nvSpPr>
          <p:spPr>
            <a:xfrm rot="10800000">
              <a:off x="-1" y="0"/>
              <a:ext cx="2181525" cy="1089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805" y="0"/>
                  </a:lnTo>
                  <a:lnTo>
                    <a:pt x="0" y="21600"/>
                  </a:lnTo>
                  <a:lnTo>
                    <a:pt x="21600" y="21600"/>
                  </a:lnTo>
                </a:path>
              </a:pathLst>
            </a:custGeom>
            <a:solidFill>
              <a:srgbClr val="F9D448"/>
            </a:solidFill>
            <a:ln w="12700" cap="flat">
              <a:noFill/>
              <a:miter lim="400000"/>
            </a:ln>
            <a:effectLst/>
          </p:spPr>
          <p:txBody>
            <a:bodyPr wrap="square" lIns="45719" tIns="45719" rIns="45719" bIns="45719" numCol="1" anchor="t">
              <a:noAutofit/>
            </a:bodyPr>
            <a:lstStyle/>
            <a:p>
              <a:pPr>
                <a:defRPr>
                  <a:solidFill>
                    <a:srgbClr val="FFFFFF"/>
                  </a:solidFill>
                  <a:latin typeface="Franklin Gothic Book"/>
                  <a:ea typeface="Franklin Gothic Book"/>
                  <a:cs typeface="Franklin Gothic Book"/>
                  <a:sym typeface="Franklin Gothic Book"/>
                </a:defRPr>
              </a:pPr>
            </a:p>
          </p:txBody>
        </p:sp>
      </p:grpSp>
      <p:sp>
        <p:nvSpPr>
          <p:cNvPr id="129" name="Haga clic para agregar un título"/>
          <p:cNvSpPr txBox="1"/>
          <p:nvPr>
            <p:ph type="title" hasCustomPrompt="1"/>
          </p:nvPr>
        </p:nvSpPr>
        <p:spPr>
          <a:xfrm>
            <a:off x="594359" y="278129"/>
            <a:ext cx="9778367" cy="1494596"/>
          </a:xfrm>
          <a:prstGeom prst="rect">
            <a:avLst/>
          </a:prstGeom>
        </p:spPr>
        <p:txBody>
          <a:bodyPr lIns="0" tIns="0" rIns="0" bIns="0" anchor="b"/>
          <a:lstStyle>
            <a:lvl1pPr>
              <a:lnSpc>
                <a:spcPct val="80000"/>
              </a:lnSpc>
              <a:defRPr spc="54">
                <a:latin typeface="Franklin Gothic Demi"/>
                <a:ea typeface="Franklin Gothic Demi"/>
                <a:cs typeface="Franklin Gothic Demi"/>
                <a:sym typeface="Franklin Gothic Demi"/>
              </a:defRPr>
            </a:lvl1pPr>
          </a:lstStyle>
          <a:p>
            <a:pPr/>
            <a:r>
              <a:t>Haga clic para agregar un título </a:t>
            </a:r>
          </a:p>
        </p:txBody>
      </p:sp>
      <p:sp>
        <p:nvSpPr>
          <p:cNvPr id="130" name="Nivel de texto 1…"/>
          <p:cNvSpPr txBox="1"/>
          <p:nvPr>
            <p:ph type="body" sz="quarter" idx="1" hasCustomPrompt="1"/>
          </p:nvPr>
        </p:nvSpPr>
        <p:spPr>
          <a:xfrm>
            <a:off x="594359" y="2676525"/>
            <a:ext cx="4490829" cy="3597470"/>
          </a:xfrm>
          <a:prstGeom prst="rect">
            <a:avLst/>
          </a:prstGeom>
        </p:spPr>
        <p:txBody>
          <a:bodyPr lIns="0" tIns="0" rIns="0" bIns="0"/>
          <a:lstStyle>
            <a:lvl1pPr marL="0" indent="0">
              <a:spcBef>
                <a:spcPts val="1800"/>
              </a:spcBef>
              <a:buSzTx/>
              <a:buFontTx/>
              <a:buNone/>
              <a:defRPr sz="2000">
                <a:latin typeface="Franklin Gothic Book"/>
                <a:ea typeface="Franklin Gothic Book"/>
                <a:cs typeface="Franklin Gothic Book"/>
                <a:sym typeface="Franklin Gothic Book"/>
              </a:defRPr>
            </a:lvl1pPr>
            <a:lvl2pPr marL="283463" indent="-283463">
              <a:spcBef>
                <a:spcPts val="1800"/>
              </a:spcBef>
              <a:buFontTx/>
              <a:defRPr sz="2000">
                <a:latin typeface="Franklin Gothic Book"/>
                <a:ea typeface="Franklin Gothic Book"/>
                <a:cs typeface="Franklin Gothic Book"/>
                <a:sym typeface="Franklin Gothic Book"/>
              </a:defRPr>
            </a:lvl2pPr>
            <a:lvl3pPr marL="594359" indent="-283463">
              <a:spcBef>
                <a:spcPts val="1800"/>
              </a:spcBef>
              <a:buFontTx/>
              <a:defRPr sz="2000">
                <a:latin typeface="Franklin Gothic Book"/>
                <a:ea typeface="Franklin Gothic Book"/>
                <a:cs typeface="Franklin Gothic Book"/>
                <a:sym typeface="Franklin Gothic Book"/>
              </a:defRPr>
            </a:lvl3pPr>
            <a:lvl4pPr marL="822960" indent="-283463">
              <a:spcBef>
                <a:spcPts val="1800"/>
              </a:spcBef>
              <a:buFontTx/>
              <a:defRPr sz="2000">
                <a:latin typeface="Franklin Gothic Book"/>
                <a:ea typeface="Franklin Gothic Book"/>
                <a:cs typeface="Franklin Gothic Book"/>
                <a:sym typeface="Franklin Gothic Book"/>
              </a:defRPr>
            </a:lvl4pPr>
            <a:lvl5pPr marL="1005839" indent="-283463">
              <a:spcBef>
                <a:spcPts val="1800"/>
              </a:spcBef>
              <a:buFontTx/>
              <a:defRPr sz="2000">
                <a:latin typeface="Franklin Gothic Book"/>
                <a:ea typeface="Franklin Gothic Book"/>
                <a:cs typeface="Franklin Gothic Book"/>
                <a:sym typeface="Franklin Gothic Book"/>
              </a:defRPr>
            </a:lvl5pPr>
          </a:lstStyle>
          <a:p>
            <a:pPr/>
            <a:r>
              <a:t>Haga clic para agregar contenido</a:t>
            </a:r>
          </a:p>
          <a:p>
            <a:pPr lvl="1"/>
            <a:r>
              <a:t/>
            </a:r>
          </a:p>
          <a:p>
            <a:pPr lvl="2"/>
            <a:r>
              <a:t/>
            </a:r>
          </a:p>
          <a:p>
            <a:pPr lvl="3"/>
            <a:r>
              <a:t/>
            </a:r>
          </a:p>
          <a:p>
            <a:pPr lvl="4"/>
            <a:r>
              <a:t/>
            </a:r>
          </a:p>
        </p:txBody>
      </p:sp>
      <p:sp>
        <p:nvSpPr>
          <p:cNvPr id="131" name="Conector recto 3"/>
          <p:cNvSpPr/>
          <p:nvPr/>
        </p:nvSpPr>
        <p:spPr>
          <a:xfrm>
            <a:off x="594359" y="2148839"/>
            <a:ext cx="2133601" cy="3992"/>
          </a:xfrm>
          <a:prstGeom prst="line">
            <a:avLst/>
          </a:prstGeom>
          <a:ln w="101600">
            <a:solidFill>
              <a:srgbClr val="5D7D40"/>
            </a:solidFill>
            <a:miter/>
          </a:ln>
        </p:spPr>
        <p:txBody>
          <a:bodyPr lIns="45719" rIns="45719"/>
          <a:lstStyle/>
          <a:p>
            <a:pPr>
              <a:defRPr>
                <a:solidFill>
                  <a:srgbClr val="FFFFFF"/>
                </a:solidFill>
                <a:latin typeface="Franklin Gothic Book"/>
                <a:ea typeface="Franklin Gothic Book"/>
                <a:cs typeface="Franklin Gothic Book"/>
                <a:sym typeface="Franklin Gothic Book"/>
              </a:defRPr>
            </a:pPr>
          </a:p>
        </p:txBody>
      </p:sp>
      <p:sp>
        <p:nvSpPr>
          <p:cNvPr id="132" name="Número de diapositiva"/>
          <p:cNvSpPr txBox="1"/>
          <p:nvPr>
            <p:ph type="sldNum" sz="quarter" idx="2"/>
          </p:nvPr>
        </p:nvSpPr>
        <p:spPr>
          <a:xfrm>
            <a:off x="594359" y="6332220"/>
            <a:ext cx="168048" cy="161048"/>
          </a:xfrm>
          <a:prstGeom prst="rect">
            <a:avLst/>
          </a:prstGeom>
        </p:spPr>
        <p:txBody>
          <a:bodyPr lIns="0" tIns="0" rIns="0" bIns="0" anchor="t"/>
          <a:lstStyle>
            <a:lvl1pPr algn="l">
              <a:defRPr b="1" sz="1100">
                <a:solidFill>
                  <a:srgbClr val="000000"/>
                </a:solidFill>
                <a:latin typeface="Franklin Gothic Book"/>
                <a:ea typeface="Franklin Gothic Book"/>
                <a:cs typeface="Franklin Gothic Book"/>
                <a:sym typeface="Franklin Gothic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ido con título">
    <p:spTree>
      <p:nvGrpSpPr>
        <p:cNvPr id="1" name=""/>
        <p:cNvGrpSpPr/>
        <p:nvPr/>
      </p:nvGrpSpPr>
      <p:grpSpPr>
        <a:xfrm>
          <a:off x="0" y="0"/>
          <a:ext cx="0" cy="0"/>
          <a:chOff x="0" y="0"/>
          <a:chExt cx="0" cy="0"/>
        </a:xfrm>
      </p:grpSpPr>
      <p:sp>
        <p:nvSpPr>
          <p:cNvPr id="139" name="Texto del título"/>
          <p:cNvSpPr txBox="1"/>
          <p:nvPr>
            <p:ph type="title"/>
          </p:nvPr>
        </p:nvSpPr>
        <p:spPr>
          <a:xfrm>
            <a:off x="839787" y="457200"/>
            <a:ext cx="3932239" cy="1600200"/>
          </a:xfrm>
          <a:prstGeom prst="rect">
            <a:avLst/>
          </a:prstGeom>
        </p:spPr>
        <p:txBody>
          <a:bodyPr anchor="b"/>
          <a:lstStyle>
            <a:lvl1pPr>
              <a:defRPr sz="3200">
                <a:latin typeface="Carlito"/>
                <a:ea typeface="Carlito"/>
                <a:cs typeface="Carlito"/>
                <a:sym typeface="Carlito"/>
              </a:defRPr>
            </a:lvl1pPr>
          </a:lstStyle>
          <a:p>
            <a:pPr/>
            <a:r>
              <a:t>Texto del título</a:t>
            </a:r>
          </a:p>
        </p:txBody>
      </p:sp>
      <p:sp>
        <p:nvSpPr>
          <p:cNvPr id="140" name="Nivel de texto 1…"/>
          <p:cNvSpPr txBox="1"/>
          <p:nvPr>
            <p:ph type="body" sz="half" idx="1"/>
          </p:nvPr>
        </p:nvSpPr>
        <p:spPr>
          <a:xfrm>
            <a:off x="5183187" y="987425"/>
            <a:ext cx="6172201" cy="4873625"/>
          </a:xfrm>
          <a:prstGeom prst="rect">
            <a:avLst/>
          </a:prstGeom>
        </p:spPr>
        <p:txBody>
          <a:bodyPr/>
          <a:lstStyle>
            <a:lvl1pPr>
              <a:defRPr sz="3200">
                <a:latin typeface="Calibri"/>
                <a:ea typeface="Calibri"/>
                <a:cs typeface="Calibri"/>
                <a:sym typeface="Calibri"/>
              </a:defRPr>
            </a:lvl1pPr>
            <a:lvl2pPr marL="718457" indent="-261257">
              <a:defRPr sz="3200">
                <a:latin typeface="Calibri"/>
                <a:ea typeface="Calibri"/>
                <a:cs typeface="Calibri"/>
                <a:sym typeface="Calibri"/>
              </a:defRPr>
            </a:lvl2pPr>
            <a:lvl3pPr marL="1219200" indent="-304800">
              <a:defRPr sz="3200">
                <a:latin typeface="Calibri"/>
                <a:ea typeface="Calibri"/>
                <a:cs typeface="Calibri"/>
                <a:sym typeface="Calibri"/>
              </a:defRPr>
            </a:lvl3pPr>
            <a:lvl4pPr marL="1737360" indent="-365760">
              <a:defRPr sz="3200">
                <a:latin typeface="Calibri"/>
                <a:ea typeface="Calibri"/>
                <a:cs typeface="Calibri"/>
                <a:sym typeface="Calibri"/>
              </a:defRPr>
            </a:lvl4pPr>
            <a:lvl5pPr marL="2194560" indent="-365760">
              <a:defRPr sz="32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141" name="Marcador de texto 3"/>
          <p:cNvSpPr/>
          <p:nvPr>
            <p:ph type="body" sz="quarter" idx="21"/>
          </p:nvPr>
        </p:nvSpPr>
        <p:spPr>
          <a:xfrm>
            <a:off x="839787" y="2057400"/>
            <a:ext cx="3932238" cy="3811588"/>
          </a:xfrm>
          <a:prstGeom prst="rect">
            <a:avLst/>
          </a:prstGeom>
        </p:spPr>
        <p:txBody>
          <a:bodyPr/>
          <a:lstStyle/>
          <a:p>
            <a:pPr marL="0" indent="0">
              <a:buSzTx/>
              <a:buFontTx/>
              <a:buNone/>
              <a:defRPr sz="1600">
                <a:latin typeface="Calibri"/>
                <a:ea typeface="Calibri"/>
                <a:cs typeface="Calibri"/>
                <a:sym typeface="Calibri"/>
              </a:defRPr>
            </a:pPr>
          </a:p>
        </p:txBody>
      </p:sp>
      <p:sp>
        <p:nvSpPr>
          <p:cNvPr id="142" name="Número de diapositiva"/>
          <p:cNvSpPr txBox="1"/>
          <p:nvPr>
            <p:ph type="sldNum" sz="quarter" idx="2"/>
          </p:nvPr>
        </p:nvSpPr>
        <p:spPr>
          <a:xfrm>
            <a:off x="11095176" y="6414760"/>
            <a:ext cx="258624" cy="248305"/>
          </a:xfrm>
          <a:prstGeom prst="rect">
            <a:avLst/>
          </a:prstGeom>
        </p:spPr>
        <p:txBody>
          <a:bodyPr/>
          <a:lstStyle>
            <a:lvl1pPr>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9" name="Texto del título"/>
          <p:cNvSpPr txBox="1"/>
          <p:nvPr>
            <p:ph type="title"/>
          </p:nvPr>
        </p:nvSpPr>
        <p:spPr>
          <a:prstGeom prst="rect">
            <a:avLst/>
          </a:prstGeom>
        </p:spPr>
        <p:txBody>
          <a:bodyPr/>
          <a:lstStyle>
            <a:lvl1pPr defTabSz="914400">
              <a:defRPr b="0" sz="4400">
                <a:latin typeface="Aptos Display"/>
                <a:ea typeface="Aptos Display"/>
                <a:cs typeface="Aptos Display"/>
                <a:sym typeface="Aptos Display"/>
              </a:defRPr>
            </a:lvl1pPr>
          </a:lstStyle>
          <a:p>
            <a:pPr/>
            <a:r>
              <a:t>Texto del título</a:t>
            </a:r>
          </a:p>
        </p:txBody>
      </p:sp>
      <p:sp>
        <p:nvSpPr>
          <p:cNvPr id="150"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5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58" name="Texto del título"/>
          <p:cNvSpPr txBox="1"/>
          <p:nvPr>
            <p:ph type="title"/>
          </p:nvPr>
        </p:nvSpPr>
        <p:spPr>
          <a:prstGeom prst="rect">
            <a:avLst/>
          </a:prstGeom>
        </p:spPr>
        <p:txBody>
          <a:bodyPr/>
          <a:lstStyle>
            <a:lvl1pPr defTabSz="914400">
              <a:defRPr b="0" sz="4400">
                <a:latin typeface="Aptos Display"/>
                <a:ea typeface="Aptos Display"/>
                <a:cs typeface="Aptos Display"/>
                <a:sym typeface="Aptos Display"/>
              </a:defRPr>
            </a:lvl1pPr>
          </a:lstStyle>
          <a:p>
            <a:pPr/>
            <a:r>
              <a:t>Texto del título</a:t>
            </a:r>
          </a:p>
        </p:txBody>
      </p:sp>
      <p:sp>
        <p:nvSpPr>
          <p:cNvPr id="159" name="Nivel de texto 1…"/>
          <p:cNvSpPr txBox="1"/>
          <p:nvPr>
            <p:ph type="body" sz="half" idx="1"/>
          </p:nvPr>
        </p:nvSpPr>
        <p:spPr>
          <a:xfrm>
            <a:off x="838200" y="1825625"/>
            <a:ext cx="5181600" cy="4351338"/>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6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7" name="Texto del título"/>
          <p:cNvSpPr txBox="1"/>
          <p:nvPr>
            <p:ph type="title"/>
          </p:nvPr>
        </p:nvSpPr>
        <p:spPr>
          <a:prstGeom prst="rect">
            <a:avLst/>
          </a:prstGeom>
        </p:spPr>
        <p:txBody>
          <a:bodyPr/>
          <a:lstStyle>
            <a:lvl1pPr algn="l" defTabSz="914400">
              <a:defRPr b="0" sz="4400">
                <a:latin typeface="Aptos Display"/>
                <a:ea typeface="Aptos Display"/>
                <a:cs typeface="Aptos Display"/>
                <a:sym typeface="Aptos Display"/>
              </a:defRPr>
            </a:lvl1pPr>
          </a:lstStyle>
          <a:p>
            <a:pPr/>
            <a:r>
              <a:t>Texto del título</a:t>
            </a:r>
          </a:p>
        </p:txBody>
      </p:sp>
      <p:sp>
        <p:nvSpPr>
          <p:cNvPr id="168"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6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6" name="Texto del título"/>
          <p:cNvSpPr txBox="1"/>
          <p:nvPr>
            <p:ph type="title"/>
          </p:nvPr>
        </p:nvSpPr>
        <p:spPr>
          <a:prstGeom prst="rect">
            <a:avLst/>
          </a:prstGeom>
        </p:spPr>
        <p:txBody>
          <a:bodyPr/>
          <a:lstStyle>
            <a:lvl1pPr algn="l" defTabSz="914400">
              <a:lnSpc>
                <a:spcPct val="90000"/>
              </a:lnSpc>
              <a:defRPr b="0" sz="4400">
                <a:latin typeface="Aptos Display"/>
                <a:ea typeface="Aptos Display"/>
                <a:cs typeface="Aptos Display"/>
                <a:sym typeface="Aptos Display"/>
              </a:defRPr>
            </a:lvl1pPr>
          </a:lstStyle>
          <a:p>
            <a:pPr/>
            <a:r>
              <a:t>Texto del título</a:t>
            </a:r>
          </a:p>
        </p:txBody>
      </p:sp>
      <p:sp>
        <p:nvSpPr>
          <p:cNvPr id="177"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7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exto del título"/>
          <p:cNvSpPr txBox="1"/>
          <p:nvPr>
            <p:ph type="title"/>
          </p:nvPr>
        </p:nvSpPr>
        <p:spPr>
          <a:prstGeom prst="rect">
            <a:avLst/>
          </a:prstGeom>
        </p:spPr>
        <p:txBody>
          <a:bodyPr/>
          <a:lstStyle/>
          <a:p>
            <a:pPr/>
            <a:r>
              <a:t>Texto del título</a:t>
            </a:r>
          </a:p>
        </p:txBody>
      </p:sp>
      <p:sp>
        <p:nvSpPr>
          <p:cNvPr id="21"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exto del título"/>
          <p:cNvSpPr txBox="1"/>
          <p:nvPr>
            <p:ph type="title"/>
          </p:nvPr>
        </p:nvSpPr>
        <p:spPr>
          <a:xfrm>
            <a:off x="831850" y="1709738"/>
            <a:ext cx="10515600" cy="2852737"/>
          </a:xfrm>
          <a:prstGeom prst="rect">
            <a:avLst/>
          </a:prstGeom>
        </p:spPr>
        <p:txBody>
          <a:bodyPr anchor="b"/>
          <a:lstStyle>
            <a:lvl1pPr algn="l" defTabSz="914400">
              <a:lnSpc>
                <a:spcPct val="90000"/>
              </a:lnSpc>
              <a:defRPr b="0" sz="6000">
                <a:latin typeface="Aptos Display"/>
                <a:ea typeface="Aptos Display"/>
                <a:cs typeface="Aptos Display"/>
                <a:sym typeface="Aptos Display"/>
              </a:defRPr>
            </a:lvl1pPr>
          </a:lstStyle>
          <a:p>
            <a:pPr/>
            <a:r>
              <a:t>Texto del título</a:t>
            </a:r>
          </a:p>
        </p:txBody>
      </p:sp>
      <p:sp>
        <p:nvSpPr>
          <p:cNvPr id="30" name="Nivel de texto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exto del título"/>
          <p:cNvSpPr txBox="1"/>
          <p:nvPr>
            <p:ph type="title"/>
          </p:nvPr>
        </p:nvSpPr>
        <p:spPr>
          <a:prstGeom prst="rect">
            <a:avLst/>
          </a:prstGeom>
        </p:spPr>
        <p:txBody>
          <a:bodyPr/>
          <a:lstStyle/>
          <a:p>
            <a:pPr/>
            <a:r>
              <a:t>Texto del título</a:t>
            </a:r>
          </a:p>
        </p:txBody>
      </p:sp>
      <p:sp>
        <p:nvSpPr>
          <p:cNvPr id="39" name="Nivel de texto 1…"/>
          <p:cNvSpPr txBox="1"/>
          <p:nvPr>
            <p:ph type="body" sz="half" idx="1"/>
          </p:nvPr>
        </p:nvSpPr>
        <p:spPr>
          <a:xfrm>
            <a:off x="838200" y="1825625"/>
            <a:ext cx="5181600" cy="4351338"/>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exto del título"/>
          <p:cNvSpPr txBox="1"/>
          <p:nvPr>
            <p:ph type="title"/>
          </p:nvPr>
        </p:nvSpPr>
        <p:spPr>
          <a:xfrm>
            <a:off x="839787" y="365125"/>
            <a:ext cx="10515601" cy="1325563"/>
          </a:xfrm>
          <a:prstGeom prst="rect">
            <a:avLst/>
          </a:prstGeom>
        </p:spPr>
        <p:txBody>
          <a:bodyPr/>
          <a:lstStyle/>
          <a:p>
            <a:pPr/>
            <a:r>
              <a:t>Texto del título</a:t>
            </a:r>
          </a:p>
        </p:txBody>
      </p:sp>
      <p:sp>
        <p:nvSpPr>
          <p:cNvPr id="48" name="Nivel de texto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Nivel de texto 1</a:t>
            </a:r>
          </a:p>
          <a:p>
            <a:pPr lvl="1"/>
            <a:r>
              <a:t>Nivel de texto 2</a:t>
            </a:r>
          </a:p>
          <a:p>
            <a:pPr lvl="2"/>
            <a:r>
              <a:t>Nivel de texto 3</a:t>
            </a:r>
          </a:p>
          <a:p>
            <a:pPr lvl="3"/>
            <a:r>
              <a:t>Nivel de texto 4</a:t>
            </a:r>
          </a:p>
          <a:p>
            <a:pPr lvl="4"/>
            <a:r>
              <a:t>Nivel de texto 5</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exto del título"/>
          <p:cNvSpPr txBox="1"/>
          <p:nvPr>
            <p:ph type="title"/>
          </p:nvPr>
        </p:nvSpPr>
        <p:spPr>
          <a:prstGeom prst="rect">
            <a:avLst/>
          </a:prstGeom>
        </p:spPr>
        <p:txBody>
          <a:bodyPr/>
          <a:lstStyle/>
          <a:p>
            <a:pPr/>
            <a:r>
              <a:t>Texto del título</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exto del título"/>
          <p:cNvSpPr txBox="1"/>
          <p:nvPr>
            <p:ph type="title"/>
          </p:nvPr>
        </p:nvSpPr>
        <p:spPr>
          <a:xfrm>
            <a:off x="839787" y="457200"/>
            <a:ext cx="3932239" cy="1600200"/>
          </a:xfrm>
          <a:prstGeom prst="rect">
            <a:avLst/>
          </a:prstGeom>
        </p:spPr>
        <p:txBody>
          <a:bodyPr anchor="b"/>
          <a:lstStyle>
            <a:lvl1pPr algn="l" defTabSz="914400">
              <a:lnSpc>
                <a:spcPct val="90000"/>
              </a:lnSpc>
              <a:defRPr b="0" sz="3200">
                <a:latin typeface="Aptos Display"/>
                <a:ea typeface="Aptos Display"/>
                <a:cs typeface="Aptos Display"/>
                <a:sym typeface="Aptos Display"/>
              </a:defRPr>
            </a:lvl1pPr>
          </a:lstStyle>
          <a:p>
            <a:pPr/>
            <a:r>
              <a:t>Texto del título</a:t>
            </a:r>
          </a:p>
        </p:txBody>
      </p:sp>
      <p:sp>
        <p:nvSpPr>
          <p:cNvPr id="73" name="Nivel de texto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Nivel de texto 1</a:t>
            </a:r>
          </a:p>
          <a:p>
            <a:pPr lvl="1"/>
            <a:r>
              <a:t>Nivel de texto 2</a:t>
            </a:r>
          </a:p>
          <a:p>
            <a:pPr lvl="2"/>
            <a:r>
              <a:t>Nivel de texto 3</a:t>
            </a:r>
          </a:p>
          <a:p>
            <a:pPr lvl="3"/>
            <a:r>
              <a:t>Nivel de texto 4</a:t>
            </a:r>
          </a:p>
          <a:p>
            <a:pPr lvl="4"/>
            <a:r>
              <a:t>Nivel de texto 5</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exto del título"/>
          <p:cNvSpPr txBox="1"/>
          <p:nvPr>
            <p:ph type="title"/>
          </p:nvPr>
        </p:nvSpPr>
        <p:spPr>
          <a:xfrm>
            <a:off x="839787" y="457200"/>
            <a:ext cx="3932239" cy="1600200"/>
          </a:xfrm>
          <a:prstGeom prst="rect">
            <a:avLst/>
          </a:prstGeom>
        </p:spPr>
        <p:txBody>
          <a:bodyPr anchor="b"/>
          <a:lstStyle>
            <a:lvl1pPr algn="l" defTabSz="914400">
              <a:lnSpc>
                <a:spcPct val="90000"/>
              </a:lnSpc>
              <a:defRPr b="0" sz="3200">
                <a:latin typeface="Aptos Display"/>
                <a:ea typeface="Aptos Display"/>
                <a:cs typeface="Aptos Display"/>
                <a:sym typeface="Aptos Display"/>
              </a:defRPr>
            </a:lvl1pPr>
          </a:lstStyle>
          <a:p>
            <a:pPr/>
            <a:r>
              <a:t>Texto del título</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ivel de texto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del título</a:t>
            </a:r>
          </a:p>
        </p:txBody>
      </p:sp>
      <p:sp>
        <p:nvSpPr>
          <p:cNvPr id="3" name="Nivel de texto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1pPr>
      <a:lvl2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2pPr>
      <a:lvl3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3pPr>
      <a:lvl4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4pPr>
      <a:lvl5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5pPr>
      <a:lvl6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6pPr>
      <a:lvl7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7pPr>
      <a:lvl8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8pPr>
      <a:lvl9pPr marL="0" marR="0" indent="0" algn="ctr" defTabSz="609584" rtl="0" latinLnBrk="0">
        <a:lnSpc>
          <a:spcPct val="100000"/>
        </a:lnSpc>
        <a:spcBef>
          <a:spcPts val="0"/>
        </a:spcBef>
        <a:spcAft>
          <a:spcPts val="0"/>
        </a:spcAft>
        <a:buClrTx/>
        <a:buSzTx/>
        <a:buFontTx/>
        <a:buNone/>
        <a:tabLst/>
        <a:defRPr b="1" baseline="0" cap="none" i="0" spc="0" strike="noStrike" sz="2400" u="none">
          <a:solidFill>
            <a:srgbClr val="000000"/>
          </a:solidFill>
          <a:uFillTx/>
          <a:latin typeface="Helvetica Neue"/>
          <a:ea typeface="Helvetica Neue"/>
          <a:cs typeface="Helvetica Neue"/>
          <a:sym typeface="Helvetica Neue"/>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3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3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3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3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4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4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4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4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 Id="rId3" Type="http://schemas.openxmlformats.org/officeDocument/2006/relationships/image" Target="../media/image1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5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3.png"/><Relationship Id="rId6" Type="http://schemas.openxmlformats.org/officeDocument/2006/relationships/image" Target="../media/image5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5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56.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5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0.png"/><Relationship Id="rId5" Type="http://schemas.openxmlformats.org/officeDocument/2006/relationships/image" Target="../media/image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1.gif"/><Relationship Id="rId5" Type="http://schemas.openxmlformats.org/officeDocument/2006/relationships/image" Target="../media/image64.png"/><Relationship Id="rId6" Type="http://schemas.openxmlformats.org/officeDocument/2006/relationships/hyperlink" Target="mailto:dra.tolentinosalcedo@gmail.com" TargetMode="External"/><Relationship Id="rId7" Type="http://schemas.openxmlformats.org/officeDocument/2006/relationships/image" Target="../media/image1.tif"/><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88" name="Title 1"/>
          <p:cNvSpPr txBox="1"/>
          <p:nvPr>
            <p:ph type="ctrTitle"/>
          </p:nvPr>
        </p:nvSpPr>
        <p:spPr>
          <a:xfrm>
            <a:off x="1118958" y="3608192"/>
            <a:ext cx="10068437" cy="1162690"/>
          </a:xfrm>
          <a:prstGeom prst="rect">
            <a:avLst/>
          </a:prstGeom>
        </p:spPr>
        <p:txBody>
          <a:bodyPr/>
          <a:lstStyle>
            <a:lvl1pPr>
              <a:defRPr>
                <a:solidFill>
                  <a:srgbClr val="FFFFFF"/>
                </a:solidFill>
                <a:latin typeface="Carlito"/>
                <a:ea typeface="Carlito"/>
                <a:cs typeface="Carlito"/>
                <a:sym typeface="Carlito"/>
              </a:defRPr>
            </a:lvl1pPr>
          </a:lstStyle>
          <a:p>
            <a:pPr/>
            <a:r>
              <a:t>Explorando los  beneficios extra- renales y extra-cardíacos de los inhibidores de SGLT2</a:t>
            </a:r>
          </a:p>
        </p:txBody>
      </p:sp>
      <p:sp>
        <p:nvSpPr>
          <p:cNvPr id="189" name="Subtitle 2"/>
          <p:cNvSpPr txBox="1"/>
          <p:nvPr>
            <p:ph type="subTitle" sz="quarter" idx="1"/>
          </p:nvPr>
        </p:nvSpPr>
        <p:spPr>
          <a:xfrm>
            <a:off x="1581176" y="5409631"/>
            <a:ext cx="9144001" cy="1617860"/>
          </a:xfrm>
          <a:prstGeom prst="rect">
            <a:avLst/>
          </a:prstGeom>
        </p:spPr>
        <p:txBody>
          <a:bodyPr/>
          <a:lstStyle/>
          <a:p>
            <a:pPr>
              <a:defRPr sz="2200">
                <a:solidFill>
                  <a:srgbClr val="FFFFFF"/>
                </a:solidFill>
                <a:latin typeface="Montserrat"/>
                <a:ea typeface="Montserrat"/>
                <a:cs typeface="Montserrat"/>
                <a:sym typeface="Montserrat"/>
              </a:defRPr>
            </a:pPr>
            <a:r>
              <a:t>Dra. Michelle Tolentino</a:t>
            </a:r>
          </a:p>
          <a:p>
            <a:pPr>
              <a:defRPr i="1" sz="2000">
                <a:solidFill>
                  <a:srgbClr val="FFFFFF"/>
                </a:solidFill>
                <a:latin typeface="Montserrat"/>
                <a:ea typeface="Montserrat"/>
                <a:cs typeface="Montserrat"/>
                <a:sym typeface="Montserrat"/>
              </a:defRPr>
            </a:pPr>
            <a:r>
              <a:t>Endocrinóloga-Tiroidóloga</a:t>
            </a:r>
          </a:p>
          <a:p>
            <a:pPr>
              <a:defRPr sz="2200">
                <a:solidFill>
                  <a:srgbClr val="FFFFFF"/>
                </a:solidFill>
                <a:latin typeface="Montserrat"/>
                <a:ea typeface="Montserrat"/>
                <a:cs typeface="Montserrat"/>
                <a:sym typeface="Montserrat"/>
              </a:defRPr>
            </a:pPr>
          </a:p>
        </p:txBody>
      </p:sp>
      <p:pic>
        <p:nvPicPr>
          <p:cNvPr id="190" name="Picture 6" descr="Picture 6"/>
          <p:cNvPicPr>
            <a:picLocks noChangeAspect="1"/>
          </p:cNvPicPr>
          <p:nvPr/>
        </p:nvPicPr>
        <p:blipFill>
          <a:blip r:embed="rId3">
            <a:extLst/>
          </a:blip>
          <a:stretch>
            <a:fillRect/>
          </a:stretch>
        </p:blipFill>
        <p:spPr>
          <a:xfrm>
            <a:off x="637880" y="767891"/>
            <a:ext cx="9196202" cy="2201553"/>
          </a:xfrm>
          <a:prstGeom prst="rect">
            <a:avLst/>
          </a:prstGeom>
          <a:ln w="12700">
            <a:miter lim="400000"/>
          </a:ln>
        </p:spPr>
      </p:pic>
      <p:sp>
        <p:nvSpPr>
          <p:cNvPr id="191" name="Septiembre 2025. Punta Cana. R.D."/>
          <p:cNvSpPr txBox="1"/>
          <p:nvPr/>
        </p:nvSpPr>
        <p:spPr>
          <a:xfrm>
            <a:off x="4722364" y="6452446"/>
            <a:ext cx="2747272"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spcBef>
                <a:spcPts val="1000"/>
              </a:spcBef>
              <a:defRPr sz="1300">
                <a:solidFill>
                  <a:srgbClr val="FFFFFF"/>
                </a:solidFill>
                <a:latin typeface="Montserrat"/>
                <a:ea typeface="Montserrat"/>
                <a:cs typeface="Montserrat"/>
                <a:sym typeface="Montserrat"/>
              </a:defRPr>
            </a:lvl1pPr>
          </a:lstStyle>
          <a:p>
            <a:pPr/>
            <a:r>
              <a:t>Septiembre 2025. Punta Cana. R.D.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303" name="Title 1"/>
          <p:cNvSpPr txBox="1"/>
          <p:nvPr>
            <p:ph type="title"/>
          </p:nvPr>
        </p:nvSpPr>
        <p:spPr>
          <a:xfrm>
            <a:off x="523612" y="3277873"/>
            <a:ext cx="10515601" cy="1325564"/>
          </a:xfrm>
          <a:prstGeom prst="rect">
            <a:avLst/>
          </a:prstGeom>
        </p:spPr>
        <p:txBody>
          <a:bodyPr/>
          <a:lstStyle>
            <a:lvl1pPr algn="l" defTabSz="914400">
              <a:lnSpc>
                <a:spcPct val="90000"/>
              </a:lnSpc>
              <a:defRPr sz="4400">
                <a:latin typeface="Carlito"/>
                <a:ea typeface="Carlito"/>
                <a:cs typeface="Carlito"/>
                <a:sym typeface="Carlito"/>
              </a:defRPr>
            </a:lvl1pPr>
          </a:lstStyle>
          <a:p>
            <a:pPr/>
            <a:r>
              <a:t>La enfermedad hepática asociada con disfunción metabólica</a:t>
            </a:r>
          </a:p>
        </p:txBody>
      </p:sp>
      <p:pic>
        <p:nvPicPr>
          <p:cNvPr id="304" name="Picture 5" descr="Picture 5"/>
          <p:cNvPicPr>
            <a:picLocks noChangeAspect="1"/>
          </p:cNvPicPr>
          <p:nvPr/>
        </p:nvPicPr>
        <p:blipFill>
          <a:blip r:embed="rId4">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Picture 9" descr="Picture 9"/>
          <p:cNvPicPr>
            <a:picLocks noChangeAspect="1"/>
          </p:cNvPicPr>
          <p:nvPr/>
        </p:nvPicPr>
        <p:blipFill>
          <a:blip r:embed="rId3">
            <a:extLst/>
          </a:blip>
          <a:stretch>
            <a:fillRect/>
          </a:stretch>
        </p:blipFill>
        <p:spPr>
          <a:xfrm>
            <a:off x="9470021" y="2923088"/>
            <a:ext cx="1765301" cy="1328738"/>
          </a:xfrm>
          <a:prstGeom prst="rect">
            <a:avLst/>
          </a:prstGeom>
          <a:ln w="12700">
            <a:miter lim="400000"/>
          </a:ln>
        </p:spPr>
      </p:pic>
      <p:pic>
        <p:nvPicPr>
          <p:cNvPr id="309" name="Picture 2" descr="Picture 2"/>
          <p:cNvPicPr>
            <a:picLocks noChangeAspect="1"/>
          </p:cNvPicPr>
          <p:nvPr/>
        </p:nvPicPr>
        <p:blipFill>
          <a:blip r:embed="rId4">
            <a:extLst/>
          </a:blip>
          <a:stretch>
            <a:fillRect/>
          </a:stretch>
        </p:blipFill>
        <p:spPr>
          <a:xfrm>
            <a:off x="3828477" y="2918579"/>
            <a:ext cx="1762126" cy="1325564"/>
          </a:xfrm>
          <a:prstGeom prst="rect">
            <a:avLst/>
          </a:prstGeom>
          <a:ln w="12700">
            <a:miter lim="400000"/>
          </a:ln>
        </p:spPr>
      </p:pic>
      <p:sp>
        <p:nvSpPr>
          <p:cNvPr id="310" name="Title 1"/>
          <p:cNvSpPr txBox="1"/>
          <p:nvPr>
            <p:ph type="title"/>
          </p:nvPr>
        </p:nvSpPr>
        <p:spPr>
          <a:xfrm>
            <a:off x="4057391" y="380860"/>
            <a:ext cx="7360123" cy="1103314"/>
          </a:xfrm>
          <a:prstGeom prst="rect">
            <a:avLst/>
          </a:prstGeom>
        </p:spPr>
        <p:txBody>
          <a:bodyPr/>
          <a:lstStyle>
            <a:lvl1pPr algn="ctr"/>
          </a:lstStyle>
          <a:p>
            <a:pPr/>
            <a:r>
              <a:t>Prevalencia de  Esteatosis hepática metabólica (MASLD) y MASH</a:t>
            </a:r>
          </a:p>
        </p:txBody>
      </p:sp>
      <p:sp>
        <p:nvSpPr>
          <p:cNvPr id="311" name="Round Same Side Corner Rectangle 6"/>
          <p:cNvSpPr txBox="1"/>
          <p:nvPr/>
        </p:nvSpPr>
        <p:spPr>
          <a:xfrm>
            <a:off x="6661742" y="2109535"/>
            <a:ext cx="2151421" cy="760770"/>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1" sz="2400">
                <a:latin typeface="Calibri"/>
                <a:ea typeface="Calibri"/>
                <a:cs typeface="Calibri"/>
                <a:sym typeface="Calibri"/>
              </a:defRPr>
            </a:pPr>
            <a:r>
              <a:t>Esteatohepatitis</a:t>
            </a:r>
          </a:p>
          <a:p>
            <a:pPr algn="ctr">
              <a:defRPr b="1" sz="2400">
                <a:latin typeface="Calibri"/>
                <a:ea typeface="Calibri"/>
                <a:cs typeface="Calibri"/>
                <a:sym typeface="Calibri"/>
              </a:defRPr>
            </a:pPr>
            <a:r>
              <a:t>“MASH”</a:t>
            </a:r>
          </a:p>
        </p:txBody>
      </p:sp>
      <p:sp>
        <p:nvSpPr>
          <p:cNvPr id="312" name="Round Same Side Corner Rectangle 14"/>
          <p:cNvSpPr txBox="1"/>
          <p:nvPr/>
        </p:nvSpPr>
        <p:spPr>
          <a:xfrm>
            <a:off x="9831286" y="2185286"/>
            <a:ext cx="1035210" cy="39247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sz="2400">
                <a:latin typeface="Calibri"/>
                <a:ea typeface="Calibri"/>
                <a:cs typeface="Calibri"/>
                <a:sym typeface="Calibri"/>
              </a:defRPr>
            </a:lvl1pPr>
          </a:lstStyle>
          <a:p>
            <a:pPr/>
            <a:r>
              <a:t>Cirrosis</a:t>
            </a:r>
          </a:p>
        </p:txBody>
      </p:sp>
      <p:sp>
        <p:nvSpPr>
          <p:cNvPr id="313" name="Round Same Side Corner Rectangle 24"/>
          <p:cNvSpPr txBox="1"/>
          <p:nvPr/>
        </p:nvSpPr>
        <p:spPr>
          <a:xfrm>
            <a:off x="819906" y="2185286"/>
            <a:ext cx="2003634" cy="39247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sz="2400">
                <a:latin typeface="Calibri"/>
                <a:ea typeface="Calibri"/>
                <a:cs typeface="Calibri"/>
                <a:sym typeface="Calibri"/>
              </a:defRPr>
            </a:lvl1pPr>
          </a:lstStyle>
          <a:p>
            <a:pPr/>
            <a:r>
              <a:t>Hígado Normal</a:t>
            </a:r>
          </a:p>
        </p:txBody>
      </p:sp>
      <p:sp>
        <p:nvSpPr>
          <p:cNvPr id="314" name="Round Same Side Corner Rectangle 32"/>
          <p:cNvSpPr txBox="1"/>
          <p:nvPr/>
        </p:nvSpPr>
        <p:spPr>
          <a:xfrm>
            <a:off x="4000909" y="2185802"/>
            <a:ext cx="1358613" cy="76077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1" sz="2400">
                <a:latin typeface="Calibri"/>
                <a:ea typeface="Calibri"/>
                <a:cs typeface="Calibri"/>
                <a:sym typeface="Calibri"/>
              </a:defRPr>
            </a:pPr>
            <a:r>
              <a:t>Esteatosis</a:t>
            </a:r>
          </a:p>
          <a:p>
            <a:pPr algn="ctr">
              <a:defRPr b="1" sz="2400">
                <a:latin typeface="Calibri"/>
                <a:ea typeface="Calibri"/>
                <a:cs typeface="Calibri"/>
                <a:sym typeface="Calibri"/>
              </a:defRPr>
            </a:pPr>
            <a:r>
              <a:t>“MASLD”</a:t>
            </a:r>
          </a:p>
        </p:txBody>
      </p:sp>
      <p:sp>
        <p:nvSpPr>
          <p:cNvPr id="315" name="Left Brace 40"/>
          <p:cNvSpPr/>
          <p:nvPr/>
        </p:nvSpPr>
        <p:spPr>
          <a:xfrm rot="5400000">
            <a:off x="7354647" y="-1934533"/>
            <a:ext cx="316855" cy="8138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569"/>
                  <a:pt x="10800" y="21530"/>
                </a:cubicBezTo>
                <a:lnTo>
                  <a:pt x="10800" y="10870"/>
                </a:lnTo>
                <a:cubicBezTo>
                  <a:pt x="10800" y="10831"/>
                  <a:pt x="5965" y="10800"/>
                  <a:pt x="0" y="10800"/>
                </a:cubicBezTo>
                <a:cubicBezTo>
                  <a:pt x="5965" y="10800"/>
                  <a:pt x="10800" y="10769"/>
                  <a:pt x="10800" y="10730"/>
                </a:cubicBezTo>
                <a:lnTo>
                  <a:pt x="10800" y="70"/>
                </a:lnTo>
                <a:cubicBezTo>
                  <a:pt x="10800" y="31"/>
                  <a:pt x="15635" y="0"/>
                  <a:pt x="21600" y="0"/>
                </a:cubicBezTo>
              </a:path>
            </a:pathLst>
          </a:custGeom>
          <a:ln w="28575">
            <a:solidFill>
              <a:srgbClr val="000000"/>
            </a:solidFill>
          </a:ln>
        </p:spPr>
        <p:txBody>
          <a:bodyPr lIns="45719" rIns="45719" anchor="ctr"/>
          <a:lstStyle/>
          <a:p>
            <a:pPr algn="ctr">
              <a:defRPr b="1">
                <a:solidFill>
                  <a:srgbClr val="FFFFFF"/>
                </a:solidFill>
                <a:latin typeface="Arial"/>
                <a:ea typeface="Arial"/>
                <a:cs typeface="Arial"/>
                <a:sym typeface="Arial"/>
              </a:defRPr>
            </a:pPr>
          </a:p>
        </p:txBody>
      </p:sp>
      <p:sp>
        <p:nvSpPr>
          <p:cNvPr id="316" name="Round Same Side Corner Rectangle 41"/>
          <p:cNvSpPr txBox="1"/>
          <p:nvPr/>
        </p:nvSpPr>
        <p:spPr>
          <a:xfrm>
            <a:off x="6926562" y="1500745"/>
            <a:ext cx="1173024"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defRPr b="1" sz="2800">
                <a:latin typeface="Calibri"/>
                <a:ea typeface="Calibri"/>
                <a:cs typeface="Calibri"/>
                <a:sym typeface="Calibri"/>
              </a:defRPr>
            </a:lvl1pPr>
          </a:lstStyle>
          <a:p>
            <a:pPr/>
            <a:r>
              <a:t>MASLD</a:t>
            </a:r>
          </a:p>
        </p:txBody>
      </p:sp>
      <p:pic>
        <p:nvPicPr>
          <p:cNvPr id="317" name="Picture 30" descr="Picture 30"/>
          <p:cNvPicPr>
            <a:picLocks noChangeAspect="1"/>
          </p:cNvPicPr>
          <p:nvPr/>
        </p:nvPicPr>
        <p:blipFill>
          <a:blip r:embed="rId5">
            <a:extLst/>
          </a:blip>
          <a:stretch>
            <a:fillRect/>
          </a:stretch>
        </p:blipFill>
        <p:spPr>
          <a:xfrm>
            <a:off x="862558" y="2946899"/>
            <a:ext cx="1695451" cy="1282701"/>
          </a:xfrm>
          <a:prstGeom prst="rect">
            <a:avLst/>
          </a:prstGeom>
          <a:ln w="12700">
            <a:miter lim="400000"/>
          </a:ln>
        </p:spPr>
      </p:pic>
      <p:pic>
        <p:nvPicPr>
          <p:cNvPr id="318" name="Picture 14" descr="Picture 14"/>
          <p:cNvPicPr>
            <a:picLocks noChangeAspect="1"/>
          </p:cNvPicPr>
          <p:nvPr/>
        </p:nvPicPr>
        <p:blipFill>
          <a:blip r:embed="rId6">
            <a:extLst/>
          </a:blip>
          <a:stretch>
            <a:fillRect/>
          </a:stretch>
        </p:blipFill>
        <p:spPr>
          <a:xfrm>
            <a:off x="6652908" y="2923088"/>
            <a:ext cx="1762126" cy="1328738"/>
          </a:xfrm>
          <a:prstGeom prst="rect">
            <a:avLst/>
          </a:prstGeom>
          <a:ln w="12700">
            <a:miter lim="400000"/>
          </a:ln>
        </p:spPr>
      </p:pic>
      <p:pic>
        <p:nvPicPr>
          <p:cNvPr id="319" name="Picture 27" descr="Picture 27"/>
          <p:cNvPicPr>
            <a:picLocks noChangeAspect="1"/>
          </p:cNvPicPr>
          <p:nvPr/>
        </p:nvPicPr>
        <p:blipFill>
          <a:blip r:embed="rId7">
            <a:extLst/>
          </a:blip>
          <a:stretch>
            <a:fillRect/>
          </a:stretch>
        </p:blipFill>
        <p:spPr>
          <a:xfrm>
            <a:off x="2256958" y="3396017"/>
            <a:ext cx="647274" cy="942110"/>
          </a:xfrm>
          <a:prstGeom prst="rect">
            <a:avLst/>
          </a:prstGeom>
          <a:ln w="12700">
            <a:miter lim="400000"/>
          </a:ln>
        </p:spPr>
      </p:pic>
      <p:pic>
        <p:nvPicPr>
          <p:cNvPr id="320" name="Picture 28" descr="Picture 28"/>
          <p:cNvPicPr>
            <a:picLocks noChangeAspect="1"/>
          </p:cNvPicPr>
          <p:nvPr/>
        </p:nvPicPr>
        <p:blipFill>
          <a:blip r:embed="rId8">
            <a:extLst/>
          </a:blip>
          <a:stretch>
            <a:fillRect/>
          </a:stretch>
        </p:blipFill>
        <p:spPr>
          <a:xfrm>
            <a:off x="5116945" y="3395572"/>
            <a:ext cx="646972" cy="942112"/>
          </a:xfrm>
          <a:prstGeom prst="rect">
            <a:avLst/>
          </a:prstGeom>
          <a:ln w="12700">
            <a:miter lim="400000"/>
          </a:ln>
        </p:spPr>
      </p:pic>
      <p:pic>
        <p:nvPicPr>
          <p:cNvPr id="321" name="Picture 29" descr="Picture 29"/>
          <p:cNvPicPr>
            <a:picLocks noChangeAspect="1"/>
          </p:cNvPicPr>
          <p:nvPr/>
        </p:nvPicPr>
        <p:blipFill>
          <a:blip r:embed="rId9">
            <a:extLst/>
          </a:blip>
          <a:stretch>
            <a:fillRect/>
          </a:stretch>
        </p:blipFill>
        <p:spPr>
          <a:xfrm>
            <a:off x="7952508" y="3392997"/>
            <a:ext cx="575404" cy="932874"/>
          </a:xfrm>
          <a:prstGeom prst="rect">
            <a:avLst/>
          </a:prstGeom>
          <a:ln w="12700">
            <a:miter lim="400000"/>
          </a:ln>
        </p:spPr>
      </p:pic>
      <p:sp>
        <p:nvSpPr>
          <p:cNvPr id="322" name="Round Same Side Corner Rectangle 5"/>
          <p:cNvSpPr txBox="1"/>
          <p:nvPr/>
        </p:nvSpPr>
        <p:spPr>
          <a:xfrm>
            <a:off x="6325087" y="4477398"/>
            <a:ext cx="2377442" cy="99984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spcBef>
                <a:spcPts val="1000"/>
              </a:spcBef>
              <a:defRPr b="1" sz="1600">
                <a:latin typeface="Calibri"/>
                <a:ea typeface="Calibri"/>
                <a:cs typeface="Calibri"/>
                <a:sym typeface="Calibri"/>
              </a:defRPr>
            </a:lvl1pPr>
          </a:lstStyle>
          <a:p>
            <a:pPr/>
            <a:r>
              <a:t>Hígado graso con inflamación significativa y balonización de los hepatocitos</a:t>
            </a:r>
          </a:p>
        </p:txBody>
      </p:sp>
      <p:sp>
        <p:nvSpPr>
          <p:cNvPr id="323" name="Round Same Side Corner Rectangle 13"/>
          <p:cNvSpPr txBox="1"/>
          <p:nvPr/>
        </p:nvSpPr>
        <p:spPr>
          <a:xfrm>
            <a:off x="9169005" y="4575237"/>
            <a:ext cx="2377441" cy="7667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spcBef>
                <a:spcPts val="1000"/>
              </a:spcBef>
              <a:defRPr b="1" sz="1600">
                <a:latin typeface="Calibri"/>
                <a:ea typeface="Calibri"/>
                <a:cs typeface="Calibri"/>
                <a:sym typeface="Calibri"/>
              </a:defRPr>
            </a:lvl1pPr>
          </a:lstStyle>
          <a:p>
            <a:pPr/>
            <a:r>
              <a:t>Aumento de la fibrosis que conduce a cirrosis y carcinoma hepatocelular.</a:t>
            </a:r>
          </a:p>
        </p:txBody>
      </p:sp>
      <p:sp>
        <p:nvSpPr>
          <p:cNvPr id="324" name="Arrow: Down 31"/>
          <p:cNvSpPr/>
          <p:nvPr/>
        </p:nvSpPr>
        <p:spPr>
          <a:xfrm rot="16200000">
            <a:off x="8649706" y="3269998"/>
            <a:ext cx="615636" cy="465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10800"/>
                </a:lnTo>
                <a:lnTo>
                  <a:pt x="5400" y="0"/>
                </a:lnTo>
                <a:lnTo>
                  <a:pt x="16200" y="0"/>
                </a:lnTo>
                <a:lnTo>
                  <a:pt x="16200" y="10800"/>
                </a:lnTo>
                <a:lnTo>
                  <a:pt x="21600" y="10800"/>
                </a:lnTo>
                <a:lnTo>
                  <a:pt x="10800" y="21600"/>
                </a:lnTo>
                <a:close/>
              </a:path>
            </a:pathLst>
          </a:custGeom>
          <a:solidFill>
            <a:srgbClr val="015873"/>
          </a:solidFill>
          <a:ln w="12700">
            <a:miter lim="400000"/>
          </a:ln>
        </p:spPr>
        <p:txBody>
          <a:bodyPr lIns="45719" rIns="45719" anchor="b"/>
          <a:lstStyle/>
          <a:p>
            <a:pPr algn="ctr">
              <a:spcBef>
                <a:spcPts val="700"/>
              </a:spcBef>
              <a:defRPr>
                <a:solidFill>
                  <a:srgbClr val="FFFFFF"/>
                </a:solidFill>
                <a:latin typeface="Calibri"/>
                <a:ea typeface="Calibri"/>
                <a:cs typeface="Calibri"/>
                <a:sym typeface="Calibri"/>
              </a:defRPr>
            </a:pPr>
          </a:p>
        </p:txBody>
      </p:sp>
      <p:sp>
        <p:nvSpPr>
          <p:cNvPr id="325" name="Round Same Side Corner Rectangle 5"/>
          <p:cNvSpPr txBox="1"/>
          <p:nvPr/>
        </p:nvSpPr>
        <p:spPr>
          <a:xfrm>
            <a:off x="3696187" y="4477398"/>
            <a:ext cx="2377442" cy="99984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90000"/>
              </a:lnSpc>
              <a:spcBef>
                <a:spcPts val="1000"/>
              </a:spcBef>
              <a:defRPr b="1" sz="1600">
                <a:latin typeface="Calibri"/>
                <a:ea typeface="Calibri"/>
                <a:cs typeface="Calibri"/>
                <a:sym typeface="Calibri"/>
              </a:defRPr>
            </a:lvl1pPr>
          </a:lstStyle>
          <a:p>
            <a:pPr/>
            <a:r>
              <a:t>Hígado graso con inflamación trivial o nula y sin balonización de los hepatocitos</a:t>
            </a:r>
          </a:p>
        </p:txBody>
      </p:sp>
      <p:grpSp>
        <p:nvGrpSpPr>
          <p:cNvPr id="578" name="Group 4"/>
          <p:cNvGrpSpPr/>
          <p:nvPr/>
        </p:nvGrpSpPr>
        <p:grpSpPr>
          <a:xfrm>
            <a:off x="9482036" y="2934674"/>
            <a:ext cx="1716007" cy="1275461"/>
            <a:chOff x="0" y="0"/>
            <a:chExt cx="1716005" cy="1275459"/>
          </a:xfrm>
        </p:grpSpPr>
        <p:sp>
          <p:nvSpPr>
            <p:cNvPr id="326" name="Oval 2"/>
            <p:cNvSpPr/>
            <p:nvPr/>
          </p:nvSpPr>
          <p:spPr>
            <a:xfrm>
              <a:off x="500711" y="47011"/>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27" name="Oval 39"/>
            <p:cNvSpPr/>
            <p:nvPr/>
          </p:nvSpPr>
          <p:spPr>
            <a:xfrm>
              <a:off x="619839" y="6939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28" name="Oval 42"/>
            <p:cNvSpPr/>
            <p:nvPr/>
          </p:nvSpPr>
          <p:spPr>
            <a:xfrm>
              <a:off x="381939" y="135048"/>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29" name="Oval 43"/>
            <p:cNvSpPr/>
            <p:nvPr/>
          </p:nvSpPr>
          <p:spPr>
            <a:xfrm>
              <a:off x="772239" y="22179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0" name="Oval 44"/>
            <p:cNvSpPr/>
            <p:nvPr/>
          </p:nvSpPr>
          <p:spPr>
            <a:xfrm>
              <a:off x="184026" y="24385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1" name="Oval 45"/>
            <p:cNvSpPr/>
            <p:nvPr/>
          </p:nvSpPr>
          <p:spPr>
            <a:xfrm>
              <a:off x="882080" y="12058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2" name="Oval 46"/>
            <p:cNvSpPr/>
            <p:nvPr/>
          </p:nvSpPr>
          <p:spPr>
            <a:xfrm>
              <a:off x="470350" y="19880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3" name="Oval 47"/>
            <p:cNvSpPr/>
            <p:nvPr/>
          </p:nvSpPr>
          <p:spPr>
            <a:xfrm>
              <a:off x="800338" y="3384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4" name="Oval 48"/>
            <p:cNvSpPr/>
            <p:nvPr/>
          </p:nvSpPr>
          <p:spPr>
            <a:xfrm>
              <a:off x="685390" y="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5" name="Oval 49"/>
            <p:cNvSpPr/>
            <p:nvPr/>
          </p:nvSpPr>
          <p:spPr>
            <a:xfrm>
              <a:off x="731109" y="104959"/>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6" name="Oval 50"/>
            <p:cNvSpPr/>
            <p:nvPr/>
          </p:nvSpPr>
          <p:spPr>
            <a:xfrm>
              <a:off x="297391" y="65036"/>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7" name="Oval 51"/>
            <p:cNvSpPr/>
            <p:nvPr/>
          </p:nvSpPr>
          <p:spPr>
            <a:xfrm>
              <a:off x="309309" y="20574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8" name="Oval 52"/>
            <p:cNvSpPr/>
            <p:nvPr/>
          </p:nvSpPr>
          <p:spPr>
            <a:xfrm>
              <a:off x="544354" y="125399"/>
              <a:ext cx="45720"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39" name="Oval 53"/>
            <p:cNvSpPr/>
            <p:nvPr/>
          </p:nvSpPr>
          <p:spPr>
            <a:xfrm>
              <a:off x="532701" y="27655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0" name="Oval 54"/>
            <p:cNvSpPr/>
            <p:nvPr/>
          </p:nvSpPr>
          <p:spPr>
            <a:xfrm>
              <a:off x="651830" y="29894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1" name="Oval 55"/>
            <p:cNvSpPr/>
            <p:nvPr/>
          </p:nvSpPr>
          <p:spPr>
            <a:xfrm>
              <a:off x="413930" y="36459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2" name="Oval 56"/>
            <p:cNvSpPr/>
            <p:nvPr/>
          </p:nvSpPr>
          <p:spPr>
            <a:xfrm>
              <a:off x="804230" y="45133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3" name="Oval 57"/>
            <p:cNvSpPr/>
            <p:nvPr/>
          </p:nvSpPr>
          <p:spPr>
            <a:xfrm>
              <a:off x="216016" y="473396"/>
              <a:ext cx="60722"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4" name="Oval 58"/>
            <p:cNvSpPr/>
            <p:nvPr/>
          </p:nvSpPr>
          <p:spPr>
            <a:xfrm>
              <a:off x="914071" y="35013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5" name="Oval 59"/>
            <p:cNvSpPr/>
            <p:nvPr/>
          </p:nvSpPr>
          <p:spPr>
            <a:xfrm>
              <a:off x="502341" y="428355"/>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6" name="Oval 60"/>
            <p:cNvSpPr/>
            <p:nvPr/>
          </p:nvSpPr>
          <p:spPr>
            <a:xfrm>
              <a:off x="898548" y="246341"/>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7" name="Oval 61"/>
            <p:cNvSpPr/>
            <p:nvPr/>
          </p:nvSpPr>
          <p:spPr>
            <a:xfrm>
              <a:off x="628795" y="165376"/>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8" name="Oval 62"/>
            <p:cNvSpPr/>
            <p:nvPr/>
          </p:nvSpPr>
          <p:spPr>
            <a:xfrm>
              <a:off x="763100" y="33450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49" name="Oval 63"/>
            <p:cNvSpPr/>
            <p:nvPr/>
          </p:nvSpPr>
          <p:spPr>
            <a:xfrm>
              <a:off x="329382" y="29458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0" name="Oval 64"/>
            <p:cNvSpPr/>
            <p:nvPr/>
          </p:nvSpPr>
          <p:spPr>
            <a:xfrm>
              <a:off x="341300" y="435293"/>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1" name="Oval 65"/>
            <p:cNvSpPr/>
            <p:nvPr/>
          </p:nvSpPr>
          <p:spPr>
            <a:xfrm>
              <a:off x="576345" y="35494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2" name="Oval 66"/>
            <p:cNvSpPr/>
            <p:nvPr/>
          </p:nvSpPr>
          <p:spPr>
            <a:xfrm>
              <a:off x="454991" y="49618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3" name="Oval 67"/>
            <p:cNvSpPr/>
            <p:nvPr/>
          </p:nvSpPr>
          <p:spPr>
            <a:xfrm>
              <a:off x="574120" y="51856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4" name="Oval 68"/>
            <p:cNvSpPr/>
            <p:nvPr/>
          </p:nvSpPr>
          <p:spPr>
            <a:xfrm>
              <a:off x="336220" y="584223"/>
              <a:ext cx="60722"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5" name="Oval 69"/>
            <p:cNvSpPr/>
            <p:nvPr/>
          </p:nvSpPr>
          <p:spPr>
            <a:xfrm>
              <a:off x="726520" y="67096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6" name="Oval 70"/>
            <p:cNvSpPr/>
            <p:nvPr/>
          </p:nvSpPr>
          <p:spPr>
            <a:xfrm>
              <a:off x="138307" y="69302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7" name="Oval 71"/>
            <p:cNvSpPr/>
            <p:nvPr/>
          </p:nvSpPr>
          <p:spPr>
            <a:xfrm>
              <a:off x="836361" y="56975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8" name="Oval 72"/>
            <p:cNvSpPr/>
            <p:nvPr/>
          </p:nvSpPr>
          <p:spPr>
            <a:xfrm>
              <a:off x="424631" y="647983"/>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59" name="Oval 73"/>
            <p:cNvSpPr/>
            <p:nvPr/>
          </p:nvSpPr>
          <p:spPr>
            <a:xfrm>
              <a:off x="754619" y="483019"/>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0" name="Oval 74"/>
            <p:cNvSpPr/>
            <p:nvPr/>
          </p:nvSpPr>
          <p:spPr>
            <a:xfrm>
              <a:off x="639671" y="44917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1" name="Oval 75"/>
            <p:cNvSpPr/>
            <p:nvPr/>
          </p:nvSpPr>
          <p:spPr>
            <a:xfrm>
              <a:off x="685390" y="55413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2" name="Oval 76"/>
            <p:cNvSpPr/>
            <p:nvPr/>
          </p:nvSpPr>
          <p:spPr>
            <a:xfrm>
              <a:off x="259305" y="39265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3" name="Oval 77"/>
            <p:cNvSpPr/>
            <p:nvPr/>
          </p:nvSpPr>
          <p:spPr>
            <a:xfrm>
              <a:off x="263590" y="65492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4" name="Oval 78"/>
            <p:cNvSpPr/>
            <p:nvPr/>
          </p:nvSpPr>
          <p:spPr>
            <a:xfrm>
              <a:off x="498635" y="57457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5" name="Oval 79"/>
            <p:cNvSpPr/>
            <p:nvPr/>
          </p:nvSpPr>
          <p:spPr>
            <a:xfrm>
              <a:off x="486982" y="72573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6" name="Oval 80"/>
            <p:cNvSpPr/>
            <p:nvPr/>
          </p:nvSpPr>
          <p:spPr>
            <a:xfrm>
              <a:off x="606111" y="74811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7" name="Oval 81"/>
            <p:cNvSpPr/>
            <p:nvPr/>
          </p:nvSpPr>
          <p:spPr>
            <a:xfrm>
              <a:off x="368211" y="813769"/>
              <a:ext cx="60722"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8" name="Oval 82"/>
            <p:cNvSpPr/>
            <p:nvPr/>
          </p:nvSpPr>
          <p:spPr>
            <a:xfrm>
              <a:off x="758511" y="90051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69" name="Oval 83"/>
            <p:cNvSpPr/>
            <p:nvPr/>
          </p:nvSpPr>
          <p:spPr>
            <a:xfrm>
              <a:off x="164063" y="101240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0" name="Oval 84"/>
            <p:cNvSpPr/>
            <p:nvPr/>
          </p:nvSpPr>
          <p:spPr>
            <a:xfrm>
              <a:off x="868352" y="799305"/>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1" name="Oval 85"/>
            <p:cNvSpPr/>
            <p:nvPr/>
          </p:nvSpPr>
          <p:spPr>
            <a:xfrm>
              <a:off x="456623" y="87753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2" name="Oval 86"/>
            <p:cNvSpPr/>
            <p:nvPr/>
          </p:nvSpPr>
          <p:spPr>
            <a:xfrm>
              <a:off x="852829" y="695516"/>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3" name="Oval 87"/>
            <p:cNvSpPr/>
            <p:nvPr/>
          </p:nvSpPr>
          <p:spPr>
            <a:xfrm>
              <a:off x="583076" y="614551"/>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4" name="Oval 88"/>
            <p:cNvSpPr/>
            <p:nvPr/>
          </p:nvSpPr>
          <p:spPr>
            <a:xfrm>
              <a:off x="717381" y="78368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5" name="Oval 89"/>
            <p:cNvSpPr/>
            <p:nvPr/>
          </p:nvSpPr>
          <p:spPr>
            <a:xfrm>
              <a:off x="283662" y="74375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6" name="Oval 90"/>
            <p:cNvSpPr/>
            <p:nvPr/>
          </p:nvSpPr>
          <p:spPr>
            <a:xfrm>
              <a:off x="295581" y="884468"/>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7" name="Oval 91"/>
            <p:cNvSpPr/>
            <p:nvPr/>
          </p:nvSpPr>
          <p:spPr>
            <a:xfrm>
              <a:off x="530626" y="80412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8" name="Oval 92"/>
            <p:cNvSpPr/>
            <p:nvPr/>
          </p:nvSpPr>
          <p:spPr>
            <a:xfrm>
              <a:off x="92824" y="892025"/>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79" name="Oval 93"/>
            <p:cNvSpPr/>
            <p:nvPr/>
          </p:nvSpPr>
          <p:spPr>
            <a:xfrm>
              <a:off x="24206" y="614583"/>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0" name="Oval 94"/>
            <p:cNvSpPr/>
            <p:nvPr/>
          </p:nvSpPr>
          <p:spPr>
            <a:xfrm>
              <a:off x="218107" y="85392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1" name="Oval 95"/>
            <p:cNvSpPr/>
            <p:nvPr/>
          </p:nvSpPr>
          <p:spPr>
            <a:xfrm>
              <a:off x="116262" y="32173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2" name="Oval 96"/>
            <p:cNvSpPr/>
            <p:nvPr/>
          </p:nvSpPr>
          <p:spPr>
            <a:xfrm>
              <a:off x="322728" y="101277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3" name="Oval 97"/>
            <p:cNvSpPr/>
            <p:nvPr/>
          </p:nvSpPr>
          <p:spPr>
            <a:xfrm>
              <a:off x="124815" y="1121572"/>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4" name="Oval 98"/>
            <p:cNvSpPr/>
            <p:nvPr/>
          </p:nvSpPr>
          <p:spPr>
            <a:xfrm>
              <a:off x="85902" y="473528"/>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5" name="Oval 99"/>
            <p:cNvSpPr/>
            <p:nvPr/>
          </p:nvSpPr>
          <p:spPr>
            <a:xfrm>
              <a:off x="238180" y="942758"/>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6" name="Oval 100"/>
            <p:cNvSpPr/>
            <p:nvPr/>
          </p:nvSpPr>
          <p:spPr>
            <a:xfrm>
              <a:off x="250098" y="1083469"/>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7" name="Oval 101"/>
            <p:cNvSpPr/>
            <p:nvPr/>
          </p:nvSpPr>
          <p:spPr>
            <a:xfrm>
              <a:off x="159906" y="400118"/>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8" name="Oval 102"/>
            <p:cNvSpPr/>
            <p:nvPr/>
          </p:nvSpPr>
          <p:spPr>
            <a:xfrm>
              <a:off x="668231" y="929135"/>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89" name="Oval 103"/>
            <p:cNvSpPr/>
            <p:nvPr/>
          </p:nvSpPr>
          <p:spPr>
            <a:xfrm>
              <a:off x="583682" y="859123"/>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0" name="Oval 104"/>
            <p:cNvSpPr/>
            <p:nvPr/>
          </p:nvSpPr>
          <p:spPr>
            <a:xfrm>
              <a:off x="595600" y="999834"/>
              <a:ext cx="45720"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1" name="Oval 105"/>
            <p:cNvSpPr/>
            <p:nvPr/>
          </p:nvSpPr>
          <p:spPr>
            <a:xfrm>
              <a:off x="1545444" y="15451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2" name="Oval 106"/>
            <p:cNvSpPr/>
            <p:nvPr/>
          </p:nvSpPr>
          <p:spPr>
            <a:xfrm>
              <a:off x="1655285" y="5330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3" name="Oval 107"/>
            <p:cNvSpPr/>
            <p:nvPr/>
          </p:nvSpPr>
          <p:spPr>
            <a:xfrm>
              <a:off x="1504314" y="3767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4" name="Oval 108"/>
            <p:cNvSpPr/>
            <p:nvPr/>
          </p:nvSpPr>
          <p:spPr>
            <a:xfrm>
              <a:off x="1317559" y="5811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5" name="Oval 109"/>
            <p:cNvSpPr/>
            <p:nvPr/>
          </p:nvSpPr>
          <p:spPr>
            <a:xfrm>
              <a:off x="1455164" y="18313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6" name="Oval 110"/>
            <p:cNvSpPr/>
            <p:nvPr/>
          </p:nvSpPr>
          <p:spPr>
            <a:xfrm>
              <a:off x="1370615" y="113118"/>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7" name="Oval 111"/>
            <p:cNvSpPr/>
            <p:nvPr/>
          </p:nvSpPr>
          <p:spPr>
            <a:xfrm>
              <a:off x="1382533" y="253829"/>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8" name="Oval 112"/>
            <p:cNvSpPr/>
            <p:nvPr/>
          </p:nvSpPr>
          <p:spPr>
            <a:xfrm>
              <a:off x="454991" y="982048"/>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399" name="Oval 113"/>
            <p:cNvSpPr/>
            <p:nvPr/>
          </p:nvSpPr>
          <p:spPr>
            <a:xfrm>
              <a:off x="965524" y="68130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0" name="Oval 114"/>
            <p:cNvSpPr/>
            <p:nvPr/>
          </p:nvSpPr>
          <p:spPr>
            <a:xfrm>
              <a:off x="38267" y="1214740"/>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1" name="Oval 115"/>
            <p:cNvSpPr/>
            <p:nvPr/>
          </p:nvSpPr>
          <p:spPr>
            <a:xfrm>
              <a:off x="980313" y="18649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2" name="Oval 116"/>
            <p:cNvSpPr/>
            <p:nvPr/>
          </p:nvSpPr>
          <p:spPr>
            <a:xfrm>
              <a:off x="0" y="76082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3" name="Oval 117"/>
            <p:cNvSpPr/>
            <p:nvPr/>
          </p:nvSpPr>
          <p:spPr>
            <a:xfrm>
              <a:off x="958300" y="499122"/>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4" name="Oval 118"/>
            <p:cNvSpPr/>
            <p:nvPr/>
          </p:nvSpPr>
          <p:spPr>
            <a:xfrm>
              <a:off x="40114" y="101022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5" name="Oval 119"/>
            <p:cNvSpPr/>
            <p:nvPr/>
          </p:nvSpPr>
          <p:spPr>
            <a:xfrm>
              <a:off x="872969" y="91196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6" name="Oval 121"/>
            <p:cNvSpPr/>
            <p:nvPr/>
          </p:nvSpPr>
          <p:spPr>
            <a:xfrm>
              <a:off x="1392893" y="391784"/>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7" name="Oval 122"/>
            <p:cNvSpPr/>
            <p:nvPr/>
          </p:nvSpPr>
          <p:spPr>
            <a:xfrm>
              <a:off x="1471087" y="32756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8" name="Oval 123"/>
            <p:cNvSpPr/>
            <p:nvPr/>
          </p:nvSpPr>
          <p:spPr>
            <a:xfrm>
              <a:off x="1320116" y="31194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09" name="Oval 124"/>
            <p:cNvSpPr/>
            <p:nvPr/>
          </p:nvSpPr>
          <p:spPr>
            <a:xfrm>
              <a:off x="1133361" y="33238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0" name="Oval 125"/>
            <p:cNvSpPr/>
            <p:nvPr/>
          </p:nvSpPr>
          <p:spPr>
            <a:xfrm>
              <a:off x="1249468" y="634467"/>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1" name="Oval 126"/>
            <p:cNvSpPr/>
            <p:nvPr/>
          </p:nvSpPr>
          <p:spPr>
            <a:xfrm>
              <a:off x="1186417" y="38738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2" name="Oval 127"/>
            <p:cNvSpPr/>
            <p:nvPr/>
          </p:nvSpPr>
          <p:spPr>
            <a:xfrm>
              <a:off x="1198335" y="52809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3" name="Oval 128"/>
            <p:cNvSpPr/>
            <p:nvPr/>
          </p:nvSpPr>
          <p:spPr>
            <a:xfrm>
              <a:off x="977873" y="61623"/>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4" name="Oval 129"/>
            <p:cNvSpPr/>
            <p:nvPr/>
          </p:nvSpPr>
          <p:spPr>
            <a:xfrm>
              <a:off x="1152655" y="133329"/>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5" name="Oval 130"/>
            <p:cNvSpPr/>
            <p:nvPr/>
          </p:nvSpPr>
          <p:spPr>
            <a:xfrm>
              <a:off x="1218206" y="63935"/>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6" name="Oval 131"/>
            <p:cNvSpPr/>
            <p:nvPr/>
          </p:nvSpPr>
          <p:spPr>
            <a:xfrm>
              <a:off x="1263925" y="16889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7" name="Oval 132"/>
            <p:cNvSpPr/>
            <p:nvPr/>
          </p:nvSpPr>
          <p:spPr>
            <a:xfrm>
              <a:off x="1236195" y="284690"/>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8" name="Oval 133"/>
            <p:cNvSpPr/>
            <p:nvPr/>
          </p:nvSpPr>
          <p:spPr>
            <a:xfrm>
              <a:off x="1161611" y="229311"/>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19" name="Oval 134"/>
            <p:cNvSpPr/>
            <p:nvPr/>
          </p:nvSpPr>
          <p:spPr>
            <a:xfrm>
              <a:off x="1629752" y="213248"/>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0" name="Oval 135"/>
            <p:cNvSpPr/>
            <p:nvPr/>
          </p:nvSpPr>
          <p:spPr>
            <a:xfrm>
              <a:off x="1153968" y="685844"/>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1" name="Oval 136"/>
            <p:cNvSpPr/>
            <p:nvPr/>
          </p:nvSpPr>
          <p:spPr>
            <a:xfrm>
              <a:off x="1544976" y="367891"/>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2" name="Oval 137"/>
            <p:cNvSpPr/>
            <p:nvPr/>
          </p:nvSpPr>
          <p:spPr>
            <a:xfrm>
              <a:off x="1610527" y="29849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3" name="Oval 138"/>
            <p:cNvSpPr/>
            <p:nvPr/>
          </p:nvSpPr>
          <p:spPr>
            <a:xfrm>
              <a:off x="1627501" y="419447"/>
              <a:ext cx="45719" cy="45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4" name="Oval 140"/>
            <p:cNvSpPr/>
            <p:nvPr/>
          </p:nvSpPr>
          <p:spPr>
            <a:xfrm>
              <a:off x="1281914" y="397432"/>
              <a:ext cx="60721" cy="60721"/>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5" name="Oval 141"/>
            <p:cNvSpPr/>
            <p:nvPr/>
          </p:nvSpPr>
          <p:spPr>
            <a:xfrm>
              <a:off x="424360" y="2285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6" name="Oval 142"/>
            <p:cNvSpPr/>
            <p:nvPr/>
          </p:nvSpPr>
          <p:spPr>
            <a:xfrm>
              <a:off x="529093" y="16606"/>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7" name="Oval 143"/>
            <p:cNvSpPr/>
            <p:nvPr/>
          </p:nvSpPr>
          <p:spPr>
            <a:xfrm>
              <a:off x="348333" y="66491"/>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8" name="Oval 144"/>
            <p:cNvSpPr/>
            <p:nvPr/>
          </p:nvSpPr>
          <p:spPr>
            <a:xfrm>
              <a:off x="197953" y="149161"/>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29" name="Oval 145"/>
            <p:cNvSpPr/>
            <p:nvPr/>
          </p:nvSpPr>
          <p:spPr>
            <a:xfrm>
              <a:off x="415508" y="114938"/>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0" name="Oval 146"/>
            <p:cNvSpPr/>
            <p:nvPr/>
          </p:nvSpPr>
          <p:spPr>
            <a:xfrm>
              <a:off x="876629" y="4611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1" name="Oval 147"/>
            <p:cNvSpPr/>
            <p:nvPr/>
          </p:nvSpPr>
          <p:spPr>
            <a:xfrm>
              <a:off x="613638" y="4362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2" name="Oval 148"/>
            <p:cNvSpPr/>
            <p:nvPr/>
          </p:nvSpPr>
          <p:spPr>
            <a:xfrm>
              <a:off x="1133017" y="6820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3" name="Oval 149"/>
            <p:cNvSpPr/>
            <p:nvPr/>
          </p:nvSpPr>
          <p:spPr>
            <a:xfrm>
              <a:off x="293146" y="12021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4" name="Oval 150"/>
            <p:cNvSpPr/>
            <p:nvPr/>
          </p:nvSpPr>
          <p:spPr>
            <a:xfrm>
              <a:off x="471738" y="5916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5" name="Oval 151"/>
            <p:cNvSpPr/>
            <p:nvPr/>
          </p:nvSpPr>
          <p:spPr>
            <a:xfrm>
              <a:off x="462884" y="17401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6" name="Oval 152"/>
            <p:cNvSpPr/>
            <p:nvPr/>
          </p:nvSpPr>
          <p:spPr>
            <a:xfrm>
              <a:off x="553400" y="191020"/>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7" name="Oval 153"/>
            <p:cNvSpPr/>
            <p:nvPr/>
          </p:nvSpPr>
          <p:spPr>
            <a:xfrm>
              <a:off x="372639" y="24090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8" name="Oval 154"/>
            <p:cNvSpPr/>
            <p:nvPr/>
          </p:nvSpPr>
          <p:spPr>
            <a:xfrm>
              <a:off x="535898" y="8953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39" name="Oval 155"/>
            <p:cNvSpPr/>
            <p:nvPr/>
          </p:nvSpPr>
          <p:spPr>
            <a:xfrm>
              <a:off x="637946" y="21804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0" name="Oval 156"/>
            <p:cNvSpPr/>
            <p:nvPr/>
          </p:nvSpPr>
          <p:spPr>
            <a:xfrm>
              <a:off x="48597" y="37815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1" name="Oval 157"/>
            <p:cNvSpPr/>
            <p:nvPr/>
          </p:nvSpPr>
          <p:spPr>
            <a:xfrm>
              <a:off x="496045" y="23357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2" name="Oval 158"/>
            <p:cNvSpPr/>
            <p:nvPr/>
          </p:nvSpPr>
          <p:spPr>
            <a:xfrm>
              <a:off x="255153" y="26222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3" name="Oval 159"/>
            <p:cNvSpPr/>
            <p:nvPr/>
          </p:nvSpPr>
          <p:spPr>
            <a:xfrm>
              <a:off x="146465" y="20833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grpSp>
          <p:nvGrpSpPr>
            <p:cNvPr id="463" name="Group 160"/>
            <p:cNvGrpSpPr/>
            <p:nvPr/>
          </p:nvGrpSpPr>
          <p:grpSpPr>
            <a:xfrm>
              <a:off x="1158700" y="33422"/>
              <a:ext cx="526221" cy="333086"/>
              <a:chOff x="0" y="0"/>
              <a:chExt cx="526219" cy="333085"/>
            </a:xfrm>
          </p:grpSpPr>
          <p:sp>
            <p:nvSpPr>
              <p:cNvPr id="444" name="Oval 161"/>
              <p:cNvSpPr/>
              <p:nvPr/>
            </p:nvSpPr>
            <p:spPr>
              <a:xfrm>
                <a:off x="292112" y="3571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5" name="Oval 162"/>
              <p:cNvSpPr/>
              <p:nvPr/>
            </p:nvSpPr>
            <p:spPr>
              <a:xfrm>
                <a:off x="382629" y="52727"/>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6" name="Oval 163"/>
              <p:cNvSpPr/>
              <p:nvPr/>
            </p:nvSpPr>
            <p:spPr>
              <a:xfrm>
                <a:off x="201867" y="102612"/>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7" name="Oval 164"/>
              <p:cNvSpPr/>
              <p:nvPr/>
            </p:nvSpPr>
            <p:spPr>
              <a:xfrm>
                <a:off x="51488" y="185282"/>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8" name="Oval 165"/>
              <p:cNvSpPr/>
              <p:nvPr/>
            </p:nvSpPr>
            <p:spPr>
              <a:xfrm>
                <a:off x="269044" y="151059"/>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49" name="Oval 166"/>
              <p:cNvSpPr/>
              <p:nvPr/>
            </p:nvSpPr>
            <p:spPr>
              <a:xfrm>
                <a:off x="432436" y="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0" name="Oval 167"/>
              <p:cNvSpPr/>
              <p:nvPr/>
            </p:nvSpPr>
            <p:spPr>
              <a:xfrm>
                <a:off x="467174" y="7975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1" name="Oval 168"/>
              <p:cNvSpPr/>
              <p:nvPr/>
            </p:nvSpPr>
            <p:spPr>
              <a:xfrm>
                <a:off x="137625" y="4941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2" name="Oval 169"/>
              <p:cNvSpPr/>
              <p:nvPr/>
            </p:nvSpPr>
            <p:spPr>
              <a:xfrm>
                <a:off x="146681" y="15633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3" name="Oval 170"/>
              <p:cNvSpPr/>
              <p:nvPr/>
            </p:nvSpPr>
            <p:spPr>
              <a:xfrm>
                <a:off x="325273" y="9528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4" name="Oval 171"/>
              <p:cNvSpPr/>
              <p:nvPr/>
            </p:nvSpPr>
            <p:spPr>
              <a:xfrm>
                <a:off x="316419" y="21013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5" name="Oval 172"/>
              <p:cNvSpPr/>
              <p:nvPr/>
            </p:nvSpPr>
            <p:spPr>
              <a:xfrm>
                <a:off x="406936" y="227141"/>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6" name="Oval 173"/>
              <p:cNvSpPr/>
              <p:nvPr/>
            </p:nvSpPr>
            <p:spPr>
              <a:xfrm>
                <a:off x="226175" y="277026"/>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7" name="Oval 174"/>
              <p:cNvSpPr/>
              <p:nvPr/>
            </p:nvSpPr>
            <p:spPr>
              <a:xfrm>
                <a:off x="389433" y="12565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8" name="Oval 175"/>
              <p:cNvSpPr/>
              <p:nvPr/>
            </p:nvSpPr>
            <p:spPr>
              <a:xfrm>
                <a:off x="491481" y="25416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59" name="Oval 176"/>
              <p:cNvSpPr/>
              <p:nvPr/>
            </p:nvSpPr>
            <p:spPr>
              <a:xfrm>
                <a:off x="161933" y="22382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0" name="Oval 177"/>
              <p:cNvSpPr/>
              <p:nvPr/>
            </p:nvSpPr>
            <p:spPr>
              <a:xfrm>
                <a:off x="349581" y="26969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1" name="Oval 178"/>
              <p:cNvSpPr/>
              <p:nvPr/>
            </p:nvSpPr>
            <p:spPr>
              <a:xfrm>
                <a:off x="108687" y="29834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2" name="Oval 179"/>
              <p:cNvSpPr/>
              <p:nvPr/>
            </p:nvSpPr>
            <p:spPr>
              <a:xfrm>
                <a:off x="-1" y="24445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grpSp>
        <p:sp>
          <p:nvSpPr>
            <p:cNvPr id="464" name="Oval 182"/>
            <p:cNvSpPr/>
            <p:nvPr/>
          </p:nvSpPr>
          <p:spPr>
            <a:xfrm>
              <a:off x="843049" y="14340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5" name="Oval 183"/>
            <p:cNvSpPr/>
            <p:nvPr/>
          </p:nvSpPr>
          <p:spPr>
            <a:xfrm>
              <a:off x="933566" y="160408"/>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6" name="Oval 184"/>
            <p:cNvSpPr/>
            <p:nvPr/>
          </p:nvSpPr>
          <p:spPr>
            <a:xfrm>
              <a:off x="752805" y="21029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7" name="Oval 185"/>
            <p:cNvSpPr/>
            <p:nvPr/>
          </p:nvSpPr>
          <p:spPr>
            <a:xfrm>
              <a:off x="602425" y="29296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8" name="Oval 186"/>
            <p:cNvSpPr/>
            <p:nvPr/>
          </p:nvSpPr>
          <p:spPr>
            <a:xfrm>
              <a:off x="819981" y="258740"/>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69" name="Oval 187"/>
            <p:cNvSpPr/>
            <p:nvPr/>
          </p:nvSpPr>
          <p:spPr>
            <a:xfrm>
              <a:off x="983373" y="10768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0" name="Oval 188"/>
            <p:cNvSpPr/>
            <p:nvPr/>
          </p:nvSpPr>
          <p:spPr>
            <a:xfrm>
              <a:off x="1122514" y="19353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1" name="Oval 189"/>
            <p:cNvSpPr/>
            <p:nvPr/>
          </p:nvSpPr>
          <p:spPr>
            <a:xfrm>
              <a:off x="688563" y="15709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2" name="Oval 190"/>
            <p:cNvSpPr/>
            <p:nvPr/>
          </p:nvSpPr>
          <p:spPr>
            <a:xfrm>
              <a:off x="697618" y="26401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3" name="Oval 191"/>
            <p:cNvSpPr/>
            <p:nvPr/>
          </p:nvSpPr>
          <p:spPr>
            <a:xfrm>
              <a:off x="876211" y="20296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4" name="Oval 192"/>
            <p:cNvSpPr/>
            <p:nvPr/>
          </p:nvSpPr>
          <p:spPr>
            <a:xfrm>
              <a:off x="867357" y="31781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5" name="Oval 193"/>
            <p:cNvSpPr/>
            <p:nvPr/>
          </p:nvSpPr>
          <p:spPr>
            <a:xfrm>
              <a:off x="935023" y="30233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6" name="Oval 194"/>
            <p:cNvSpPr/>
            <p:nvPr/>
          </p:nvSpPr>
          <p:spPr>
            <a:xfrm>
              <a:off x="777112" y="384707"/>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7" name="Oval 195"/>
            <p:cNvSpPr/>
            <p:nvPr/>
          </p:nvSpPr>
          <p:spPr>
            <a:xfrm>
              <a:off x="940371" y="23333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8" name="Oval 196"/>
            <p:cNvSpPr/>
            <p:nvPr/>
          </p:nvSpPr>
          <p:spPr>
            <a:xfrm>
              <a:off x="989832" y="279272"/>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79" name="Oval 197"/>
            <p:cNvSpPr/>
            <p:nvPr/>
          </p:nvSpPr>
          <p:spPr>
            <a:xfrm>
              <a:off x="712870" y="33151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0" name="Oval 198"/>
            <p:cNvSpPr/>
            <p:nvPr/>
          </p:nvSpPr>
          <p:spPr>
            <a:xfrm>
              <a:off x="900518" y="37737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1" name="Oval 199"/>
            <p:cNvSpPr/>
            <p:nvPr/>
          </p:nvSpPr>
          <p:spPr>
            <a:xfrm>
              <a:off x="659625" y="40602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2" name="Oval 200"/>
            <p:cNvSpPr/>
            <p:nvPr/>
          </p:nvSpPr>
          <p:spPr>
            <a:xfrm>
              <a:off x="550937" y="35213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3" name="Oval 223"/>
            <p:cNvSpPr/>
            <p:nvPr/>
          </p:nvSpPr>
          <p:spPr>
            <a:xfrm>
              <a:off x="855173" y="424218"/>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4" name="Oval 224"/>
            <p:cNvSpPr/>
            <p:nvPr/>
          </p:nvSpPr>
          <p:spPr>
            <a:xfrm>
              <a:off x="945690" y="44122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5" name="Oval 225"/>
            <p:cNvSpPr/>
            <p:nvPr/>
          </p:nvSpPr>
          <p:spPr>
            <a:xfrm>
              <a:off x="764929" y="491109"/>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6" name="Oval 226"/>
            <p:cNvSpPr/>
            <p:nvPr/>
          </p:nvSpPr>
          <p:spPr>
            <a:xfrm>
              <a:off x="614549" y="573779"/>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7" name="Oval 227"/>
            <p:cNvSpPr/>
            <p:nvPr/>
          </p:nvSpPr>
          <p:spPr>
            <a:xfrm>
              <a:off x="832105" y="539557"/>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8" name="Oval 228"/>
            <p:cNvSpPr/>
            <p:nvPr/>
          </p:nvSpPr>
          <p:spPr>
            <a:xfrm>
              <a:off x="995497" y="38849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89" name="Oval 229"/>
            <p:cNvSpPr/>
            <p:nvPr/>
          </p:nvSpPr>
          <p:spPr>
            <a:xfrm>
              <a:off x="1130680" y="46676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0" name="Oval 230"/>
            <p:cNvSpPr/>
            <p:nvPr/>
          </p:nvSpPr>
          <p:spPr>
            <a:xfrm>
              <a:off x="700687" y="43791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1" name="Oval 231"/>
            <p:cNvSpPr/>
            <p:nvPr/>
          </p:nvSpPr>
          <p:spPr>
            <a:xfrm>
              <a:off x="709742" y="544829"/>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2" name="Oval 232"/>
            <p:cNvSpPr/>
            <p:nvPr/>
          </p:nvSpPr>
          <p:spPr>
            <a:xfrm>
              <a:off x="888335" y="48377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3" name="Oval 233"/>
            <p:cNvSpPr/>
            <p:nvPr/>
          </p:nvSpPr>
          <p:spPr>
            <a:xfrm>
              <a:off x="900493" y="59766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4" name="Oval 234"/>
            <p:cNvSpPr/>
            <p:nvPr/>
          </p:nvSpPr>
          <p:spPr>
            <a:xfrm>
              <a:off x="969997" y="615639"/>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5" name="Oval 235"/>
            <p:cNvSpPr/>
            <p:nvPr/>
          </p:nvSpPr>
          <p:spPr>
            <a:xfrm>
              <a:off x="789236" y="665524"/>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6" name="Oval 236"/>
            <p:cNvSpPr/>
            <p:nvPr/>
          </p:nvSpPr>
          <p:spPr>
            <a:xfrm>
              <a:off x="952495" y="51415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7" name="Oval 237"/>
            <p:cNvSpPr/>
            <p:nvPr/>
          </p:nvSpPr>
          <p:spPr>
            <a:xfrm>
              <a:off x="1133087" y="54059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8" name="Oval 238"/>
            <p:cNvSpPr/>
            <p:nvPr/>
          </p:nvSpPr>
          <p:spPr>
            <a:xfrm>
              <a:off x="724994" y="61232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499" name="Oval 239"/>
            <p:cNvSpPr/>
            <p:nvPr/>
          </p:nvSpPr>
          <p:spPr>
            <a:xfrm>
              <a:off x="912642" y="65819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0" name="Oval 240"/>
            <p:cNvSpPr/>
            <p:nvPr/>
          </p:nvSpPr>
          <p:spPr>
            <a:xfrm>
              <a:off x="671749" y="68684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1" name="Oval 241"/>
            <p:cNvSpPr/>
            <p:nvPr/>
          </p:nvSpPr>
          <p:spPr>
            <a:xfrm>
              <a:off x="563061" y="63295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2" name="Oval 243"/>
            <p:cNvSpPr/>
            <p:nvPr/>
          </p:nvSpPr>
          <p:spPr>
            <a:xfrm>
              <a:off x="270809" y="327106"/>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3" name="Oval 244"/>
            <p:cNvSpPr/>
            <p:nvPr/>
          </p:nvSpPr>
          <p:spPr>
            <a:xfrm>
              <a:off x="361326" y="34411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4" name="Oval 245"/>
            <p:cNvSpPr/>
            <p:nvPr/>
          </p:nvSpPr>
          <p:spPr>
            <a:xfrm>
              <a:off x="180565" y="393998"/>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5" name="Oval 246"/>
            <p:cNvSpPr/>
            <p:nvPr/>
          </p:nvSpPr>
          <p:spPr>
            <a:xfrm>
              <a:off x="30185" y="476667"/>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6" name="Oval 247"/>
            <p:cNvSpPr/>
            <p:nvPr/>
          </p:nvSpPr>
          <p:spPr>
            <a:xfrm>
              <a:off x="247741" y="442444"/>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7" name="Oval 248"/>
            <p:cNvSpPr/>
            <p:nvPr/>
          </p:nvSpPr>
          <p:spPr>
            <a:xfrm>
              <a:off x="411132" y="29138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8" name="Oval 249"/>
            <p:cNvSpPr/>
            <p:nvPr/>
          </p:nvSpPr>
          <p:spPr>
            <a:xfrm>
              <a:off x="445870" y="37113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09" name="Oval 250"/>
            <p:cNvSpPr/>
            <p:nvPr/>
          </p:nvSpPr>
          <p:spPr>
            <a:xfrm>
              <a:off x="116323" y="34080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0" name="Oval 251"/>
            <p:cNvSpPr/>
            <p:nvPr/>
          </p:nvSpPr>
          <p:spPr>
            <a:xfrm>
              <a:off x="125378" y="447717"/>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1" name="Oval 252"/>
            <p:cNvSpPr/>
            <p:nvPr/>
          </p:nvSpPr>
          <p:spPr>
            <a:xfrm>
              <a:off x="303971" y="38666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2" name="Oval 253"/>
            <p:cNvSpPr/>
            <p:nvPr/>
          </p:nvSpPr>
          <p:spPr>
            <a:xfrm>
              <a:off x="295116" y="50152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3" name="Oval 254"/>
            <p:cNvSpPr/>
            <p:nvPr/>
          </p:nvSpPr>
          <p:spPr>
            <a:xfrm>
              <a:off x="385633" y="518527"/>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4" name="Oval 255"/>
            <p:cNvSpPr/>
            <p:nvPr/>
          </p:nvSpPr>
          <p:spPr>
            <a:xfrm>
              <a:off x="204872" y="568412"/>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5" name="Oval 256"/>
            <p:cNvSpPr/>
            <p:nvPr/>
          </p:nvSpPr>
          <p:spPr>
            <a:xfrm>
              <a:off x="368130" y="41704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6" name="Oval 257"/>
            <p:cNvSpPr/>
            <p:nvPr/>
          </p:nvSpPr>
          <p:spPr>
            <a:xfrm>
              <a:off x="470179" y="54555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7" name="Oval 258"/>
            <p:cNvSpPr/>
            <p:nvPr/>
          </p:nvSpPr>
          <p:spPr>
            <a:xfrm>
              <a:off x="140630" y="51521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8" name="Oval 259"/>
            <p:cNvSpPr/>
            <p:nvPr/>
          </p:nvSpPr>
          <p:spPr>
            <a:xfrm>
              <a:off x="328278" y="56108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19" name="Oval 260"/>
            <p:cNvSpPr/>
            <p:nvPr/>
          </p:nvSpPr>
          <p:spPr>
            <a:xfrm>
              <a:off x="87385" y="58973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0" name="Oval 261"/>
            <p:cNvSpPr/>
            <p:nvPr/>
          </p:nvSpPr>
          <p:spPr>
            <a:xfrm>
              <a:off x="12467" y="54765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1" name="Oval 264"/>
            <p:cNvSpPr/>
            <p:nvPr/>
          </p:nvSpPr>
          <p:spPr>
            <a:xfrm>
              <a:off x="349979" y="655034"/>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2" name="Oval 265"/>
            <p:cNvSpPr/>
            <p:nvPr/>
          </p:nvSpPr>
          <p:spPr>
            <a:xfrm>
              <a:off x="440495" y="672041"/>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3" name="Oval 266"/>
            <p:cNvSpPr/>
            <p:nvPr/>
          </p:nvSpPr>
          <p:spPr>
            <a:xfrm>
              <a:off x="259734" y="721926"/>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4" name="Oval 267"/>
            <p:cNvSpPr/>
            <p:nvPr/>
          </p:nvSpPr>
          <p:spPr>
            <a:xfrm>
              <a:off x="109355" y="80459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5" name="Oval 268"/>
            <p:cNvSpPr/>
            <p:nvPr/>
          </p:nvSpPr>
          <p:spPr>
            <a:xfrm>
              <a:off x="326911" y="77037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6" name="Oval 269"/>
            <p:cNvSpPr/>
            <p:nvPr/>
          </p:nvSpPr>
          <p:spPr>
            <a:xfrm>
              <a:off x="490302" y="61931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7" name="Oval 270"/>
            <p:cNvSpPr/>
            <p:nvPr/>
          </p:nvSpPr>
          <p:spPr>
            <a:xfrm>
              <a:off x="525040" y="69906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8" name="Oval 271"/>
            <p:cNvSpPr/>
            <p:nvPr/>
          </p:nvSpPr>
          <p:spPr>
            <a:xfrm>
              <a:off x="195493" y="66873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29" name="Oval 272"/>
            <p:cNvSpPr/>
            <p:nvPr/>
          </p:nvSpPr>
          <p:spPr>
            <a:xfrm>
              <a:off x="204548" y="775645"/>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0" name="Oval 273"/>
            <p:cNvSpPr/>
            <p:nvPr/>
          </p:nvSpPr>
          <p:spPr>
            <a:xfrm>
              <a:off x="383141" y="71459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1" name="Oval 274"/>
            <p:cNvSpPr/>
            <p:nvPr/>
          </p:nvSpPr>
          <p:spPr>
            <a:xfrm>
              <a:off x="374286" y="82944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2" name="Oval 275"/>
            <p:cNvSpPr/>
            <p:nvPr/>
          </p:nvSpPr>
          <p:spPr>
            <a:xfrm>
              <a:off x="464802" y="84645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3" name="Oval 276"/>
            <p:cNvSpPr/>
            <p:nvPr/>
          </p:nvSpPr>
          <p:spPr>
            <a:xfrm>
              <a:off x="284042" y="896340"/>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4" name="Oval 277"/>
            <p:cNvSpPr/>
            <p:nvPr/>
          </p:nvSpPr>
          <p:spPr>
            <a:xfrm>
              <a:off x="447300" y="74497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5" name="Oval 278"/>
            <p:cNvSpPr/>
            <p:nvPr/>
          </p:nvSpPr>
          <p:spPr>
            <a:xfrm>
              <a:off x="549348" y="87347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6" name="Oval 279"/>
            <p:cNvSpPr/>
            <p:nvPr/>
          </p:nvSpPr>
          <p:spPr>
            <a:xfrm>
              <a:off x="219800" y="84314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7" name="Oval 280"/>
            <p:cNvSpPr/>
            <p:nvPr/>
          </p:nvSpPr>
          <p:spPr>
            <a:xfrm>
              <a:off x="407447" y="889009"/>
              <a:ext cx="34740"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8" name="Oval 281"/>
            <p:cNvSpPr/>
            <p:nvPr/>
          </p:nvSpPr>
          <p:spPr>
            <a:xfrm>
              <a:off x="166555" y="91766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39" name="Oval 282"/>
            <p:cNvSpPr/>
            <p:nvPr/>
          </p:nvSpPr>
          <p:spPr>
            <a:xfrm>
              <a:off x="57867" y="86377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0" name="Oval 284"/>
            <p:cNvSpPr/>
            <p:nvPr/>
          </p:nvSpPr>
          <p:spPr>
            <a:xfrm>
              <a:off x="779414" y="74605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1" name="Oval 285"/>
            <p:cNvSpPr/>
            <p:nvPr/>
          </p:nvSpPr>
          <p:spPr>
            <a:xfrm>
              <a:off x="869931" y="76306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2" name="Oval 286"/>
            <p:cNvSpPr/>
            <p:nvPr/>
          </p:nvSpPr>
          <p:spPr>
            <a:xfrm>
              <a:off x="689170" y="812948"/>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3" name="Oval 287"/>
            <p:cNvSpPr/>
            <p:nvPr/>
          </p:nvSpPr>
          <p:spPr>
            <a:xfrm>
              <a:off x="538790" y="895618"/>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4" name="Oval 288"/>
            <p:cNvSpPr/>
            <p:nvPr/>
          </p:nvSpPr>
          <p:spPr>
            <a:xfrm>
              <a:off x="756346" y="861394"/>
              <a:ext cx="46137" cy="461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5" name="Oval 289"/>
            <p:cNvSpPr/>
            <p:nvPr/>
          </p:nvSpPr>
          <p:spPr>
            <a:xfrm>
              <a:off x="919738" y="710336"/>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6" name="Oval 290"/>
            <p:cNvSpPr/>
            <p:nvPr/>
          </p:nvSpPr>
          <p:spPr>
            <a:xfrm>
              <a:off x="954476" y="79008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7" name="Oval 291"/>
            <p:cNvSpPr/>
            <p:nvPr/>
          </p:nvSpPr>
          <p:spPr>
            <a:xfrm>
              <a:off x="624928" y="75975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8" name="Oval 292"/>
            <p:cNvSpPr/>
            <p:nvPr/>
          </p:nvSpPr>
          <p:spPr>
            <a:xfrm>
              <a:off x="633983" y="86666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49" name="Oval 293"/>
            <p:cNvSpPr/>
            <p:nvPr/>
          </p:nvSpPr>
          <p:spPr>
            <a:xfrm>
              <a:off x="812576" y="80561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0" name="Oval 294"/>
            <p:cNvSpPr/>
            <p:nvPr/>
          </p:nvSpPr>
          <p:spPr>
            <a:xfrm>
              <a:off x="803722" y="920469"/>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1" name="Oval 295"/>
            <p:cNvSpPr/>
            <p:nvPr/>
          </p:nvSpPr>
          <p:spPr>
            <a:xfrm>
              <a:off x="1496741" y="457620"/>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2" name="Oval 296"/>
            <p:cNvSpPr/>
            <p:nvPr/>
          </p:nvSpPr>
          <p:spPr>
            <a:xfrm>
              <a:off x="713477" y="987362"/>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3" name="Oval 297"/>
            <p:cNvSpPr/>
            <p:nvPr/>
          </p:nvSpPr>
          <p:spPr>
            <a:xfrm>
              <a:off x="876736" y="83599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4" name="Oval 298"/>
            <p:cNvSpPr/>
            <p:nvPr/>
          </p:nvSpPr>
          <p:spPr>
            <a:xfrm>
              <a:off x="957631" y="859083"/>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5" name="Oval 299"/>
            <p:cNvSpPr/>
            <p:nvPr/>
          </p:nvSpPr>
          <p:spPr>
            <a:xfrm>
              <a:off x="649235" y="93416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6" name="Oval 300"/>
            <p:cNvSpPr/>
            <p:nvPr/>
          </p:nvSpPr>
          <p:spPr>
            <a:xfrm>
              <a:off x="780614" y="98342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7" name="Oval 301"/>
            <p:cNvSpPr/>
            <p:nvPr/>
          </p:nvSpPr>
          <p:spPr>
            <a:xfrm>
              <a:off x="595990" y="100868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8" name="Oval 302"/>
            <p:cNvSpPr/>
            <p:nvPr/>
          </p:nvSpPr>
          <p:spPr>
            <a:xfrm>
              <a:off x="487303" y="95479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59" name="Oval 304"/>
            <p:cNvSpPr/>
            <p:nvPr/>
          </p:nvSpPr>
          <p:spPr>
            <a:xfrm>
              <a:off x="143614" y="939397"/>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0" name="Oval 305"/>
            <p:cNvSpPr/>
            <p:nvPr/>
          </p:nvSpPr>
          <p:spPr>
            <a:xfrm>
              <a:off x="234131" y="956404"/>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1" name="Oval 306"/>
            <p:cNvSpPr/>
            <p:nvPr/>
          </p:nvSpPr>
          <p:spPr>
            <a:xfrm>
              <a:off x="53370" y="1006289"/>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2" name="Oval 307"/>
            <p:cNvSpPr/>
            <p:nvPr/>
          </p:nvSpPr>
          <p:spPr>
            <a:xfrm>
              <a:off x="1208995" y="460836"/>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3" name="Oval 308"/>
            <p:cNvSpPr/>
            <p:nvPr/>
          </p:nvSpPr>
          <p:spPr>
            <a:xfrm>
              <a:off x="120546" y="1054736"/>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4" name="Oval 309"/>
            <p:cNvSpPr/>
            <p:nvPr/>
          </p:nvSpPr>
          <p:spPr>
            <a:xfrm>
              <a:off x="283937" y="903677"/>
              <a:ext cx="34740"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5" name="Oval 310"/>
            <p:cNvSpPr/>
            <p:nvPr/>
          </p:nvSpPr>
          <p:spPr>
            <a:xfrm>
              <a:off x="318675" y="98342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6" name="Oval 311"/>
            <p:cNvSpPr/>
            <p:nvPr/>
          </p:nvSpPr>
          <p:spPr>
            <a:xfrm>
              <a:off x="39635" y="953706"/>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7" name="Oval 312"/>
            <p:cNvSpPr/>
            <p:nvPr/>
          </p:nvSpPr>
          <p:spPr>
            <a:xfrm>
              <a:off x="371947" y="95484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8" name="Oval 313"/>
            <p:cNvSpPr/>
            <p:nvPr/>
          </p:nvSpPr>
          <p:spPr>
            <a:xfrm>
              <a:off x="176776" y="998958"/>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69" name="Oval 314"/>
            <p:cNvSpPr/>
            <p:nvPr/>
          </p:nvSpPr>
          <p:spPr>
            <a:xfrm>
              <a:off x="167922" y="1113810"/>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0" name="Oval 315"/>
            <p:cNvSpPr/>
            <p:nvPr/>
          </p:nvSpPr>
          <p:spPr>
            <a:xfrm>
              <a:off x="1292440" y="525875"/>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1" name="Oval 316"/>
            <p:cNvSpPr/>
            <p:nvPr/>
          </p:nvSpPr>
          <p:spPr>
            <a:xfrm>
              <a:off x="77677" y="1180703"/>
              <a:ext cx="46137" cy="46137"/>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2" name="Oval 317"/>
            <p:cNvSpPr/>
            <p:nvPr/>
          </p:nvSpPr>
          <p:spPr>
            <a:xfrm>
              <a:off x="240935" y="1029333"/>
              <a:ext cx="34739" cy="34738"/>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3" name="Oval 318"/>
            <p:cNvSpPr/>
            <p:nvPr/>
          </p:nvSpPr>
          <p:spPr>
            <a:xfrm>
              <a:off x="415524" y="1061334"/>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4" name="Oval 319"/>
            <p:cNvSpPr/>
            <p:nvPr/>
          </p:nvSpPr>
          <p:spPr>
            <a:xfrm>
              <a:off x="31000" y="1121572"/>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5" name="Oval 320"/>
            <p:cNvSpPr/>
            <p:nvPr/>
          </p:nvSpPr>
          <p:spPr>
            <a:xfrm>
              <a:off x="201083" y="1173371"/>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6" name="Oval 321"/>
            <p:cNvSpPr/>
            <p:nvPr/>
          </p:nvSpPr>
          <p:spPr>
            <a:xfrm>
              <a:off x="1213243" y="72338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sp>
          <p:nvSpPr>
            <p:cNvPr id="577" name="Oval 322"/>
            <p:cNvSpPr/>
            <p:nvPr/>
          </p:nvSpPr>
          <p:spPr>
            <a:xfrm>
              <a:off x="1137288" y="618795"/>
              <a:ext cx="34739" cy="34739"/>
            </a:xfrm>
            <a:prstGeom prst="ellipse">
              <a:avLst/>
            </a:prstGeom>
            <a:solidFill>
              <a:srgbClr val="9F714B"/>
            </a:solidFill>
            <a:ln w="12700" cap="flat">
              <a:noFill/>
              <a:miter lim="400000"/>
            </a:ln>
            <a:effectLst/>
          </p:spPr>
          <p:txBody>
            <a:bodyPr wrap="square" lIns="45719" tIns="45719" rIns="45719" bIns="45719" numCol="1" anchor="b">
              <a:noAutofit/>
            </a:bodyPr>
            <a:lstStyle/>
            <a:p>
              <a:pPr algn="ctr">
                <a:spcBef>
                  <a:spcPts val="700"/>
                </a:spcBef>
                <a:defRPr>
                  <a:solidFill>
                    <a:srgbClr val="FFFFFF"/>
                  </a:solidFill>
                  <a:latin typeface="Calibri"/>
                  <a:ea typeface="Calibri"/>
                  <a:cs typeface="Calibri"/>
                  <a:sym typeface="Calibri"/>
                </a:defRPr>
              </a:pPr>
            </a:p>
          </p:txBody>
        </p:sp>
      </p:grpSp>
      <p:pic>
        <p:nvPicPr>
          <p:cNvPr id="579" name="Picture 30" descr="Picture 30"/>
          <p:cNvPicPr>
            <a:picLocks noChangeAspect="1"/>
          </p:cNvPicPr>
          <p:nvPr/>
        </p:nvPicPr>
        <p:blipFill>
          <a:blip r:embed="rId10">
            <a:extLst/>
          </a:blip>
          <a:stretch>
            <a:fillRect/>
          </a:stretch>
        </p:blipFill>
        <p:spPr>
          <a:xfrm>
            <a:off x="10786561" y="3414934"/>
            <a:ext cx="656301" cy="932874"/>
          </a:xfrm>
          <a:prstGeom prst="rect">
            <a:avLst/>
          </a:prstGeom>
          <a:ln w="12700">
            <a:miter lim="400000"/>
          </a:ln>
        </p:spPr>
      </p:pic>
      <p:sp>
        <p:nvSpPr>
          <p:cNvPr id="580" name="Round Same Side Corner Rectangle 31"/>
          <p:cNvSpPr/>
          <p:nvPr/>
        </p:nvSpPr>
        <p:spPr>
          <a:xfrm>
            <a:off x="1245326" y="5584565"/>
            <a:ext cx="10233887" cy="300594"/>
          </a:xfrm>
          <a:prstGeom prst="rect">
            <a:avLst/>
          </a:prstGeom>
          <a:solidFill>
            <a:srgbClr val="E1471D"/>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1" sz="1600">
                <a:solidFill>
                  <a:srgbClr val="FFFFFF"/>
                </a:solidFill>
                <a:latin typeface="Calibri"/>
                <a:ea typeface="Calibri"/>
                <a:cs typeface="Calibri"/>
                <a:sym typeface="Calibri"/>
              </a:defRPr>
            </a:pPr>
            <a:r>
              <a:t>Prevalencia Mundial 	 </a:t>
            </a:r>
            <a:r>
              <a:t>                  25%</a:t>
            </a:r>
            <a:r>
              <a:rPr baseline="30000"/>
              <a:t>1</a:t>
            </a:r>
            <a:r>
              <a:t>			 3%-5%</a:t>
            </a:r>
            <a:r>
              <a:rPr baseline="30000"/>
              <a:t>1</a:t>
            </a:r>
            <a:r>
              <a:t>	    	                            1%-2% at risk*</a:t>
            </a:r>
          </a:p>
        </p:txBody>
      </p:sp>
      <p:sp>
        <p:nvSpPr>
          <p:cNvPr id="581" name="Text Box 15"/>
          <p:cNvSpPr txBox="1"/>
          <p:nvPr/>
        </p:nvSpPr>
        <p:spPr>
          <a:xfrm>
            <a:off x="449235" y="6408373"/>
            <a:ext cx="7761921" cy="248306"/>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10" sz="1200">
                <a:solidFill>
                  <a:srgbClr val="455560"/>
                </a:solidFill>
                <a:latin typeface="Calibri"/>
                <a:ea typeface="Calibri"/>
                <a:cs typeface="Calibri"/>
                <a:sym typeface="Calibri"/>
              </a:defRPr>
            </a:lvl1pPr>
          </a:lstStyle>
          <a:p>
            <a:pPr/>
            <a:r>
              <a:t>1. Younossi. J Hepatol. 2019;70:351. 2. Kabbany. Am J Gastroenterol. 2017;112:581. </a:t>
            </a:r>
          </a:p>
        </p:txBody>
      </p:sp>
      <p:sp>
        <p:nvSpPr>
          <p:cNvPr id="582" name="TextBox 328"/>
          <p:cNvSpPr txBox="1"/>
          <p:nvPr/>
        </p:nvSpPr>
        <p:spPr>
          <a:xfrm>
            <a:off x="1214648" y="5927542"/>
            <a:ext cx="8782016" cy="2808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800"/>
              </a:spcBef>
              <a:defRPr sz="1400">
                <a:latin typeface="Calibri"/>
                <a:ea typeface="Calibri"/>
                <a:cs typeface="Calibri"/>
                <a:sym typeface="Calibri"/>
              </a:defRPr>
            </a:pPr>
            <a:r>
              <a:t>*Basado en el análisis de datos de NHANES que estiman una prevalencia de MASH del 1,74 % con fibrosis avanzada</a:t>
            </a:r>
            <a:r>
              <a:rPr baseline="30000"/>
              <a:t>2</a:t>
            </a:r>
            <a:r>
              <a:t> </a:t>
            </a:r>
          </a:p>
        </p:txBody>
      </p:sp>
      <p:pic>
        <p:nvPicPr>
          <p:cNvPr id="583" name="Captura de Pantalla 2025-09-05 a la(s) 2.47.38 p. m..png" descr="Captura de Pantalla 2025-09-05 a la(s) 2.47.38 p. m..png"/>
          <p:cNvPicPr>
            <a:picLocks noChangeAspect="1"/>
          </p:cNvPicPr>
          <p:nvPr/>
        </p:nvPicPr>
        <p:blipFill>
          <a:blip r:embed="rId11">
            <a:extLst/>
          </a:blip>
          <a:stretch>
            <a:fillRect/>
          </a:stretch>
        </p:blipFill>
        <p:spPr>
          <a:xfrm>
            <a:off x="7372" y="118655"/>
            <a:ext cx="4343401" cy="11303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587" name="Captura de Pantalla 2025-04-06 a la(s) 7.57.50 p. m..png" descr="Captura de Pantalla 2025-04-06 a la(s) 7.57.50 p. m..png"/>
          <p:cNvPicPr>
            <a:picLocks noChangeAspect="1"/>
          </p:cNvPicPr>
          <p:nvPr/>
        </p:nvPicPr>
        <p:blipFill>
          <a:blip r:embed="rId4">
            <a:extLst/>
          </a:blip>
          <a:stretch>
            <a:fillRect/>
          </a:stretch>
        </p:blipFill>
        <p:spPr>
          <a:xfrm>
            <a:off x="1065609" y="862136"/>
            <a:ext cx="10060615" cy="5439943"/>
          </a:xfrm>
          <a:prstGeom prst="rect">
            <a:avLst/>
          </a:prstGeom>
          <a:ln w="12700">
            <a:miter lim="400000"/>
          </a:ln>
        </p:spPr>
      </p:pic>
      <p:sp>
        <p:nvSpPr>
          <p:cNvPr id="588" name="Title 1"/>
          <p:cNvSpPr txBox="1"/>
          <p:nvPr>
            <p:ph type="title"/>
          </p:nvPr>
        </p:nvSpPr>
        <p:spPr>
          <a:xfrm>
            <a:off x="280771" y="-56630"/>
            <a:ext cx="11141056" cy="1103314"/>
          </a:xfrm>
          <a:prstGeom prst="rect">
            <a:avLst/>
          </a:prstGeom>
        </p:spPr>
        <p:txBody>
          <a:bodyPr/>
          <a:lstStyle>
            <a:lvl1pPr algn="l" defTabSz="914400">
              <a:defRPr sz="3600">
                <a:solidFill>
                  <a:srgbClr val="455560"/>
                </a:solidFill>
                <a:latin typeface="Calibri"/>
                <a:ea typeface="Calibri"/>
                <a:cs typeface="Calibri"/>
                <a:sym typeface="Calibri"/>
              </a:defRPr>
            </a:lvl1pPr>
          </a:lstStyle>
          <a:p>
            <a:pPr/>
            <a:r>
              <a:t>Fisiopatología del MASLD</a:t>
            </a:r>
          </a:p>
        </p:txBody>
      </p:sp>
      <p:sp>
        <p:nvSpPr>
          <p:cNvPr id="589" name="CuadroTexto 4"/>
          <p:cNvSpPr txBox="1"/>
          <p:nvPr/>
        </p:nvSpPr>
        <p:spPr>
          <a:xfrm>
            <a:off x="5815278" y="6525908"/>
            <a:ext cx="6004561"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mj-lt"/>
                <a:ea typeface="+mj-ea"/>
                <a:cs typeface="+mj-cs"/>
                <a:sym typeface="Helvetica"/>
              </a:defRPr>
            </a:lvl1pPr>
          </a:lstStyle>
          <a:p>
            <a:pPr/>
            <a:r>
              <a:t>Xu et al. Front. Biosci (Landmark Ed). 2023</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593" name="Title 1"/>
          <p:cNvSpPr txBox="1"/>
          <p:nvPr>
            <p:ph type="title"/>
          </p:nvPr>
        </p:nvSpPr>
        <p:spPr>
          <a:prstGeom prst="rect">
            <a:avLst/>
          </a:prstGeom>
        </p:spPr>
        <p:txBody>
          <a:bodyPr/>
          <a:lstStyle>
            <a:lvl1pPr algn="l" defTabSz="914400">
              <a:lnSpc>
                <a:spcPct val="90000"/>
              </a:lnSpc>
              <a:defRPr sz="4400">
                <a:latin typeface="Carlito"/>
                <a:ea typeface="Carlito"/>
                <a:cs typeface="Carlito"/>
                <a:sym typeface="Carlito"/>
              </a:defRPr>
            </a:lvl1pPr>
          </a:lstStyle>
          <a:p>
            <a:pPr/>
            <a:r>
              <a:t>Relación entre MASLD y DM2</a:t>
            </a:r>
          </a:p>
        </p:txBody>
      </p:sp>
      <p:sp>
        <p:nvSpPr>
          <p:cNvPr id="594" name="Content Placeholder 2"/>
          <p:cNvSpPr txBox="1"/>
          <p:nvPr>
            <p:ph type="body" idx="1"/>
          </p:nvPr>
        </p:nvSpPr>
        <p:spPr>
          <a:xfrm>
            <a:off x="838200" y="1642679"/>
            <a:ext cx="10515600" cy="3572642"/>
          </a:xfrm>
          <a:prstGeom prst="rect">
            <a:avLst/>
          </a:prstGeom>
        </p:spPr>
        <p:txBody>
          <a:bodyPr/>
          <a:lstStyle/>
          <a:p>
            <a:pPr marL="0" indent="0" defTabSz="457200">
              <a:lnSpc>
                <a:spcPct val="100000"/>
              </a:lnSpc>
              <a:spcBef>
                <a:spcPts val="0"/>
              </a:spcBef>
              <a:buSzTx/>
              <a:buFontTx/>
              <a:buNone/>
              <a:defRPr>
                <a:solidFill>
                  <a:srgbClr val="535353"/>
                </a:solidFill>
                <a:latin typeface="Helvetica Neue"/>
                <a:ea typeface="Helvetica Neue"/>
                <a:cs typeface="Helvetica Neue"/>
                <a:sym typeface="Helvetica Neue"/>
              </a:defRPr>
            </a:pPr>
            <a:r>
              <a:t>Son dos afecciones que a menudo coexisten e interactúan entre sí.</a:t>
            </a:r>
          </a:p>
          <a:p>
            <a:pPr marL="0" indent="0" defTabSz="457200">
              <a:lnSpc>
                <a:spcPct val="100000"/>
              </a:lnSpc>
              <a:spcBef>
                <a:spcPts val="0"/>
              </a:spcBef>
              <a:buSzTx/>
              <a:buFontTx/>
              <a:buNone/>
              <a:defRPr>
                <a:solidFill>
                  <a:srgbClr val="535353"/>
                </a:solidFill>
                <a:latin typeface="Helvetica Neue"/>
                <a:ea typeface="Helvetica Neue"/>
                <a:cs typeface="Helvetica Neue"/>
                <a:sym typeface="Helvetica Neue"/>
              </a:defRPr>
            </a:pPr>
          </a:p>
          <a:p>
            <a:pPr marL="0" indent="0" defTabSz="457200">
              <a:lnSpc>
                <a:spcPct val="100000"/>
              </a:lnSpc>
              <a:spcBef>
                <a:spcPts val="0"/>
              </a:spcBef>
              <a:buSzTx/>
              <a:buFontTx/>
              <a:buNone/>
              <a:defRPr>
                <a:solidFill>
                  <a:srgbClr val="535353"/>
                </a:solidFill>
                <a:latin typeface="Helvetica Neue"/>
                <a:ea typeface="Helvetica Neue"/>
                <a:cs typeface="Helvetica Neue"/>
                <a:sym typeface="Helvetica Neue"/>
              </a:defRPr>
            </a:pPr>
            <a:r>
              <a:t>La prevalencia de la EHGNA en pacientes con DMT2 es del 55,5%. </a:t>
            </a:r>
          </a:p>
          <a:p>
            <a:pPr marL="0" indent="0" defTabSz="457200">
              <a:lnSpc>
                <a:spcPct val="100000"/>
              </a:lnSpc>
              <a:spcBef>
                <a:spcPts val="0"/>
              </a:spcBef>
              <a:buSzTx/>
              <a:buFontTx/>
              <a:buNone/>
              <a:defRPr>
                <a:solidFill>
                  <a:srgbClr val="535353"/>
                </a:solidFill>
                <a:latin typeface="Helvetica Neue"/>
                <a:ea typeface="Helvetica Neue"/>
                <a:cs typeface="Helvetica Neue"/>
                <a:sym typeface="Helvetica Neue"/>
              </a:defRPr>
            </a:pPr>
          </a:p>
          <a:p>
            <a:pPr marL="0" indent="0" defTabSz="457200">
              <a:lnSpc>
                <a:spcPct val="100000"/>
              </a:lnSpc>
              <a:spcBef>
                <a:spcPts val="0"/>
              </a:spcBef>
              <a:buSzTx/>
              <a:buFontTx/>
              <a:buNone/>
              <a:defRPr>
                <a:solidFill>
                  <a:srgbClr val="535353"/>
                </a:solidFill>
                <a:latin typeface="Helvetica Neue"/>
                <a:ea typeface="Helvetica Neue"/>
                <a:cs typeface="Helvetica Neue"/>
                <a:sym typeface="Helvetica Neue"/>
              </a:defRPr>
            </a:pPr>
            <a:r>
              <a:t>La EHGNA puede preceder o promover el desarrollo de DMT2.</a:t>
            </a:r>
          </a:p>
        </p:txBody>
      </p:sp>
      <p:pic>
        <p:nvPicPr>
          <p:cNvPr id="595"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sp>
        <p:nvSpPr>
          <p:cNvPr id="596" name="CuadroTexto 4"/>
          <p:cNvSpPr txBox="1"/>
          <p:nvPr/>
        </p:nvSpPr>
        <p:spPr>
          <a:xfrm>
            <a:off x="7437401" y="6093428"/>
            <a:ext cx="600456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mj-lt"/>
                <a:ea typeface="+mj-ea"/>
                <a:cs typeface="+mj-cs"/>
                <a:sym typeface="Helvetica"/>
              </a:defRPr>
            </a:lvl1pPr>
          </a:lstStyle>
          <a:p>
            <a:pPr/>
            <a:r>
              <a:t>Xu et al. Front. Biosci (Landmark Ed). 2023</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Captura de Pantalla 2025-04-06 a la(s) 9.17.44 p. m..png" descr="Captura de Pantalla 2025-04-06 a la(s) 9.17.44 p. m..png"/>
          <p:cNvPicPr>
            <a:picLocks noChangeAspect="1"/>
          </p:cNvPicPr>
          <p:nvPr/>
        </p:nvPicPr>
        <p:blipFill>
          <a:blip r:embed="rId3">
            <a:extLst/>
          </a:blip>
          <a:srcRect l="622" t="0" r="0" b="0"/>
          <a:stretch>
            <a:fillRect/>
          </a:stretch>
        </p:blipFill>
        <p:spPr>
          <a:xfrm>
            <a:off x="1163633" y="830006"/>
            <a:ext cx="9926882" cy="5916155"/>
          </a:xfrm>
          <a:prstGeom prst="rect">
            <a:avLst/>
          </a:prstGeom>
          <a:ln w="12700">
            <a:miter lim="400000"/>
          </a:ln>
        </p:spPr>
      </p:pic>
      <p:sp>
        <p:nvSpPr>
          <p:cNvPr id="601" name="Ed). 2023 Fármacos hipoglucemiantes en el manejo del MASLD"/>
          <p:cNvSpPr txBox="1"/>
          <p:nvPr>
            <p:ph type="title" idx="4294967295"/>
          </p:nvPr>
        </p:nvSpPr>
        <p:spPr>
          <a:xfrm>
            <a:off x="891839" y="-121622"/>
            <a:ext cx="10408322" cy="1143481"/>
          </a:xfrm>
          <a:prstGeom prst="rect">
            <a:avLst/>
          </a:prstGeom>
        </p:spPr>
        <p:txBody>
          <a:bodyPr lIns="0" tIns="0" rIns="0" bIns="0"/>
          <a:lstStyle/>
          <a:p>
            <a:pPr defTabSz="244715">
              <a:lnSpc>
                <a:spcPct val="97000"/>
              </a:lnSpc>
              <a:defRPr sz="1474">
                <a:solidFill>
                  <a:srgbClr val="FFFFFF"/>
                </a:solidFill>
                <a:latin typeface="+mj-lt"/>
                <a:ea typeface="+mj-ea"/>
                <a:cs typeface="+mj-cs"/>
                <a:sym typeface="Helvetica"/>
              </a:defRPr>
            </a:pPr>
            <a:r>
              <a:t>Ed). 2023</a:t>
            </a:r>
            <a:br/>
            <a:r>
              <a:rPr sz="3539">
                <a:solidFill>
                  <a:srgbClr val="000000"/>
                </a:solidFill>
                <a:latin typeface="Times New Roman"/>
                <a:ea typeface="Times New Roman"/>
                <a:cs typeface="Times New Roman"/>
                <a:sym typeface="Times New Roman"/>
              </a:rPr>
              <a:t>Fármacos hipoglucemiantes en el manejo del MASLD</a:t>
            </a:r>
          </a:p>
        </p:txBody>
      </p:sp>
      <p:sp>
        <p:nvSpPr>
          <p:cNvPr id="602" name="CuadroTexto 4"/>
          <p:cNvSpPr txBox="1"/>
          <p:nvPr/>
        </p:nvSpPr>
        <p:spPr>
          <a:xfrm>
            <a:off x="6746838" y="6490530"/>
            <a:ext cx="6004561"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mj-lt"/>
                <a:ea typeface="+mj-ea"/>
                <a:cs typeface="+mj-cs"/>
                <a:sym typeface="Helvetica"/>
              </a:defRPr>
            </a:lvl1pPr>
          </a:lstStyle>
          <a:p>
            <a:pPr/>
            <a:r>
              <a:t>Xu et al. Front. Biosci (Landmark Ed). 2023</a:t>
            </a:r>
          </a:p>
        </p:txBody>
      </p:sp>
      <p:pic>
        <p:nvPicPr>
          <p:cNvPr id="603" name="Rectángulo Rectángulo" descr="Rectángulo Rectángulo"/>
          <p:cNvPicPr>
            <a:picLocks noChangeAspect="0"/>
          </p:cNvPicPr>
          <p:nvPr/>
        </p:nvPicPr>
        <p:blipFill>
          <a:blip r:embed="rId4">
            <a:extLst/>
          </a:blip>
          <a:stretch>
            <a:fillRect/>
          </a:stretch>
        </p:blipFill>
        <p:spPr>
          <a:xfrm>
            <a:off x="910939" y="720229"/>
            <a:ext cx="10370123" cy="234117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603"/>
                                        </p:tgtEl>
                                        <p:attrNameLst>
                                          <p:attrName>style.visibility</p:attrName>
                                        </p:attrNameLst>
                                      </p:cBhvr>
                                      <p:to>
                                        <p:strVal val="visible"/>
                                      </p:to>
                                    </p:set>
                                    <p:anim calcmode="lin" valueType="num">
                                      <p:cBhvr>
                                        <p:cTn id="7" dur="4000" fill="hold"/>
                                        <p:tgtEl>
                                          <p:spTgt spid="603"/>
                                        </p:tgtEl>
                                        <p:attrNameLst>
                                          <p:attrName>ppt_x</p:attrName>
                                        </p:attrNameLst>
                                      </p:cBhvr>
                                      <p:tavLst>
                                        <p:tav tm="0">
                                          <p:val>
                                            <p:strVal val="0-#ppt_w/2"/>
                                          </p:val>
                                        </p:tav>
                                        <p:tav tm="100000">
                                          <p:val>
                                            <p:strVal val="#ppt_x"/>
                                          </p:val>
                                        </p:tav>
                                      </p:tavLst>
                                    </p:anim>
                                    <p:anim calcmode="lin" valueType="num">
                                      <p:cBhvr>
                                        <p:cTn id="8" dur="4000" fill="hold"/>
                                        <p:tgtEl>
                                          <p:spTgt spid="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8" name="Content Placeholder 2"/>
          <p:cNvSpPr txBox="1"/>
          <p:nvPr>
            <p:ph type="body" sz="half" idx="1"/>
          </p:nvPr>
        </p:nvSpPr>
        <p:spPr>
          <a:xfrm>
            <a:off x="385762" y="3117773"/>
            <a:ext cx="10515601" cy="3059191"/>
          </a:xfrm>
          <a:prstGeom prst="rect">
            <a:avLst/>
          </a:prstGeom>
        </p:spPr>
        <p:txBody>
          <a:bodyPr/>
          <a:lstStyle>
            <a:lvl1pPr marL="0" indent="0" algn="ctr" defTabSz="457200">
              <a:lnSpc>
                <a:spcPct val="100000"/>
              </a:lnSpc>
              <a:spcBef>
                <a:spcPts val="0"/>
              </a:spcBef>
              <a:buSzTx/>
              <a:buFontTx/>
              <a:buNone/>
              <a:defRPr b="1" sz="3100">
                <a:solidFill>
                  <a:srgbClr val="1F1F1F"/>
                </a:solidFill>
                <a:latin typeface="Helvetica Neue"/>
                <a:ea typeface="Helvetica Neue"/>
                <a:cs typeface="Helvetica Neue"/>
                <a:sym typeface="Helvetica Neue"/>
              </a:defRPr>
            </a:lvl1pPr>
          </a:lstStyle>
          <a:p>
            <a:pPr/>
            <a:r>
              <a:t>Estudios clínicos de inhibidores de SGLT-2 en el tratamiento de la EHGNA.</a:t>
            </a:r>
          </a:p>
        </p:txBody>
      </p:sp>
      <p:pic>
        <p:nvPicPr>
          <p:cNvPr id="609" name="Picture 5" descr="Picture 5"/>
          <p:cNvPicPr>
            <a:picLocks noChangeAspect="1"/>
          </p:cNvPicPr>
          <p:nvPr/>
        </p:nvPicPr>
        <p:blipFill>
          <a:blip r:embed="rId3">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11" name="Captura de Pantalla 2025-04-06 a la(s) 9.51.37 p. m..png" descr="Captura de Pantalla 2025-04-06 a la(s) 9.51.37 p. m..png"/>
          <p:cNvPicPr>
            <a:picLocks noChangeAspect="1"/>
          </p:cNvPicPr>
          <p:nvPr/>
        </p:nvPicPr>
        <p:blipFill>
          <a:blip r:embed="rId4">
            <a:extLst/>
          </a:blip>
          <a:stretch>
            <a:fillRect/>
          </a:stretch>
        </p:blipFill>
        <p:spPr>
          <a:xfrm>
            <a:off x="2167666" y="-1"/>
            <a:ext cx="10056203" cy="68580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15" name="Imagen 1" descr="Imagen 1"/>
          <p:cNvPicPr>
            <a:picLocks noChangeAspect="1"/>
          </p:cNvPicPr>
          <p:nvPr/>
        </p:nvPicPr>
        <p:blipFill>
          <a:blip r:embed="rId4">
            <a:extLst/>
          </a:blip>
          <a:srcRect l="17354" t="10559" r="5495" b="0"/>
          <a:stretch>
            <a:fillRect/>
          </a:stretch>
        </p:blipFill>
        <p:spPr>
          <a:xfrm>
            <a:off x="-98492" y="1067567"/>
            <a:ext cx="9345268" cy="5857307"/>
          </a:xfrm>
          <a:prstGeom prst="rect">
            <a:avLst/>
          </a:prstGeom>
          <a:ln w="12700">
            <a:miter lim="400000"/>
          </a:ln>
        </p:spPr>
      </p:pic>
      <p:sp>
        <p:nvSpPr>
          <p:cNvPr id="616" name="Title 1"/>
          <p:cNvSpPr txBox="1"/>
          <p:nvPr>
            <p:ph type="title"/>
          </p:nvPr>
        </p:nvSpPr>
        <p:spPr>
          <a:xfrm>
            <a:off x="148197" y="15931"/>
            <a:ext cx="10408322" cy="1143481"/>
          </a:xfrm>
          <a:prstGeom prst="rect">
            <a:avLst/>
          </a:prstGeom>
        </p:spPr>
        <p:txBody>
          <a:bodyPr lIns="0" tIns="0" rIns="0" bIns="0"/>
          <a:lstStyle>
            <a:lvl1pPr algn="l" defTabSz="457200">
              <a:defRPr sz="2800">
                <a:solidFill>
                  <a:srgbClr val="1F1F1F"/>
                </a:solidFill>
              </a:defRPr>
            </a:lvl1pPr>
          </a:lstStyle>
          <a:p>
            <a:pPr/>
            <a:r>
              <a:t> Mecanismo de los inhibidores de SGLT-2 en el tratamiento de la EHGNA</a:t>
            </a:r>
          </a:p>
        </p:txBody>
      </p:sp>
      <p:sp>
        <p:nvSpPr>
          <p:cNvPr id="617" name="CuadroTexto 4"/>
          <p:cNvSpPr txBox="1"/>
          <p:nvPr/>
        </p:nvSpPr>
        <p:spPr>
          <a:xfrm>
            <a:off x="6770651" y="6514343"/>
            <a:ext cx="6004560"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atin typeface="+mj-lt"/>
                <a:ea typeface="+mj-ea"/>
                <a:cs typeface="+mj-cs"/>
                <a:sym typeface="Helvetica"/>
              </a:defRPr>
            </a:lvl1pPr>
          </a:lstStyle>
          <a:p>
            <a:pPr/>
            <a:r>
              <a:t>Xu et al. Front. Biosci (Landmark Ed). 2023</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1" name="Title 1"/>
          <p:cNvSpPr txBox="1"/>
          <p:nvPr>
            <p:ph type="title"/>
          </p:nvPr>
        </p:nvSpPr>
        <p:spPr>
          <a:xfrm>
            <a:off x="838199" y="365125"/>
            <a:ext cx="9242236" cy="1325563"/>
          </a:xfrm>
          <a:prstGeom prst="rect">
            <a:avLst/>
          </a:prstGeom>
        </p:spPr>
        <p:txBody>
          <a:bodyPr/>
          <a:lstStyle>
            <a:lvl1pPr>
              <a:defRPr>
                <a:latin typeface="Carlito"/>
                <a:ea typeface="Carlito"/>
                <a:cs typeface="Carlito"/>
                <a:sym typeface="Carlito"/>
              </a:defRPr>
            </a:lvl1pPr>
          </a:lstStyle>
          <a:p>
            <a:pPr/>
            <a:r>
              <a:t>I-SGLT2 y EHGNA</a:t>
            </a:r>
          </a:p>
        </p:txBody>
      </p:sp>
      <p:sp>
        <p:nvSpPr>
          <p:cNvPr id="622" name="Content Placeholder 2"/>
          <p:cNvSpPr txBox="1"/>
          <p:nvPr>
            <p:ph type="body" idx="1"/>
          </p:nvPr>
        </p:nvSpPr>
        <p:spPr>
          <a:xfrm>
            <a:off x="838199" y="1825625"/>
            <a:ext cx="9242236" cy="4351338"/>
          </a:xfrm>
          <a:prstGeom prst="rect">
            <a:avLst/>
          </a:prstGeom>
        </p:spPr>
        <p:txBody>
          <a:bodyPr/>
          <a:lstStyle/>
          <a:p>
            <a:pPr marL="218974" indent="-218974" defTabSz="356615">
              <a:lnSpc>
                <a:spcPct val="100000"/>
              </a:lnSpc>
              <a:spcBef>
                <a:spcPts val="0"/>
              </a:spcBef>
              <a:buFontTx/>
              <a:defRPr sz="2184">
                <a:solidFill>
                  <a:srgbClr val="535353"/>
                </a:solidFill>
                <a:latin typeface="Helvetica Neue"/>
                <a:ea typeface="Helvetica Neue"/>
                <a:cs typeface="Helvetica Neue"/>
                <a:sym typeface="Helvetica Neue"/>
              </a:defRPr>
            </a:pPr>
            <a:r>
              <a:t>Los resultados sugieren que los inhibidores de SGLT-2 tienen potencial para el tratamiento beneficioso de la EHGNA al mejorar la esteatosis y la fibrosis hepática, reducir los niveles de enzimas hepáticas, mejorar la resistencia a la insulina hepática y sistémica, reducir el peso corporal.</a:t>
            </a:r>
          </a:p>
          <a:p>
            <a:pPr marL="218974" indent="-218974" defTabSz="356615">
              <a:lnSpc>
                <a:spcPct val="100000"/>
              </a:lnSpc>
              <a:spcBef>
                <a:spcPts val="0"/>
              </a:spcBef>
              <a:buFontTx/>
              <a:defRPr sz="2184">
                <a:solidFill>
                  <a:srgbClr val="535353"/>
                </a:solidFill>
                <a:latin typeface="Helvetica Neue"/>
                <a:ea typeface="Helvetica Neue"/>
                <a:cs typeface="Helvetica Neue"/>
                <a:sym typeface="Helvetica Neue"/>
              </a:defRPr>
            </a:pPr>
          </a:p>
          <a:p>
            <a:pPr marL="218974" indent="-218974" defTabSz="356615">
              <a:lnSpc>
                <a:spcPct val="100000"/>
              </a:lnSpc>
              <a:spcBef>
                <a:spcPts val="0"/>
              </a:spcBef>
              <a:buFontTx/>
              <a:defRPr sz="2184">
                <a:solidFill>
                  <a:srgbClr val="535353"/>
                </a:solidFill>
                <a:latin typeface="Helvetica Neue"/>
                <a:ea typeface="Helvetica Neue"/>
                <a:cs typeface="Helvetica Neue"/>
                <a:sym typeface="Helvetica Neue"/>
              </a:defRPr>
            </a:pPr>
            <a:r>
              <a:t>En pacientes con EHGNA  y DM2, se recomiendan los inhibidores de SGLT-2 en ausencia de contraindicaciones. </a:t>
            </a:r>
          </a:p>
          <a:p>
            <a:pPr marL="218974" indent="-218974" defTabSz="356615">
              <a:lnSpc>
                <a:spcPct val="100000"/>
              </a:lnSpc>
              <a:spcBef>
                <a:spcPts val="0"/>
              </a:spcBef>
              <a:buFontTx/>
              <a:defRPr sz="2184">
                <a:solidFill>
                  <a:srgbClr val="535353"/>
                </a:solidFill>
                <a:latin typeface="Helvetica Neue"/>
                <a:ea typeface="Helvetica Neue"/>
                <a:cs typeface="Helvetica Neue"/>
                <a:sym typeface="Helvetica Neue"/>
              </a:defRPr>
            </a:pPr>
          </a:p>
          <a:p>
            <a:pPr marL="218974" indent="-218974" defTabSz="356615">
              <a:lnSpc>
                <a:spcPct val="100000"/>
              </a:lnSpc>
              <a:spcBef>
                <a:spcPts val="0"/>
              </a:spcBef>
              <a:buFontTx/>
              <a:defRPr sz="2184">
                <a:solidFill>
                  <a:srgbClr val="535353"/>
                </a:solidFill>
                <a:latin typeface="Helvetica Neue"/>
                <a:ea typeface="Helvetica Neue"/>
                <a:cs typeface="Helvetica Neue"/>
                <a:sym typeface="Helvetica Neue"/>
              </a:defRPr>
            </a:pPr>
            <a:r>
              <a:t>En pacientes con EHGNA y  obesidad, los inhibidores de SGLT-2 también han mostrado ciertos efectos terapéuticos, y si la pérdida de peso es difícil de lograr o ineficaz, se pueden utilizar los inhibidores de SGLT-2 si no contraindicaciones.</a:t>
            </a:r>
          </a:p>
        </p:txBody>
      </p:sp>
      <p:sp>
        <p:nvSpPr>
          <p:cNvPr id="623" name="CuadroTexto 4"/>
          <p:cNvSpPr txBox="1"/>
          <p:nvPr/>
        </p:nvSpPr>
        <p:spPr>
          <a:xfrm>
            <a:off x="5246651" y="6538155"/>
            <a:ext cx="600456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mj-lt"/>
                <a:ea typeface="+mj-ea"/>
                <a:cs typeface="+mj-cs"/>
                <a:sym typeface="Helvetica"/>
              </a:defRPr>
            </a:lvl1pPr>
          </a:lstStyle>
          <a:p>
            <a:pPr/>
            <a:r>
              <a:t>Xu et al. Front. Biosci (Landmark Ed). 2023</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5" name="Título 1"/>
          <p:cNvSpPr txBox="1"/>
          <p:nvPr>
            <p:ph type="title"/>
          </p:nvPr>
        </p:nvSpPr>
        <p:spPr>
          <a:xfrm>
            <a:off x="-1654427" y="475675"/>
            <a:ext cx="9778367" cy="1494597"/>
          </a:xfrm>
          <a:prstGeom prst="rect">
            <a:avLst/>
          </a:prstGeom>
        </p:spPr>
        <p:txBody>
          <a:bodyPr/>
          <a:lstStyle/>
          <a:p>
            <a:pPr/>
            <a:r>
              <a:t>SGLT2-I y MASLD</a:t>
            </a:r>
          </a:p>
        </p:txBody>
      </p:sp>
      <p:pic>
        <p:nvPicPr>
          <p:cNvPr id="626" name="Marcador de contenido 5" descr="Marcador de contenido 5"/>
          <p:cNvPicPr>
            <a:picLocks noChangeAspect="1"/>
          </p:cNvPicPr>
          <p:nvPr/>
        </p:nvPicPr>
        <p:blipFill>
          <a:blip r:embed="rId3">
            <a:extLst/>
          </a:blip>
          <a:stretch>
            <a:fillRect/>
          </a:stretch>
        </p:blipFill>
        <p:spPr>
          <a:xfrm>
            <a:off x="6266689" y="18281"/>
            <a:ext cx="5900274" cy="1784202"/>
          </a:xfrm>
          <a:prstGeom prst="rect">
            <a:avLst/>
          </a:prstGeom>
          <a:ln w="12700">
            <a:miter lim="400000"/>
          </a:ln>
        </p:spPr>
      </p:pic>
      <p:grpSp>
        <p:nvGrpSpPr>
          <p:cNvPr id="637" name="Diagrama 10"/>
          <p:cNvGrpSpPr/>
          <p:nvPr/>
        </p:nvGrpSpPr>
        <p:grpSpPr>
          <a:xfrm>
            <a:off x="2656872" y="2764789"/>
            <a:ext cx="9283832" cy="3970320"/>
            <a:chOff x="0" y="0"/>
            <a:chExt cx="9283831" cy="3970318"/>
          </a:xfrm>
        </p:grpSpPr>
        <p:sp>
          <p:nvSpPr>
            <p:cNvPr id="627" name="Flecha"/>
            <p:cNvSpPr/>
            <p:nvPr/>
          </p:nvSpPr>
          <p:spPr>
            <a:xfrm>
              <a:off x="687791" y="0"/>
              <a:ext cx="7908250" cy="3970319"/>
            </a:xfrm>
            <a:prstGeom prst="rightArrow">
              <a:avLst>
                <a:gd name="adj1" fmla="val 50000"/>
                <a:gd name="adj2" fmla="val 50000"/>
              </a:avLst>
            </a:prstGeom>
            <a:solidFill>
              <a:srgbClr val="CDDCDF"/>
            </a:solidFill>
            <a:ln w="12700" cap="flat">
              <a:noFill/>
              <a:miter lim="400000"/>
            </a:ln>
            <a:effectLst/>
          </p:spPr>
          <p:txBody>
            <a:bodyPr wrap="square" lIns="45719" tIns="45719" rIns="45719" bIns="45719" numCol="1" anchor="t">
              <a:noAutofit/>
            </a:bodyPr>
            <a:lstStyle/>
            <a:p>
              <a:pPr>
                <a:defRPr>
                  <a:solidFill>
                    <a:srgbClr val="FFFFFF"/>
                  </a:solidFill>
                  <a:latin typeface="Franklin Gothic Book"/>
                  <a:ea typeface="Franklin Gothic Book"/>
                  <a:cs typeface="Franklin Gothic Book"/>
                  <a:sym typeface="Franklin Gothic Book"/>
                </a:defRPr>
              </a:pPr>
            </a:p>
          </p:txBody>
        </p:sp>
        <p:grpSp>
          <p:nvGrpSpPr>
            <p:cNvPr id="630" name="Agrupar"/>
            <p:cNvGrpSpPr/>
            <p:nvPr/>
          </p:nvGrpSpPr>
          <p:grpSpPr>
            <a:xfrm>
              <a:off x="0" y="1191095"/>
              <a:ext cx="2994668" cy="1588128"/>
              <a:chOff x="0" y="0"/>
              <a:chExt cx="2994667" cy="1588126"/>
            </a:xfrm>
          </p:grpSpPr>
          <p:sp>
            <p:nvSpPr>
              <p:cNvPr id="628" name="Rectángulo redondeado"/>
              <p:cNvSpPr/>
              <p:nvPr/>
            </p:nvSpPr>
            <p:spPr>
              <a:xfrm>
                <a:off x="0" y="0"/>
                <a:ext cx="2994668" cy="1588127"/>
              </a:xfrm>
              <a:prstGeom prst="roundRect">
                <a:avLst>
                  <a:gd name="adj" fmla="val 16667"/>
                </a:avLst>
              </a:prstGeom>
              <a:solidFill>
                <a:srgbClr val="4495A2"/>
              </a:solidFill>
              <a:ln w="12700" cap="flat">
                <a:solidFill>
                  <a:srgbClr val="FFFFFF"/>
                </a:solidFill>
                <a:prstDash val="solid"/>
                <a:miter lim="800000"/>
              </a:ln>
              <a:effectLst/>
            </p:spPr>
            <p:txBody>
              <a:bodyPr wrap="square" lIns="45719" tIns="45719" rIns="45719" bIns="45719" numCol="1" anchor="ctr">
                <a:noAutofit/>
              </a:bodyPr>
              <a:lstStyle/>
              <a:p>
                <a:pPr algn="ctr" defTabSz="577850">
                  <a:lnSpc>
                    <a:spcPct val="90000"/>
                  </a:lnSpc>
                  <a:spcBef>
                    <a:spcPts val="700"/>
                  </a:spcBef>
                  <a:defRPr sz="1300">
                    <a:solidFill>
                      <a:srgbClr val="FFFFFF"/>
                    </a:solidFill>
                    <a:latin typeface="Franklin Gothic Book"/>
                    <a:ea typeface="Franklin Gothic Book"/>
                    <a:cs typeface="Franklin Gothic Book"/>
                    <a:sym typeface="Franklin Gothic Book"/>
                  </a:defRPr>
                </a:pPr>
              </a:p>
            </p:txBody>
          </p:sp>
          <p:sp>
            <p:nvSpPr>
              <p:cNvPr id="629" name="RESULTADOS:"/>
              <p:cNvSpPr txBox="1"/>
              <p:nvPr/>
            </p:nvSpPr>
            <p:spPr>
              <a:xfrm>
                <a:off x="77525" y="651594"/>
                <a:ext cx="2839617" cy="284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530" tIns="49530" rIns="49530" bIns="49530" numCol="1" anchor="ctr">
                <a:spAutoFit/>
              </a:bodyPr>
              <a:lstStyle>
                <a:lvl1pPr algn="ctr" defTabSz="577850">
                  <a:lnSpc>
                    <a:spcPct val="90000"/>
                  </a:lnSpc>
                  <a:spcBef>
                    <a:spcPts val="500"/>
                  </a:spcBef>
                  <a:defRPr sz="1300">
                    <a:solidFill>
                      <a:srgbClr val="FFFFFF"/>
                    </a:solidFill>
                    <a:latin typeface="Franklin Gothic Book"/>
                    <a:ea typeface="Franklin Gothic Book"/>
                    <a:cs typeface="Franklin Gothic Book"/>
                    <a:sym typeface="Franklin Gothic Book"/>
                  </a:defRPr>
                </a:lvl1pPr>
              </a:lstStyle>
              <a:p>
                <a:pPr/>
                <a:r>
                  <a:t>RESULTADOS:</a:t>
                </a:r>
              </a:p>
            </p:txBody>
          </p:sp>
        </p:grpSp>
        <p:grpSp>
          <p:nvGrpSpPr>
            <p:cNvPr id="633" name="Agrupar"/>
            <p:cNvGrpSpPr/>
            <p:nvPr/>
          </p:nvGrpSpPr>
          <p:grpSpPr>
            <a:xfrm>
              <a:off x="3144583" y="1191095"/>
              <a:ext cx="2994668" cy="1588128"/>
              <a:chOff x="0" y="0"/>
              <a:chExt cx="2994667" cy="1588126"/>
            </a:xfrm>
          </p:grpSpPr>
          <p:sp>
            <p:nvSpPr>
              <p:cNvPr id="631" name="Rectángulo redondeado"/>
              <p:cNvSpPr/>
              <p:nvPr/>
            </p:nvSpPr>
            <p:spPr>
              <a:xfrm>
                <a:off x="0" y="0"/>
                <a:ext cx="2994668" cy="1588127"/>
              </a:xfrm>
              <a:prstGeom prst="roundRect">
                <a:avLst>
                  <a:gd name="adj" fmla="val 16667"/>
                </a:avLst>
              </a:prstGeom>
              <a:solidFill>
                <a:srgbClr val="6A4DA7"/>
              </a:solidFill>
              <a:ln w="12700" cap="flat">
                <a:solidFill>
                  <a:srgbClr val="FFFFFF"/>
                </a:solidFill>
                <a:prstDash val="solid"/>
                <a:miter lim="800000"/>
              </a:ln>
              <a:effectLst/>
            </p:spPr>
            <p:txBody>
              <a:bodyPr wrap="square" lIns="45719" tIns="45719" rIns="45719" bIns="45719" numCol="1" anchor="t">
                <a:noAutofit/>
              </a:bodyPr>
              <a:lstStyle/>
              <a:p>
                <a:pPr defTabSz="444500">
                  <a:lnSpc>
                    <a:spcPct val="90000"/>
                  </a:lnSpc>
                  <a:spcBef>
                    <a:spcPts val="300"/>
                  </a:spcBef>
                  <a:defRPr sz="1000">
                    <a:solidFill>
                      <a:srgbClr val="FFFFFF"/>
                    </a:solidFill>
                    <a:latin typeface="Franklin Gothic Book"/>
                    <a:ea typeface="Franklin Gothic Book"/>
                    <a:cs typeface="Franklin Gothic Book"/>
                    <a:sym typeface="Franklin Gothic Book"/>
                  </a:defRPr>
                </a:pPr>
              </a:p>
            </p:txBody>
          </p:sp>
          <p:sp>
            <p:nvSpPr>
              <p:cNvPr id="632" name="En comparación con la sulfonilurea, la tasa de regresión de MASLD fue más alta para:…"/>
              <p:cNvSpPr txBox="1"/>
              <p:nvPr/>
            </p:nvSpPr>
            <p:spPr>
              <a:xfrm>
                <a:off x="77525" y="77525"/>
                <a:ext cx="2839616" cy="11537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530" tIns="49530" rIns="49530" bIns="49530" numCol="1" anchor="t">
                <a:spAutoFit/>
              </a:bodyPr>
              <a:lstStyle/>
              <a:p>
                <a:pPr defTabSz="577850">
                  <a:lnSpc>
                    <a:spcPct val="90000"/>
                  </a:lnSpc>
                  <a:spcBef>
                    <a:spcPts val="500"/>
                  </a:spcBef>
                  <a:defRPr sz="1300">
                    <a:solidFill>
                      <a:srgbClr val="FFFFFF"/>
                    </a:solidFill>
                    <a:latin typeface="Franklin Gothic Book"/>
                    <a:ea typeface="Franklin Gothic Book"/>
                    <a:cs typeface="Franklin Gothic Book"/>
                    <a:sym typeface="Franklin Gothic Book"/>
                  </a:defRPr>
                </a:pPr>
                <a:r>
                  <a:t>En comparación con la sulfonilurea, la tasa de regresión de MASLD fue más alta para:</a:t>
                </a:r>
              </a:p>
              <a:p>
                <a:pPr lvl="1" marL="57150" indent="-57150" defTabSz="444500">
                  <a:lnSpc>
                    <a:spcPct val="90000"/>
                  </a:lnSpc>
                  <a:spcBef>
                    <a:spcPts val="100"/>
                  </a:spcBef>
                  <a:buSzPct val="100000"/>
                  <a:buChar char="•"/>
                  <a:defRPr sz="1000">
                    <a:solidFill>
                      <a:srgbClr val="FFFFFF"/>
                    </a:solidFill>
                    <a:latin typeface="Franklin Gothic Book"/>
                    <a:ea typeface="Franklin Gothic Book"/>
                    <a:cs typeface="Franklin Gothic Book"/>
                    <a:sym typeface="Franklin Gothic Book"/>
                  </a:defRPr>
                </a:pPr>
                <a:r>
                  <a:t>Inhibidores de la SGLT2</a:t>
                </a:r>
              </a:p>
              <a:p>
                <a:pPr lvl="1" marL="57150" indent="-57150" defTabSz="444500">
                  <a:lnSpc>
                    <a:spcPct val="90000"/>
                  </a:lnSpc>
                  <a:spcBef>
                    <a:spcPts val="100"/>
                  </a:spcBef>
                  <a:buSzPct val="100000"/>
                  <a:buChar char="•"/>
                  <a:defRPr sz="1000">
                    <a:solidFill>
                      <a:srgbClr val="FFFFFF"/>
                    </a:solidFill>
                    <a:latin typeface="Franklin Gothic Book"/>
                    <a:ea typeface="Franklin Gothic Book"/>
                    <a:cs typeface="Franklin Gothic Book"/>
                    <a:sym typeface="Franklin Gothic Book"/>
                  </a:defRPr>
                </a:pPr>
                <a:r>
                  <a:t>Tiazolidinediona</a:t>
                </a:r>
              </a:p>
              <a:p>
                <a:pPr lvl="1" marL="57150" indent="-57150" defTabSz="444500">
                  <a:lnSpc>
                    <a:spcPct val="90000"/>
                  </a:lnSpc>
                  <a:spcBef>
                    <a:spcPts val="100"/>
                  </a:spcBef>
                  <a:buSzPct val="100000"/>
                  <a:buChar char="•"/>
                  <a:defRPr sz="1000">
                    <a:solidFill>
                      <a:srgbClr val="FFFFFF"/>
                    </a:solidFill>
                    <a:latin typeface="Franklin Gothic Book"/>
                    <a:ea typeface="Franklin Gothic Book"/>
                    <a:cs typeface="Franklin Gothic Book"/>
                    <a:sym typeface="Franklin Gothic Book"/>
                  </a:defRPr>
                </a:pPr>
                <a:r>
                  <a:t>Inhibidores de la DPP-4</a:t>
                </a:r>
              </a:p>
            </p:txBody>
          </p:sp>
        </p:grpSp>
        <p:grpSp>
          <p:nvGrpSpPr>
            <p:cNvPr id="636" name="Agrupar"/>
            <p:cNvGrpSpPr/>
            <p:nvPr/>
          </p:nvGrpSpPr>
          <p:grpSpPr>
            <a:xfrm>
              <a:off x="6289164" y="1191095"/>
              <a:ext cx="2994668" cy="1588128"/>
              <a:chOff x="0" y="0"/>
              <a:chExt cx="2994667" cy="1588126"/>
            </a:xfrm>
          </p:grpSpPr>
          <p:sp>
            <p:nvSpPr>
              <p:cNvPr id="634" name="Rectángulo redondeado"/>
              <p:cNvSpPr/>
              <p:nvPr/>
            </p:nvSpPr>
            <p:spPr>
              <a:xfrm>
                <a:off x="0" y="0"/>
                <a:ext cx="2994668" cy="1588127"/>
              </a:xfrm>
              <a:prstGeom prst="roundRect">
                <a:avLst>
                  <a:gd name="adj" fmla="val 16667"/>
                </a:avLst>
              </a:prstGeom>
              <a:solidFill>
                <a:srgbClr val="AA5881"/>
              </a:solidFill>
              <a:ln w="12700" cap="flat">
                <a:solidFill>
                  <a:srgbClr val="FFFFFF"/>
                </a:solidFill>
                <a:prstDash val="solid"/>
                <a:miter lim="800000"/>
              </a:ln>
              <a:effectLst/>
            </p:spPr>
            <p:txBody>
              <a:bodyPr wrap="square" lIns="45719" tIns="45719" rIns="45719" bIns="45719" numCol="1" anchor="ctr">
                <a:noAutofit/>
              </a:bodyPr>
              <a:lstStyle/>
              <a:p>
                <a:pPr algn="ctr" defTabSz="577850">
                  <a:lnSpc>
                    <a:spcPct val="90000"/>
                  </a:lnSpc>
                  <a:spcBef>
                    <a:spcPts val="700"/>
                  </a:spcBef>
                  <a:defRPr sz="1300">
                    <a:solidFill>
                      <a:srgbClr val="FFFFFF"/>
                    </a:solidFill>
                    <a:latin typeface="Franklin Gothic Book"/>
                    <a:ea typeface="Franklin Gothic Book"/>
                    <a:cs typeface="Franklin Gothic Book"/>
                    <a:sym typeface="Franklin Gothic Book"/>
                  </a:defRPr>
                </a:pPr>
              </a:p>
            </p:txBody>
          </p:sp>
          <p:sp>
            <p:nvSpPr>
              <p:cNvPr id="635" name="En comparaciones por pares, los inhibidores de SGLT2 mostraron tasas de regresión de NAFLD más altas que las tiazolidinedionas (ASHR, 1,40; IC del 95 %, 1,12-1,75) y los inhibidores de la DPP-4 (ASHR, 1,45; IC del 95 %, 1,30-1,62)."/>
              <p:cNvSpPr txBox="1"/>
              <p:nvPr/>
            </p:nvSpPr>
            <p:spPr>
              <a:xfrm>
                <a:off x="77526" y="135858"/>
                <a:ext cx="2839616" cy="13164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530" tIns="49530" rIns="49530" bIns="49530" numCol="1" anchor="ctr">
                <a:spAutoFit/>
              </a:bodyPr>
              <a:lstStyle>
                <a:lvl1pPr algn="ctr" defTabSz="577850">
                  <a:lnSpc>
                    <a:spcPct val="90000"/>
                  </a:lnSpc>
                  <a:spcBef>
                    <a:spcPts val="500"/>
                  </a:spcBef>
                  <a:defRPr sz="1300">
                    <a:solidFill>
                      <a:srgbClr val="FFFFFF"/>
                    </a:solidFill>
                    <a:latin typeface="Franklin Gothic Book"/>
                    <a:ea typeface="Franklin Gothic Book"/>
                    <a:cs typeface="Franklin Gothic Book"/>
                    <a:sym typeface="Franklin Gothic Book"/>
                  </a:defRPr>
                </a:lvl1pPr>
              </a:lstStyle>
              <a:p>
                <a:pPr/>
                <a:r>
                  <a:t>En comparaciones por pares, los inhibidores de SGLT2 mostraron tasas de regresión de NAFLD más altas que las tiazolidinedionas (ASHR, 1,40; IC del 95 %, 1,12-1,75) y los inhibidores de la DPP-4 (ASHR, 1,45; IC del 95 %, 1,30-1,62).</a:t>
                </a:r>
              </a:p>
            </p:txBody>
          </p:sp>
        </p:grpSp>
      </p:grpSp>
      <p:grpSp>
        <p:nvGrpSpPr>
          <p:cNvPr id="647" name="Diagrama 8"/>
          <p:cNvGrpSpPr/>
          <p:nvPr/>
        </p:nvGrpSpPr>
        <p:grpSpPr>
          <a:xfrm>
            <a:off x="905806" y="2332406"/>
            <a:ext cx="8065673" cy="3193312"/>
            <a:chOff x="0" y="0"/>
            <a:chExt cx="8065672" cy="3193310"/>
          </a:xfrm>
        </p:grpSpPr>
        <p:grpSp>
          <p:nvGrpSpPr>
            <p:cNvPr id="640" name="Agrupar"/>
            <p:cNvGrpSpPr/>
            <p:nvPr/>
          </p:nvGrpSpPr>
          <p:grpSpPr>
            <a:xfrm>
              <a:off x="0" y="0"/>
              <a:ext cx="8065673" cy="1236351"/>
              <a:chOff x="0" y="0"/>
              <a:chExt cx="8065672" cy="1236350"/>
            </a:xfrm>
          </p:grpSpPr>
          <p:sp>
            <p:nvSpPr>
              <p:cNvPr id="638" name="Rectángulo redondeado"/>
              <p:cNvSpPr/>
              <p:nvPr/>
            </p:nvSpPr>
            <p:spPr>
              <a:xfrm>
                <a:off x="0" y="0"/>
                <a:ext cx="8065673" cy="1236351"/>
              </a:xfrm>
              <a:prstGeom prst="roundRect">
                <a:avLst>
                  <a:gd name="adj" fmla="val 16667"/>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622300">
                  <a:lnSpc>
                    <a:spcPct val="90000"/>
                  </a:lnSpc>
                  <a:spcBef>
                    <a:spcPts val="700"/>
                  </a:spcBef>
                  <a:defRPr sz="1400">
                    <a:solidFill>
                      <a:srgbClr val="FFFFFF"/>
                    </a:solidFill>
                    <a:latin typeface="Franklin Gothic Book"/>
                    <a:ea typeface="Franklin Gothic Book"/>
                    <a:cs typeface="Franklin Gothic Book"/>
                    <a:sym typeface="Franklin Gothic Book"/>
                  </a:defRPr>
                </a:pPr>
              </a:p>
            </p:txBody>
          </p:sp>
          <p:sp>
            <p:nvSpPr>
              <p:cNvPr id="639" name="Compararon la regresión de MASLD y otros resultados relacionados con el hígado asociados con medicamentos antidiabéticos orales en pacientes con T2D y MASLD concomitante utilizando datos de la Base de Datos del Seguro Nacional de Salud en Corea del Sur e"/>
              <p:cNvSpPr txBox="1"/>
              <p:nvPr/>
            </p:nvSpPr>
            <p:spPr>
              <a:xfrm>
                <a:off x="60354" y="190657"/>
                <a:ext cx="7944964" cy="855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39" tIns="53339" rIns="53339" bIns="53339" numCol="1" anchor="ctr">
                <a:spAutoFit/>
              </a:bodyPr>
              <a:lstStyle>
                <a:lvl1pPr defTabSz="622300">
                  <a:lnSpc>
                    <a:spcPct val="90000"/>
                  </a:lnSpc>
                  <a:spcBef>
                    <a:spcPts val="500"/>
                  </a:spcBef>
                  <a:defRPr sz="1400">
                    <a:latin typeface="Franklin Gothic Book"/>
                    <a:ea typeface="Franklin Gothic Book"/>
                    <a:cs typeface="Franklin Gothic Book"/>
                    <a:sym typeface="Franklin Gothic Book"/>
                  </a:defRPr>
                </a:lvl1pPr>
              </a:lstStyle>
              <a:p>
                <a:pPr/>
                <a:r>
                  <a:t>Compararon la regresión de MASLD y otros resultados relacionados con el hígado asociados con medicamentos antidiabéticos orales en pacientes con T2D y MASLD concomitante utilizando datos de la Base de Datos del Seguro Nacional de Salud en Corea del Sur entre octubre de 2014 y diciembre de 2018.</a:t>
                </a:r>
              </a:p>
            </p:txBody>
          </p:sp>
        </p:grpSp>
        <p:grpSp>
          <p:nvGrpSpPr>
            <p:cNvPr id="643" name="Agrupar"/>
            <p:cNvGrpSpPr/>
            <p:nvPr/>
          </p:nvGrpSpPr>
          <p:grpSpPr>
            <a:xfrm>
              <a:off x="0" y="1288191"/>
              <a:ext cx="8065673" cy="926641"/>
              <a:chOff x="0" y="0"/>
              <a:chExt cx="8065672" cy="926640"/>
            </a:xfrm>
          </p:grpSpPr>
          <p:sp>
            <p:nvSpPr>
              <p:cNvPr id="641" name="Rectángulo redondeado"/>
              <p:cNvSpPr/>
              <p:nvPr/>
            </p:nvSpPr>
            <p:spPr>
              <a:xfrm>
                <a:off x="0" y="0"/>
                <a:ext cx="8065673" cy="926641"/>
              </a:xfrm>
              <a:prstGeom prst="roundRect">
                <a:avLst>
                  <a:gd name="adj" fmla="val 16667"/>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622300">
                  <a:lnSpc>
                    <a:spcPct val="90000"/>
                  </a:lnSpc>
                  <a:spcBef>
                    <a:spcPts val="700"/>
                  </a:spcBef>
                  <a:defRPr sz="1400">
                    <a:solidFill>
                      <a:srgbClr val="FFFFFF"/>
                    </a:solidFill>
                    <a:latin typeface="Franklin Gothic Book"/>
                    <a:ea typeface="Franklin Gothic Book"/>
                    <a:cs typeface="Franklin Gothic Book"/>
                    <a:sym typeface="Franklin Gothic Book"/>
                  </a:defRPr>
                </a:pPr>
              </a:p>
            </p:txBody>
          </p:sp>
          <p:sp>
            <p:nvSpPr>
              <p:cNvPr id="642" name="80 178 pacientes (edad media, 58,5 años; 46,4 % de mujeres) con esteatosis hepática (puntuación de índice de hígado graso [FLI] ≥ 60) y T2D con metformina que añadieron recientemente otro medicamento antidiabético oral y se adhirieron al régimen durante "/>
              <p:cNvSpPr txBox="1"/>
              <p:nvPr/>
            </p:nvSpPr>
            <p:spPr>
              <a:xfrm>
                <a:off x="45234" y="35802"/>
                <a:ext cx="7975204" cy="855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39" tIns="53339" rIns="53339" bIns="53339" numCol="1" anchor="ctr">
                <a:spAutoFit/>
              </a:bodyPr>
              <a:lstStyle>
                <a:lvl1pPr defTabSz="622300">
                  <a:lnSpc>
                    <a:spcPct val="90000"/>
                  </a:lnSpc>
                  <a:spcBef>
                    <a:spcPts val="500"/>
                  </a:spcBef>
                  <a:defRPr sz="1400">
                    <a:latin typeface="Franklin Gothic Book"/>
                    <a:ea typeface="Franklin Gothic Book"/>
                    <a:cs typeface="Franklin Gothic Book"/>
                    <a:sym typeface="Franklin Gothic Book"/>
                  </a:defRPr>
                </a:lvl1pPr>
              </a:lstStyle>
              <a:p>
                <a:pPr/>
                <a:r>
                  <a:t>80 178 pacientes (edad media, 58,5 años; 46,4 % de mujeres) con esteatosis hepática (puntuación de índice de hígado graso [FLI] ≥ 60) y T2D con metformina que añadieron recientemente otro medicamento antidiabético oral y se adhirieron al régimen durante ≥ 80 % de 90 días consecutivos con una mediana de seguimiento de 967 días.</a:t>
                </a:r>
              </a:p>
            </p:txBody>
          </p:sp>
        </p:grpSp>
        <p:grpSp>
          <p:nvGrpSpPr>
            <p:cNvPr id="646" name="Agrupar"/>
            <p:cNvGrpSpPr/>
            <p:nvPr/>
          </p:nvGrpSpPr>
          <p:grpSpPr>
            <a:xfrm>
              <a:off x="0" y="2266670"/>
              <a:ext cx="8065673" cy="926641"/>
              <a:chOff x="0" y="0"/>
              <a:chExt cx="8065672" cy="926640"/>
            </a:xfrm>
          </p:grpSpPr>
          <p:sp>
            <p:nvSpPr>
              <p:cNvPr id="644" name="Rectángulo redondeado"/>
              <p:cNvSpPr/>
              <p:nvPr/>
            </p:nvSpPr>
            <p:spPr>
              <a:xfrm>
                <a:off x="0" y="0"/>
                <a:ext cx="8065673" cy="926641"/>
              </a:xfrm>
              <a:prstGeom prst="roundRect">
                <a:avLst>
                  <a:gd name="adj" fmla="val 16667"/>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defTabSz="622300">
                  <a:lnSpc>
                    <a:spcPct val="90000"/>
                  </a:lnSpc>
                  <a:spcBef>
                    <a:spcPts val="700"/>
                  </a:spcBef>
                  <a:defRPr sz="1400">
                    <a:solidFill>
                      <a:srgbClr val="FFFFFF"/>
                    </a:solidFill>
                    <a:latin typeface="Franklin Gothic Book"/>
                    <a:ea typeface="Franklin Gothic Book"/>
                    <a:cs typeface="Franklin Gothic Book"/>
                    <a:sym typeface="Franklin Gothic Book"/>
                  </a:defRPr>
                </a:pPr>
              </a:p>
            </p:txBody>
          </p:sp>
          <p:sp>
            <p:nvSpPr>
              <p:cNvPr id="645" name="Los participantes se estratificaron en cuatro grupos basados en las clases de medicamentos antidiabéticos orales más utilizados: inhibidores de la SGLT2, tiazolidinedionas, inhibidores de la dipeptidil peptidasa-4 (DPP-4) y sulfonilureas."/>
              <p:cNvSpPr txBox="1"/>
              <p:nvPr/>
            </p:nvSpPr>
            <p:spPr>
              <a:xfrm>
                <a:off x="45234" y="127491"/>
                <a:ext cx="7975204" cy="671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339" tIns="53339" rIns="53339" bIns="53339" numCol="1" anchor="ctr">
                <a:spAutoFit/>
              </a:bodyPr>
              <a:lstStyle>
                <a:lvl1pPr defTabSz="622300">
                  <a:lnSpc>
                    <a:spcPct val="90000"/>
                  </a:lnSpc>
                  <a:spcBef>
                    <a:spcPts val="500"/>
                  </a:spcBef>
                  <a:defRPr sz="1400">
                    <a:latin typeface="Franklin Gothic Book"/>
                    <a:ea typeface="Franklin Gothic Book"/>
                    <a:cs typeface="Franklin Gothic Book"/>
                    <a:sym typeface="Franklin Gothic Book"/>
                  </a:defRPr>
                </a:lvl1pPr>
              </a:lstStyle>
              <a:p>
                <a:pPr/>
                <a:r>
                  <a:t>Los participantes se estratificaron en cuatro grupos basados en las clases de medicamentos antidiabéticos orales más utilizados: inhibidores de la SGLT2, tiazolidinedionas, inhibidores de la dipeptidil peptidasa-4 (DPP-4) y sulfonilureas.</a:t>
                </a:r>
              </a:p>
            </p:txBody>
          </p:sp>
        </p:grpSp>
      </p:grpSp>
      <p:sp>
        <p:nvSpPr>
          <p:cNvPr id="648" name="CuadroTexto 12"/>
          <p:cNvSpPr txBox="1"/>
          <p:nvPr/>
        </p:nvSpPr>
        <p:spPr>
          <a:xfrm>
            <a:off x="640079" y="6267655"/>
            <a:ext cx="10284461"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solidFill>
                  <a:srgbClr val="333333"/>
                </a:solidFill>
                <a:latin typeface="Guardian TextSans Web"/>
                <a:ea typeface="Guardian TextSans Web"/>
                <a:cs typeface="Guardian TextSans Web"/>
                <a:sym typeface="Guardian TextSans Web"/>
              </a:defRPr>
            </a:pPr>
            <a:r>
              <a:t>Jang H, Kim Y, Lee DH, et al. Outcomes of Various Classes of Oral Antidiabetic Drugs on Nonalcoholic Fatty Liver Disease. </a:t>
            </a:r>
            <a:r>
              <a:rPr i="1"/>
              <a:t>JAMA Intern Med.</a:t>
            </a:r>
            <a:r>
              <a:t> 2024;184(4):375–383</a:t>
            </a:r>
          </a:p>
        </p:txBody>
      </p:sp>
      <p:sp>
        <p:nvSpPr>
          <p:cNvPr id="649" name="TextBox 1"/>
          <p:cNvSpPr txBox="1"/>
          <p:nvPr/>
        </p:nvSpPr>
        <p:spPr>
          <a:xfrm>
            <a:off x="5833581" y="6527082"/>
            <a:ext cx="8593554" cy="298349"/>
          </a:xfrm>
          <a:prstGeom prst="rect">
            <a:avLst/>
          </a:prstGeom>
          <a:solidFill>
            <a:srgbClr val="FFFFFF"/>
          </a:solidFill>
          <a:ln>
            <a:solidFill>
              <a:srgbClr val="7F134C"/>
            </a:solidFill>
          </a:ln>
          <a:extLst>
            <a:ext uri="{C572A759-6A51-4108-AA02-DFA0A04FC94B}">
              <ma14:wrappingTextBoxFlag xmlns:ma14="http://schemas.microsoft.com/office/mac/drawingml/2011/main" val="1"/>
            </a:ext>
          </a:extLst>
        </p:spPr>
        <p:txBody>
          <a:bodyPr lIns="45719" rIns="45719">
            <a:spAutoFit/>
          </a:bodyPr>
          <a:lstStyle>
            <a:lvl1pPr>
              <a:defRPr b="1" sz="1400">
                <a:latin typeface="Arial"/>
                <a:ea typeface="Arial"/>
                <a:cs typeface="Arial"/>
                <a:sym typeface="Arial"/>
              </a:defRPr>
            </a:lvl1pPr>
          </a:lstStyle>
          <a:p>
            <a:pPr/>
            <a:r>
              <a:t>Forxiga no tiene aprobación para EHGNA en República Dominicana</a:t>
            </a:r>
          </a:p>
        </p:txBody>
      </p:sp>
      <p:sp>
        <p:nvSpPr>
          <p:cNvPr id="650" name="Rectángulo"/>
          <p:cNvSpPr/>
          <p:nvPr/>
        </p:nvSpPr>
        <p:spPr>
          <a:xfrm>
            <a:off x="10890250" y="1960562"/>
            <a:ext cx="1389807" cy="1494597"/>
          </a:xfrm>
          <a:prstGeom prst="rect">
            <a:avLst/>
          </a:prstGeom>
          <a:solidFill>
            <a:srgbClr val="FFFFFF"/>
          </a:solidFill>
          <a:ln w="12700">
            <a:miter lim="400000"/>
          </a:ln>
        </p:spPr>
        <p:txBody>
          <a:bodyPr lIns="45719" rIns="45719" anchor="ctr"/>
          <a:lstStyle/>
          <a:p>
            <a:pPr/>
          </a:p>
        </p:txBody>
      </p:sp>
      <p:pic>
        <p:nvPicPr>
          <p:cNvPr id="651" name="Captura de Pantalla 2025-09-05 a la(s) 2.47.38 p. m..png" descr="Captura de Pantalla 2025-09-05 a la(s) 2.47.38 p. m..png"/>
          <p:cNvPicPr>
            <a:picLocks noChangeAspect="1"/>
          </p:cNvPicPr>
          <p:nvPr/>
        </p:nvPicPr>
        <p:blipFill>
          <a:blip r:embed="rId4">
            <a:extLst/>
          </a:blip>
          <a:stretch>
            <a:fillRect/>
          </a:stretch>
        </p:blipFill>
        <p:spPr>
          <a:xfrm>
            <a:off x="71167" y="45453"/>
            <a:ext cx="4343401" cy="1130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 grpId="1" fill="hold">
                                  <p:stCondLst>
                                    <p:cond delay="0"/>
                                  </p:stCondLst>
                                  <p:iterate type="el" backwards="0">
                                    <p:tmAbs val="0"/>
                                  </p:iterate>
                                  <p:childTnLst>
                                    <p:anim calcmode="lin" valueType="num">
                                      <p:cBhvr>
                                        <p:cTn id="6" dur="500" fill="hold"/>
                                        <p:tgtEl>
                                          <p:spTgt spid="647"/>
                                        </p:tgtEl>
                                        <p:attrNameLst>
                                          <p:attrName>ppt_x</p:attrName>
                                        </p:attrNameLst>
                                      </p:cBhvr>
                                      <p:tavLst>
                                        <p:tav tm="0">
                                          <p:val>
                                            <p:strVal val="ppt_x"/>
                                          </p:val>
                                        </p:tav>
                                        <p:tav tm="100000">
                                          <p:val>
                                            <p:strVal val="ppt_x"/>
                                          </p:val>
                                        </p:tav>
                                      </p:tavLst>
                                    </p:anim>
                                    <p:anim calcmode="lin" valueType="num">
                                      <p:cBhvr>
                                        <p:cTn id="7" dur="500" fill="hold"/>
                                        <p:tgtEl>
                                          <p:spTgt spid="647"/>
                                        </p:tgtEl>
                                        <p:attrNameLst>
                                          <p:attrName>ppt_y</p:attrName>
                                        </p:attrNameLst>
                                      </p:cBhvr>
                                      <p:tavLst>
                                        <p:tav tm="0">
                                          <p:val>
                                            <p:strVal val="ppt_y"/>
                                          </p:val>
                                        </p:tav>
                                        <p:tav tm="100000">
                                          <p:val>
                                            <p:strVal val="1+ppt_h/2"/>
                                          </p:val>
                                        </p:tav>
                                      </p:tavLst>
                                    </p:anim>
                                    <p:set>
                                      <p:cBhvr>
                                        <p:cTn id="8" fill="hold">
                                          <p:stCondLst>
                                            <p:cond delay="499"/>
                                          </p:stCondLst>
                                        </p:cTn>
                                        <p:tgtEl>
                                          <p:spTgt spid="6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637"/>
                                        </p:tgtEl>
                                        <p:attrNameLst>
                                          <p:attrName>style.visibility</p:attrName>
                                        </p:attrNameLst>
                                      </p:cBhvr>
                                      <p:to>
                                        <p:strVal val="visible"/>
                                      </p:to>
                                    </p:set>
                                    <p:anim calcmode="lin" valueType="num">
                                      <p:cBhvr>
                                        <p:cTn id="13" dur="500" fill="hold"/>
                                        <p:tgtEl>
                                          <p:spTgt spid="637"/>
                                        </p:tgtEl>
                                        <p:attrNameLst>
                                          <p:attrName>ppt_x</p:attrName>
                                        </p:attrNameLst>
                                      </p:cBhvr>
                                      <p:tavLst>
                                        <p:tav tm="0">
                                          <p:val>
                                            <p:strVal val="#ppt_x"/>
                                          </p:val>
                                        </p:tav>
                                        <p:tav tm="100000">
                                          <p:val>
                                            <p:strVal val="#ppt_x"/>
                                          </p:val>
                                        </p:tav>
                                      </p:tavLst>
                                    </p:anim>
                                    <p:anim calcmode="lin" valueType="num">
                                      <p:cBhvr>
                                        <p:cTn id="14" dur="500" fill="hold"/>
                                        <p:tgtEl>
                                          <p:spTgt spid="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7" grpId="2"/>
      <p:bldP build="whole" bldLvl="1" animBg="1" rev="0" advAuto="0" spid="64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Title 1"/>
          <p:cNvSpPr txBox="1"/>
          <p:nvPr>
            <p:ph type="title"/>
          </p:nvPr>
        </p:nvSpPr>
        <p:spPr>
          <a:prstGeom prst="rect">
            <a:avLst/>
          </a:prstGeom>
        </p:spPr>
        <p:txBody>
          <a:bodyPr/>
          <a:lstStyle>
            <a:lvl1pPr defTabSz="914400">
              <a:defRPr cap="all" sz="3300">
                <a:latin typeface="Arial"/>
                <a:ea typeface="Arial"/>
                <a:cs typeface="Arial"/>
                <a:sym typeface="Arial"/>
              </a:defRPr>
            </a:lvl1pPr>
          </a:lstStyle>
          <a:p>
            <a:pPr/>
            <a:r>
              <a:t>Declaración de Conflicto de Interés</a:t>
            </a:r>
          </a:p>
        </p:txBody>
      </p:sp>
      <p:sp>
        <p:nvSpPr>
          <p:cNvPr id="194" name="Content Placeholder 2"/>
          <p:cNvSpPr txBox="1"/>
          <p:nvPr>
            <p:ph type="body" idx="1"/>
          </p:nvPr>
        </p:nvSpPr>
        <p:spPr>
          <a:xfrm>
            <a:off x="838200" y="1825625"/>
            <a:ext cx="10515600" cy="3572641"/>
          </a:xfrm>
          <a:prstGeom prst="rect">
            <a:avLst/>
          </a:prstGeom>
        </p:spPr>
        <p:txBody>
          <a:bodyPr/>
          <a:lstStyle/>
          <a:p>
            <a:pPr marL="0" indent="0">
              <a:lnSpc>
                <a:spcPct val="126000"/>
              </a:lnSpc>
              <a:spcBef>
                <a:spcPts val="600"/>
              </a:spcBef>
              <a:buSzTx/>
              <a:buNone/>
              <a:defRPr sz="2400">
                <a:latin typeface="Times Roman"/>
                <a:ea typeface="Times Roman"/>
                <a:cs typeface="Times Roman"/>
                <a:sym typeface="Times Roman"/>
              </a:defRPr>
            </a:pPr>
          </a:p>
          <a:p>
            <a:pPr marL="0" indent="0">
              <a:lnSpc>
                <a:spcPct val="126000"/>
              </a:lnSpc>
              <a:spcBef>
                <a:spcPts val="600"/>
              </a:spcBef>
              <a:buSzTx/>
              <a:buNone/>
              <a:defRPr sz="2400">
                <a:latin typeface="Times Roman"/>
                <a:ea typeface="Times Roman"/>
                <a:cs typeface="Times Roman"/>
                <a:sym typeface="Times Roman"/>
              </a:defRPr>
            </a:pPr>
            <a:r>
              <a:t>No tengo conflictos de interés para esta presentación.</a:t>
            </a:r>
          </a:p>
          <a:p>
            <a:pPr marL="0" indent="0" algn="just">
              <a:lnSpc>
                <a:spcPct val="126000"/>
              </a:lnSpc>
              <a:spcBef>
                <a:spcPts val="600"/>
              </a:spcBef>
              <a:buSzTx/>
              <a:buNone/>
              <a:defRPr sz="2400">
                <a:latin typeface="Times Roman"/>
                <a:ea typeface="Times Roman"/>
                <a:cs typeface="Times Roman"/>
                <a:sym typeface="Times Roman"/>
              </a:defRPr>
            </a:pPr>
          </a:p>
          <a:p>
            <a:pPr marL="0" indent="0" algn="just">
              <a:lnSpc>
                <a:spcPct val="126000"/>
              </a:lnSpc>
              <a:spcBef>
                <a:spcPts val="600"/>
              </a:spcBef>
              <a:buSzTx/>
              <a:buNone/>
              <a:defRPr sz="2400">
                <a:latin typeface="Times Roman"/>
                <a:ea typeface="Times Roman"/>
                <a:cs typeface="Times Roman"/>
                <a:sym typeface="Times Roman"/>
              </a:defRPr>
            </a:pPr>
            <a:r>
              <a:t>He recibido patrocinios para educación médica continuada u honorarios por conferencista de: Astra Zeneca, Novartis, Sanofi, Abbott, Merck, Bagó-Armstrong, Asofarma, LAM, Cardiopharm, Farqui, Bayer.</a:t>
            </a:r>
          </a:p>
        </p:txBody>
      </p:sp>
      <p:pic>
        <p:nvPicPr>
          <p:cNvPr id="195"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55" name="Imagen 1" descr="Imagen 1"/>
          <p:cNvPicPr>
            <a:picLocks noChangeAspect="1"/>
          </p:cNvPicPr>
          <p:nvPr/>
        </p:nvPicPr>
        <p:blipFill>
          <a:blip r:embed="rId4">
            <a:extLst/>
          </a:blip>
          <a:stretch>
            <a:fillRect/>
          </a:stretch>
        </p:blipFill>
        <p:spPr>
          <a:xfrm>
            <a:off x="2201588" y="2386527"/>
            <a:ext cx="9097492" cy="4168948"/>
          </a:xfrm>
          <a:prstGeom prst="rect">
            <a:avLst/>
          </a:prstGeom>
          <a:ln w="12700">
            <a:miter lim="400000"/>
          </a:ln>
        </p:spPr>
      </p:pic>
      <p:sp>
        <p:nvSpPr>
          <p:cNvPr id="656" name="CuadroTexto 2"/>
          <p:cNvSpPr txBox="1"/>
          <p:nvPr/>
        </p:nvSpPr>
        <p:spPr>
          <a:xfrm>
            <a:off x="9136581" y="6408121"/>
            <a:ext cx="2963315"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Calibri"/>
                <a:ea typeface="Calibri"/>
                <a:cs typeface="Calibri"/>
                <a:sym typeface="Calibri"/>
              </a:defRPr>
            </a:lvl1pPr>
          </a:lstStyle>
          <a:p>
            <a:pPr/>
            <a:r>
              <a:t>Jang et al, JAMA Int Med, 2024</a:t>
            </a:r>
          </a:p>
        </p:txBody>
      </p:sp>
      <p:pic>
        <p:nvPicPr>
          <p:cNvPr id="657" name="Marcador de contenido 5" descr="Marcador de contenido 5"/>
          <p:cNvPicPr>
            <a:picLocks noChangeAspect="1"/>
          </p:cNvPicPr>
          <p:nvPr/>
        </p:nvPicPr>
        <p:blipFill>
          <a:blip r:embed="rId5">
            <a:extLst/>
          </a:blip>
          <a:stretch>
            <a:fillRect/>
          </a:stretch>
        </p:blipFill>
        <p:spPr>
          <a:xfrm>
            <a:off x="2044894" y="66128"/>
            <a:ext cx="6661171" cy="201429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1" name="Title 1"/>
          <p:cNvSpPr txBox="1"/>
          <p:nvPr>
            <p:ph type="title"/>
          </p:nvPr>
        </p:nvSpPr>
        <p:spPr>
          <a:prstGeom prst="rect">
            <a:avLst/>
          </a:prstGeom>
        </p:spPr>
        <p:txBody>
          <a:bodyPr/>
          <a:lstStyle/>
          <a:p>
            <a:pPr>
              <a:defRPr>
                <a:latin typeface="Montserrat"/>
                <a:ea typeface="Montserrat"/>
                <a:cs typeface="Montserrat"/>
                <a:sym typeface="Montserrat"/>
              </a:defRPr>
            </a:pPr>
          </a:p>
        </p:txBody>
      </p:sp>
      <p:sp>
        <p:nvSpPr>
          <p:cNvPr id="662"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663"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664" name="Captura de Pantalla 2025-04-06 a la(s) 10.38.58 p. m..png" descr="Captura de Pantalla 2025-04-06 a la(s) 10.38.58 p. m..png"/>
          <p:cNvPicPr>
            <a:picLocks noChangeAspect="1"/>
          </p:cNvPicPr>
          <p:nvPr/>
        </p:nvPicPr>
        <p:blipFill>
          <a:blip r:embed="rId4">
            <a:extLst/>
          </a:blip>
          <a:stretch>
            <a:fillRect/>
          </a:stretch>
        </p:blipFill>
        <p:spPr>
          <a:xfrm>
            <a:off x="-1" y="104712"/>
            <a:ext cx="12192001" cy="545690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6" name="Content Placeholder 2"/>
          <p:cNvSpPr txBox="1"/>
          <p:nvPr>
            <p:ph type="body" idx="1"/>
          </p:nvPr>
        </p:nvSpPr>
        <p:spPr>
          <a:xfrm>
            <a:off x="838200" y="1825625"/>
            <a:ext cx="10515600" cy="3572641"/>
          </a:xfrm>
          <a:prstGeom prst="rect">
            <a:avLst/>
          </a:prstGeom>
        </p:spPr>
        <p:txBody>
          <a:bodyPr/>
          <a:lstStyle/>
          <a:p>
            <a:pPr marL="0" indent="0" defTabSz="278892">
              <a:lnSpc>
                <a:spcPct val="100000"/>
              </a:lnSpc>
              <a:spcBef>
                <a:spcPts val="0"/>
              </a:spcBef>
              <a:buSzTx/>
              <a:buFontTx/>
              <a:buNone/>
              <a:defRPr b="1" sz="1708">
                <a:solidFill>
                  <a:srgbClr val="1F1F1F"/>
                </a:solidFill>
                <a:latin typeface="Helvetica Neue"/>
                <a:ea typeface="Helvetica Neue"/>
                <a:cs typeface="Helvetica Neue"/>
                <a:sym typeface="Helvetica Neue"/>
              </a:defRPr>
            </a:pPr>
          </a:p>
          <a:p>
            <a:pPr marL="0" indent="0" defTabSz="278892">
              <a:lnSpc>
                <a:spcPct val="100000"/>
              </a:lnSpc>
              <a:spcBef>
                <a:spcPts val="0"/>
              </a:spcBef>
              <a:buSzTx/>
              <a:buFontTx/>
              <a:buNone/>
              <a:defRPr sz="1708">
                <a:solidFill>
                  <a:srgbClr val="1F1F1F"/>
                </a:solidFill>
                <a:latin typeface="Helvetica Neue"/>
                <a:ea typeface="Helvetica Neue"/>
                <a:cs typeface="Helvetica Neue"/>
                <a:sym typeface="Helvetica Neue"/>
              </a:defRPr>
            </a:pPr>
            <a:r>
              <a:rPr b="1"/>
              <a:t>Objetivos/Introducción</a:t>
            </a:r>
            <a:r>
              <a:t>: Los i-SGLT2 y las glitazonas, suprimen la (EHGNA); sin embargo, se han publicado pocos estudios comparativos. La dapagliflozina ha demostrado no inferioridad en comparación con la pioglitazona para el control glucémico y superioridad en la reducción de peso en pacientes con DM2. Se realizó un análisis secundario de los efectos favorables de los i-SGLT2 para la EHGNA.</a:t>
            </a:r>
          </a:p>
          <a:p>
            <a:pPr marL="0" indent="0" defTabSz="278892">
              <a:lnSpc>
                <a:spcPct val="100000"/>
              </a:lnSpc>
              <a:spcBef>
                <a:spcPts val="0"/>
              </a:spcBef>
              <a:buSzTx/>
              <a:buFontTx/>
              <a:buNone/>
              <a:defRPr b="1" sz="1708">
                <a:solidFill>
                  <a:srgbClr val="1F1F1F"/>
                </a:solidFill>
                <a:latin typeface="Helvetica Neue"/>
                <a:ea typeface="Helvetica Neue"/>
                <a:cs typeface="Helvetica Neue"/>
                <a:sym typeface="Helvetica Neue"/>
              </a:defRPr>
            </a:pPr>
          </a:p>
          <a:p>
            <a:pPr marL="0" indent="0" defTabSz="278892">
              <a:lnSpc>
                <a:spcPct val="100000"/>
              </a:lnSpc>
              <a:spcBef>
                <a:spcPts val="0"/>
              </a:spcBef>
              <a:buSzTx/>
              <a:buFontTx/>
              <a:buNone/>
              <a:defRPr sz="1708">
                <a:solidFill>
                  <a:srgbClr val="1F1F1F"/>
                </a:solidFill>
                <a:latin typeface="Helvetica Neue"/>
                <a:ea typeface="Helvetica Neue"/>
                <a:cs typeface="Helvetica Neue"/>
                <a:sym typeface="Helvetica Neue"/>
              </a:defRPr>
            </a:pPr>
            <a:r>
              <a:rPr b="1"/>
              <a:t>Materiales y métodos</a:t>
            </a:r>
            <a:r>
              <a:t>: En este ensayo multicéntrico, abierto, prospectivo, aleatorizado y de comparación de grupos paralelos, los pacientes que tomaron pioglitazona durante ≥12 semanas fueron cambiados aleatoriamente a dapagliflozina o continuaron con pioglitazona durante 24 semanas más. El índice de hígado graso (ILG), compuesto por el índice de masa corporal, los triglicéridos, la circunferencia de la cintura y la c-glutamil transpeptidasa, se utilizó para la evaluación de la EHGNA. </a:t>
            </a:r>
          </a:p>
          <a:p>
            <a:pPr marL="0" indent="0" defTabSz="278892">
              <a:lnSpc>
                <a:spcPct val="100000"/>
              </a:lnSpc>
              <a:spcBef>
                <a:spcPts val="0"/>
              </a:spcBef>
              <a:buSzTx/>
              <a:buFontTx/>
              <a:buNone/>
              <a:defRPr sz="1708">
                <a:solidFill>
                  <a:srgbClr val="1F1F1F"/>
                </a:solidFill>
                <a:latin typeface="Helvetica Neue"/>
                <a:ea typeface="Helvetica Neue"/>
                <a:cs typeface="Helvetica Neue"/>
                <a:sym typeface="Helvetica Neue"/>
              </a:defRPr>
            </a:pPr>
          </a:p>
        </p:txBody>
      </p:sp>
      <p:pic>
        <p:nvPicPr>
          <p:cNvPr id="667"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668" name="Captura de Pantalla 2025-04-06 a la(s) 10.55.36 p. m..png" descr="Captura de Pantalla 2025-04-06 a la(s) 10.55.36 p. m..png"/>
          <p:cNvPicPr>
            <a:picLocks noChangeAspect="1"/>
          </p:cNvPicPr>
          <p:nvPr/>
        </p:nvPicPr>
        <p:blipFill>
          <a:blip r:embed="rId4">
            <a:extLst/>
          </a:blip>
          <a:stretch>
            <a:fillRect/>
          </a:stretch>
        </p:blipFill>
        <p:spPr>
          <a:xfrm>
            <a:off x="639508" y="402695"/>
            <a:ext cx="7244271" cy="151083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70" name="Captura de Pantalla 2025-04-22 a la(s) 5.33.01 a. m..png" descr="Captura de Pantalla 2025-04-22 a la(s) 5.33.01 a. m..png"/>
          <p:cNvPicPr>
            <a:picLocks noChangeAspect="1"/>
          </p:cNvPicPr>
          <p:nvPr/>
        </p:nvPicPr>
        <p:blipFill>
          <a:blip r:embed="rId4">
            <a:extLst/>
          </a:blip>
          <a:stretch>
            <a:fillRect/>
          </a:stretch>
        </p:blipFill>
        <p:spPr>
          <a:xfrm>
            <a:off x="746872" y="289276"/>
            <a:ext cx="9014045" cy="627944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74"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
        <p:nvSpPr>
          <p:cNvPr id="675" name="Marcador de texto 3"/>
          <p:cNvSpPr/>
          <p:nvPr/>
        </p:nvSpPr>
        <p:spPr>
          <a:xfrm>
            <a:off x="258415" y="147405"/>
            <a:ext cx="4522028" cy="55424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libri"/>
                <a:ea typeface="Calibri"/>
                <a:cs typeface="Calibri"/>
                <a:sym typeface="Calibri"/>
              </a:defRPr>
            </a:pPr>
            <a:r>
              <a:rPr b="1"/>
              <a:t>Resultados</a:t>
            </a:r>
            <a:r>
              <a:t>:El FLI disminuyó significativamente más en el grupo DAP (58,3 ± 18,3 a 48,8 ± 19,5) en comparación con el grupo PIO (58,4 ± 20,6 a 61,2 ± 20,8) después de 24 semanas (</a:t>
            </a:r>
            <a:r>
              <a:rPr i="1"/>
              <a:t>P </a:t>
            </a:r>
            <a:r>
              <a:t>&lt; 0,01;</a:t>
            </a:r>
          </a:p>
          <a:p>
            <a:pPr>
              <a:lnSpc>
                <a:spcPct val="90000"/>
              </a:lnSpc>
              <a:spcBef>
                <a:spcPts val="1000"/>
              </a:spcBef>
              <a:defRPr sz="2400">
                <a:latin typeface="Calibri"/>
                <a:ea typeface="Calibri"/>
                <a:cs typeface="Calibri"/>
                <a:sym typeface="Calibri"/>
              </a:defRPr>
            </a:pPr>
          </a:p>
          <a:p>
            <a:pPr>
              <a:lnSpc>
                <a:spcPct val="90000"/>
              </a:lnSpc>
              <a:spcBef>
                <a:spcPts val="1000"/>
              </a:spcBef>
              <a:defRPr sz="2400">
                <a:latin typeface="Calibri"/>
                <a:ea typeface="Calibri"/>
                <a:cs typeface="Calibri"/>
                <a:sym typeface="Calibri"/>
              </a:defRPr>
            </a:pPr>
            <a:r>
              <a:rPr b="1"/>
              <a:t>Conclusión:</a:t>
            </a:r>
            <a:r>
              <a:t> La dapagliflozina podría ser más beneficiosa que la pioglitazona en pacientes con EHGNA. Las mejoras en el FLI estarían estrechamente relacionadas con el control glucémico.</a:t>
            </a:r>
          </a:p>
        </p:txBody>
      </p:sp>
      <p:pic>
        <p:nvPicPr>
          <p:cNvPr id="676" name="Captura de Pantalla 2025-09-05 a la(s) 12.13.48 p. m..png" descr="Captura de Pantalla 2025-09-05 a la(s) 12.13.48 p. m..png"/>
          <p:cNvPicPr>
            <a:picLocks noChangeAspect="1"/>
          </p:cNvPicPr>
          <p:nvPr/>
        </p:nvPicPr>
        <p:blipFill>
          <a:blip r:embed="rId4">
            <a:extLst/>
          </a:blip>
          <a:stretch>
            <a:fillRect/>
          </a:stretch>
        </p:blipFill>
        <p:spPr>
          <a:xfrm>
            <a:off x="5151776" y="110742"/>
            <a:ext cx="7080993" cy="606235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78"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
        <p:nvSpPr>
          <p:cNvPr id="679" name="Marcador de texto 3"/>
          <p:cNvSpPr/>
          <p:nvPr/>
        </p:nvSpPr>
        <p:spPr>
          <a:xfrm>
            <a:off x="242466" y="1562667"/>
            <a:ext cx="4522028" cy="55424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libri"/>
                <a:ea typeface="Calibri"/>
                <a:cs typeface="Calibri"/>
                <a:sym typeface="Calibri"/>
              </a:defRPr>
            </a:pPr>
            <a:r>
              <a:rPr b="1"/>
              <a:t>Resultados</a:t>
            </a:r>
            <a:r>
              <a:t>: El análisis de regresión lineal múltiple mostró que los cambios en el FLI tuvieron una correlación significativamente positiva con los cambios en la hemoglobina glucosilada (p = 0,03) y el nivel de insulina (p &lt; 0,01) en el grupo de dapagliflozina.</a:t>
            </a:r>
          </a:p>
          <a:p>
            <a:pPr>
              <a:lnSpc>
                <a:spcPct val="90000"/>
              </a:lnSpc>
              <a:spcBef>
                <a:spcPts val="1000"/>
              </a:spcBef>
              <a:defRPr sz="2400">
                <a:latin typeface="Calibri"/>
                <a:ea typeface="Calibri"/>
                <a:cs typeface="Calibri"/>
                <a:sym typeface="Calibri"/>
              </a:defRPr>
            </a:pPr>
          </a:p>
        </p:txBody>
      </p:sp>
      <p:pic>
        <p:nvPicPr>
          <p:cNvPr id="680" name="Captura de Pantalla 2025-04-22 a la(s) 5.37.03 a. m..png" descr="Captura de Pantalla 2025-04-22 a la(s) 5.37.03 a. m..png"/>
          <p:cNvPicPr>
            <a:picLocks noChangeAspect="1"/>
          </p:cNvPicPr>
          <p:nvPr/>
        </p:nvPicPr>
        <p:blipFill>
          <a:blip r:embed="rId4">
            <a:extLst/>
          </a:blip>
          <a:stretch>
            <a:fillRect/>
          </a:stretch>
        </p:blipFill>
        <p:spPr>
          <a:xfrm>
            <a:off x="5083379" y="312814"/>
            <a:ext cx="6675407" cy="5171379"/>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2" name="Content Placeholder 2"/>
          <p:cNvSpPr txBox="1"/>
          <p:nvPr>
            <p:ph type="body" sz="half" idx="1"/>
          </p:nvPr>
        </p:nvSpPr>
        <p:spPr>
          <a:xfrm>
            <a:off x="104553" y="3117773"/>
            <a:ext cx="10515601" cy="3059191"/>
          </a:xfrm>
          <a:prstGeom prst="rect">
            <a:avLst/>
          </a:prstGeom>
        </p:spPr>
        <p:txBody>
          <a:bodyPr/>
          <a:lstStyle>
            <a:lvl1pPr marL="0" indent="0" algn="ctr" defTabSz="609584">
              <a:lnSpc>
                <a:spcPct val="100000"/>
              </a:lnSpc>
              <a:spcBef>
                <a:spcPts val="0"/>
              </a:spcBef>
              <a:buSzTx/>
              <a:buFontTx/>
              <a:buNone/>
              <a:defRPr b="1" sz="5500">
                <a:latin typeface="Helvetica Neue"/>
                <a:ea typeface="Helvetica Neue"/>
                <a:cs typeface="Helvetica Neue"/>
                <a:sym typeface="Helvetica Neue"/>
              </a:defRPr>
            </a:lvl1pPr>
          </a:lstStyle>
          <a:p>
            <a:pPr/>
            <a:r>
              <a:t>ISGLT2 en el manejo de SOP</a:t>
            </a:r>
          </a:p>
        </p:txBody>
      </p:sp>
      <p:pic>
        <p:nvPicPr>
          <p:cNvPr id="683" name="Picture 5" descr="Picture 5"/>
          <p:cNvPicPr>
            <a:picLocks noChangeAspect="1"/>
          </p:cNvPicPr>
          <p:nvPr/>
        </p:nvPicPr>
        <p:blipFill>
          <a:blip r:embed="rId3">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685" name="Title 1"/>
          <p:cNvSpPr txBox="1"/>
          <p:nvPr>
            <p:ph type="title"/>
          </p:nvPr>
        </p:nvSpPr>
        <p:spPr>
          <a:prstGeom prst="rect">
            <a:avLst/>
          </a:prstGeom>
        </p:spPr>
        <p:txBody>
          <a:bodyPr/>
          <a:lstStyle>
            <a:lvl1pPr>
              <a:defRPr>
                <a:latin typeface="Helvetica Neue"/>
                <a:ea typeface="Helvetica Neue"/>
                <a:cs typeface="Helvetica Neue"/>
                <a:sym typeface="Helvetica Neue"/>
              </a:defRPr>
            </a:lvl1pPr>
          </a:lstStyle>
          <a:p>
            <a:pPr/>
            <a:r>
              <a:t>El síndrome de ovario poliquístico</a:t>
            </a:r>
          </a:p>
        </p:txBody>
      </p:sp>
      <p:sp>
        <p:nvSpPr>
          <p:cNvPr id="686" name="Content Placeholder 2"/>
          <p:cNvSpPr txBox="1"/>
          <p:nvPr>
            <p:ph type="body" idx="1"/>
          </p:nvPr>
        </p:nvSpPr>
        <p:spPr>
          <a:xfrm>
            <a:off x="838200" y="1825625"/>
            <a:ext cx="10515600" cy="3572641"/>
          </a:xfrm>
          <a:prstGeom prst="rect">
            <a:avLst/>
          </a:prstGeom>
        </p:spPr>
        <p:txBody>
          <a:bodyPr/>
          <a:lstStyle/>
          <a:p>
            <a:pPr marL="275122" indent="-275122" algn="just" defTabSz="448055">
              <a:lnSpc>
                <a:spcPct val="100000"/>
              </a:lnSpc>
              <a:spcBef>
                <a:spcPts val="0"/>
              </a:spcBef>
              <a:buFontTx/>
              <a:defRPr sz="2548">
                <a:solidFill>
                  <a:srgbClr val="1F1F1F"/>
                </a:solidFill>
                <a:latin typeface="Helvetica Neue"/>
                <a:ea typeface="Helvetica Neue"/>
                <a:cs typeface="Helvetica Neue"/>
                <a:sym typeface="Helvetica Neue"/>
              </a:defRPr>
            </a:pPr>
            <a:r>
              <a:t>Es la endocrinopatía más común en mujeres en edad reproductiva, con una prevalencia mundial del 10-13 %. </a:t>
            </a:r>
          </a:p>
          <a:p>
            <a:pPr marL="275122" indent="-275122" algn="just" defTabSz="448055">
              <a:lnSpc>
                <a:spcPct val="100000"/>
              </a:lnSpc>
              <a:spcBef>
                <a:spcPts val="0"/>
              </a:spcBef>
              <a:buFontTx/>
              <a:defRPr sz="2548">
                <a:solidFill>
                  <a:srgbClr val="1F1F1F"/>
                </a:solidFill>
                <a:latin typeface="Helvetica Neue"/>
                <a:ea typeface="Helvetica Neue"/>
                <a:cs typeface="Helvetica Neue"/>
                <a:sym typeface="Helvetica Neue"/>
              </a:defRPr>
            </a:pPr>
          </a:p>
          <a:p>
            <a:pPr marL="275122" indent="-275122" algn="just" defTabSz="448055">
              <a:lnSpc>
                <a:spcPct val="100000"/>
              </a:lnSpc>
              <a:spcBef>
                <a:spcPts val="0"/>
              </a:spcBef>
              <a:buFontTx/>
              <a:defRPr sz="2548">
                <a:solidFill>
                  <a:srgbClr val="1F1F1F"/>
                </a:solidFill>
                <a:latin typeface="Helvetica Neue"/>
                <a:ea typeface="Helvetica Neue"/>
                <a:cs typeface="Helvetica Neue"/>
                <a:sym typeface="Helvetica Neue"/>
              </a:defRPr>
            </a:pPr>
            <a:r>
              <a:t>La patogénesis del SOP implica alteraciones genéticas, epigenéticas, neuroendocrinas , reproductivas y metabólicas.</a:t>
            </a:r>
          </a:p>
          <a:p>
            <a:pPr marL="275122" indent="-275122" algn="just" defTabSz="448055">
              <a:lnSpc>
                <a:spcPct val="100000"/>
              </a:lnSpc>
              <a:spcBef>
                <a:spcPts val="0"/>
              </a:spcBef>
              <a:buFontTx/>
              <a:defRPr sz="2548">
                <a:solidFill>
                  <a:srgbClr val="1F1F1F"/>
                </a:solidFill>
                <a:latin typeface="Helvetica Neue"/>
                <a:ea typeface="Helvetica Neue"/>
                <a:cs typeface="Helvetica Neue"/>
                <a:sym typeface="Helvetica Neue"/>
              </a:defRPr>
            </a:pPr>
          </a:p>
          <a:p>
            <a:pPr marL="275122" indent="-275122" algn="just" defTabSz="448055">
              <a:lnSpc>
                <a:spcPct val="100000"/>
              </a:lnSpc>
              <a:spcBef>
                <a:spcPts val="0"/>
              </a:spcBef>
              <a:buFontTx/>
              <a:defRPr sz="2548">
                <a:solidFill>
                  <a:srgbClr val="1F1F1F"/>
                </a:solidFill>
                <a:latin typeface="Helvetica Neue"/>
                <a:ea typeface="Helvetica Neue"/>
                <a:cs typeface="Helvetica Neue"/>
                <a:sym typeface="Helvetica Neue"/>
              </a:defRPr>
            </a:pPr>
            <a:r>
              <a:t> El 38-88 % presentan sobrepeso u obesidad, lo que agrava la resistencia a la insulina y contribuye a múltiples anomalías metabólicas.</a:t>
            </a:r>
          </a:p>
        </p:txBody>
      </p:sp>
      <p:pic>
        <p:nvPicPr>
          <p:cNvPr id="687"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sp>
        <p:nvSpPr>
          <p:cNvPr id="688" name="J. Clin. Med. 2024, 13, 1056. https://doi.org/10.3390/jcm13041056"/>
          <p:cNvSpPr txBox="1"/>
          <p:nvPr/>
        </p:nvSpPr>
        <p:spPr>
          <a:xfrm>
            <a:off x="6221838" y="5047191"/>
            <a:ext cx="5959374" cy="75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sz="1700">
                <a:latin typeface="Times Roman"/>
                <a:ea typeface="Times Roman"/>
                <a:cs typeface="Times Roman"/>
                <a:sym typeface="Times Roman"/>
              </a:defRPr>
            </a:pPr>
            <a:r>
              <a:rPr i="1"/>
              <a:t>J. Clin. Med. </a:t>
            </a:r>
            <a:r>
              <a:rPr b="1"/>
              <a:t>2024</a:t>
            </a:r>
            <a:r>
              <a:t>, </a:t>
            </a:r>
            <a:r>
              <a:rPr i="1"/>
              <a:t>13</a:t>
            </a:r>
            <a:r>
              <a:t>, 1056. https://doi.org/10.3390/jcm13041056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92"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693" name="Captura de Pantalla 2025-04-08 a la(s) 3.45.28 a. m..png" descr="Captura de Pantalla 2025-04-08 a la(s) 3.45.28 a. m..png"/>
          <p:cNvPicPr>
            <a:picLocks noChangeAspect="1"/>
          </p:cNvPicPr>
          <p:nvPr/>
        </p:nvPicPr>
        <p:blipFill>
          <a:blip r:embed="rId5">
            <a:extLst/>
          </a:blip>
          <a:stretch>
            <a:fillRect/>
          </a:stretch>
        </p:blipFill>
        <p:spPr>
          <a:xfrm>
            <a:off x="1220066" y="68385"/>
            <a:ext cx="9482808" cy="555299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7" name="Content Placeholder 2"/>
          <p:cNvSpPr txBox="1"/>
          <p:nvPr>
            <p:ph type="body" idx="1"/>
          </p:nvPr>
        </p:nvSpPr>
        <p:spPr>
          <a:xfrm>
            <a:off x="838200" y="2105793"/>
            <a:ext cx="10515600" cy="3292473"/>
          </a:xfrm>
          <a:prstGeom prst="rect">
            <a:avLst/>
          </a:prstGeom>
        </p:spPr>
        <p:txBody>
          <a:bodyPr/>
          <a:lstStyle/>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r>
              <a:t>Debido a que investigaciones anteriores han demostrado enormes beneficios para los pacientes con otras condiciones médicas que comienzan a tomar un ISGLT2, ha habido interés en explorar si esta puede ser una nueva opción de tratamiento para pacientes con SOP.</a:t>
            </a:r>
          </a:p>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p>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r>
              <a:t>En esta revisión examinan los efectos de los ISGLT2 sobre diversos resultados en mujeres con esta condición.</a:t>
            </a:r>
          </a:p>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p>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r>
              <a:t>Se han realizado cinco ensayos clínicos aleatorios donde utilizaron ISGLT2  en mujeres con SOP y examinaron resultados.</a:t>
            </a:r>
          </a:p>
          <a:p>
            <a:pPr marL="260032" indent="-260032" algn="just" defTabSz="832104">
              <a:lnSpc>
                <a:spcPct val="100000"/>
              </a:lnSpc>
              <a:spcBef>
                <a:spcPts val="0"/>
              </a:spcBef>
              <a:defRPr sz="1456">
                <a:solidFill>
                  <a:srgbClr val="535353"/>
                </a:solidFill>
                <a:latin typeface="Helvetica Neue"/>
                <a:ea typeface="Helvetica Neue"/>
                <a:cs typeface="Helvetica Neue"/>
                <a:sym typeface="Helvetica Neue"/>
              </a:defRPr>
            </a:pPr>
          </a:p>
          <a:p>
            <a:pPr marL="260032" indent="-260032" algn="just" defTabSz="832104">
              <a:lnSpc>
                <a:spcPct val="100000"/>
              </a:lnSpc>
              <a:spcBef>
                <a:spcPts val="0"/>
              </a:spcBef>
              <a:buFontTx/>
              <a:buChar char="-"/>
              <a:defRPr sz="1456">
                <a:solidFill>
                  <a:srgbClr val="535353"/>
                </a:solidFill>
                <a:latin typeface="Helvetica Neue"/>
                <a:ea typeface="Helvetica Neue"/>
                <a:cs typeface="Helvetica Neue"/>
                <a:sym typeface="Helvetica Neue"/>
              </a:defRPr>
            </a:pPr>
            <a:r>
              <a:t>Cai et al., 2022 </a:t>
            </a:r>
          </a:p>
          <a:p>
            <a:pPr marL="260032" indent="-260032" algn="just" defTabSz="832104">
              <a:lnSpc>
                <a:spcPct val="100000"/>
              </a:lnSpc>
              <a:spcBef>
                <a:spcPts val="0"/>
              </a:spcBef>
              <a:buFontTx/>
              <a:buChar char="-"/>
              <a:defRPr sz="1456">
                <a:solidFill>
                  <a:srgbClr val="535353"/>
                </a:solidFill>
                <a:latin typeface="Helvetica Neue"/>
                <a:ea typeface="Helvetica Neue"/>
                <a:cs typeface="Helvetica Neue"/>
                <a:sym typeface="Helvetica Neue"/>
              </a:defRPr>
            </a:pPr>
            <a:r>
              <a:t>Elkind-Hirsch et al. 2021 </a:t>
            </a:r>
          </a:p>
          <a:p>
            <a:pPr marL="260032" indent="-260032" algn="just" defTabSz="832104">
              <a:lnSpc>
                <a:spcPct val="100000"/>
              </a:lnSpc>
              <a:spcBef>
                <a:spcPts val="0"/>
              </a:spcBef>
              <a:buFontTx/>
              <a:buChar char="-"/>
              <a:defRPr sz="1456">
                <a:solidFill>
                  <a:srgbClr val="535353"/>
                </a:solidFill>
                <a:latin typeface="Helvetica Neue"/>
                <a:ea typeface="Helvetica Neue"/>
                <a:cs typeface="Helvetica Neue"/>
                <a:sym typeface="Helvetica Neue"/>
              </a:defRPr>
            </a:pPr>
            <a:r>
              <a:t>Javed et al., 2019 </a:t>
            </a:r>
          </a:p>
          <a:p>
            <a:pPr marL="260032" indent="-260032" algn="just" defTabSz="832104">
              <a:lnSpc>
                <a:spcPct val="100000"/>
              </a:lnSpc>
              <a:spcBef>
                <a:spcPts val="0"/>
              </a:spcBef>
              <a:buFontTx/>
              <a:buChar char="-"/>
              <a:defRPr sz="1456">
                <a:solidFill>
                  <a:srgbClr val="535353"/>
                </a:solidFill>
                <a:latin typeface="Helvetica Neue"/>
                <a:ea typeface="Helvetica Neue"/>
                <a:cs typeface="Helvetica Neue"/>
                <a:sym typeface="Helvetica Neue"/>
              </a:defRPr>
            </a:pPr>
            <a:r>
              <a:t>Tan et al., 2022 </a:t>
            </a:r>
          </a:p>
          <a:p>
            <a:pPr marL="260032" indent="-260032" algn="just" defTabSz="832104">
              <a:lnSpc>
                <a:spcPct val="100000"/>
              </a:lnSpc>
              <a:spcBef>
                <a:spcPts val="0"/>
              </a:spcBef>
              <a:buFontTx/>
              <a:buChar char="-"/>
              <a:defRPr sz="1456">
                <a:solidFill>
                  <a:srgbClr val="535353"/>
                </a:solidFill>
                <a:latin typeface="Helvetica Neue"/>
                <a:ea typeface="Helvetica Neue"/>
                <a:cs typeface="Helvetica Neue"/>
                <a:sym typeface="Helvetica Neue"/>
              </a:defRPr>
            </a:pPr>
            <a:r>
              <a:t>Zhang et al., 2022 </a:t>
            </a:r>
          </a:p>
        </p:txBody>
      </p:sp>
      <p:pic>
        <p:nvPicPr>
          <p:cNvPr id="698"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699" name="Captura de Pantalla 2025-04-08 a la(s) 3.59.46 a. m..png" descr="Captura de Pantalla 2025-04-08 a la(s) 3.59.46 a. m..png"/>
          <p:cNvPicPr>
            <a:picLocks noChangeAspect="1"/>
          </p:cNvPicPr>
          <p:nvPr/>
        </p:nvPicPr>
        <p:blipFill>
          <a:blip r:embed="rId4">
            <a:extLst/>
          </a:blip>
          <a:stretch>
            <a:fillRect/>
          </a:stretch>
        </p:blipFill>
        <p:spPr>
          <a:xfrm>
            <a:off x="154692" y="269975"/>
            <a:ext cx="5742510" cy="1795021"/>
          </a:xfrm>
          <a:prstGeom prst="rect">
            <a:avLst/>
          </a:prstGeom>
          <a:ln w="12700">
            <a:miter lim="400000"/>
          </a:ln>
        </p:spPr>
      </p:pic>
      <p:sp>
        <p:nvSpPr>
          <p:cNvPr id="700" name="Text Placeholder 5"/>
          <p:cNvSpPr txBox="1"/>
          <p:nvPr/>
        </p:nvSpPr>
        <p:spPr>
          <a:xfrm>
            <a:off x="3825594" y="5729292"/>
            <a:ext cx="8699471" cy="4292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spcBef>
                <a:spcPts val="1000"/>
              </a:spcBef>
              <a:defRPr sz="1200">
                <a:solidFill>
                  <a:srgbClr val="FFFFFF"/>
                </a:solidFill>
                <a:latin typeface="Arial Narrow"/>
                <a:ea typeface="Arial Narrow"/>
                <a:cs typeface="Arial Narrow"/>
                <a:sym typeface="Arial Narrow"/>
              </a:defRPr>
            </a:lvl1pPr>
          </a:lstStyle>
          <a:p>
            <a:pPr/>
            <a:r>
              <a:t>Sinha B and Ghosal S (2022) A Meta-Analysis of the Effect of Sodium Glucose Cotransporter-2 Inhibitors on Metabolic Parameters in Patients WithPolycystic  Ovary  Syndrome. Front.  Endocrinol.  13:830401.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7" name="Title 1"/>
          <p:cNvSpPr txBox="1"/>
          <p:nvPr>
            <p:ph type="title"/>
          </p:nvPr>
        </p:nvSpPr>
        <p:spPr>
          <a:xfrm>
            <a:off x="414866" y="365125"/>
            <a:ext cx="9242235" cy="1325563"/>
          </a:xfrm>
          <a:prstGeom prst="rect">
            <a:avLst/>
          </a:prstGeom>
        </p:spPr>
        <p:txBody>
          <a:bodyPr/>
          <a:lstStyle>
            <a:lvl1pPr defTabSz="914400">
              <a:lnSpc>
                <a:spcPct val="90000"/>
              </a:lnSpc>
              <a:defRPr sz="3300">
                <a:latin typeface="Arial"/>
                <a:ea typeface="Arial"/>
                <a:cs typeface="Arial"/>
                <a:sym typeface="Arial"/>
              </a:defRPr>
            </a:lvl1pPr>
          </a:lstStyle>
          <a:p>
            <a:pPr/>
            <a:r>
              <a:t>Fisiología de la Glucosa y  el Riñón</a:t>
            </a:r>
          </a:p>
        </p:txBody>
      </p:sp>
      <p:pic>
        <p:nvPicPr>
          <p:cNvPr id="198" name="Captura de Pantalla 2025-08-31 a la(s) 10.37.55 p. m..png" descr="Captura de Pantalla 2025-08-31 a la(s) 10.37.55 p. m..png"/>
          <p:cNvPicPr>
            <a:picLocks noChangeAspect="1"/>
          </p:cNvPicPr>
          <p:nvPr/>
        </p:nvPicPr>
        <p:blipFill>
          <a:blip r:embed="rId4">
            <a:extLst/>
          </a:blip>
          <a:stretch>
            <a:fillRect/>
          </a:stretch>
        </p:blipFill>
        <p:spPr>
          <a:xfrm>
            <a:off x="1206039" y="1715692"/>
            <a:ext cx="8619082" cy="4701317"/>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2" name="Title 1"/>
          <p:cNvSpPr txBox="1"/>
          <p:nvPr>
            <p:ph type="title"/>
          </p:nvPr>
        </p:nvSpPr>
        <p:spPr>
          <a:xfrm>
            <a:off x="363556" y="365125"/>
            <a:ext cx="10990245" cy="1325563"/>
          </a:xfrm>
          <a:prstGeom prst="rect">
            <a:avLst/>
          </a:prstGeom>
        </p:spPr>
        <p:txBody>
          <a:bodyPr/>
          <a:lstStyle>
            <a:lvl1pPr defTabSz="609584">
              <a:defRPr b="1" sz="3800">
                <a:latin typeface="Helvetica Neue"/>
                <a:ea typeface="Helvetica Neue"/>
                <a:cs typeface="Helvetica Neue"/>
                <a:sym typeface="Helvetica Neue"/>
              </a:defRPr>
            </a:lvl1pPr>
          </a:lstStyle>
          <a:p>
            <a:pPr/>
            <a:r>
              <a:t>ISGLT2 en el manejo de SOP</a:t>
            </a:r>
          </a:p>
        </p:txBody>
      </p:sp>
      <p:sp>
        <p:nvSpPr>
          <p:cNvPr id="703" name="Content Placeholder 2"/>
          <p:cNvSpPr txBox="1"/>
          <p:nvPr>
            <p:ph type="body" idx="1"/>
          </p:nvPr>
        </p:nvSpPr>
        <p:spPr>
          <a:xfrm>
            <a:off x="363556" y="1825625"/>
            <a:ext cx="8656527" cy="3936197"/>
          </a:xfrm>
          <a:prstGeom prst="rect">
            <a:avLst/>
          </a:prstGeom>
        </p:spPr>
        <p:txBody>
          <a:bodyPr/>
          <a:lstStyle/>
          <a:p>
            <a:pPr marL="285750" indent="-285750" algn="just">
              <a:lnSpc>
                <a:spcPct val="100000"/>
              </a:lnSpc>
              <a:spcBef>
                <a:spcPts val="0"/>
              </a:spcBef>
              <a:defRPr sz="2200">
                <a:solidFill>
                  <a:srgbClr val="535353"/>
                </a:solidFill>
                <a:latin typeface="Arial"/>
                <a:ea typeface="Arial"/>
                <a:cs typeface="Arial"/>
                <a:sym typeface="Arial"/>
              </a:defRPr>
            </a:pPr>
          </a:p>
          <a:p>
            <a:pPr marL="285750" indent="-285750" algn="just">
              <a:lnSpc>
                <a:spcPct val="100000"/>
              </a:lnSpc>
              <a:spcBef>
                <a:spcPts val="0"/>
              </a:spcBef>
              <a:defRPr sz="2200">
                <a:solidFill>
                  <a:srgbClr val="535353"/>
                </a:solidFill>
                <a:latin typeface="Arial"/>
                <a:ea typeface="Arial"/>
                <a:cs typeface="Arial"/>
                <a:sym typeface="Arial"/>
              </a:defRPr>
            </a:pPr>
            <a:r>
              <a:t>En todos estos estudios, los pacientes con sobrepeso u obesidad con SOP fueron tratados con un inhibidor de SGLT2 y tenían al menos un grupo de comparación. </a:t>
            </a:r>
          </a:p>
          <a:p>
            <a:pPr marL="285750" indent="-285750" algn="just">
              <a:lnSpc>
                <a:spcPct val="100000"/>
              </a:lnSpc>
              <a:spcBef>
                <a:spcPts val="0"/>
              </a:spcBef>
              <a:defRPr sz="2200">
                <a:solidFill>
                  <a:srgbClr val="535353"/>
                </a:solidFill>
                <a:latin typeface="Arial"/>
                <a:ea typeface="Arial"/>
                <a:cs typeface="Arial"/>
                <a:sym typeface="Arial"/>
              </a:defRPr>
            </a:pPr>
          </a:p>
          <a:p>
            <a:pPr marL="285750" indent="-285750" algn="just">
              <a:lnSpc>
                <a:spcPct val="100000"/>
              </a:lnSpc>
              <a:spcBef>
                <a:spcPts val="0"/>
              </a:spcBef>
              <a:defRPr sz="2200">
                <a:solidFill>
                  <a:srgbClr val="535353"/>
                </a:solidFill>
                <a:latin typeface="Arial"/>
                <a:ea typeface="Arial"/>
                <a:cs typeface="Arial"/>
                <a:sym typeface="Arial"/>
              </a:defRPr>
            </a:pPr>
            <a:r>
              <a:t>Se realizó una sistemática revisión y metaanálisis del efecto de estos medicamentos sobre los parámetros metabólicos y observaron beneficios significativos en el peso corporal, HOMA-IR y nivel de glucosa en ayunas.</a:t>
            </a:r>
          </a:p>
        </p:txBody>
      </p:sp>
      <p:sp>
        <p:nvSpPr>
          <p:cNvPr id="704" name="J. Clin. Med. 2024, 13, 1056"/>
          <p:cNvSpPr txBox="1"/>
          <p:nvPr/>
        </p:nvSpPr>
        <p:spPr>
          <a:xfrm>
            <a:off x="5249683" y="6434944"/>
            <a:ext cx="16926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377">
              <a:lnSpc>
                <a:spcPct val="90000"/>
              </a:lnSpc>
              <a:spcBef>
                <a:spcPts val="300"/>
              </a:spcBef>
              <a:defRPr sz="1000">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6"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707"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708" name="Captura de Pantalla 2025-04-08 a la(s) 4.19.47 a. m..png" descr="Captura de Pantalla 2025-04-08 a la(s) 4.19.47 a. m..png"/>
          <p:cNvPicPr>
            <a:picLocks noChangeAspect="1"/>
          </p:cNvPicPr>
          <p:nvPr/>
        </p:nvPicPr>
        <p:blipFill>
          <a:blip r:embed="rId4">
            <a:extLst/>
          </a:blip>
          <a:stretch>
            <a:fillRect/>
          </a:stretch>
        </p:blipFill>
        <p:spPr>
          <a:xfrm>
            <a:off x="574339" y="1145462"/>
            <a:ext cx="11348161" cy="420257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0" name="Title 1"/>
          <p:cNvSpPr txBox="1"/>
          <p:nvPr>
            <p:ph type="title"/>
          </p:nvPr>
        </p:nvSpPr>
        <p:spPr>
          <a:prstGeom prst="rect">
            <a:avLst/>
          </a:prstGeom>
        </p:spPr>
        <p:txBody>
          <a:bodyPr/>
          <a:lstStyle/>
          <a:p>
            <a:pPr algn="ctr" defTabSz="609584">
              <a:defRPr b="1" sz="2400">
                <a:latin typeface="Helvetica Neue"/>
                <a:ea typeface="Helvetica Neue"/>
                <a:cs typeface="Helvetica Neue"/>
                <a:sym typeface="Helvetica Neue"/>
              </a:defRPr>
            </a:pPr>
            <a:br/>
            <a:r>
              <a:t>Efecto en las irregularidades menstruales.</a:t>
            </a:r>
          </a:p>
        </p:txBody>
      </p:sp>
      <p:sp>
        <p:nvSpPr>
          <p:cNvPr id="711" name="Content Placeholder 2"/>
          <p:cNvSpPr txBox="1"/>
          <p:nvPr>
            <p:ph type="body" idx="1"/>
          </p:nvPr>
        </p:nvSpPr>
        <p:spPr>
          <a:xfrm>
            <a:off x="838200" y="1825625"/>
            <a:ext cx="10515600" cy="3572641"/>
          </a:xfrm>
          <a:prstGeom prst="rect">
            <a:avLst/>
          </a:prstGeom>
        </p:spPr>
        <p:txBody>
          <a:bodyPr/>
          <a:lstStyle/>
          <a:p>
            <a:pPr marL="285750" indent="-285750" algn="just">
              <a:lnSpc>
                <a:spcPct val="100000"/>
              </a:lnSpc>
              <a:spcBef>
                <a:spcPts val="0"/>
              </a:spcBef>
              <a:defRPr sz="1600">
                <a:solidFill>
                  <a:srgbClr val="535353"/>
                </a:solidFill>
                <a:latin typeface="Arial"/>
                <a:ea typeface="Arial"/>
                <a:cs typeface="Arial"/>
                <a:sym typeface="Arial"/>
              </a:defRPr>
            </a:pPr>
            <a:r>
              <a:t>La irregularidad menstrual es una de las características del síndrome de ovario poliquístico.</a:t>
            </a:r>
          </a:p>
          <a:p>
            <a:pPr marL="285750" indent="-285750" algn="just">
              <a:lnSpc>
                <a:spcPct val="100000"/>
              </a:lnSpc>
              <a:spcBef>
                <a:spcPts val="0"/>
              </a:spcBef>
              <a:defRPr sz="1600">
                <a:solidFill>
                  <a:srgbClr val="535353"/>
                </a:solidFill>
                <a:latin typeface="Arial"/>
                <a:ea typeface="Arial"/>
                <a:cs typeface="Arial"/>
                <a:sym typeface="Arial"/>
              </a:defRPr>
            </a:pPr>
          </a:p>
          <a:p>
            <a:pPr marL="285750" indent="-285750" algn="just">
              <a:lnSpc>
                <a:spcPct val="100000"/>
              </a:lnSpc>
              <a:spcBef>
                <a:spcPts val="0"/>
              </a:spcBef>
              <a:defRPr sz="1600">
                <a:solidFill>
                  <a:srgbClr val="535353"/>
                </a:solidFill>
                <a:latin typeface="Arial"/>
                <a:ea typeface="Arial"/>
                <a:cs typeface="Arial"/>
                <a:sym typeface="Arial"/>
              </a:defRPr>
            </a:pPr>
            <a:r>
              <a:t>Los estudios que evaluaron los efectos de los ISGLT2 en los patrones menstruales mostraron  mejoría.</a:t>
            </a:r>
          </a:p>
          <a:p>
            <a:pPr marL="285750" indent="-285750" algn="just">
              <a:lnSpc>
                <a:spcPct val="100000"/>
              </a:lnSpc>
              <a:spcBef>
                <a:spcPts val="0"/>
              </a:spcBef>
              <a:defRPr sz="1600">
                <a:solidFill>
                  <a:srgbClr val="535353"/>
                </a:solidFill>
                <a:latin typeface="Arial"/>
                <a:ea typeface="Arial"/>
                <a:cs typeface="Arial"/>
                <a:sym typeface="Arial"/>
              </a:defRPr>
            </a:pPr>
          </a:p>
          <a:p>
            <a:pPr marL="285750" indent="-285750" algn="just">
              <a:lnSpc>
                <a:spcPct val="100000"/>
              </a:lnSpc>
              <a:spcBef>
                <a:spcPts val="0"/>
              </a:spcBef>
              <a:defRPr sz="1600">
                <a:solidFill>
                  <a:srgbClr val="535353"/>
                </a:solidFill>
                <a:latin typeface="Arial"/>
                <a:ea typeface="Arial"/>
                <a:cs typeface="Arial"/>
                <a:sym typeface="Arial"/>
              </a:defRPr>
            </a:pPr>
            <a:r>
              <a:t>Cai et al. evaluó el impacto tanto de la metformina como del ISGLT2  sobre la irregularidad menstrual, y en la semana 12, el número de ciclos menstruales  aumentó tanto en el grupo de canagliflozina (0,66 a 2,02) como en el de metformina (0,63 a 2,11), lo que sugiere que canagliflozina no es inferior a metformina. Sin embargo, los resultados no fueron significativos al comparar los dos grupos. </a:t>
            </a:r>
          </a:p>
          <a:p>
            <a:pPr marL="285750" indent="-285750" algn="just">
              <a:lnSpc>
                <a:spcPct val="100000"/>
              </a:lnSpc>
              <a:spcBef>
                <a:spcPts val="0"/>
              </a:spcBef>
              <a:defRPr sz="1600">
                <a:solidFill>
                  <a:srgbClr val="535353"/>
                </a:solidFill>
                <a:latin typeface="Arial"/>
                <a:ea typeface="Arial"/>
                <a:cs typeface="Arial"/>
                <a:sym typeface="Arial"/>
              </a:defRPr>
            </a:pPr>
          </a:p>
          <a:p>
            <a:pPr marL="285750" indent="-285750" algn="just">
              <a:lnSpc>
                <a:spcPct val="100000"/>
              </a:lnSpc>
              <a:spcBef>
                <a:spcPts val="0"/>
              </a:spcBef>
              <a:defRPr sz="1600">
                <a:solidFill>
                  <a:srgbClr val="535353"/>
                </a:solidFill>
                <a:latin typeface="Arial"/>
                <a:ea typeface="Arial"/>
                <a:cs typeface="Arial"/>
                <a:sym typeface="Arial"/>
              </a:defRPr>
            </a:pPr>
            <a:r>
              <a:t>En Zhang et al., Observó una mejoría en la irregularidad del ciclo menstrual tanto en el grupo de canagliflozina/como en el grupo metformina sin embargo, no hubo diferencia significativa observada entre los dos grupos (p = 0,6228)</a:t>
            </a:r>
          </a:p>
        </p:txBody>
      </p:sp>
      <p:pic>
        <p:nvPicPr>
          <p:cNvPr id="712"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
        <p:nvSpPr>
          <p:cNvPr id="713" name="Text Placeholder 4"/>
          <p:cNvSpPr txBox="1"/>
          <p:nvPr/>
        </p:nvSpPr>
        <p:spPr>
          <a:xfrm>
            <a:off x="5974079" y="5186679"/>
            <a:ext cx="9763761"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593" indent="-228593" defTabSz="914377">
              <a:lnSpc>
                <a:spcPct val="90000"/>
              </a:lnSpc>
              <a:spcBef>
                <a:spcPts val="1200"/>
              </a:spcBef>
              <a:buClr>
                <a:srgbClr val="7F134C"/>
              </a:buClr>
              <a:buSzPct val="100000"/>
              <a:buFont typeface="Arial"/>
              <a:buChar char="•"/>
              <a:defRPr sz="1200">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15"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16" name="Picture 9" descr="Picture 9"/>
          <p:cNvPicPr>
            <a:picLocks noChangeAspect="1"/>
          </p:cNvPicPr>
          <p:nvPr/>
        </p:nvPicPr>
        <p:blipFill>
          <a:blip r:embed="rId5">
            <a:extLst/>
          </a:blip>
          <a:srcRect l="3461" t="7308" r="6370" b="0"/>
          <a:stretch>
            <a:fillRect/>
          </a:stretch>
        </p:blipFill>
        <p:spPr>
          <a:xfrm>
            <a:off x="1475184" y="1965667"/>
            <a:ext cx="9241815" cy="4494510"/>
          </a:xfrm>
          <a:prstGeom prst="rect">
            <a:avLst/>
          </a:prstGeom>
          <a:ln w="12700">
            <a:miter lim="400000"/>
          </a:ln>
        </p:spPr>
      </p:pic>
      <p:pic>
        <p:nvPicPr>
          <p:cNvPr id="717" name="Picture 4" descr="Picture 4"/>
          <p:cNvPicPr>
            <a:picLocks noChangeAspect="1"/>
          </p:cNvPicPr>
          <p:nvPr/>
        </p:nvPicPr>
        <p:blipFill>
          <a:blip r:embed="rId6">
            <a:extLst/>
          </a:blip>
          <a:srcRect l="0" t="27083" r="0" b="0"/>
          <a:stretch>
            <a:fillRect/>
          </a:stretch>
        </p:blipFill>
        <p:spPr>
          <a:xfrm>
            <a:off x="1380529" y="312665"/>
            <a:ext cx="9431067" cy="1544621"/>
          </a:xfrm>
          <a:prstGeom prst="rect">
            <a:avLst/>
          </a:prstGeom>
          <a:ln w="12700">
            <a:miter lim="400000"/>
          </a:ln>
        </p:spPr>
      </p:pic>
      <p:sp>
        <p:nvSpPr>
          <p:cNvPr id="718" name="Title 4"/>
          <p:cNvSpPr txBox="1"/>
          <p:nvPr/>
        </p:nvSpPr>
        <p:spPr>
          <a:xfrm rot="16200000">
            <a:off x="-2114844" y="2472411"/>
            <a:ext cx="5403071" cy="773541"/>
          </a:xfrm>
          <a:prstGeom prst="rect">
            <a:avLst/>
          </a:prstGeom>
          <a:ln>
            <a:solidFill>
              <a:srgbClr val="7F134C"/>
            </a:solidFill>
          </a:ln>
          <a:extLst>
            <a:ext uri="{C572A759-6A51-4108-AA02-DFA0A04FC94B}">
              <ma14:wrappingTextBoxFlag xmlns:ma14="http://schemas.microsoft.com/office/mac/drawingml/2011/main" val="1"/>
            </a:ext>
          </a:extLst>
        </p:spPr>
        <p:txBody>
          <a:bodyPr lIns="45719" rIns="45719" anchor="b">
            <a:normAutofit fontScale="100000" lnSpcReduction="0"/>
          </a:bodyPr>
          <a:lstStyle/>
          <a:p>
            <a:pPr defTabSz="530338">
              <a:defRPr b="1" sz="2088">
                <a:latin typeface="Helvetica Neue"/>
                <a:ea typeface="Helvetica Neue"/>
                <a:cs typeface="Helvetica Neue"/>
                <a:sym typeface="Helvetica Neue"/>
              </a:defRPr>
            </a:pPr>
            <a:r>
              <a:t>Cambios en los parámetros hormonales </a:t>
            </a:r>
            <a:br/>
            <a:r>
              <a:t>con ISGLT2 en pacientes con SOP</a:t>
            </a:r>
          </a:p>
        </p:txBody>
      </p:sp>
      <p:sp>
        <p:nvSpPr>
          <p:cNvPr id="719" name="Text Placeholder 4"/>
          <p:cNvSpPr txBox="1"/>
          <p:nvPr/>
        </p:nvSpPr>
        <p:spPr>
          <a:xfrm>
            <a:off x="8580119" y="6568641"/>
            <a:ext cx="976376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593" indent="-228593" defTabSz="914377">
              <a:lnSpc>
                <a:spcPct val="90000"/>
              </a:lnSpc>
              <a:spcBef>
                <a:spcPts val="1200"/>
              </a:spcBef>
              <a:buClr>
                <a:srgbClr val="7F134C"/>
              </a:buClr>
              <a:buSzPct val="100000"/>
              <a:buFont typeface="Arial"/>
              <a:buChar char="•"/>
              <a:defRPr sz="1200">
                <a:solidFill>
                  <a:srgbClr val="FFFFFF"/>
                </a:solidFill>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723"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724"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25" name="Picture 7" descr="Picture 7"/>
          <p:cNvPicPr>
            <a:picLocks noChangeAspect="1"/>
          </p:cNvPicPr>
          <p:nvPr/>
        </p:nvPicPr>
        <p:blipFill>
          <a:blip r:embed="rId5">
            <a:extLst/>
          </a:blip>
          <a:srcRect l="0" t="16339" r="0" b="0"/>
          <a:stretch>
            <a:fillRect/>
          </a:stretch>
        </p:blipFill>
        <p:spPr>
          <a:xfrm>
            <a:off x="252214" y="742539"/>
            <a:ext cx="11687535" cy="4730997"/>
          </a:xfrm>
          <a:prstGeom prst="rect">
            <a:avLst/>
          </a:prstGeom>
          <a:ln w="12700">
            <a:miter lim="400000"/>
          </a:ln>
        </p:spPr>
      </p:pic>
      <p:sp>
        <p:nvSpPr>
          <p:cNvPr id="726" name="Title 4"/>
          <p:cNvSpPr txBox="1"/>
          <p:nvPr/>
        </p:nvSpPr>
        <p:spPr>
          <a:xfrm>
            <a:off x="252232" y="4966"/>
            <a:ext cx="11687536" cy="672002"/>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609584">
              <a:defRPr b="1" sz="2400">
                <a:latin typeface="Helvetica Neue"/>
                <a:ea typeface="Helvetica Neue"/>
                <a:cs typeface="Helvetica Neue"/>
                <a:sym typeface="Helvetica Neue"/>
              </a:defRPr>
            </a:lvl1pPr>
          </a:lstStyle>
          <a:p>
            <a:pPr/>
            <a:r>
              <a:t>Comparación de los cambios en los parámetros antropométricos y IMC </a:t>
            </a:r>
          </a:p>
        </p:txBody>
      </p:sp>
      <p:sp>
        <p:nvSpPr>
          <p:cNvPr id="727" name="Text Placeholder 4"/>
          <p:cNvSpPr txBox="1"/>
          <p:nvPr/>
        </p:nvSpPr>
        <p:spPr>
          <a:xfrm>
            <a:off x="8751146" y="6028188"/>
            <a:ext cx="976376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593" indent="-228593" defTabSz="914377">
              <a:lnSpc>
                <a:spcPct val="90000"/>
              </a:lnSpc>
              <a:spcBef>
                <a:spcPts val="1200"/>
              </a:spcBef>
              <a:buClr>
                <a:srgbClr val="7F134C"/>
              </a:buClr>
              <a:buSzPct val="100000"/>
              <a:buFont typeface="Arial"/>
              <a:buChar char="•"/>
              <a:defRPr sz="1200">
                <a:solidFill>
                  <a:srgbClr val="FFFFFF"/>
                </a:solidFill>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731" name="Title 1"/>
          <p:cNvSpPr txBox="1"/>
          <p:nvPr>
            <p:ph type="title"/>
          </p:nvPr>
        </p:nvSpPr>
        <p:spPr>
          <a:xfrm>
            <a:off x="702733" y="178858"/>
            <a:ext cx="10515601" cy="1325564"/>
          </a:xfrm>
          <a:prstGeom prst="rect">
            <a:avLst/>
          </a:prstGeom>
        </p:spPr>
        <p:txBody>
          <a:bodyPr/>
          <a:lstStyle>
            <a:lvl1pPr algn="ctr" defTabSz="609584">
              <a:lnSpc>
                <a:spcPct val="100000"/>
              </a:lnSpc>
              <a:defRPr b="1" sz="2400">
                <a:latin typeface="Arial"/>
                <a:ea typeface="Arial"/>
                <a:cs typeface="Arial"/>
                <a:sym typeface="Arial"/>
              </a:defRPr>
            </a:lvl1pPr>
          </a:lstStyle>
          <a:p>
            <a:pPr/>
            <a:r>
              <a:t>Efecto en los índices glucémicos en pacientes con SOP</a:t>
            </a:r>
          </a:p>
        </p:txBody>
      </p:sp>
      <p:sp>
        <p:nvSpPr>
          <p:cNvPr id="732"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733"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34" name="Picture 5" descr="Picture 5"/>
          <p:cNvPicPr>
            <a:picLocks noChangeAspect="1"/>
          </p:cNvPicPr>
          <p:nvPr/>
        </p:nvPicPr>
        <p:blipFill>
          <a:blip r:embed="rId5">
            <a:extLst/>
          </a:blip>
          <a:srcRect l="3722" t="14237" r="1312" b="0"/>
          <a:stretch>
            <a:fillRect/>
          </a:stretch>
        </p:blipFill>
        <p:spPr>
          <a:xfrm>
            <a:off x="466165" y="1165411"/>
            <a:ext cx="11331390" cy="5189670"/>
          </a:xfrm>
          <a:prstGeom prst="rect">
            <a:avLst/>
          </a:prstGeom>
          <a:ln w="12700">
            <a:miter lim="400000"/>
          </a:ln>
        </p:spPr>
      </p:pic>
      <p:sp>
        <p:nvSpPr>
          <p:cNvPr id="735" name="Text Placeholder 4"/>
          <p:cNvSpPr txBox="1"/>
          <p:nvPr/>
        </p:nvSpPr>
        <p:spPr>
          <a:xfrm>
            <a:off x="6177279" y="6541346"/>
            <a:ext cx="976376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593" indent="-228593" defTabSz="914377">
              <a:lnSpc>
                <a:spcPct val="90000"/>
              </a:lnSpc>
              <a:spcBef>
                <a:spcPts val="1200"/>
              </a:spcBef>
              <a:buClr>
                <a:srgbClr val="7F134C"/>
              </a:buClr>
              <a:buSzPct val="100000"/>
              <a:buFont typeface="Arial"/>
              <a:buChar char="•"/>
              <a:defRPr sz="1200">
                <a:solidFill>
                  <a:srgbClr val="FFFFFF"/>
                </a:solidFill>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39"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40" name="Picture 3" descr="Picture 3"/>
          <p:cNvPicPr>
            <a:picLocks noChangeAspect="1"/>
          </p:cNvPicPr>
          <p:nvPr/>
        </p:nvPicPr>
        <p:blipFill>
          <a:blip r:embed="rId5">
            <a:extLst/>
          </a:blip>
          <a:srcRect l="0" t="16449" r="0" b="0"/>
          <a:stretch>
            <a:fillRect/>
          </a:stretch>
        </p:blipFill>
        <p:spPr>
          <a:xfrm>
            <a:off x="1034925" y="981670"/>
            <a:ext cx="10578354" cy="4894731"/>
          </a:xfrm>
          <a:prstGeom prst="rect">
            <a:avLst/>
          </a:prstGeom>
          <a:ln w="12700">
            <a:miter lim="400000"/>
          </a:ln>
        </p:spPr>
      </p:pic>
      <p:sp>
        <p:nvSpPr>
          <p:cNvPr id="741" name="Title 1"/>
          <p:cNvSpPr txBox="1"/>
          <p:nvPr>
            <p:ph type="title"/>
          </p:nvPr>
        </p:nvSpPr>
        <p:spPr>
          <a:xfrm>
            <a:off x="315913" y="192087"/>
            <a:ext cx="11687176" cy="671513"/>
          </a:xfrm>
          <a:prstGeom prst="rect">
            <a:avLst/>
          </a:prstGeom>
        </p:spPr>
        <p:txBody>
          <a:bodyPr anchor="b"/>
          <a:lstStyle>
            <a:lvl1pPr algn="ctr" defTabSz="609584">
              <a:lnSpc>
                <a:spcPct val="100000"/>
              </a:lnSpc>
              <a:defRPr b="1" sz="2400">
                <a:latin typeface="Helvetica Neue"/>
                <a:ea typeface="Helvetica Neue"/>
                <a:cs typeface="Helvetica Neue"/>
                <a:sym typeface="Helvetica Neue"/>
              </a:defRPr>
            </a:lvl1pPr>
          </a:lstStyle>
          <a:p>
            <a:pPr/>
            <a:r>
              <a:t>Efecto en los parámetros metabólicos en pacientes con SOP</a:t>
            </a:r>
          </a:p>
        </p:txBody>
      </p:sp>
      <p:sp>
        <p:nvSpPr>
          <p:cNvPr id="742" name="Text Placeholder 4"/>
          <p:cNvSpPr txBox="1"/>
          <p:nvPr/>
        </p:nvSpPr>
        <p:spPr>
          <a:xfrm>
            <a:off x="9479280" y="6146721"/>
            <a:ext cx="976376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593" indent="-228593" defTabSz="914377">
              <a:lnSpc>
                <a:spcPct val="90000"/>
              </a:lnSpc>
              <a:spcBef>
                <a:spcPts val="1200"/>
              </a:spcBef>
              <a:buClr>
                <a:srgbClr val="7F134C"/>
              </a:buClr>
              <a:buSzPct val="100000"/>
              <a:buFont typeface="Arial"/>
              <a:buChar char="•"/>
              <a:defRPr sz="1200">
                <a:solidFill>
                  <a:srgbClr val="FFFFFF"/>
                </a:solidFill>
                <a:latin typeface="Arial"/>
                <a:ea typeface="Arial"/>
                <a:cs typeface="Arial"/>
                <a:sym typeface="Arial"/>
              </a:defRPr>
            </a:lvl1pPr>
          </a:lstStyle>
          <a:p>
            <a:pPr/>
            <a:r>
              <a:t>J. Clin. Med. 2024, 13, 1056</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6" name="Picture 2" descr="Picture 2"/>
          <p:cNvPicPr>
            <a:picLocks noChangeAspect="1"/>
          </p:cNvPicPr>
          <p:nvPr/>
        </p:nvPicPr>
        <p:blipFill>
          <a:blip r:embed="rId3">
            <a:extLst/>
          </a:blip>
          <a:srcRect l="3198" t="3365" r="2251" b="7345"/>
          <a:stretch>
            <a:fillRect/>
          </a:stretch>
        </p:blipFill>
        <p:spPr>
          <a:xfrm>
            <a:off x="558006" y="417512"/>
            <a:ext cx="11075905" cy="6023122"/>
          </a:xfrm>
          <a:prstGeom prst="rect">
            <a:avLst/>
          </a:prstGeom>
          <a:ln w="12700">
            <a:miter lim="400000"/>
          </a:ln>
        </p:spPr>
      </p:pic>
      <p:sp>
        <p:nvSpPr>
          <p:cNvPr id="747" name="TextBox 3"/>
          <p:cNvSpPr txBox="1"/>
          <p:nvPr/>
        </p:nvSpPr>
        <p:spPr>
          <a:xfrm>
            <a:off x="45720" y="6581000"/>
            <a:ext cx="12214216"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Arial Narrow"/>
                <a:ea typeface="Arial Narrow"/>
                <a:cs typeface="Arial Narrow"/>
                <a:sym typeface="Arial Narrow"/>
              </a:defRPr>
            </a:lvl1pPr>
          </a:lstStyle>
          <a:p>
            <a:pPr/>
            <a:r>
              <a:t>Sinha B and Ghosal S (2022) A Meta-Analysis of the Effect of Sodium Glucose Cotransporter-2 Inhibitors on Metabolic Parameters in Patients WithPolycystic  Ovary  Syndrome. Front.  Endocrinol.  13:830401.</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1" name="Title 1"/>
          <p:cNvSpPr txBox="1"/>
          <p:nvPr>
            <p:ph type="title"/>
          </p:nvPr>
        </p:nvSpPr>
        <p:spPr>
          <a:prstGeom prst="rect">
            <a:avLst/>
          </a:prstGeom>
        </p:spPr>
        <p:txBody>
          <a:bodyPr/>
          <a:lstStyle>
            <a:lvl1pPr defTabSz="914377">
              <a:defRPr b="1" sz="3800">
                <a:latin typeface="Helvetica Neue"/>
                <a:ea typeface="Helvetica Neue"/>
                <a:cs typeface="Helvetica Neue"/>
                <a:sym typeface="Helvetica Neue"/>
              </a:defRPr>
            </a:lvl1pPr>
          </a:lstStyle>
          <a:p>
            <a:pPr/>
            <a:r>
              <a:t>Conclusión</a:t>
            </a:r>
          </a:p>
        </p:txBody>
      </p:sp>
      <p:sp>
        <p:nvSpPr>
          <p:cNvPr id="752" name="Content Placeholder 2"/>
          <p:cNvSpPr txBox="1"/>
          <p:nvPr>
            <p:ph type="body" idx="1"/>
          </p:nvPr>
        </p:nvSpPr>
        <p:spPr>
          <a:xfrm>
            <a:off x="838200" y="1825625"/>
            <a:ext cx="10515600" cy="3572641"/>
          </a:xfrm>
          <a:prstGeom prst="rect">
            <a:avLst/>
          </a:prstGeom>
        </p:spPr>
        <p:txBody>
          <a:bodyPr/>
          <a:lstStyle/>
          <a:p>
            <a:pPr marL="285750" indent="-285750" algn="just">
              <a:lnSpc>
                <a:spcPct val="100000"/>
              </a:lnSpc>
              <a:spcBef>
                <a:spcPts val="0"/>
              </a:spcBef>
              <a:buFontTx/>
              <a:buChar char="➢"/>
              <a:defRPr sz="2100">
                <a:latin typeface="Arial"/>
                <a:ea typeface="Arial"/>
                <a:cs typeface="Arial"/>
                <a:sym typeface="Arial"/>
              </a:defRPr>
            </a:pPr>
          </a:p>
          <a:p>
            <a:pPr marL="285750" indent="-285750" algn="just">
              <a:lnSpc>
                <a:spcPct val="100000"/>
              </a:lnSpc>
              <a:spcBef>
                <a:spcPts val="0"/>
              </a:spcBef>
              <a:buFontTx/>
              <a:buChar char="➢"/>
              <a:defRPr sz="2100">
                <a:latin typeface="Arial"/>
                <a:ea typeface="Arial"/>
                <a:cs typeface="Arial"/>
                <a:sym typeface="Arial"/>
              </a:defRPr>
            </a:pPr>
            <a:r>
              <a:t>Los ISGLT2 mejoran la glucotoxicidad y la sensibilidad a la insulina, por lo cual jugarían un papel beneficioso tanto para el manejo metabólico como hormonal.</a:t>
            </a:r>
          </a:p>
          <a:p>
            <a:pPr marL="285750" indent="-285750" algn="just">
              <a:lnSpc>
                <a:spcPct val="100000"/>
              </a:lnSpc>
              <a:spcBef>
                <a:spcPts val="0"/>
              </a:spcBef>
              <a:buFontTx/>
              <a:buChar char="➢"/>
              <a:defRPr sz="2100">
                <a:latin typeface="Arial"/>
                <a:ea typeface="Arial"/>
                <a:cs typeface="Arial"/>
                <a:sym typeface="Arial"/>
              </a:defRPr>
            </a:pPr>
          </a:p>
          <a:p>
            <a:pPr marL="285750" indent="-285750" algn="just">
              <a:lnSpc>
                <a:spcPct val="100000"/>
              </a:lnSpc>
              <a:spcBef>
                <a:spcPts val="0"/>
              </a:spcBef>
              <a:buFontTx/>
              <a:buChar char="➢"/>
              <a:defRPr sz="2100">
                <a:latin typeface="Arial"/>
                <a:ea typeface="Arial"/>
                <a:cs typeface="Arial"/>
                <a:sym typeface="Arial"/>
              </a:defRPr>
            </a:pPr>
            <a:r>
              <a:t>Se ha demostrado que mejoran la frecuencia menstrual, reducción en el peso corporal y la masa grasa total, además reducción en los niveles totales de testosterona y DHEAS, y mejorar los índices glucémicos en pacientes con SOP. </a:t>
            </a:r>
          </a:p>
          <a:p>
            <a:pPr marL="285750" indent="-285750" algn="just">
              <a:lnSpc>
                <a:spcPct val="100000"/>
              </a:lnSpc>
              <a:spcBef>
                <a:spcPts val="0"/>
              </a:spcBef>
              <a:buFontTx/>
              <a:buChar char="➢"/>
              <a:defRPr sz="2100">
                <a:latin typeface="Arial"/>
                <a:ea typeface="Arial"/>
                <a:cs typeface="Arial"/>
                <a:sym typeface="Arial"/>
              </a:defRPr>
            </a:pPr>
          </a:p>
          <a:p>
            <a:pPr marL="0" indent="0" algn="just">
              <a:lnSpc>
                <a:spcPct val="100000"/>
              </a:lnSpc>
              <a:spcBef>
                <a:spcPts val="0"/>
              </a:spcBef>
              <a:buSzTx/>
              <a:buFontTx/>
              <a:buNone/>
              <a:defRPr sz="2100">
                <a:latin typeface="Arial"/>
                <a:ea typeface="Arial"/>
                <a:cs typeface="Arial"/>
                <a:sym typeface="Arial"/>
              </a:defRPr>
            </a:pPr>
            <a:r>
              <a:t>                                                                                                                                                                                                                                                                                              </a:t>
            </a:r>
          </a:p>
        </p:txBody>
      </p:sp>
      <p:pic>
        <p:nvPicPr>
          <p:cNvPr id="753"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5" name="Title 1"/>
          <p:cNvSpPr txBox="1"/>
          <p:nvPr>
            <p:ph type="title"/>
          </p:nvPr>
        </p:nvSpPr>
        <p:spPr>
          <a:xfrm>
            <a:off x="838200" y="1621047"/>
            <a:ext cx="10515600" cy="1325564"/>
          </a:xfrm>
          <a:prstGeom prst="rect">
            <a:avLst/>
          </a:prstGeom>
        </p:spPr>
        <p:txBody>
          <a:bodyPr/>
          <a:lstStyle>
            <a:lvl1pPr algn="ctr">
              <a:defRPr b="1" sz="3300">
                <a:latin typeface="Arial"/>
                <a:ea typeface="Arial"/>
                <a:cs typeface="Arial"/>
                <a:sym typeface="Arial"/>
              </a:defRPr>
            </a:lvl1pPr>
          </a:lstStyle>
          <a:p>
            <a:pPr/>
            <a:r>
              <a:t>Conclusión</a:t>
            </a:r>
          </a:p>
        </p:txBody>
      </p:sp>
      <p:sp>
        <p:nvSpPr>
          <p:cNvPr id="756" name="Content Placeholder 2"/>
          <p:cNvSpPr txBox="1"/>
          <p:nvPr>
            <p:ph type="body" idx="1"/>
          </p:nvPr>
        </p:nvSpPr>
        <p:spPr>
          <a:xfrm>
            <a:off x="618066" y="2796039"/>
            <a:ext cx="10515601" cy="3625201"/>
          </a:xfrm>
          <a:prstGeom prst="rect">
            <a:avLst/>
          </a:prstGeom>
        </p:spPr>
        <p:txBody>
          <a:bodyPr/>
          <a:lstStyle/>
          <a:p>
            <a:pPr marL="160020" indent="-160020" algn="just" defTabSz="512063">
              <a:lnSpc>
                <a:spcPct val="100000"/>
              </a:lnSpc>
              <a:spcBef>
                <a:spcPts val="0"/>
              </a:spcBef>
              <a:buFontTx/>
              <a:buChar char="➢"/>
              <a:defRPr sz="1624">
                <a:latin typeface="Arial"/>
                <a:ea typeface="Arial"/>
                <a:cs typeface="Arial"/>
                <a:sym typeface="Arial"/>
              </a:defRPr>
            </a:pPr>
          </a:p>
          <a:p>
            <a:pPr marL="0" indent="0" algn="just" defTabSz="512063">
              <a:lnSpc>
                <a:spcPct val="100000"/>
              </a:lnSpc>
              <a:spcBef>
                <a:spcPts val="0"/>
              </a:spcBef>
              <a:buSzTx/>
              <a:buFontTx/>
              <a:buNone/>
              <a:defRPr sz="1624">
                <a:latin typeface="Arial"/>
                <a:ea typeface="Arial"/>
                <a:cs typeface="Arial"/>
                <a:sym typeface="Arial"/>
              </a:defRPr>
            </a:pPr>
          </a:p>
          <a:p>
            <a:pPr marL="160020" indent="-160020" algn="just" defTabSz="512063">
              <a:lnSpc>
                <a:spcPct val="100000"/>
              </a:lnSpc>
              <a:spcBef>
                <a:spcPts val="0"/>
              </a:spcBef>
              <a:buFontTx/>
              <a:buChar char="➢"/>
              <a:defRPr sz="1624">
                <a:latin typeface="Arial"/>
                <a:ea typeface="Arial"/>
                <a:cs typeface="Arial"/>
                <a:sym typeface="Arial"/>
              </a:defRPr>
            </a:pPr>
            <a:r>
              <a:t>Los ISGLT2, en comparación con placebo o tratamiento estándar en pacientes con SOP, parecen tener un efecto similar sobre los ciclos menstruales como metformina. </a:t>
            </a:r>
          </a:p>
          <a:p>
            <a:pPr marL="160020" indent="-160020" algn="just" defTabSz="512063">
              <a:lnSpc>
                <a:spcPct val="100000"/>
              </a:lnSpc>
              <a:spcBef>
                <a:spcPts val="0"/>
              </a:spcBef>
              <a:buFontTx/>
              <a:buChar char="➢"/>
              <a:defRPr sz="1624">
                <a:latin typeface="Arial"/>
                <a:ea typeface="Arial"/>
                <a:cs typeface="Arial"/>
                <a:sym typeface="Arial"/>
              </a:defRPr>
            </a:pPr>
          </a:p>
          <a:p>
            <a:pPr marL="160020" indent="-160020" algn="just" defTabSz="512063">
              <a:lnSpc>
                <a:spcPct val="100000"/>
              </a:lnSpc>
              <a:spcBef>
                <a:spcPts val="0"/>
              </a:spcBef>
              <a:buFontTx/>
              <a:buChar char="➢"/>
              <a:defRPr sz="1624">
                <a:latin typeface="Arial"/>
                <a:ea typeface="Arial"/>
                <a:cs typeface="Arial"/>
                <a:sym typeface="Arial"/>
              </a:defRPr>
            </a:pPr>
            <a:r>
              <a:t>Podrían considerarse una nueva estrategia de tratamiento, ya que se dirigen a múltiples anomalías asociadas al control hormonal, metabólico y glucémico. </a:t>
            </a:r>
          </a:p>
          <a:p>
            <a:pPr marL="160020" indent="-160020" algn="just" defTabSz="512063">
              <a:lnSpc>
                <a:spcPct val="100000"/>
              </a:lnSpc>
              <a:spcBef>
                <a:spcPts val="0"/>
              </a:spcBef>
              <a:buFontTx/>
              <a:buChar char="➢"/>
              <a:defRPr sz="1624">
                <a:latin typeface="Arial"/>
                <a:ea typeface="Arial"/>
                <a:cs typeface="Arial"/>
                <a:sym typeface="Arial"/>
              </a:defRPr>
            </a:pPr>
          </a:p>
          <a:p>
            <a:pPr marL="160020" indent="-160020" algn="just" defTabSz="512063">
              <a:lnSpc>
                <a:spcPct val="100000"/>
              </a:lnSpc>
              <a:spcBef>
                <a:spcPts val="0"/>
              </a:spcBef>
              <a:buFontTx/>
              <a:buChar char="➢"/>
              <a:defRPr sz="1624">
                <a:latin typeface="Arial"/>
                <a:ea typeface="Arial"/>
                <a:cs typeface="Arial"/>
                <a:sym typeface="Arial"/>
              </a:defRPr>
            </a:pPr>
            <a:r>
              <a:t>Para pacientes que no pueden tolerar o tienen contraindicaciones para la metformina, estos han demostrado ser prometedores como una alternativa viable. </a:t>
            </a:r>
          </a:p>
          <a:p>
            <a:pPr marL="160020" indent="-160020" algn="just" defTabSz="512063">
              <a:lnSpc>
                <a:spcPct val="100000"/>
              </a:lnSpc>
              <a:spcBef>
                <a:spcPts val="0"/>
              </a:spcBef>
              <a:buFontTx/>
              <a:buChar char="➢"/>
              <a:defRPr sz="1624">
                <a:latin typeface="Arial"/>
                <a:ea typeface="Arial"/>
                <a:cs typeface="Arial"/>
                <a:sym typeface="Arial"/>
              </a:defRPr>
            </a:pPr>
          </a:p>
          <a:p>
            <a:pPr marL="160020" indent="-160020" algn="just" defTabSz="512063">
              <a:lnSpc>
                <a:spcPct val="100000"/>
              </a:lnSpc>
              <a:spcBef>
                <a:spcPts val="0"/>
              </a:spcBef>
              <a:buFontTx/>
              <a:buChar char="➢"/>
              <a:defRPr sz="1624">
                <a:latin typeface="Arial"/>
                <a:ea typeface="Arial"/>
                <a:cs typeface="Arial"/>
                <a:sym typeface="Arial"/>
              </a:defRPr>
            </a:pPr>
            <a:r>
              <a:t>Dado el número limitado de estudios se requieren muestras más grandes para evaluar más a fondo estos beneficios. </a:t>
            </a:r>
          </a:p>
          <a:p>
            <a:pPr marL="160020" indent="-160020" algn="just" defTabSz="512063">
              <a:lnSpc>
                <a:spcPct val="100000"/>
              </a:lnSpc>
              <a:spcBef>
                <a:spcPts val="0"/>
              </a:spcBef>
              <a:buFontTx/>
              <a:buChar char="➢"/>
              <a:defRPr sz="896">
                <a:latin typeface="Arial"/>
                <a:ea typeface="Arial"/>
                <a:cs typeface="Arial"/>
                <a:sym typeface="Arial"/>
              </a:defRPr>
            </a:pPr>
          </a:p>
          <a:p>
            <a:pPr marL="160020" indent="-160020" algn="just" defTabSz="512063">
              <a:lnSpc>
                <a:spcPct val="100000"/>
              </a:lnSpc>
              <a:spcBef>
                <a:spcPts val="0"/>
              </a:spcBef>
              <a:buFontTx/>
              <a:buChar char="➢"/>
              <a:defRPr sz="896">
                <a:latin typeface="Arial"/>
                <a:ea typeface="Arial"/>
                <a:cs typeface="Arial"/>
                <a:sym typeface="Arial"/>
              </a:defRPr>
            </a:pPr>
          </a:p>
          <a:p>
            <a:pPr marL="0" indent="0" algn="just" defTabSz="512063">
              <a:lnSpc>
                <a:spcPct val="100000"/>
              </a:lnSpc>
              <a:spcBef>
                <a:spcPts val="0"/>
              </a:spcBef>
              <a:buSzTx/>
              <a:buFontTx/>
              <a:buNone/>
              <a:defRPr sz="896">
                <a:latin typeface="Arial"/>
                <a:ea typeface="Arial"/>
                <a:cs typeface="Arial"/>
                <a:sym typeface="Arial"/>
              </a:defRPr>
            </a:pPr>
            <a:r>
              <a:t>                                                                                                                                                                                                                                                                                            </a:t>
            </a:r>
          </a:p>
        </p:txBody>
      </p:sp>
      <p:pic>
        <p:nvPicPr>
          <p:cNvPr id="757" name="Picture 5" descr="Picture 5"/>
          <p:cNvPicPr>
            <a:picLocks noChangeAspect="1"/>
          </p:cNvPicPr>
          <p:nvPr/>
        </p:nvPicPr>
        <p:blipFill>
          <a:blip r:embed="rId3">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FAADD"/>
        </a:solidFill>
      </p:bgPr>
    </p:bg>
    <p:spTree>
      <p:nvGrpSpPr>
        <p:cNvPr id="1" name=""/>
        <p:cNvGrpSpPr/>
        <p:nvPr/>
      </p:nvGrpSpPr>
      <p:grpSpPr>
        <a:xfrm>
          <a:off x="0" y="0"/>
          <a:ext cx="0" cy="0"/>
          <a:chOff x="0" y="0"/>
          <a:chExt cx="0" cy="0"/>
        </a:xfrm>
      </p:grpSpPr>
      <p:pic>
        <p:nvPicPr>
          <p:cNvPr id="202" name="Captura de Pantalla 2025-08-31 a la(s) 10.41.21 p. m..png" descr="Captura de Pantalla 2025-08-31 a la(s) 10.41.21 p. m..png"/>
          <p:cNvPicPr>
            <a:picLocks noChangeAspect="1"/>
          </p:cNvPicPr>
          <p:nvPr/>
        </p:nvPicPr>
        <p:blipFill>
          <a:blip r:embed="rId3">
            <a:extLst/>
          </a:blip>
          <a:stretch>
            <a:fillRect/>
          </a:stretch>
        </p:blipFill>
        <p:spPr>
          <a:xfrm>
            <a:off x="-121120" y="-54866"/>
            <a:ext cx="12329518" cy="6967732"/>
          </a:xfrm>
          <a:prstGeom prst="rect">
            <a:avLst/>
          </a:prstGeom>
          <a:ln w="12700">
            <a:miter lim="400000"/>
          </a:ln>
        </p:spPr>
      </p:pic>
      <p:grpSp>
        <p:nvGrpSpPr>
          <p:cNvPr id="205" name="Picture 3"/>
          <p:cNvGrpSpPr/>
          <p:nvPr/>
        </p:nvGrpSpPr>
        <p:grpSpPr>
          <a:xfrm>
            <a:off x="3120377" y="1001933"/>
            <a:ext cx="6627525" cy="5864645"/>
            <a:chOff x="0" y="0"/>
            <a:chExt cx="6627523" cy="5864643"/>
          </a:xfrm>
        </p:grpSpPr>
        <p:sp>
          <p:nvSpPr>
            <p:cNvPr id="203" name="Rectángulo"/>
            <p:cNvSpPr/>
            <p:nvPr/>
          </p:nvSpPr>
          <p:spPr>
            <a:xfrm>
              <a:off x="0" y="0"/>
              <a:ext cx="6627523" cy="5864644"/>
            </a:xfrm>
            <a:prstGeom prst="rect">
              <a:avLst/>
            </a:prstGeom>
            <a:solidFill>
              <a:srgbClr val="8FAADC"/>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p>
          </p:txBody>
        </p:sp>
        <p:pic>
          <p:nvPicPr>
            <p:cNvPr id="204" name="image32.png" descr="image32.png"/>
            <p:cNvPicPr>
              <a:picLocks noChangeAspect="1"/>
            </p:cNvPicPr>
            <p:nvPr/>
          </p:nvPicPr>
          <p:blipFill>
            <a:blip r:embed="rId4">
              <a:extLst/>
            </a:blip>
            <a:srcRect l="0" t="0" r="0" b="0"/>
            <a:stretch>
              <a:fillRect/>
            </a:stretch>
          </p:blipFill>
          <p:spPr>
            <a:xfrm>
              <a:off x="-1" y="0"/>
              <a:ext cx="6627525" cy="5864645"/>
            </a:xfrm>
            <a:prstGeom prst="rect">
              <a:avLst/>
            </a:prstGeom>
            <a:ln w="12700" cap="flat">
              <a:noFill/>
              <a:miter lim="400000"/>
            </a:ln>
            <a:effectLst/>
          </p:spPr>
        </p:pic>
      </p:grpSp>
      <p:sp>
        <p:nvSpPr>
          <p:cNvPr id="206" name="Title 1"/>
          <p:cNvSpPr txBox="1"/>
          <p:nvPr>
            <p:ph type="title"/>
          </p:nvPr>
        </p:nvSpPr>
        <p:spPr>
          <a:xfrm>
            <a:off x="2248171" y="118147"/>
            <a:ext cx="8998961" cy="1143002"/>
          </a:xfrm>
          <a:prstGeom prst="rect">
            <a:avLst/>
          </a:prstGeom>
        </p:spPr>
        <p:txBody>
          <a:bodyPr/>
          <a:lstStyle>
            <a:lvl1pPr algn="ctr">
              <a:defRPr sz="3200"/>
            </a:lvl1pPr>
          </a:lstStyle>
          <a:p>
            <a:pPr/>
            <a:r>
              <a:t>Efectos fisiopatológicos de la diabetes sobre el Riñón</a:t>
            </a:r>
          </a:p>
        </p:txBody>
      </p:sp>
      <p:sp>
        <p:nvSpPr>
          <p:cNvPr id="207" name="TextBox 6"/>
          <p:cNvSpPr txBox="1"/>
          <p:nvPr/>
        </p:nvSpPr>
        <p:spPr>
          <a:xfrm>
            <a:off x="3084743" y="1171295"/>
            <a:ext cx="2348632" cy="2285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Calibri"/>
                <a:ea typeface="Calibri"/>
                <a:cs typeface="Calibri"/>
                <a:sym typeface="Calibri"/>
              </a:defRPr>
            </a:lvl1pPr>
          </a:lstStyle>
          <a:p>
            <a:pPr/>
            <a:r>
              <a:t>Vasodilatación arterial aferente </a:t>
            </a:r>
          </a:p>
        </p:txBody>
      </p:sp>
      <p:sp>
        <p:nvSpPr>
          <p:cNvPr id="208" name="TextBox 7"/>
          <p:cNvSpPr txBox="1"/>
          <p:nvPr/>
        </p:nvSpPr>
        <p:spPr>
          <a:xfrm>
            <a:off x="3319258" y="2106540"/>
            <a:ext cx="1986907" cy="2285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Calibri"/>
                <a:ea typeface="Calibri"/>
                <a:cs typeface="Calibri"/>
                <a:sym typeface="Calibri"/>
              </a:defRPr>
            </a:lvl1pPr>
          </a:lstStyle>
          <a:p>
            <a:pPr/>
            <a:r>
              <a:t>Hiperflitración glomerular</a:t>
            </a:r>
          </a:p>
        </p:txBody>
      </p:sp>
      <p:sp>
        <p:nvSpPr>
          <p:cNvPr id="209" name="TextBox 10"/>
          <p:cNvSpPr txBox="1"/>
          <p:nvPr/>
        </p:nvSpPr>
        <p:spPr>
          <a:xfrm>
            <a:off x="6919744" y="4511047"/>
            <a:ext cx="2060078" cy="3936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000">
                <a:latin typeface="Calibri"/>
                <a:ea typeface="Calibri"/>
                <a:cs typeface="Calibri"/>
                <a:sym typeface="Calibri"/>
              </a:defRPr>
            </a:pPr>
            <a:r>
              <a:t>Reducción de sodio en el </a:t>
            </a:r>
          </a:p>
          <a:p>
            <a:pPr algn="ctr">
              <a:defRPr sz="1000">
                <a:latin typeface="Calibri"/>
                <a:ea typeface="Calibri"/>
                <a:cs typeface="Calibri"/>
                <a:sym typeface="Calibri"/>
              </a:defRPr>
            </a:pPr>
            <a:r>
              <a:t>túbulo distal y mácula densa</a:t>
            </a:r>
          </a:p>
        </p:txBody>
      </p:sp>
      <p:sp>
        <p:nvSpPr>
          <p:cNvPr id="210" name="TextBox 11"/>
          <p:cNvSpPr txBox="1"/>
          <p:nvPr/>
        </p:nvSpPr>
        <p:spPr>
          <a:xfrm>
            <a:off x="6919744" y="5386246"/>
            <a:ext cx="2060078" cy="3936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Calibri"/>
                <a:ea typeface="Calibri"/>
                <a:cs typeface="Calibri"/>
                <a:sym typeface="Calibri"/>
              </a:defRPr>
            </a:lvl1pPr>
          </a:lstStyle>
          <a:p>
            <a:pPr/>
            <a:r>
              <a:t>Cantidad reducida de glucosa en el túbulo distal</a:t>
            </a:r>
          </a:p>
        </p:txBody>
      </p:sp>
      <p:sp>
        <p:nvSpPr>
          <p:cNvPr id="211" name="7-Point Star 12"/>
          <p:cNvSpPr/>
          <p:nvPr/>
        </p:nvSpPr>
        <p:spPr>
          <a:xfrm>
            <a:off x="5331752" y="2343343"/>
            <a:ext cx="208723" cy="201938"/>
          </a:xfrm>
          <a:prstGeom prst="star7">
            <a:avLst>
              <a:gd name="adj" fmla="val 34601"/>
              <a:gd name="hf" fmla="val 102572"/>
              <a:gd name="vf" fmla="val 105210"/>
            </a:avLst>
          </a:prstGeom>
          <a:solidFill>
            <a:srgbClr val="FFC000"/>
          </a:solidFill>
          <a:ln w="12700">
            <a:solidFill>
              <a:srgbClr val="FFC000"/>
            </a:solidFill>
            <a:miter/>
          </a:ln>
        </p:spPr>
        <p:txBody>
          <a:bodyPr lIns="45718" tIns="45718" rIns="45718" bIns="45718" anchor="ctr"/>
          <a:lstStyle/>
          <a:p>
            <a:pPr algn="ctr">
              <a:defRPr>
                <a:solidFill>
                  <a:srgbClr val="FFFFFF"/>
                </a:solidFill>
                <a:latin typeface="Calibri"/>
                <a:ea typeface="Calibri"/>
                <a:cs typeface="Calibri"/>
                <a:sym typeface="Calibri"/>
              </a:defRPr>
            </a:pPr>
          </a:p>
        </p:txBody>
      </p:sp>
      <p:pic>
        <p:nvPicPr>
          <p:cNvPr id="212" name="Graphic 13" descr="Graphic 13"/>
          <p:cNvPicPr>
            <a:picLocks noChangeAspect="1"/>
          </p:cNvPicPr>
          <p:nvPr/>
        </p:nvPicPr>
        <p:blipFill>
          <a:blip r:embed="rId5">
            <a:extLst/>
          </a:blip>
          <a:stretch>
            <a:fillRect/>
          </a:stretch>
        </p:blipFill>
        <p:spPr>
          <a:xfrm>
            <a:off x="9300154" y="5794921"/>
            <a:ext cx="914402" cy="914402"/>
          </a:xfrm>
          <a:prstGeom prst="rect">
            <a:avLst/>
          </a:prstGeom>
          <a:ln w="12700">
            <a:miter lim="400000"/>
          </a:ln>
        </p:spPr>
      </p:pic>
      <p:pic>
        <p:nvPicPr>
          <p:cNvPr id="213" name="Graphic 17" descr="Graphic 17"/>
          <p:cNvPicPr>
            <a:picLocks noChangeAspect="1"/>
          </p:cNvPicPr>
          <p:nvPr/>
        </p:nvPicPr>
        <p:blipFill>
          <a:blip r:embed="rId6">
            <a:extLst/>
          </a:blip>
          <a:stretch>
            <a:fillRect/>
          </a:stretch>
        </p:blipFill>
        <p:spPr>
          <a:xfrm rot="7640349">
            <a:off x="3950265" y="5166812"/>
            <a:ext cx="1451909" cy="1451909"/>
          </a:xfrm>
          <a:prstGeom prst="rect">
            <a:avLst/>
          </a:prstGeom>
          <a:ln w="12700">
            <a:miter lim="400000"/>
          </a:ln>
        </p:spPr>
      </p:pic>
      <p:sp>
        <p:nvSpPr>
          <p:cNvPr id="214" name="Right Arrow 18"/>
          <p:cNvSpPr/>
          <p:nvPr/>
        </p:nvSpPr>
        <p:spPr>
          <a:xfrm>
            <a:off x="2663685" y="4678019"/>
            <a:ext cx="973998" cy="284133"/>
          </a:xfrm>
          <a:prstGeom prst="rightArrow">
            <a:avLst>
              <a:gd name="adj1" fmla="val 50000"/>
              <a:gd name="adj2" fmla="val 50000"/>
            </a:avLst>
          </a:prstGeom>
          <a:solidFill>
            <a:srgbClr val="C00000"/>
          </a:solidFill>
          <a:ln w="12700">
            <a:solidFill>
              <a:srgbClr val="C00000"/>
            </a:solidFill>
            <a:miter/>
          </a:ln>
        </p:spPr>
        <p:txBody>
          <a:bodyPr lIns="45718" tIns="45718" rIns="45718" bIns="45718" anchor="ctr"/>
          <a:lstStyle/>
          <a:p>
            <a:pPr algn="ctr">
              <a:defRPr>
                <a:solidFill>
                  <a:srgbClr val="FFFFFF"/>
                </a:solidFill>
                <a:latin typeface="Calibri"/>
                <a:ea typeface="Calibri"/>
                <a:cs typeface="Calibri"/>
                <a:sym typeface="Calibri"/>
              </a:defRPr>
            </a:pPr>
          </a:p>
        </p:txBody>
      </p:sp>
      <p:sp>
        <p:nvSpPr>
          <p:cNvPr id="215" name="Línea"/>
          <p:cNvSpPr/>
          <p:nvPr/>
        </p:nvSpPr>
        <p:spPr>
          <a:xfrm flipH="1" flipV="1">
            <a:off x="6678217" y="1845204"/>
            <a:ext cx="610747" cy="47984"/>
          </a:xfrm>
          <a:prstGeom prst="line">
            <a:avLst/>
          </a:prstGeom>
          <a:ln w="12700">
            <a:solidFill>
              <a:srgbClr val="FFFFFF"/>
            </a:solidFill>
            <a:miter/>
            <a:tailEnd type="triangle"/>
          </a:ln>
        </p:spPr>
        <p:txBody>
          <a:bodyPr lIns="45718" tIns="45718" rIns="45718" bIns="45718"/>
          <a:lstStyle/>
          <a:p>
            <a:pPr>
              <a:defRPr>
                <a:latin typeface="Calibri"/>
                <a:ea typeface="Calibri"/>
                <a:cs typeface="Calibri"/>
                <a:sym typeface="Calibri"/>
              </a:defRPr>
            </a:pPr>
          </a:p>
        </p:txBody>
      </p:sp>
      <p:sp>
        <p:nvSpPr>
          <p:cNvPr id="216" name="Aumento de la reabsorción de glucosa y sodio via SGLT2"/>
          <p:cNvSpPr/>
          <p:nvPr/>
        </p:nvSpPr>
        <p:spPr>
          <a:xfrm>
            <a:off x="3646134" y="4150405"/>
            <a:ext cx="1723892" cy="772622"/>
          </a:xfrm>
          <a:prstGeom prst="rect">
            <a:avLst/>
          </a:prstGeom>
          <a:solidFill>
            <a:srgbClr val="365B9D"/>
          </a:solidFill>
          <a:ln>
            <a:solidFill>
              <a:srgbClr val="5698D3"/>
            </a:solidFill>
          </a:ln>
          <a:extLst>
            <a:ext uri="{C572A759-6A51-4108-AA02-DFA0A04FC94B}">
              <ma14:wrappingTextBoxFlag xmlns:ma14="http://schemas.microsoft.com/office/mac/drawingml/2011/main" val="1"/>
            </a:ext>
          </a:extLst>
        </p:spPr>
        <p:txBody>
          <a:bodyPr lIns="45718" tIns="45718" rIns="45718" bIns="45718" anchor="ctr"/>
          <a:lstStyle>
            <a:lvl1pPr algn="ctr">
              <a:defRPr sz="1100">
                <a:solidFill>
                  <a:srgbClr val="FFFFFF"/>
                </a:solidFill>
                <a:latin typeface="Calibri"/>
                <a:ea typeface="Calibri"/>
                <a:cs typeface="Calibri"/>
                <a:sym typeface="Calibri"/>
              </a:defRPr>
            </a:lvl1pPr>
          </a:lstStyle>
          <a:p>
            <a:pPr/>
            <a:r>
              <a:t>Aumento de la reabsorción de glucosa y sodio via SGLT2</a:t>
            </a:r>
          </a:p>
        </p:txBody>
      </p:sp>
      <p:sp>
        <p:nvSpPr>
          <p:cNvPr id="217" name="TextBox 10"/>
          <p:cNvSpPr txBox="1"/>
          <p:nvPr/>
        </p:nvSpPr>
        <p:spPr>
          <a:xfrm>
            <a:off x="7571993" y="3737449"/>
            <a:ext cx="2060078" cy="3936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Calibri"/>
                <a:ea typeface="Calibri"/>
                <a:cs typeface="Calibri"/>
                <a:sym typeface="Calibri"/>
              </a:defRPr>
            </a:lvl1pPr>
          </a:lstStyle>
          <a:p>
            <a:pPr/>
            <a:r>
              <a:t>Liberación local de renina y/o angiotensina</a:t>
            </a:r>
          </a:p>
        </p:txBody>
      </p:sp>
      <p:sp>
        <p:nvSpPr>
          <p:cNvPr id="218" name="Línea"/>
          <p:cNvSpPr/>
          <p:nvPr/>
        </p:nvSpPr>
        <p:spPr>
          <a:xfrm flipV="1">
            <a:off x="7757466" y="4180363"/>
            <a:ext cx="389123" cy="389123"/>
          </a:xfrm>
          <a:prstGeom prst="line">
            <a:avLst/>
          </a:prstGeom>
          <a:ln w="12700">
            <a:solidFill>
              <a:srgbClr val="FFFFFF"/>
            </a:solidFill>
            <a:miter/>
            <a:tailEnd type="triangle"/>
          </a:ln>
        </p:spPr>
        <p:txBody>
          <a:bodyPr lIns="45719" rIns="45719"/>
          <a:lstStyle/>
          <a:p>
            <a:pPr>
              <a:defRPr>
                <a:latin typeface="Calibri"/>
                <a:ea typeface="Calibri"/>
                <a:cs typeface="Calibri"/>
                <a:sym typeface="Calibri"/>
              </a:defRPr>
            </a:pPr>
          </a:p>
        </p:txBody>
      </p:sp>
      <p:sp>
        <p:nvSpPr>
          <p:cNvPr id="219" name="Línea"/>
          <p:cNvSpPr/>
          <p:nvPr/>
        </p:nvSpPr>
        <p:spPr>
          <a:xfrm flipH="1" flipV="1">
            <a:off x="8803712" y="2857648"/>
            <a:ext cx="423108" cy="827608"/>
          </a:xfrm>
          <a:prstGeom prst="line">
            <a:avLst/>
          </a:prstGeom>
          <a:ln w="12700">
            <a:solidFill>
              <a:srgbClr val="FFFFFF"/>
            </a:solidFill>
            <a:miter/>
            <a:tailEnd type="triangle"/>
          </a:ln>
        </p:spPr>
        <p:txBody>
          <a:bodyPr lIns="45719" rIns="45719"/>
          <a:lstStyle/>
          <a:p>
            <a:pPr>
              <a:defRPr>
                <a:latin typeface="Calibri"/>
                <a:ea typeface="Calibri"/>
                <a:cs typeface="Calibri"/>
                <a:sym typeface="Calibri"/>
              </a:defRPr>
            </a:pPr>
          </a:p>
        </p:txBody>
      </p:sp>
      <p:sp>
        <p:nvSpPr>
          <p:cNvPr id="220" name="Vasoconstricción de arteriola eferente…"/>
          <p:cNvSpPr/>
          <p:nvPr/>
        </p:nvSpPr>
        <p:spPr>
          <a:xfrm>
            <a:off x="7480278" y="1527304"/>
            <a:ext cx="2243509" cy="675784"/>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p>
            <a:pPr algn="ctr">
              <a:defRPr sz="1000">
                <a:latin typeface="Calibri"/>
                <a:ea typeface="Calibri"/>
                <a:cs typeface="Calibri"/>
                <a:sym typeface="Calibri"/>
              </a:defRPr>
            </a:pPr>
            <a:r>
              <a:t>Vasoconstricción de arteriola eferente </a:t>
            </a:r>
          </a:p>
          <a:p>
            <a:pPr algn="ctr">
              <a:defRPr sz="1000">
                <a:latin typeface="Calibri"/>
                <a:ea typeface="Calibri"/>
                <a:cs typeface="Calibri"/>
                <a:sym typeface="Calibri"/>
              </a:defRPr>
            </a:pPr>
            <a:r>
              <a:t>Disminución de la adenosina y vasodilatación de la arteria aferente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9" name="Content Placeholder 2"/>
          <p:cNvSpPr txBox="1"/>
          <p:nvPr>
            <p:ph type="body" sz="half" idx="1"/>
          </p:nvPr>
        </p:nvSpPr>
        <p:spPr>
          <a:xfrm>
            <a:off x="838200" y="3117773"/>
            <a:ext cx="10515600" cy="3059191"/>
          </a:xfrm>
          <a:prstGeom prst="rect">
            <a:avLst/>
          </a:prstGeom>
        </p:spPr>
        <p:txBody>
          <a:bodyPr/>
          <a:lstStyle>
            <a:lvl1pPr marL="0" indent="0" algn="ctr" defTabSz="609584">
              <a:lnSpc>
                <a:spcPct val="100000"/>
              </a:lnSpc>
              <a:spcBef>
                <a:spcPts val="0"/>
              </a:spcBef>
              <a:buSzTx/>
              <a:buFontTx/>
              <a:buNone/>
              <a:defRPr b="1" sz="5500">
                <a:latin typeface="Helvetica Neue"/>
                <a:ea typeface="Helvetica Neue"/>
                <a:cs typeface="Helvetica Neue"/>
                <a:sym typeface="Helvetica Neue"/>
              </a:defRPr>
            </a:lvl1pPr>
          </a:lstStyle>
          <a:p>
            <a:pPr/>
            <a:r>
              <a:t>ISGLT2 en los lípidos</a:t>
            </a:r>
          </a:p>
        </p:txBody>
      </p:sp>
      <p:pic>
        <p:nvPicPr>
          <p:cNvPr id="760" name="Picture 5" descr="Picture 5"/>
          <p:cNvPicPr>
            <a:picLocks noChangeAspect="1"/>
          </p:cNvPicPr>
          <p:nvPr/>
        </p:nvPicPr>
        <p:blipFill>
          <a:blip r:embed="rId3">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762" name="Title 1"/>
          <p:cNvSpPr txBox="1"/>
          <p:nvPr>
            <p:ph type="title"/>
          </p:nvPr>
        </p:nvSpPr>
        <p:spPr>
          <a:xfrm>
            <a:off x="211666" y="348191"/>
            <a:ext cx="5063009" cy="1325564"/>
          </a:xfrm>
          <a:prstGeom prst="rect">
            <a:avLst/>
          </a:prstGeom>
        </p:spPr>
        <p:txBody>
          <a:bodyPr/>
          <a:lstStyle>
            <a:lvl1pPr algn="ctr" defTabSz="850391">
              <a:defRPr sz="4092">
                <a:latin typeface="Calibri Light"/>
                <a:ea typeface="Calibri Light"/>
                <a:cs typeface="Calibri Light"/>
                <a:sym typeface="Calibri Light"/>
              </a:defRPr>
            </a:lvl1pPr>
          </a:lstStyle>
          <a:p>
            <a:pPr/>
            <a:r>
              <a:t>Efectos de i-SGLT2 en el metabolismo de lípidos</a:t>
            </a:r>
          </a:p>
        </p:txBody>
      </p:sp>
      <p:pic>
        <p:nvPicPr>
          <p:cNvPr id="763" name="Captura de Pantalla 2024-08-27 a la(s) 10.24.43 p. m..png" descr="Captura de Pantalla 2024-08-27 a la(s) 10.24.43 p. m..png"/>
          <p:cNvPicPr>
            <a:picLocks noChangeAspect="1"/>
          </p:cNvPicPr>
          <p:nvPr/>
        </p:nvPicPr>
        <p:blipFill>
          <a:blip r:embed="rId4">
            <a:extLst/>
          </a:blip>
          <a:stretch>
            <a:fillRect/>
          </a:stretch>
        </p:blipFill>
        <p:spPr>
          <a:xfrm>
            <a:off x="3115834" y="1908584"/>
            <a:ext cx="6786440" cy="4865246"/>
          </a:xfrm>
          <a:prstGeom prst="rect">
            <a:avLst/>
          </a:prstGeom>
          <a:ln w="12700">
            <a:miter lim="400000"/>
          </a:ln>
        </p:spPr>
      </p:pic>
      <p:sp>
        <p:nvSpPr>
          <p:cNvPr id="764" name="Induce Lipólisis…"/>
          <p:cNvSpPr txBox="1"/>
          <p:nvPr/>
        </p:nvSpPr>
        <p:spPr>
          <a:xfrm>
            <a:off x="189849" y="2383921"/>
            <a:ext cx="2400304" cy="95670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latin typeface="Calibri"/>
                <a:ea typeface="Calibri"/>
                <a:cs typeface="Calibri"/>
                <a:sym typeface="Calibri"/>
              </a:defRPr>
            </a:pPr>
            <a:r>
              <a:t>Induce Lipólisis </a:t>
            </a:r>
          </a:p>
          <a:p>
            <a:pPr>
              <a:defRPr b="1" sz="1300">
                <a:latin typeface="Calibri"/>
                <a:ea typeface="Calibri"/>
                <a:cs typeface="Calibri"/>
                <a:sym typeface="Calibri"/>
              </a:defRPr>
            </a:pPr>
          </a:p>
          <a:p>
            <a:pPr>
              <a:defRPr b="1" sz="1300">
                <a:latin typeface="Calibri"/>
                <a:ea typeface="Calibri"/>
                <a:cs typeface="Calibri"/>
                <a:sym typeface="Calibri"/>
              </a:defRPr>
            </a:pPr>
            <a:r>
              <a:t>ACC: </a:t>
            </a:r>
            <a:r>
              <a:rPr b="0"/>
              <a:t>Acetil-Coa CarboXilasa</a:t>
            </a:r>
          </a:p>
          <a:p>
            <a:pPr>
              <a:defRPr sz="1300">
                <a:latin typeface="Calibri"/>
                <a:ea typeface="Calibri"/>
                <a:cs typeface="Calibri"/>
                <a:sym typeface="Calibri"/>
              </a:defRPr>
            </a:pPr>
            <a:r>
              <a:rPr b="1"/>
              <a:t>FAS</a:t>
            </a:r>
            <a:r>
              <a:t>: Ácido graso sintetasa a la alta</a:t>
            </a:r>
          </a:p>
        </p:txBody>
      </p:sp>
      <p:sp>
        <p:nvSpPr>
          <p:cNvPr id="765" name="Disminuye Lipogénesis"/>
          <p:cNvSpPr txBox="1"/>
          <p:nvPr/>
        </p:nvSpPr>
        <p:spPr>
          <a:xfrm>
            <a:off x="7692579" y="1423627"/>
            <a:ext cx="3254084"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atin typeface="Calibri"/>
                <a:ea typeface="Calibri"/>
                <a:cs typeface="Calibri"/>
                <a:sym typeface="Calibri"/>
              </a:defRPr>
            </a:lvl1pPr>
          </a:lstStyle>
          <a:p>
            <a:pPr/>
            <a:r>
              <a:t>Disminuye Lipogénesis</a:t>
            </a:r>
          </a:p>
        </p:txBody>
      </p:sp>
      <p:sp>
        <p:nvSpPr>
          <p:cNvPr id="766" name="Regulación a la baja de:…"/>
          <p:cNvSpPr txBox="1"/>
          <p:nvPr/>
        </p:nvSpPr>
        <p:spPr>
          <a:xfrm>
            <a:off x="158923" y="4050791"/>
            <a:ext cx="3514297" cy="26698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latin typeface="Calibri"/>
                <a:ea typeface="Calibri"/>
                <a:cs typeface="Calibri"/>
                <a:sym typeface="Calibri"/>
              </a:defRPr>
            </a:pPr>
            <a:r>
              <a:t>Regulación a la baja de:</a:t>
            </a:r>
          </a:p>
          <a:p>
            <a:pPr>
              <a:defRPr b="1">
                <a:latin typeface="Calibri"/>
                <a:ea typeface="Calibri"/>
                <a:cs typeface="Calibri"/>
                <a:sym typeface="Calibri"/>
              </a:defRPr>
            </a:pPr>
            <a:r>
              <a:t>Scd-1: </a:t>
            </a:r>
            <a:r>
              <a:rPr b="0"/>
              <a:t>esterol-CoA desaturasa-1</a:t>
            </a:r>
            <a:endParaRPr b="0"/>
          </a:p>
          <a:p>
            <a:pPr>
              <a:defRPr b="1">
                <a:latin typeface="Calibri"/>
                <a:ea typeface="Calibri"/>
                <a:cs typeface="Calibri"/>
                <a:sym typeface="Calibri"/>
              </a:defRPr>
            </a:pPr>
            <a:r>
              <a:t>PDE38: Fosfodiesterasa 3B</a:t>
            </a:r>
          </a:p>
          <a:p>
            <a:pPr>
              <a:defRPr b="1">
                <a:latin typeface="Calibri"/>
                <a:ea typeface="Calibri"/>
                <a:cs typeface="Calibri"/>
                <a:sym typeface="Calibri"/>
              </a:defRPr>
            </a:pPr>
            <a:r>
              <a:t>SREBP-1 </a:t>
            </a:r>
            <a:r>
              <a:rPr b="0"/>
              <a:t>(proteína de union del elemento de respuesta esterol 1c)</a:t>
            </a:r>
            <a:endParaRPr b="0"/>
          </a:p>
          <a:p>
            <a:pPr>
              <a:defRPr b="1">
                <a:latin typeface="Calibri"/>
                <a:ea typeface="Calibri"/>
                <a:cs typeface="Calibri"/>
                <a:sym typeface="Calibri"/>
              </a:defRPr>
            </a:pPr>
            <a:r>
              <a:rPr b="0"/>
              <a:t>CIDEC: Inductor de muerte celular tipo DFFA efector C</a:t>
            </a:r>
          </a:p>
          <a:p>
            <a:pPr>
              <a:defRPr b="1">
                <a:latin typeface="Calibri"/>
                <a:ea typeface="Calibri"/>
                <a:cs typeface="Calibri"/>
                <a:sym typeface="Calibri"/>
              </a:defRPr>
            </a:pPr>
            <a:r>
              <a:t>Chrebp-B:</a:t>
            </a:r>
            <a:r>
              <a:rPr b="0"/>
              <a:t> proteína de union de respuesta a carbohidrato -Beta</a:t>
            </a:r>
          </a:p>
        </p:txBody>
      </p:sp>
      <p:sp>
        <p:nvSpPr>
          <p:cNvPr id="767" name="J. Clin. Med. 2022, 11, 6544"/>
          <p:cNvSpPr txBox="1"/>
          <p:nvPr/>
        </p:nvSpPr>
        <p:spPr>
          <a:xfrm>
            <a:off x="8019607" y="6365114"/>
            <a:ext cx="1678262"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i="1" sz="1066">
                <a:latin typeface="Times Roman"/>
                <a:ea typeface="Times Roman"/>
                <a:cs typeface="Times Roman"/>
                <a:sym typeface="Times Roman"/>
              </a:defRPr>
            </a:pPr>
            <a:r>
              <a:t>J. Clin. Med. </a:t>
            </a:r>
            <a:r>
              <a:rPr b="1" i="0"/>
              <a:t>2022</a:t>
            </a:r>
            <a:r>
              <a:rPr i="0"/>
              <a:t>, </a:t>
            </a:r>
            <a:r>
              <a:t>11</a:t>
            </a:r>
            <a:r>
              <a:rPr i="0"/>
              <a:t>, 6544 </a:t>
            </a:r>
            <a:endParaRPr i="0" sz="1200"/>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771" name="Title 1"/>
          <p:cNvSpPr txBox="1"/>
          <p:nvPr>
            <p:ph type="title"/>
          </p:nvPr>
        </p:nvSpPr>
        <p:spPr>
          <a:prstGeom prst="rect">
            <a:avLst/>
          </a:prstGeom>
        </p:spPr>
        <p:txBody>
          <a:bodyPr/>
          <a:lstStyle/>
          <a:p>
            <a:pPr>
              <a:defRPr b="1">
                <a:latin typeface="Montserrat"/>
                <a:ea typeface="Montserrat"/>
                <a:cs typeface="Montserrat"/>
                <a:sym typeface="Montserrat"/>
              </a:defRPr>
            </a:pPr>
          </a:p>
        </p:txBody>
      </p:sp>
      <p:sp>
        <p:nvSpPr>
          <p:cNvPr id="772"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773"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74" name="Captura de Pantalla 2024-08-27 a la(s) 10.44.18 p. m..png" descr="Captura de Pantalla 2024-08-27 a la(s) 10.44.18 p. m..png"/>
          <p:cNvPicPr>
            <a:picLocks noChangeAspect="1"/>
          </p:cNvPicPr>
          <p:nvPr/>
        </p:nvPicPr>
        <p:blipFill>
          <a:blip r:embed="rId5">
            <a:extLst/>
          </a:blip>
          <a:stretch>
            <a:fillRect/>
          </a:stretch>
        </p:blipFill>
        <p:spPr>
          <a:xfrm>
            <a:off x="95250" y="901700"/>
            <a:ext cx="12001500" cy="5054600"/>
          </a:xfrm>
          <a:prstGeom prst="rect">
            <a:avLst/>
          </a:prstGeom>
          <a:ln w="12700">
            <a:miter lim="400000"/>
          </a:ln>
        </p:spPr>
      </p:pic>
      <p:sp>
        <p:nvSpPr>
          <p:cNvPr id="775" name="J. Clin. Med. 2022, 11, 6544"/>
          <p:cNvSpPr txBox="1"/>
          <p:nvPr/>
        </p:nvSpPr>
        <p:spPr>
          <a:xfrm>
            <a:off x="10243129" y="6325397"/>
            <a:ext cx="1678263"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i="1" sz="1066">
                <a:solidFill>
                  <a:srgbClr val="FFFFFF"/>
                </a:solidFill>
                <a:latin typeface="Times Roman"/>
                <a:ea typeface="Times Roman"/>
                <a:cs typeface="Times Roman"/>
                <a:sym typeface="Times Roman"/>
              </a:defRPr>
            </a:pPr>
            <a:r>
              <a:t>J. Clin. Med. </a:t>
            </a:r>
            <a:r>
              <a:rPr b="1" i="0"/>
              <a:t>2022</a:t>
            </a:r>
            <a:r>
              <a:rPr i="0"/>
              <a:t>, </a:t>
            </a:r>
            <a:r>
              <a:t>11</a:t>
            </a:r>
            <a:r>
              <a:rPr i="0"/>
              <a:t>, 6544 </a:t>
            </a:r>
            <a:endParaRPr i="0" sz="1200"/>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79"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780" name="Captura de Pantalla 2024-08-30 a la(s) 12.37.50 a. m..png" descr="Captura de Pantalla 2024-08-30 a la(s) 12.37.50 a. m..png"/>
          <p:cNvPicPr>
            <a:picLocks noChangeAspect="1"/>
          </p:cNvPicPr>
          <p:nvPr/>
        </p:nvPicPr>
        <p:blipFill>
          <a:blip r:embed="rId5">
            <a:extLst/>
          </a:blip>
          <a:stretch>
            <a:fillRect/>
          </a:stretch>
        </p:blipFill>
        <p:spPr>
          <a:xfrm>
            <a:off x="1234016" y="1614731"/>
            <a:ext cx="10096501" cy="5092701"/>
          </a:xfrm>
          <a:prstGeom prst="rect">
            <a:avLst/>
          </a:prstGeom>
          <a:ln w="12700">
            <a:miter lim="400000"/>
          </a:ln>
        </p:spPr>
      </p:pic>
      <p:pic>
        <p:nvPicPr>
          <p:cNvPr id="781" name="Captura de Pantalla 2024-08-30 a la(s) 12.37.26 a. m..png" descr="Captura de Pantalla 2024-08-30 a la(s) 12.37.26 a. m..png"/>
          <p:cNvPicPr>
            <a:picLocks noChangeAspect="1"/>
          </p:cNvPicPr>
          <p:nvPr/>
        </p:nvPicPr>
        <p:blipFill>
          <a:blip r:embed="rId6">
            <a:extLst/>
          </a:blip>
          <a:stretch>
            <a:fillRect/>
          </a:stretch>
        </p:blipFill>
        <p:spPr>
          <a:xfrm>
            <a:off x="1724997" y="17604"/>
            <a:ext cx="7408392" cy="1826403"/>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85" name="Captura de Pantalla 2025-09-05 a la(s) 10.22.09 a. m..png" descr="Captura de Pantalla 2025-09-05 a la(s) 10.22.09 a. m..png"/>
          <p:cNvPicPr>
            <a:picLocks noChangeAspect="1"/>
          </p:cNvPicPr>
          <p:nvPr/>
        </p:nvPicPr>
        <p:blipFill>
          <a:blip r:embed="rId4">
            <a:extLst/>
          </a:blip>
          <a:stretch>
            <a:fillRect/>
          </a:stretch>
        </p:blipFill>
        <p:spPr>
          <a:xfrm>
            <a:off x="3346232" y="1433765"/>
            <a:ext cx="7934816" cy="5233813"/>
          </a:xfrm>
          <a:prstGeom prst="rect">
            <a:avLst/>
          </a:prstGeom>
          <a:ln w="12700">
            <a:miter lim="400000"/>
          </a:ln>
        </p:spPr>
      </p:pic>
      <p:sp>
        <p:nvSpPr>
          <p:cNvPr id="786" name="Mecanismos de acción mediados por la uricosuria de SGLT2i"/>
          <p:cNvSpPr txBox="1"/>
          <p:nvPr/>
        </p:nvSpPr>
        <p:spPr>
          <a:xfrm>
            <a:off x="1820086" y="211196"/>
            <a:ext cx="10114352" cy="99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defRPr b="1" sz="3300">
                <a:latin typeface="Arial"/>
                <a:ea typeface="Arial"/>
                <a:cs typeface="Arial"/>
                <a:sym typeface="Arial"/>
              </a:defRPr>
            </a:lvl1pPr>
          </a:lstStyle>
          <a:p>
            <a:pPr/>
            <a:r>
              <a:t>Mecanismos de acción mediados por la uricosuria de SGLT2i</a:t>
            </a:r>
          </a:p>
        </p:txBody>
      </p:sp>
      <p:sp>
        <p:nvSpPr>
          <p:cNvPr id="787" name="Citation: Zapf, A.M.; Woodward, O.M. SGLT2 Inhibitors and Uric Acid Homeostasis. Gout Urate Cryst. Depos. Dis.2024,2,157–172. https:// doi.org/10.3390/gucdd2020014"/>
          <p:cNvSpPr txBox="1"/>
          <p:nvPr/>
        </p:nvSpPr>
        <p:spPr>
          <a:xfrm>
            <a:off x="3723884" y="6641125"/>
            <a:ext cx="841246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sz="933">
                <a:latin typeface="Times Roman"/>
                <a:ea typeface="Times Roman"/>
                <a:cs typeface="Times Roman"/>
                <a:sym typeface="Times Roman"/>
              </a:defRPr>
            </a:pPr>
            <a:r>
              <a:rPr b="1"/>
              <a:t>Citation: </a:t>
            </a:r>
            <a:r>
              <a:t>Zapf, A.M.; Woodward, O.M. SGLT2 Inhibitors and Uric Acid Homeostasis. </a:t>
            </a:r>
            <a:r>
              <a:rPr i="1"/>
              <a:t>Gout Urate Cryst. Depos. Dis.</a:t>
            </a:r>
            <a:r>
              <a:rPr b="1"/>
              <a:t>2024</a:t>
            </a:r>
            <a:r>
              <a:t>,</a:t>
            </a:r>
            <a:r>
              <a:rPr i="1"/>
              <a:t>2</a:t>
            </a:r>
            <a:r>
              <a:t>,157–172. https:// doi.org/10.3390/gucdd2020014 </a:t>
            </a:r>
            <a:endParaRPr sz="1200"/>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91" name="Captura de Pantalla 2025-09-05 a la(s) 10.30.00 a. m..png" descr="Captura de Pantalla 2025-09-05 a la(s) 10.30.00 a. m..png"/>
          <p:cNvPicPr>
            <a:picLocks noChangeAspect="1"/>
          </p:cNvPicPr>
          <p:nvPr/>
        </p:nvPicPr>
        <p:blipFill>
          <a:blip r:embed="rId4">
            <a:extLst/>
          </a:blip>
          <a:stretch>
            <a:fillRect/>
          </a:stretch>
        </p:blipFill>
        <p:spPr>
          <a:xfrm>
            <a:off x="979560" y="81659"/>
            <a:ext cx="8932630" cy="6409518"/>
          </a:xfrm>
          <a:prstGeom prst="rect">
            <a:avLst/>
          </a:prstGeom>
          <a:ln w="12700">
            <a:miter lim="400000"/>
          </a:ln>
        </p:spPr>
      </p:pic>
      <p:sp>
        <p:nvSpPr>
          <p:cNvPr id="792" name="Citation: Zapf, A.M.; Woodward, O.M. SGLT2 Inhibitors and Uric Acid Homeostasis. Gout Urate Cryst. Depos. Dis.2024,2,157–172. https:// doi.org/10.3390/gucdd2020014"/>
          <p:cNvSpPr txBox="1"/>
          <p:nvPr/>
        </p:nvSpPr>
        <p:spPr>
          <a:xfrm>
            <a:off x="1889768" y="6561380"/>
            <a:ext cx="841246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sz="933">
                <a:latin typeface="Times Roman"/>
                <a:ea typeface="Times Roman"/>
                <a:cs typeface="Times Roman"/>
                <a:sym typeface="Times Roman"/>
              </a:defRPr>
            </a:pPr>
            <a:r>
              <a:rPr b="1"/>
              <a:t>Citation: </a:t>
            </a:r>
            <a:r>
              <a:t>Zapf, A.M.; Woodward, O.M. SGLT2 Inhibitors and Uric Acid Homeostasis. </a:t>
            </a:r>
            <a:r>
              <a:rPr i="1"/>
              <a:t>Gout Urate Cryst. Depos. Dis.</a:t>
            </a:r>
            <a:r>
              <a:rPr b="1"/>
              <a:t>2024</a:t>
            </a:r>
            <a:r>
              <a:t>,</a:t>
            </a:r>
            <a:r>
              <a:rPr i="1"/>
              <a:t>2</a:t>
            </a:r>
            <a:r>
              <a:t>,157–172. https:// doi.org/10.3390/gucdd2020014 </a:t>
            </a:r>
            <a:endParaRPr sz="1200"/>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96" name="Content Placeholder 2"/>
          <p:cNvSpPr txBox="1"/>
          <p:nvPr>
            <p:ph type="body" sz="half" idx="1"/>
          </p:nvPr>
        </p:nvSpPr>
        <p:spPr>
          <a:xfrm>
            <a:off x="-421759" y="3165619"/>
            <a:ext cx="10515601" cy="3059191"/>
          </a:xfrm>
          <a:prstGeom prst="rect">
            <a:avLst/>
          </a:prstGeom>
        </p:spPr>
        <p:txBody>
          <a:bodyPr/>
          <a:lstStyle>
            <a:lvl1pPr marL="0" indent="0" algn="ctr">
              <a:lnSpc>
                <a:spcPct val="80000"/>
              </a:lnSpc>
              <a:spcBef>
                <a:spcPts val="0"/>
              </a:spcBef>
              <a:buSzTx/>
              <a:buFontTx/>
              <a:buNone/>
              <a:defRPr b="1" spc="100" sz="4400">
                <a:latin typeface="Franklin Gothic Demi"/>
                <a:ea typeface="Franklin Gothic Demi"/>
                <a:cs typeface="Franklin Gothic Demi"/>
                <a:sym typeface="Franklin Gothic Demi"/>
              </a:defRPr>
            </a:lvl1pPr>
          </a:lstStyle>
          <a:p>
            <a:pPr/>
            <a:r>
              <a:t>SGLT2-I y disfunción cognitiva</a:t>
            </a:r>
          </a:p>
        </p:txBody>
      </p:sp>
      <p:pic>
        <p:nvPicPr>
          <p:cNvPr id="797" name="Picture 5" descr="Picture 5"/>
          <p:cNvPicPr>
            <a:picLocks noChangeAspect="1"/>
          </p:cNvPicPr>
          <p:nvPr/>
        </p:nvPicPr>
        <p:blipFill>
          <a:blip r:embed="rId3">
            <a:extLst/>
          </a:blip>
          <a:stretch>
            <a:fillRect/>
          </a:stretch>
        </p:blipFill>
        <p:spPr>
          <a:xfrm>
            <a:off x="838200" y="422158"/>
            <a:ext cx="4294981" cy="1027728"/>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799" name="Captura de Pantalla 2025-09-05 a la(s) 12.53.14 p. m..png" descr="Captura de Pantalla 2025-09-05 a la(s) 12.53.14 p. m..png"/>
          <p:cNvPicPr>
            <a:picLocks noChangeAspect="1"/>
          </p:cNvPicPr>
          <p:nvPr/>
        </p:nvPicPr>
        <p:blipFill>
          <a:blip r:embed="rId4">
            <a:extLst/>
          </a:blip>
          <a:stretch>
            <a:fillRect/>
          </a:stretch>
        </p:blipFill>
        <p:spPr>
          <a:xfrm>
            <a:off x="-9509" y="120650"/>
            <a:ext cx="8978901" cy="6616700"/>
          </a:xfrm>
          <a:prstGeom prst="rect">
            <a:avLst/>
          </a:prstGeom>
          <a:ln w="12700">
            <a:miter lim="400000"/>
          </a:ln>
        </p:spPr>
      </p:pic>
      <p:sp>
        <p:nvSpPr>
          <p:cNvPr id="800" name="Disminuye superóxido extracelular dismutasa y glutatión"/>
          <p:cNvSpPr txBox="1"/>
          <p:nvPr/>
        </p:nvSpPr>
        <p:spPr>
          <a:xfrm>
            <a:off x="298565" y="1379928"/>
            <a:ext cx="2247734"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Disminuye superóxido extracelular dismutasa y glutatión</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804" name="Title 1"/>
          <p:cNvSpPr txBox="1"/>
          <p:nvPr>
            <p:ph type="title"/>
          </p:nvPr>
        </p:nvSpPr>
        <p:spPr>
          <a:prstGeom prst="rect">
            <a:avLst/>
          </a:prstGeom>
        </p:spPr>
        <p:txBody>
          <a:bodyPr/>
          <a:lstStyle/>
          <a:p>
            <a:pPr>
              <a:defRPr b="1">
                <a:latin typeface="Montserrat"/>
                <a:ea typeface="Montserrat"/>
                <a:cs typeface="Montserrat"/>
                <a:sym typeface="Montserrat"/>
              </a:defRPr>
            </a:pPr>
          </a:p>
        </p:txBody>
      </p:sp>
      <p:pic>
        <p:nvPicPr>
          <p:cNvPr id="805"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806" name="Captura de Pantalla 2025-09-05 a la(s) 10.50.35 a. m..png" descr="Captura de Pantalla 2025-09-05 a la(s) 10.50.35 a. m..png"/>
          <p:cNvPicPr>
            <a:picLocks noChangeAspect="1"/>
          </p:cNvPicPr>
          <p:nvPr/>
        </p:nvPicPr>
        <p:blipFill>
          <a:blip r:embed="rId5">
            <a:extLst/>
          </a:blip>
          <a:stretch>
            <a:fillRect/>
          </a:stretch>
        </p:blipFill>
        <p:spPr>
          <a:xfrm>
            <a:off x="-1" y="279209"/>
            <a:ext cx="12192001" cy="4586702"/>
          </a:xfrm>
          <a:prstGeom prst="rect">
            <a:avLst/>
          </a:prstGeom>
          <a:ln w="12700">
            <a:miter lim="400000"/>
          </a:ln>
        </p:spPr>
      </p:pic>
      <p:sp>
        <p:nvSpPr>
          <p:cNvPr id="807" name="Transl Neurodegener 13, 41 (2024). https://doi.org/10.1186/s40035-024-00431-y"/>
          <p:cNvSpPr txBox="1"/>
          <p:nvPr/>
        </p:nvSpPr>
        <p:spPr>
          <a:xfrm>
            <a:off x="4709681" y="6318052"/>
            <a:ext cx="7397801" cy="31435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600"/>
              </a:spcBef>
              <a:defRPr sz="1600">
                <a:solidFill>
                  <a:srgbClr val="FFFFFF"/>
                </a:solidFill>
                <a:latin typeface="Helvetica Neue"/>
                <a:ea typeface="Helvetica Neue"/>
                <a:cs typeface="Helvetica Neue"/>
                <a:sym typeface="Helvetica Neue"/>
              </a:defRPr>
            </a:pPr>
            <a:r>
              <a:rPr i="1"/>
              <a:t>Transl Neurodegener 13, </a:t>
            </a:r>
            <a:r>
              <a:t>41 (2024). https://doi.org/10.1186/s40035-024-00431-y</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811" name="Title 1"/>
          <p:cNvSpPr txBox="1"/>
          <p:nvPr>
            <p:ph type="title"/>
          </p:nvPr>
        </p:nvSpPr>
        <p:spPr>
          <a:prstGeom prst="rect">
            <a:avLst/>
          </a:prstGeom>
        </p:spPr>
        <p:txBody>
          <a:bodyPr/>
          <a:lstStyle/>
          <a:p>
            <a:pPr>
              <a:defRPr b="1">
                <a:latin typeface="Montserrat"/>
                <a:ea typeface="Montserrat"/>
                <a:cs typeface="Montserrat"/>
                <a:sym typeface="Montserrat"/>
              </a:defRPr>
            </a:pPr>
          </a:p>
        </p:txBody>
      </p:sp>
      <p:sp>
        <p:nvSpPr>
          <p:cNvPr id="812" name="Content Placeholder 2"/>
          <p:cNvSpPr txBox="1"/>
          <p:nvPr>
            <p:ph type="body" idx="1"/>
          </p:nvPr>
        </p:nvSpPr>
        <p:spPr>
          <a:xfrm>
            <a:off x="838200" y="1825625"/>
            <a:ext cx="10515600" cy="3572641"/>
          </a:xfrm>
          <a:prstGeom prst="rect">
            <a:avLst/>
          </a:prstGeom>
        </p:spPr>
        <p:txBody>
          <a:bodyPr/>
          <a:lstStyle/>
          <a:p>
            <a:pPr>
              <a:defRPr>
                <a:latin typeface="Montserrat"/>
                <a:ea typeface="Montserrat"/>
                <a:cs typeface="Montserrat"/>
                <a:sym typeface="Montserrat"/>
              </a:defRPr>
            </a:pPr>
          </a:p>
        </p:txBody>
      </p:sp>
      <p:pic>
        <p:nvPicPr>
          <p:cNvPr id="813"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814" name="Captura de Pantalla 2025-09-05 a la(s) 10.58.00 a. m..png" descr="Captura de Pantalla 2025-09-05 a la(s) 10.58.00 a. m..png"/>
          <p:cNvPicPr>
            <a:picLocks noChangeAspect="1"/>
          </p:cNvPicPr>
          <p:nvPr/>
        </p:nvPicPr>
        <p:blipFill>
          <a:blip r:embed="rId5">
            <a:extLst/>
          </a:blip>
          <a:stretch>
            <a:fillRect/>
          </a:stretch>
        </p:blipFill>
        <p:spPr>
          <a:xfrm>
            <a:off x="718232" y="225020"/>
            <a:ext cx="10515601" cy="5499354"/>
          </a:xfrm>
          <a:prstGeom prst="rect">
            <a:avLst/>
          </a:prstGeom>
          <a:ln w="12700">
            <a:miter lim="400000"/>
          </a:ln>
        </p:spPr>
      </p:pic>
      <p:sp>
        <p:nvSpPr>
          <p:cNvPr id="815" name="Transl Neurodegener 13, 41 (2024). https://doi.org/10.1186/s40035-024-00431-y"/>
          <p:cNvSpPr txBox="1"/>
          <p:nvPr/>
        </p:nvSpPr>
        <p:spPr>
          <a:xfrm>
            <a:off x="4645885" y="6121673"/>
            <a:ext cx="7397802" cy="31435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600"/>
              </a:spcBef>
              <a:defRPr sz="1600">
                <a:solidFill>
                  <a:srgbClr val="FFFFFF"/>
                </a:solidFill>
                <a:latin typeface="Helvetica Neue"/>
                <a:ea typeface="Helvetica Neue"/>
                <a:cs typeface="Helvetica Neue"/>
                <a:sym typeface="Helvetica Neue"/>
              </a:defRPr>
            </a:pPr>
            <a:r>
              <a:rPr i="1"/>
              <a:t>Transl Neurodegener 13, </a:t>
            </a:r>
            <a:r>
              <a:t>41 (2024). https://doi.org/10.1186/s40035-024-00431-y</a:t>
            </a:r>
          </a:p>
        </p:txBody>
      </p:sp>
      <p:sp>
        <p:nvSpPr>
          <p:cNvPr id="816" name="Suprimen la activación del inflamasoma"/>
          <p:cNvSpPr txBox="1"/>
          <p:nvPr/>
        </p:nvSpPr>
        <p:spPr>
          <a:xfrm>
            <a:off x="188644" y="3256279"/>
            <a:ext cx="1458942"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800"/>
            </a:lvl1pPr>
          </a:lstStyle>
          <a:p>
            <a:pPr/>
            <a:r>
              <a:t>Suprimen la activación del inflamasoma</a:t>
            </a:r>
          </a:p>
        </p:txBody>
      </p:sp>
      <p:sp>
        <p:nvSpPr>
          <p:cNvPr id="817" name="β-hidroxibutirato"/>
          <p:cNvSpPr txBox="1"/>
          <p:nvPr/>
        </p:nvSpPr>
        <p:spPr>
          <a:xfrm>
            <a:off x="313551" y="1735987"/>
            <a:ext cx="1209128"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vl1pPr>
          </a:lstStyle>
          <a:p>
            <a:pPr/>
            <a:r>
              <a:t>β-hidroxibutirato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FAADD"/>
        </a:solidFill>
      </p:bgPr>
    </p:bg>
    <p:spTree>
      <p:nvGrpSpPr>
        <p:cNvPr id="1" name=""/>
        <p:cNvGrpSpPr/>
        <p:nvPr/>
      </p:nvGrpSpPr>
      <p:grpSpPr>
        <a:xfrm>
          <a:off x="0" y="0"/>
          <a:ext cx="0" cy="0"/>
          <a:chOff x="0" y="0"/>
          <a:chExt cx="0" cy="0"/>
        </a:xfrm>
      </p:grpSpPr>
      <p:pic>
        <p:nvPicPr>
          <p:cNvPr id="224" name="Captura de Pantalla 2025-08-31 a la(s) 10.47.15 p. m..png" descr="Captura de Pantalla 2025-08-31 a la(s) 10.47.15 p. m..png"/>
          <p:cNvPicPr>
            <a:picLocks noChangeAspect="1"/>
          </p:cNvPicPr>
          <p:nvPr/>
        </p:nvPicPr>
        <p:blipFill>
          <a:blip r:embed="rId3">
            <a:extLst/>
          </a:blip>
          <a:stretch>
            <a:fillRect/>
          </a:stretch>
        </p:blipFill>
        <p:spPr>
          <a:xfrm>
            <a:off x="-34138" y="-12593"/>
            <a:ext cx="12260275" cy="6969725"/>
          </a:xfrm>
          <a:prstGeom prst="rect">
            <a:avLst/>
          </a:prstGeom>
          <a:ln w="12700">
            <a:miter lim="400000"/>
          </a:ln>
        </p:spPr>
      </p:pic>
      <p:grpSp>
        <p:nvGrpSpPr>
          <p:cNvPr id="227" name="Picture 2"/>
          <p:cNvGrpSpPr/>
          <p:nvPr/>
        </p:nvGrpSpPr>
        <p:grpSpPr>
          <a:xfrm>
            <a:off x="5203350" y="-61695"/>
            <a:ext cx="6970100" cy="7067929"/>
            <a:chOff x="0" y="0"/>
            <a:chExt cx="6970099" cy="7067927"/>
          </a:xfrm>
        </p:grpSpPr>
        <p:sp>
          <p:nvSpPr>
            <p:cNvPr id="225" name="Rectángulo"/>
            <p:cNvSpPr/>
            <p:nvPr/>
          </p:nvSpPr>
          <p:spPr>
            <a:xfrm>
              <a:off x="-1" y="0"/>
              <a:ext cx="6970101" cy="7067928"/>
            </a:xfrm>
            <a:prstGeom prst="rect">
              <a:avLst/>
            </a:prstGeom>
            <a:solidFill>
              <a:srgbClr val="8FAADC"/>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p>
          </p:txBody>
        </p:sp>
        <p:pic>
          <p:nvPicPr>
            <p:cNvPr id="226" name="image37.png" descr="image37.png"/>
            <p:cNvPicPr>
              <a:picLocks noChangeAspect="1"/>
            </p:cNvPicPr>
            <p:nvPr/>
          </p:nvPicPr>
          <p:blipFill>
            <a:blip r:embed="rId4">
              <a:extLst/>
            </a:blip>
            <a:stretch>
              <a:fillRect/>
            </a:stretch>
          </p:blipFill>
          <p:spPr>
            <a:xfrm>
              <a:off x="-1" y="0"/>
              <a:ext cx="6970101" cy="7067928"/>
            </a:xfrm>
            <a:prstGeom prst="rect">
              <a:avLst/>
            </a:prstGeom>
            <a:ln w="12700" cap="flat">
              <a:noFill/>
              <a:miter lim="400000"/>
            </a:ln>
            <a:effectLst/>
          </p:spPr>
        </p:pic>
      </p:grpSp>
      <p:sp>
        <p:nvSpPr>
          <p:cNvPr id="228" name="Title 1"/>
          <p:cNvSpPr txBox="1"/>
          <p:nvPr>
            <p:ph type="title"/>
          </p:nvPr>
        </p:nvSpPr>
        <p:spPr>
          <a:xfrm>
            <a:off x="-1830475" y="2314605"/>
            <a:ext cx="8229601" cy="1143002"/>
          </a:xfrm>
          <a:prstGeom prst="rect">
            <a:avLst/>
          </a:prstGeom>
        </p:spPr>
        <p:txBody>
          <a:bodyPr/>
          <a:lstStyle>
            <a:lvl1pPr algn="ctr">
              <a:defRPr sz="4500"/>
            </a:lvl1pPr>
          </a:lstStyle>
          <a:p>
            <a:pPr/>
            <a:r>
              <a:t>Riñón – iSGLT2</a:t>
            </a:r>
          </a:p>
        </p:txBody>
      </p:sp>
      <p:sp>
        <p:nvSpPr>
          <p:cNvPr id="229" name="TextBox 5"/>
          <p:cNvSpPr txBox="1"/>
          <p:nvPr/>
        </p:nvSpPr>
        <p:spPr>
          <a:xfrm>
            <a:off x="5224283" y="139915"/>
            <a:ext cx="2428745" cy="5093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400">
                <a:latin typeface="Calibri"/>
                <a:ea typeface="Calibri"/>
                <a:cs typeface="Calibri"/>
                <a:sym typeface="Calibri"/>
              </a:defRPr>
            </a:lvl1pPr>
          </a:lstStyle>
          <a:p>
            <a:pPr/>
            <a:r>
              <a:t>Reducción en vasodilatación arteriola aferente</a:t>
            </a:r>
          </a:p>
        </p:txBody>
      </p:sp>
      <p:sp>
        <p:nvSpPr>
          <p:cNvPr id="230" name="TextBox 6"/>
          <p:cNvSpPr txBox="1"/>
          <p:nvPr/>
        </p:nvSpPr>
        <p:spPr>
          <a:xfrm>
            <a:off x="5156199" y="841144"/>
            <a:ext cx="2118154" cy="5093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400">
                <a:latin typeface="Calibri"/>
                <a:ea typeface="Calibri"/>
                <a:cs typeface="Calibri"/>
                <a:sym typeface="Calibri"/>
              </a:defRPr>
            </a:lvl1pPr>
          </a:lstStyle>
          <a:p>
            <a:pPr/>
            <a:r>
              <a:t>Mejoría en la presión capilar glomerular</a:t>
            </a:r>
          </a:p>
        </p:txBody>
      </p:sp>
      <p:sp>
        <p:nvSpPr>
          <p:cNvPr id="231" name="TextBox 8"/>
          <p:cNvSpPr txBox="1"/>
          <p:nvPr/>
        </p:nvSpPr>
        <p:spPr>
          <a:xfrm>
            <a:off x="9917667" y="735339"/>
            <a:ext cx="2118154" cy="721007"/>
          </a:xfrm>
          <a:prstGeom prst="rect">
            <a:avLst/>
          </a:prstGeom>
          <a:solidFill>
            <a:srgbClr val="0070C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solidFill>
                  <a:srgbClr val="FFFFFF"/>
                </a:solidFill>
                <a:latin typeface="Calibri"/>
                <a:ea typeface="Calibri"/>
                <a:cs typeface="Calibri"/>
                <a:sym typeface="Calibri"/>
              </a:defRPr>
            </a:lvl1pPr>
          </a:lstStyle>
          <a:p>
            <a:pPr/>
            <a:r>
              <a:t>Mayor cantidad de sodio en la mácula densa produce reducción en la vasoconstricción de la arterial eferente</a:t>
            </a:r>
          </a:p>
        </p:txBody>
      </p:sp>
      <p:sp>
        <p:nvSpPr>
          <p:cNvPr id="232" name="TextBox 9"/>
          <p:cNvSpPr txBox="1"/>
          <p:nvPr/>
        </p:nvSpPr>
        <p:spPr>
          <a:xfrm>
            <a:off x="6522425" y="4279348"/>
            <a:ext cx="1570112" cy="228509"/>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Calibri"/>
                <a:ea typeface="Calibri"/>
                <a:cs typeface="Calibri"/>
                <a:sym typeface="Calibri"/>
              </a:defRPr>
            </a:lvl1pPr>
          </a:lstStyle>
          <a:p>
            <a:pPr/>
            <a:r>
              <a:t>Glucosuria</a:t>
            </a:r>
          </a:p>
        </p:txBody>
      </p:sp>
      <p:pic>
        <p:nvPicPr>
          <p:cNvPr id="233" name="Graphic 10" descr="Graphic 10"/>
          <p:cNvPicPr>
            <a:picLocks noChangeAspect="1"/>
          </p:cNvPicPr>
          <p:nvPr/>
        </p:nvPicPr>
        <p:blipFill>
          <a:blip r:embed="rId5">
            <a:extLst/>
          </a:blip>
          <a:stretch>
            <a:fillRect/>
          </a:stretch>
        </p:blipFill>
        <p:spPr>
          <a:xfrm>
            <a:off x="9300154" y="5794921"/>
            <a:ext cx="914402" cy="914402"/>
          </a:xfrm>
          <a:prstGeom prst="rect">
            <a:avLst/>
          </a:prstGeom>
          <a:ln w="12700">
            <a:miter lim="400000"/>
          </a:ln>
        </p:spPr>
      </p:pic>
      <p:sp>
        <p:nvSpPr>
          <p:cNvPr id="234" name="TextBox 12"/>
          <p:cNvSpPr txBox="1"/>
          <p:nvPr/>
        </p:nvSpPr>
        <p:spPr>
          <a:xfrm>
            <a:off x="5310944" y="3250065"/>
            <a:ext cx="1570112" cy="444409"/>
          </a:xfrm>
          <a:prstGeom prst="rect">
            <a:avLst/>
          </a:prstGeom>
          <a:solidFill>
            <a:srgbClr val="0070C0"/>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
                <a:solidFill>
                  <a:srgbClr val="FFFFFF"/>
                </a:solidFill>
                <a:latin typeface="Calibri"/>
                <a:ea typeface="Calibri"/>
                <a:cs typeface="Calibri"/>
                <a:sym typeface="Calibri"/>
              </a:defRPr>
            </a:pPr>
          </a:p>
          <a:p>
            <a:pPr algn="ctr">
              <a:defRPr sz="1000">
                <a:solidFill>
                  <a:srgbClr val="FFFFFF"/>
                </a:solidFill>
                <a:latin typeface="Calibri"/>
                <a:ea typeface="Calibri"/>
                <a:cs typeface="Calibri"/>
                <a:sym typeface="Calibri"/>
              </a:defRPr>
            </a:pPr>
            <a:r>
              <a:t>Reducción de reabsorción de glucosa y sodio vía SGLT2</a:t>
            </a:r>
          </a:p>
        </p:txBody>
      </p:sp>
      <p:sp>
        <p:nvSpPr>
          <p:cNvPr id="235" name="Right Arrow 13"/>
          <p:cNvSpPr/>
          <p:nvPr/>
        </p:nvSpPr>
        <p:spPr>
          <a:xfrm>
            <a:off x="4676666" y="2912434"/>
            <a:ext cx="1554781" cy="284133"/>
          </a:xfrm>
          <a:prstGeom prst="rightArrow">
            <a:avLst>
              <a:gd name="adj1" fmla="val 50000"/>
              <a:gd name="adj2" fmla="val 50000"/>
            </a:avLst>
          </a:prstGeom>
          <a:solidFill>
            <a:srgbClr val="C00000"/>
          </a:solidFill>
          <a:ln w="12700">
            <a:solidFill>
              <a:srgbClr val="C00000"/>
            </a:solidFill>
            <a:miter/>
          </a:ln>
        </p:spPr>
        <p:txBody>
          <a:bodyPr lIns="45718" tIns="45718" rIns="45718" bIns="45718" anchor="ctr"/>
          <a:lstStyle/>
          <a:p>
            <a:pPr algn="ctr">
              <a:defRPr>
                <a:solidFill>
                  <a:srgbClr val="FFFFFF"/>
                </a:solidFill>
                <a:latin typeface="Calibri"/>
                <a:ea typeface="Calibri"/>
                <a:cs typeface="Calibri"/>
                <a:sym typeface="Calibri"/>
              </a:defRPr>
            </a:pPr>
          </a:p>
        </p:txBody>
      </p:sp>
      <p:pic>
        <p:nvPicPr>
          <p:cNvPr id="236" name="Graphic 15" descr="Graphic 15"/>
          <p:cNvPicPr>
            <a:picLocks noChangeAspect="1"/>
          </p:cNvPicPr>
          <p:nvPr/>
        </p:nvPicPr>
        <p:blipFill>
          <a:blip r:embed="rId6">
            <a:extLst/>
          </a:blip>
          <a:stretch>
            <a:fillRect/>
          </a:stretch>
        </p:blipFill>
        <p:spPr>
          <a:xfrm rot="8979307">
            <a:off x="3159143" y="4669756"/>
            <a:ext cx="1451909" cy="1451909"/>
          </a:xfrm>
          <a:prstGeom prst="rect">
            <a:avLst/>
          </a:prstGeom>
          <a:ln w="12700">
            <a:miter lim="400000"/>
          </a:ln>
        </p:spPr>
      </p:pic>
      <p:sp>
        <p:nvSpPr>
          <p:cNvPr id="237" name="TextBox 14"/>
          <p:cNvSpPr txBox="1"/>
          <p:nvPr/>
        </p:nvSpPr>
        <p:spPr>
          <a:xfrm>
            <a:off x="9312906" y="3363810"/>
            <a:ext cx="2727013" cy="576818"/>
          </a:xfrm>
          <a:prstGeom prst="rect">
            <a:avLst/>
          </a:prstGeom>
          <a:solidFill>
            <a:srgbClr val="FFFFFF"/>
          </a:solidFill>
          <a:ln w="22225">
            <a:solidFill>
              <a:srgbClr val="0070C0"/>
            </a:solidFill>
          </a:ln>
          <a:extLst>
            <a:ext uri="{C572A759-6A51-4108-AA02-DFA0A04FC94B}">
              <ma14:wrappingTextBoxFlag xmlns:ma14="http://schemas.microsoft.com/office/mac/drawingml/2011/main" val="1"/>
            </a:ext>
          </a:extLst>
        </p:spPr>
        <p:txBody>
          <a:bodyPr lIns="45718" tIns="45718" rIns="45718" bIns="45718">
            <a:spAutoFit/>
          </a:bodyPr>
          <a:lstStyle/>
          <a:p>
            <a:pPr algn="ctr">
              <a:defRPr sz="1600">
                <a:latin typeface="Calibri"/>
                <a:ea typeface="Calibri"/>
                <a:cs typeface="Calibri"/>
                <a:sym typeface="Calibri"/>
              </a:defRPr>
            </a:pPr>
            <a:r>
              <a:t>Glucosuria: 70-75 g/día</a:t>
            </a:r>
          </a:p>
          <a:p>
            <a:pPr algn="ctr">
              <a:defRPr sz="1600">
                <a:latin typeface="Calibri"/>
                <a:ea typeface="Calibri"/>
                <a:cs typeface="Calibri"/>
                <a:sym typeface="Calibri"/>
              </a:defRPr>
            </a:pPr>
            <a:r>
              <a:t>(~45% de Glucosa Filtrada)</a:t>
            </a:r>
          </a:p>
        </p:txBody>
      </p:sp>
      <p:sp>
        <p:nvSpPr>
          <p:cNvPr id="238" name="TextBox 16"/>
          <p:cNvSpPr txBox="1"/>
          <p:nvPr/>
        </p:nvSpPr>
        <p:spPr>
          <a:xfrm>
            <a:off x="9937944" y="4233781"/>
            <a:ext cx="1889945" cy="319642"/>
          </a:xfrm>
          <a:prstGeom prst="rect">
            <a:avLst/>
          </a:prstGeom>
          <a:solidFill>
            <a:srgbClr val="FFFFFF"/>
          </a:solidFill>
          <a:ln w="19050">
            <a:solidFill>
              <a:srgbClr val="0F70C0"/>
            </a:solidFill>
          </a:ln>
          <a:extLst>
            <a:ext uri="{C572A759-6A51-4108-AA02-DFA0A04FC94B}">
              <ma14:wrappingTextBoxFlag xmlns:ma14="http://schemas.microsoft.com/office/mac/drawingml/2011/main" val="1"/>
            </a:ext>
          </a:extLst>
        </p:spPr>
        <p:txBody>
          <a:bodyPr lIns="45718" tIns="45718" rIns="45718" bIns="45718">
            <a:spAutoFit/>
          </a:bodyPr>
          <a:lstStyle>
            <a:lvl1pPr algn="ctr">
              <a:defRPr sz="1600">
                <a:latin typeface="Calibri"/>
                <a:ea typeface="Calibri"/>
                <a:cs typeface="Calibri"/>
                <a:sym typeface="Calibri"/>
              </a:defRPr>
            </a:lvl1pPr>
          </a:lstStyle>
          <a:p>
            <a:pPr/>
            <a:r>
              <a:t>(1 g glucosa = 4 cal)</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21" name="Title 1"/>
          <p:cNvSpPr txBox="1"/>
          <p:nvPr>
            <p:ph type="title"/>
          </p:nvPr>
        </p:nvSpPr>
        <p:spPr>
          <a:xfrm>
            <a:off x="127000" y="94191"/>
            <a:ext cx="4009782" cy="1325564"/>
          </a:xfrm>
          <a:prstGeom prst="rect">
            <a:avLst/>
          </a:prstGeom>
        </p:spPr>
        <p:txBody>
          <a:bodyPr/>
          <a:lstStyle>
            <a:lvl1pPr algn="ctr" defTabSz="658368">
              <a:lnSpc>
                <a:spcPct val="80000"/>
              </a:lnSpc>
              <a:defRPr b="1" spc="72" sz="3168">
                <a:latin typeface="Franklin Gothic Demi"/>
                <a:ea typeface="Franklin Gothic Demi"/>
                <a:cs typeface="Franklin Gothic Demi"/>
                <a:sym typeface="Franklin Gothic Demi"/>
              </a:defRPr>
            </a:lvl1pPr>
          </a:lstStyle>
          <a:p>
            <a:pPr/>
            <a:r>
              <a:t>SGLT2-I y disfunción cognitiva</a:t>
            </a:r>
          </a:p>
        </p:txBody>
      </p:sp>
      <p:pic>
        <p:nvPicPr>
          <p:cNvPr id="822"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823" name="Marcador de contenido 4" descr="Marcador de contenido 4"/>
          <p:cNvPicPr>
            <a:picLocks noChangeAspect="1"/>
          </p:cNvPicPr>
          <p:nvPr/>
        </p:nvPicPr>
        <p:blipFill>
          <a:blip r:embed="rId4">
            <a:extLst/>
          </a:blip>
          <a:stretch>
            <a:fillRect/>
          </a:stretch>
        </p:blipFill>
        <p:spPr>
          <a:xfrm>
            <a:off x="119652" y="1854199"/>
            <a:ext cx="3879171" cy="2128395"/>
          </a:xfrm>
          <a:prstGeom prst="rect">
            <a:avLst/>
          </a:prstGeom>
          <a:ln w="12700">
            <a:miter lim="400000"/>
          </a:ln>
        </p:spPr>
      </p:pic>
      <p:pic>
        <p:nvPicPr>
          <p:cNvPr id="824" name="Picture 4" descr="Picture 4"/>
          <p:cNvPicPr>
            <a:picLocks noChangeAspect="1"/>
          </p:cNvPicPr>
          <p:nvPr/>
        </p:nvPicPr>
        <p:blipFill>
          <a:blip r:embed="rId5">
            <a:extLst/>
          </a:blip>
          <a:stretch>
            <a:fillRect/>
          </a:stretch>
        </p:blipFill>
        <p:spPr>
          <a:xfrm>
            <a:off x="3914447" y="850039"/>
            <a:ext cx="8160432" cy="4682926"/>
          </a:xfrm>
          <a:prstGeom prst="rect">
            <a:avLst/>
          </a:prstGeom>
          <a:ln w="12700">
            <a:miter lim="400000"/>
          </a:ln>
        </p:spPr>
      </p:pic>
      <p:sp>
        <p:nvSpPr>
          <p:cNvPr id="825" name="CuadroTexto 3"/>
          <p:cNvSpPr txBox="1"/>
          <p:nvPr/>
        </p:nvSpPr>
        <p:spPr>
          <a:xfrm>
            <a:off x="33924" y="5231962"/>
            <a:ext cx="11819352" cy="2649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Franklin Gothic Book"/>
                <a:ea typeface="Franklin Gothic Book"/>
                <a:cs typeface="Franklin Gothic Book"/>
                <a:sym typeface="Franklin Gothic Book"/>
              </a:defRPr>
            </a:lvl1pPr>
          </a:lstStyle>
          <a:p>
            <a:pPr/>
            <a:r>
              <a:t>Pharmacological Research, Volume 176, 2022, 106062,</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27" name="Title 1"/>
          <p:cNvSpPr txBox="1"/>
          <p:nvPr>
            <p:ph type="title"/>
          </p:nvPr>
        </p:nvSpPr>
        <p:spPr>
          <a:xfrm>
            <a:off x="838200" y="-36046"/>
            <a:ext cx="10515600" cy="1325564"/>
          </a:xfrm>
          <a:prstGeom prst="rect">
            <a:avLst/>
          </a:prstGeom>
        </p:spPr>
        <p:txBody>
          <a:bodyPr/>
          <a:lstStyle>
            <a:lvl1pPr>
              <a:defRPr b="1">
                <a:latin typeface="Montserrat"/>
                <a:ea typeface="Montserrat"/>
                <a:cs typeface="Montserrat"/>
                <a:sym typeface="Montserrat"/>
              </a:defRPr>
            </a:lvl1pPr>
          </a:lstStyle>
          <a:p>
            <a:pPr/>
            <a:r>
              <a:t>Áreas de investigación futura</a:t>
            </a:r>
          </a:p>
        </p:txBody>
      </p:sp>
      <p:pic>
        <p:nvPicPr>
          <p:cNvPr id="828"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sp>
        <p:nvSpPr>
          <p:cNvPr id="829" name="Article in Nature Reviews Nephrology · April 2024 DOI: 10.1038/s41581-024-00836-y"/>
          <p:cNvSpPr txBox="1"/>
          <p:nvPr/>
        </p:nvSpPr>
        <p:spPr>
          <a:xfrm>
            <a:off x="8178661" y="6198399"/>
            <a:ext cx="3814721"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1200"/>
              </a:spcBef>
              <a:defRPr sz="933">
                <a:solidFill>
                  <a:srgbClr val="333333"/>
                </a:solidFill>
                <a:latin typeface="Times Roman"/>
                <a:ea typeface="Times Roman"/>
                <a:cs typeface="Times Roman"/>
                <a:sym typeface="Times Roman"/>
              </a:defRPr>
            </a:pPr>
            <a:r>
              <a:rPr b="1">
                <a:solidFill>
                  <a:srgbClr val="222222"/>
                </a:solidFill>
              </a:rPr>
              <a:t>Article </a:t>
            </a:r>
            <a:r>
              <a:rPr i="1">
                <a:solidFill>
                  <a:srgbClr val="606060"/>
                </a:solidFill>
              </a:rPr>
              <a:t>in </a:t>
            </a:r>
            <a:r>
              <a:t>Nature Reviews Nephrology · April 2024 </a:t>
            </a:r>
            <a:r>
              <a:rPr sz="666">
                <a:solidFill>
                  <a:srgbClr val="555555"/>
                </a:solidFill>
              </a:rPr>
              <a:t>DOI: 10.1038/s41581-024-00836-y </a:t>
            </a:r>
            <a:endParaRPr sz="1200">
              <a:solidFill>
                <a:srgbClr val="000000"/>
              </a:solidFill>
            </a:endParaRPr>
          </a:p>
        </p:txBody>
      </p:sp>
      <p:pic>
        <p:nvPicPr>
          <p:cNvPr id="830" name="Captura de Pantalla 2025-09-05 a la(s) 11.10.31 a. m..png" descr="Captura de Pantalla 2025-09-05 a la(s) 11.10.31 a. m..png"/>
          <p:cNvPicPr>
            <a:picLocks noChangeAspect="1"/>
          </p:cNvPicPr>
          <p:nvPr/>
        </p:nvPicPr>
        <p:blipFill>
          <a:blip r:embed="rId4">
            <a:extLst/>
          </a:blip>
          <a:stretch>
            <a:fillRect/>
          </a:stretch>
        </p:blipFill>
        <p:spPr>
          <a:xfrm>
            <a:off x="1813028" y="976784"/>
            <a:ext cx="9206466" cy="5235436"/>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Title 1"/>
          <p:cNvSpPr txBox="1"/>
          <p:nvPr>
            <p:ph type="title"/>
          </p:nvPr>
        </p:nvSpPr>
        <p:spPr>
          <a:xfrm>
            <a:off x="4188876" y="3994722"/>
            <a:ext cx="7944133" cy="1000657"/>
          </a:xfrm>
          <a:prstGeom prst="rect">
            <a:avLst/>
          </a:prstGeom>
        </p:spPr>
        <p:txBody>
          <a:bodyPr anchor="t"/>
          <a:lstStyle>
            <a:lvl1pPr algn="ctr">
              <a:defRPr b="0" sz="4800">
                <a:solidFill>
                  <a:srgbClr val="0070C0"/>
                </a:solidFill>
                <a:latin typeface="Calibri Light"/>
                <a:ea typeface="Calibri Light"/>
                <a:cs typeface="Calibri Light"/>
                <a:sym typeface="Calibri Light"/>
              </a:defRPr>
            </a:lvl1pPr>
          </a:lstStyle>
          <a:p>
            <a:pPr/>
            <a:r>
              <a:t> ¡MUCHAS GRACIAS!</a:t>
            </a:r>
          </a:p>
        </p:txBody>
      </p:sp>
      <p:sp>
        <p:nvSpPr>
          <p:cNvPr id="833" name="Oval 4"/>
          <p:cNvSpPr/>
          <p:nvPr/>
        </p:nvSpPr>
        <p:spPr>
          <a:xfrm>
            <a:off x="1326111" y="1071445"/>
            <a:ext cx="3639786" cy="3643476"/>
          </a:xfrm>
          <a:prstGeom prst="ellipse">
            <a:avLst/>
          </a:prstGeom>
          <a:ln w="44450">
            <a:solidFill>
              <a:srgbClr val="EE5B42"/>
            </a:solidFill>
            <a:miter/>
          </a:ln>
        </p:spPr>
        <p:txBody>
          <a:bodyPr lIns="45718" tIns="45718" rIns="45718" bIns="45718" anchor="ctr"/>
          <a:lstStyle/>
          <a:p>
            <a:pPr algn="ctr">
              <a:defRPr>
                <a:solidFill>
                  <a:srgbClr val="FFFFFF"/>
                </a:solidFill>
                <a:latin typeface="Calibri"/>
                <a:ea typeface="Calibri"/>
                <a:cs typeface="Calibri"/>
                <a:sym typeface="Calibri"/>
              </a:defRPr>
            </a:pPr>
          </a:p>
        </p:txBody>
      </p:sp>
      <p:pic>
        <p:nvPicPr>
          <p:cNvPr id="834" name="Picture 5" descr="Picture 5"/>
          <p:cNvPicPr>
            <a:picLocks noChangeAspect="1"/>
          </p:cNvPicPr>
          <p:nvPr/>
        </p:nvPicPr>
        <p:blipFill>
          <a:blip r:embed="rId2">
            <a:extLst/>
          </a:blip>
          <a:srcRect l="0" t="11474" r="16563" b="9554"/>
          <a:stretch>
            <a:fillRect/>
          </a:stretch>
        </p:blipFill>
        <p:spPr>
          <a:xfrm rot="20844022">
            <a:off x="512046" y="943370"/>
            <a:ext cx="1773997" cy="1818934"/>
          </a:xfrm>
          <a:prstGeom prst="rect">
            <a:avLst/>
          </a:prstGeom>
          <a:ln w="12700">
            <a:miter lim="400000"/>
          </a:ln>
        </p:spPr>
      </p:pic>
      <p:pic>
        <p:nvPicPr>
          <p:cNvPr id="835" name="Picture 6" descr="Picture 6"/>
          <p:cNvPicPr>
            <a:picLocks noChangeAspect="1"/>
          </p:cNvPicPr>
          <p:nvPr/>
        </p:nvPicPr>
        <p:blipFill>
          <a:blip r:embed="rId3">
            <a:extLst/>
          </a:blip>
          <a:srcRect l="7039" t="12705" r="3220" b="7074"/>
          <a:stretch>
            <a:fillRect/>
          </a:stretch>
        </p:blipFill>
        <p:spPr>
          <a:xfrm rot="604968">
            <a:off x="4256904" y="1321327"/>
            <a:ext cx="2331152" cy="1756571"/>
          </a:xfrm>
          <a:prstGeom prst="rect">
            <a:avLst/>
          </a:prstGeom>
          <a:ln w="12700">
            <a:miter lim="400000"/>
          </a:ln>
        </p:spPr>
      </p:pic>
      <p:pic>
        <p:nvPicPr>
          <p:cNvPr id="836" name="Picture 7" descr="Picture 7"/>
          <p:cNvPicPr>
            <a:picLocks noChangeAspect="0"/>
          </p:cNvPicPr>
          <p:nvPr/>
        </p:nvPicPr>
        <p:blipFill>
          <a:blip r:embed="rId4">
            <a:extLst/>
          </a:blip>
          <a:stretch>
            <a:fillRect/>
          </a:stretch>
        </p:blipFill>
        <p:spPr>
          <a:xfrm>
            <a:off x="1985762" y="1617132"/>
            <a:ext cx="2320483" cy="2320483"/>
          </a:xfrm>
          <a:prstGeom prst="rect">
            <a:avLst/>
          </a:prstGeom>
          <a:ln w="12700">
            <a:miter lim="400000"/>
          </a:ln>
        </p:spPr>
      </p:pic>
      <p:pic>
        <p:nvPicPr>
          <p:cNvPr id="837" name="Picture 9" descr="Picture 9"/>
          <p:cNvPicPr>
            <a:picLocks noChangeAspect="1"/>
          </p:cNvPicPr>
          <p:nvPr/>
        </p:nvPicPr>
        <p:blipFill>
          <a:blip r:embed="rId5">
            <a:extLst/>
          </a:blip>
          <a:srcRect l="7667" t="12125" r="10118" b="12705"/>
          <a:stretch>
            <a:fillRect/>
          </a:stretch>
        </p:blipFill>
        <p:spPr>
          <a:xfrm>
            <a:off x="2105993" y="3913260"/>
            <a:ext cx="2080020" cy="1655806"/>
          </a:xfrm>
          <a:prstGeom prst="rect">
            <a:avLst/>
          </a:prstGeom>
          <a:ln w="12700">
            <a:miter lim="400000"/>
          </a:ln>
        </p:spPr>
      </p:pic>
      <p:sp>
        <p:nvSpPr>
          <p:cNvPr id="838" name="dra.tolentinosalcedo@gmail.com"/>
          <p:cNvSpPr txBox="1"/>
          <p:nvPr/>
        </p:nvSpPr>
        <p:spPr>
          <a:xfrm>
            <a:off x="7917578" y="5052486"/>
            <a:ext cx="3478239" cy="29954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609600">
              <a:defRPr sz="2000" u="sng">
                <a:solidFill>
                  <a:srgbClr val="0000FF"/>
                </a:solidFill>
                <a:uFill>
                  <a:solidFill>
                    <a:srgbClr val="0000FF"/>
                  </a:solidFill>
                </a:uFill>
                <a:latin typeface="Calibri"/>
                <a:ea typeface="Calibri"/>
                <a:cs typeface="Calibri"/>
                <a:sym typeface="Calibri"/>
                <a:hlinkClick r:id="rId6" invalidUrl="" action="" tgtFrame="" tooltip="" history="1" highlightClick="0" endSnd="0"/>
              </a:defRPr>
            </a:lvl1pPr>
          </a:lstStyle>
          <a:p>
            <a:pPr/>
            <a:r>
              <a:rPr>
                <a:hlinkClick r:id="rId6" invalidUrl="" action="" tgtFrame="" tooltip="" history="1" highlightClick="0" endSnd="0"/>
              </a:rPr>
              <a:t>dra.tolentinosalcedo@gmail.com</a:t>
            </a:r>
          </a:p>
        </p:txBody>
      </p:sp>
      <p:pic>
        <p:nvPicPr>
          <p:cNvPr id="839" name="Imagen" descr="Imagen"/>
          <p:cNvPicPr>
            <a:picLocks noChangeAspect="1"/>
          </p:cNvPicPr>
          <p:nvPr/>
        </p:nvPicPr>
        <p:blipFill>
          <a:blip r:embed="rId7">
            <a:extLst/>
          </a:blip>
          <a:stretch>
            <a:fillRect/>
          </a:stretch>
        </p:blipFill>
        <p:spPr>
          <a:xfrm>
            <a:off x="7155731" y="5028995"/>
            <a:ext cx="556005" cy="346526"/>
          </a:xfrm>
          <a:prstGeom prst="rect">
            <a:avLst/>
          </a:prstGeom>
          <a:ln w="12700">
            <a:miter lim="400000"/>
          </a:ln>
        </p:spPr>
      </p:pic>
      <p:pic>
        <p:nvPicPr>
          <p:cNvPr id="840" name="Imagen 8" descr="Imagen 8"/>
          <p:cNvPicPr>
            <a:picLocks noChangeAspect="1"/>
          </p:cNvPicPr>
          <p:nvPr/>
        </p:nvPicPr>
        <p:blipFill>
          <a:blip r:embed="rId8">
            <a:extLst/>
          </a:blip>
          <a:stretch>
            <a:fillRect/>
          </a:stretch>
        </p:blipFill>
        <p:spPr>
          <a:xfrm>
            <a:off x="176435" y="5493483"/>
            <a:ext cx="3399138" cy="1267933"/>
          </a:xfrm>
          <a:prstGeom prst="rect">
            <a:avLst/>
          </a:prstGeom>
          <a:ln w="12700">
            <a:miter lim="400000"/>
          </a:ln>
        </p:spPr>
      </p:pic>
      <p:pic>
        <p:nvPicPr>
          <p:cNvPr id="841" name="Captura de Pantalla 2025-09-04 a la(s) 5.18.32 a. m..png" descr="Captura de Pantalla 2025-09-04 a la(s) 5.18.32 a. m..png"/>
          <p:cNvPicPr>
            <a:picLocks noChangeAspect="1"/>
          </p:cNvPicPr>
          <p:nvPr/>
        </p:nvPicPr>
        <p:blipFill>
          <a:blip r:embed="rId9">
            <a:extLst/>
          </a:blip>
          <a:stretch>
            <a:fillRect/>
          </a:stretch>
        </p:blipFill>
        <p:spPr>
          <a:xfrm>
            <a:off x="7370698" y="120627"/>
            <a:ext cx="4572001" cy="1143001"/>
          </a:xfrm>
          <a:prstGeom prst="rect">
            <a:avLst/>
          </a:prstGeom>
          <a:ln w="12700">
            <a:miter lim="400000"/>
          </a:ln>
        </p:spPr>
      </p:pic>
      <p:pic>
        <p:nvPicPr>
          <p:cNvPr id="842" name="Imagen" descr="Imagen"/>
          <p:cNvPicPr>
            <a:picLocks noChangeAspect="1"/>
          </p:cNvPicPr>
          <p:nvPr/>
        </p:nvPicPr>
        <p:blipFill>
          <a:blip r:embed="rId10">
            <a:extLst/>
          </a:blip>
          <a:stretch>
            <a:fillRect/>
          </a:stretch>
        </p:blipFill>
        <p:spPr>
          <a:xfrm>
            <a:off x="7123906" y="5721694"/>
            <a:ext cx="619655" cy="490423"/>
          </a:xfrm>
          <a:prstGeom prst="rect">
            <a:avLst/>
          </a:prstGeom>
          <a:ln w="12700">
            <a:miter lim="400000"/>
          </a:ln>
        </p:spPr>
      </p:pic>
      <p:sp>
        <p:nvSpPr>
          <p:cNvPr id="843" name="@dra.michelletolentinoendocrino"/>
          <p:cNvSpPr txBox="1"/>
          <p:nvPr/>
        </p:nvSpPr>
        <p:spPr>
          <a:xfrm>
            <a:off x="7904337" y="5781485"/>
            <a:ext cx="343692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@dra.michelletolentinoendocrino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Captura de Pantalla 2025-08-31 a la(s) 10.54.52 p. m..png" descr="Captura de Pantalla 2025-08-31 a la(s) 10.54.52 p. m..png"/>
          <p:cNvPicPr>
            <a:picLocks noChangeAspect="1"/>
          </p:cNvPicPr>
          <p:nvPr/>
        </p:nvPicPr>
        <p:blipFill>
          <a:blip r:embed="rId3">
            <a:extLst/>
          </a:blip>
          <a:stretch>
            <a:fillRect/>
          </a:stretch>
        </p:blipFill>
        <p:spPr>
          <a:xfrm>
            <a:off x="-37297" y="2678"/>
            <a:ext cx="12216865" cy="6852644"/>
          </a:xfrm>
          <a:prstGeom prst="rect">
            <a:avLst/>
          </a:prstGeom>
          <a:ln w="12700">
            <a:miter lim="400000"/>
          </a:ln>
        </p:spPr>
      </p:pic>
      <p:sp>
        <p:nvSpPr>
          <p:cNvPr id="243" name="Text Box 1"/>
          <p:cNvSpPr txBox="1"/>
          <p:nvPr/>
        </p:nvSpPr>
        <p:spPr>
          <a:xfrm>
            <a:off x="2817630" y="430232"/>
            <a:ext cx="8494013" cy="39476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b="1" sz="2800">
                <a:latin typeface="Arial"/>
                <a:ea typeface="Arial"/>
                <a:cs typeface="Arial"/>
                <a:sym typeface="Arial"/>
              </a:defRPr>
            </a:lvl1pPr>
          </a:lstStyle>
          <a:p>
            <a:pPr/>
            <a:r>
              <a:t>ISGLT2. Mecanismos de acción convencionales</a:t>
            </a:r>
          </a:p>
        </p:txBody>
      </p:sp>
      <p:pic>
        <p:nvPicPr>
          <p:cNvPr id="244" name="Picture 3" descr="Picture 3"/>
          <p:cNvPicPr>
            <a:picLocks noChangeAspect="1"/>
          </p:cNvPicPr>
          <p:nvPr/>
        </p:nvPicPr>
        <p:blipFill>
          <a:blip r:embed="rId4">
            <a:extLst/>
          </a:blip>
          <a:stretch>
            <a:fillRect/>
          </a:stretch>
        </p:blipFill>
        <p:spPr>
          <a:xfrm>
            <a:off x="2522985" y="1034870"/>
            <a:ext cx="8033661" cy="5497056"/>
          </a:xfrm>
          <a:prstGeom prst="rect">
            <a:avLst/>
          </a:prstGeom>
          <a:ln w="12700">
            <a:miter lim="400000"/>
          </a:ln>
        </p:spPr>
      </p:pic>
      <p:sp>
        <p:nvSpPr>
          <p:cNvPr id="245" name="Text Box 4"/>
          <p:cNvSpPr txBox="1"/>
          <p:nvPr/>
        </p:nvSpPr>
        <p:spPr>
          <a:xfrm>
            <a:off x="8411363" y="6608902"/>
            <a:ext cx="3918653" cy="1355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tabLst>
                <a:tab pos="723900" algn="l"/>
                <a:tab pos="1447800" algn="l"/>
                <a:tab pos="2171700" algn="l"/>
                <a:tab pos="2895600" algn="l"/>
                <a:tab pos="3619500" algn="l"/>
              </a:tabLst>
              <a:defRPr b="1" sz="1000">
                <a:latin typeface="Arial"/>
                <a:ea typeface="Arial"/>
                <a:cs typeface="Arial"/>
                <a:sym typeface="Arial"/>
              </a:defRPr>
            </a:lvl1pPr>
          </a:lstStyle>
          <a:p>
            <a:pPr/>
            <a:r>
              <a:t>Shruti S Joshi et al. Heart 2021;107:1032-1038</a:t>
            </a:r>
          </a:p>
        </p:txBody>
      </p:sp>
      <p:sp>
        <p:nvSpPr>
          <p:cNvPr id="246" name="Text Box 5"/>
          <p:cNvSpPr txBox="1"/>
          <p:nvPr/>
        </p:nvSpPr>
        <p:spPr>
          <a:xfrm>
            <a:off x="2145387" y="6608902"/>
            <a:ext cx="6858001"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900">
                <a:latin typeface="Arial"/>
                <a:ea typeface="Arial"/>
                <a:cs typeface="Arial"/>
                <a:sym typeface="Arial"/>
              </a:defRPr>
            </a:lvl1pPr>
          </a:lstStyle>
          <a:p>
            <a:pPr/>
            <a:r>
              <a:t>Copyright © BMJ Publishing Group Ltd &amp; British Cardiovascular Society. All rights reserved.</a:t>
            </a:r>
          </a:p>
        </p:txBody>
      </p:sp>
      <p:sp>
        <p:nvSpPr>
          <p:cNvPr id="247" name="CuadroTexto 1"/>
          <p:cNvSpPr txBox="1"/>
          <p:nvPr/>
        </p:nvSpPr>
        <p:spPr>
          <a:xfrm>
            <a:off x="6854734" y="1616527"/>
            <a:ext cx="419805" cy="2808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Calibri"/>
                <a:ea typeface="Calibri"/>
                <a:cs typeface="Calibri"/>
                <a:sym typeface="Calibri"/>
              </a:defRPr>
            </a:lvl1pPr>
          </a:lstStyle>
          <a:p>
            <a:pPr/>
            <a:r>
              <a:t>NH3</a:t>
            </a:r>
          </a:p>
        </p:txBody>
      </p:sp>
      <p:sp>
        <p:nvSpPr>
          <p:cNvPr id="248" name="Reversión de miofibroblastos a fibroblastos productores de eritropoyetina"/>
          <p:cNvSpPr/>
          <p:nvPr/>
        </p:nvSpPr>
        <p:spPr>
          <a:xfrm>
            <a:off x="3519051" y="4053046"/>
            <a:ext cx="1385015" cy="685483"/>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Reversión de miofibroblastos a fibroblastos productores de eritropoyetina</a:t>
            </a:r>
          </a:p>
        </p:txBody>
      </p:sp>
      <p:sp>
        <p:nvSpPr>
          <p:cNvPr id="249" name="Reducción del consumo de ATP en TCP y la hipoxia relativa en la corteza renal."/>
          <p:cNvSpPr/>
          <p:nvPr/>
        </p:nvSpPr>
        <p:spPr>
          <a:xfrm>
            <a:off x="3371861" y="3086258"/>
            <a:ext cx="1385016" cy="685484"/>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Reducción del consumo de ATP en TCP y la hipoxia relativa en la corteza renal.</a:t>
            </a:r>
          </a:p>
        </p:txBody>
      </p:sp>
      <p:sp>
        <p:nvSpPr>
          <p:cNvPr id="250" name="Incremento del Hematocrito"/>
          <p:cNvSpPr/>
          <p:nvPr/>
        </p:nvSpPr>
        <p:spPr>
          <a:xfrm>
            <a:off x="3147541" y="5432709"/>
            <a:ext cx="1385015" cy="486285"/>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Incremento del Hematocrito</a:t>
            </a:r>
          </a:p>
        </p:txBody>
      </p:sp>
      <p:sp>
        <p:nvSpPr>
          <p:cNvPr id="251" name="Incremento del Hematocrito 2-3%"/>
          <p:cNvSpPr/>
          <p:nvPr/>
        </p:nvSpPr>
        <p:spPr>
          <a:xfrm>
            <a:off x="2746891" y="6157992"/>
            <a:ext cx="2089984" cy="332929"/>
          </a:xfrm>
          <a:prstGeom prst="rect">
            <a:avLst/>
          </a:prstGeom>
          <a:gradFill>
            <a:gsLst>
              <a:gs pos="0">
                <a:srgbClr val="FFDB9B"/>
              </a:gs>
              <a:gs pos="50000">
                <a:srgbClr val="FFD58D"/>
              </a:gs>
              <a:gs pos="100000">
                <a:srgbClr val="FFD078"/>
              </a:gs>
            </a:gsLst>
            <a:lin ang="5400000"/>
          </a:gradFill>
          <a:ln w="6350">
            <a:solidFill>
              <a:srgbClr val="FFC000"/>
            </a:solidFill>
            <a:miter/>
          </a:ln>
          <a:extLst>
            <a:ext uri="{C572A759-6A51-4108-AA02-DFA0A04FC94B}">
              <ma14:wrappingTextBoxFlag xmlns:ma14="http://schemas.microsoft.com/office/mac/drawingml/2011/main" val="1"/>
            </a:ext>
          </a:extLst>
        </p:spPr>
        <p:txBody>
          <a:bodyPr lIns="45719" rIns="45719" anchor="ctr"/>
          <a:lstStyle>
            <a:lvl1pPr>
              <a:defRPr b="1" sz="1000">
                <a:latin typeface="Calibri"/>
                <a:ea typeface="Calibri"/>
                <a:cs typeface="Calibri"/>
                <a:sym typeface="Calibri"/>
              </a:defRPr>
            </a:lvl1pPr>
          </a:lstStyle>
          <a:p>
            <a:pPr/>
            <a:r>
              <a:t>Incremento del Hematocrito 2-3%</a:t>
            </a:r>
          </a:p>
        </p:txBody>
      </p:sp>
      <p:sp>
        <p:nvSpPr>
          <p:cNvPr id="252" name="Perdida de Peso 2-3 KG"/>
          <p:cNvSpPr/>
          <p:nvPr/>
        </p:nvSpPr>
        <p:spPr>
          <a:xfrm>
            <a:off x="5048131" y="6194049"/>
            <a:ext cx="1570871" cy="332929"/>
          </a:xfrm>
          <a:prstGeom prst="rect">
            <a:avLst/>
          </a:prstGeom>
          <a:gradFill>
            <a:gsLst>
              <a:gs pos="0">
                <a:srgbClr val="FFDB9B"/>
              </a:gs>
              <a:gs pos="50000">
                <a:srgbClr val="FFD58D"/>
              </a:gs>
              <a:gs pos="100000">
                <a:srgbClr val="FFD078"/>
              </a:gs>
            </a:gsLst>
            <a:lin ang="5400000"/>
          </a:gradFill>
          <a:ln w="6350">
            <a:solidFill>
              <a:srgbClr val="FFC000"/>
            </a:solidFill>
            <a:miter/>
          </a:ln>
          <a:extLst>
            <a:ext uri="{C572A759-6A51-4108-AA02-DFA0A04FC94B}">
              <ma14:wrappingTextBoxFlag xmlns:ma14="http://schemas.microsoft.com/office/mac/drawingml/2011/main" val="1"/>
            </a:ext>
          </a:extLst>
        </p:spPr>
        <p:txBody>
          <a:bodyPr lIns="45719" rIns="45719" anchor="ctr"/>
          <a:lstStyle>
            <a:lvl1pPr algn="ctr">
              <a:defRPr b="1" sz="1000">
                <a:latin typeface="Calibri"/>
                <a:ea typeface="Calibri"/>
                <a:cs typeface="Calibri"/>
                <a:sym typeface="Calibri"/>
              </a:defRPr>
            </a:lvl1pPr>
          </a:lstStyle>
          <a:p>
            <a:pPr/>
            <a:r>
              <a:t>Perdida de Peso 2-3 KG</a:t>
            </a:r>
          </a:p>
        </p:txBody>
      </p:sp>
      <p:sp>
        <p:nvSpPr>
          <p:cNvPr id="253" name="Mejoría en la función ventricular"/>
          <p:cNvSpPr/>
          <p:nvPr/>
        </p:nvSpPr>
        <p:spPr>
          <a:xfrm>
            <a:off x="7986080" y="6036176"/>
            <a:ext cx="2089985" cy="492635"/>
          </a:xfrm>
          <a:prstGeom prst="rect">
            <a:avLst/>
          </a:prstGeom>
          <a:gradFill>
            <a:gsLst>
              <a:gs pos="0">
                <a:srgbClr val="FFDB9B"/>
              </a:gs>
              <a:gs pos="50000">
                <a:srgbClr val="FFD58D"/>
              </a:gs>
              <a:gs pos="100000">
                <a:srgbClr val="FFD078"/>
              </a:gs>
            </a:gsLst>
            <a:lin ang="5400000"/>
          </a:gradFill>
          <a:ln w="6350">
            <a:solidFill>
              <a:srgbClr val="FFC000"/>
            </a:solidFill>
            <a:miter/>
          </a:ln>
          <a:extLst>
            <a:ext uri="{C572A759-6A51-4108-AA02-DFA0A04FC94B}">
              <ma14:wrappingTextBoxFlag xmlns:ma14="http://schemas.microsoft.com/office/mac/drawingml/2011/main" val="1"/>
            </a:ext>
          </a:extLst>
        </p:spPr>
        <p:txBody>
          <a:bodyPr lIns="45719" rIns="45719" anchor="ctr"/>
          <a:lstStyle>
            <a:lvl1pPr algn="ctr">
              <a:defRPr b="1" sz="1000">
                <a:latin typeface="Calibri"/>
                <a:ea typeface="Calibri"/>
                <a:cs typeface="Calibri"/>
                <a:sym typeface="Calibri"/>
              </a:defRPr>
            </a:lvl1pPr>
          </a:lstStyle>
          <a:p>
            <a:pPr/>
            <a:r>
              <a:t>Mejoría en la función ventricular </a:t>
            </a:r>
          </a:p>
        </p:txBody>
      </p:sp>
      <p:sp>
        <p:nvSpPr>
          <p:cNvPr id="254" name="Aumento de la proporción de glucacon vs insulina"/>
          <p:cNvSpPr/>
          <p:nvPr/>
        </p:nvSpPr>
        <p:spPr>
          <a:xfrm>
            <a:off x="5679956" y="3440686"/>
            <a:ext cx="1035289" cy="685483"/>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Aumento de la proporción de glucacon vs insulina</a:t>
            </a:r>
          </a:p>
        </p:txBody>
      </p:sp>
      <p:sp>
        <p:nvSpPr>
          <p:cNvPr id="255" name="Reducción del volumen plasmático y mejoría de la función endotelial"/>
          <p:cNvSpPr/>
          <p:nvPr/>
        </p:nvSpPr>
        <p:spPr>
          <a:xfrm>
            <a:off x="7359792" y="3166679"/>
            <a:ext cx="913528" cy="885310"/>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Reducción del volumen plasmático y mejoría de la función endotelial</a:t>
            </a:r>
          </a:p>
        </p:txBody>
      </p:sp>
      <p:sp>
        <p:nvSpPr>
          <p:cNvPr id="256" name="Diuresis"/>
          <p:cNvSpPr/>
          <p:nvPr/>
        </p:nvSpPr>
        <p:spPr>
          <a:xfrm>
            <a:off x="9285112" y="3285206"/>
            <a:ext cx="913528" cy="287588"/>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Diuresis</a:t>
            </a:r>
          </a:p>
        </p:txBody>
      </p:sp>
      <p:sp>
        <p:nvSpPr>
          <p:cNvPr id="257" name="Reducción en la precarga ventricular"/>
          <p:cNvSpPr/>
          <p:nvPr/>
        </p:nvSpPr>
        <p:spPr>
          <a:xfrm>
            <a:off x="9539112" y="4187759"/>
            <a:ext cx="913528" cy="885310"/>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Reducción en la precarga ventricular</a:t>
            </a:r>
          </a:p>
        </p:txBody>
      </p:sp>
      <p:sp>
        <p:nvSpPr>
          <p:cNvPr id="258" name="Reducción en la TA y la poscarga"/>
          <p:cNvSpPr/>
          <p:nvPr/>
        </p:nvSpPr>
        <p:spPr>
          <a:xfrm>
            <a:off x="7630725" y="4458706"/>
            <a:ext cx="1035289" cy="468750"/>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Reducción en la TA y la poscarga</a:t>
            </a:r>
          </a:p>
        </p:txBody>
      </p:sp>
      <p:sp>
        <p:nvSpPr>
          <p:cNvPr id="259" name="Mejor control glucémico"/>
          <p:cNvSpPr/>
          <p:nvPr/>
        </p:nvSpPr>
        <p:spPr>
          <a:xfrm>
            <a:off x="6440312" y="4695759"/>
            <a:ext cx="668616" cy="468750"/>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Mejor control glucémico</a:t>
            </a:r>
          </a:p>
        </p:txBody>
      </p:sp>
      <p:sp>
        <p:nvSpPr>
          <p:cNvPr id="260" name="Lipólisis"/>
          <p:cNvSpPr/>
          <p:nvPr/>
        </p:nvSpPr>
        <p:spPr>
          <a:xfrm>
            <a:off x="4674405" y="4887940"/>
            <a:ext cx="913528" cy="268100"/>
          </a:xfrm>
          <a:prstGeom prst="rect">
            <a:avLst/>
          </a:prstGeom>
          <a:solidFill>
            <a:srgbClr val="FFFFFF"/>
          </a:solidFill>
          <a:ln w="12700">
            <a:solidFill>
              <a:srgbClr val="4472C4"/>
            </a:solidFill>
            <a:miter/>
          </a:ln>
          <a:extLst>
            <a:ext uri="{C572A759-6A51-4108-AA02-DFA0A04FC94B}">
              <ma14:wrappingTextBoxFlag xmlns:ma14="http://schemas.microsoft.com/office/mac/drawingml/2011/main" val="1"/>
            </a:ext>
          </a:extLst>
        </p:spPr>
        <p:txBody>
          <a:bodyPr lIns="45719" rIns="45719" anchor="ctr"/>
          <a:lstStyle>
            <a:lvl1pPr algn="ctr">
              <a:lnSpc>
                <a:spcPct val="90000"/>
              </a:lnSpc>
              <a:spcBef>
                <a:spcPts val="1000"/>
              </a:spcBef>
              <a:defRPr b="1" sz="900">
                <a:latin typeface="Calibri"/>
                <a:ea typeface="Calibri"/>
                <a:cs typeface="Calibri"/>
                <a:sym typeface="Calibri"/>
              </a:defRPr>
            </a:lvl1pPr>
          </a:lstStyle>
          <a:p>
            <a:pPr/>
            <a:r>
              <a:t>Lipólisis</a:t>
            </a:r>
          </a:p>
        </p:txBody>
      </p:sp>
      <p:sp>
        <p:nvSpPr>
          <p:cNvPr id="261" name="Incremento de la excreción urinaria de Na y Glucosa."/>
          <p:cNvSpPr/>
          <p:nvPr/>
        </p:nvSpPr>
        <p:spPr>
          <a:xfrm>
            <a:off x="5425440" y="2071304"/>
            <a:ext cx="4066302" cy="691833"/>
          </a:xfrm>
          <a:prstGeom prst="rect">
            <a:avLst/>
          </a:prstGeom>
          <a:gradFill>
            <a:gsLst>
              <a:gs pos="0">
                <a:srgbClr val="70A6DB"/>
              </a:gs>
              <a:gs pos="50000">
                <a:srgbClr val="559BDB"/>
              </a:gs>
              <a:gs pos="100000">
                <a:srgbClr val="448AC9"/>
              </a:gs>
            </a:gsLst>
            <a:path>
              <a:fillToRect l="50000" t="-1000" r="50000" b="101000"/>
            </a:path>
          </a:gradFill>
          <a:ln w="6350">
            <a:solidFill>
              <a:srgbClr val="5B9BD5"/>
            </a:solidFill>
            <a:miter/>
          </a:ln>
          <a:extLst>
            <a:ext uri="{C572A759-6A51-4108-AA02-DFA0A04FC94B}">
              <ma14:wrappingTextBoxFlag xmlns:ma14="http://schemas.microsoft.com/office/mac/drawingml/2011/main" val="1"/>
            </a:ext>
          </a:extLst>
        </p:spPr>
        <p:txBody>
          <a:bodyPr lIns="45719" rIns="45719" anchor="ctr"/>
          <a:lstStyle>
            <a:lvl1pPr algn="ctr">
              <a:defRPr sz="1400">
                <a:solidFill>
                  <a:srgbClr val="FFFFFF"/>
                </a:solidFill>
                <a:latin typeface="Calibri"/>
                <a:ea typeface="Calibri"/>
                <a:cs typeface="Calibri"/>
                <a:sym typeface="Calibri"/>
              </a:defRPr>
            </a:lvl1pPr>
          </a:lstStyle>
          <a:p>
            <a:pPr/>
            <a:r>
              <a:t>Incremento de la excreción urinaria de Na y Glucosa.</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5" name="Picture 3" descr="Picture 3"/>
          <p:cNvPicPr>
            <a:picLocks noChangeAspect="1"/>
          </p:cNvPicPr>
          <p:nvPr/>
        </p:nvPicPr>
        <p:blipFill>
          <a:blip r:embed="rId3">
            <a:extLst/>
          </a:blip>
          <a:stretch>
            <a:fillRect/>
          </a:stretch>
        </p:blipFill>
        <p:spPr>
          <a:xfrm>
            <a:off x="692967" y="5934373"/>
            <a:ext cx="2877848" cy="688952"/>
          </a:xfrm>
          <a:prstGeom prst="rect">
            <a:avLst/>
          </a:prstGeom>
          <a:ln w="12700">
            <a:miter lim="400000"/>
          </a:ln>
        </p:spPr>
      </p:pic>
      <p:pic>
        <p:nvPicPr>
          <p:cNvPr id="266" name="Picture 5" descr="Picture 5"/>
          <p:cNvPicPr>
            <a:picLocks noChangeAspect="1"/>
          </p:cNvPicPr>
          <p:nvPr/>
        </p:nvPicPr>
        <p:blipFill>
          <a:blip r:embed="rId4">
            <a:extLst/>
          </a:blip>
          <a:stretch>
            <a:fillRect/>
          </a:stretch>
        </p:blipFill>
        <p:spPr>
          <a:xfrm>
            <a:off x="228600" y="456571"/>
            <a:ext cx="12192000" cy="5100787"/>
          </a:xfrm>
          <a:prstGeom prst="rect">
            <a:avLst/>
          </a:prstGeom>
          <a:ln w="12700">
            <a:miter lim="400000"/>
          </a:ln>
        </p:spPr>
      </p:pic>
      <p:sp>
        <p:nvSpPr>
          <p:cNvPr id="267" name="Title 1"/>
          <p:cNvSpPr txBox="1"/>
          <p:nvPr>
            <p:ph type="title"/>
          </p:nvPr>
        </p:nvSpPr>
        <p:spPr>
          <a:xfrm>
            <a:off x="-37214" y="-170117"/>
            <a:ext cx="11277601" cy="800100"/>
          </a:xfrm>
          <a:prstGeom prst="rect">
            <a:avLst/>
          </a:prstGeom>
        </p:spPr>
        <p:txBody>
          <a:bodyPr anchor="b"/>
          <a:lstStyle>
            <a:lvl1pPr algn="l" defTabSz="914400">
              <a:defRPr cap="all" sz="3300">
                <a:latin typeface="Arial"/>
                <a:ea typeface="Arial"/>
                <a:cs typeface="Arial"/>
                <a:sym typeface="Arial"/>
              </a:defRPr>
            </a:lvl1pPr>
          </a:lstStyle>
          <a:p>
            <a:pPr/>
            <a:r>
              <a:t>Otros efectos</a:t>
            </a:r>
          </a:p>
        </p:txBody>
      </p:sp>
      <p:grpSp>
        <p:nvGrpSpPr>
          <p:cNvPr id="270" name="Rectangle 8"/>
          <p:cNvGrpSpPr/>
          <p:nvPr/>
        </p:nvGrpSpPr>
        <p:grpSpPr>
          <a:xfrm>
            <a:off x="4609598" y="1907040"/>
            <a:ext cx="2621929" cy="567877"/>
            <a:chOff x="0" y="0"/>
            <a:chExt cx="2621927" cy="567875"/>
          </a:xfrm>
        </p:grpSpPr>
        <p:sp>
          <p:nvSpPr>
            <p:cNvPr id="268" name="Rectángulo"/>
            <p:cNvSpPr/>
            <p:nvPr/>
          </p:nvSpPr>
          <p:spPr>
            <a:xfrm>
              <a:off x="0" y="88803"/>
              <a:ext cx="2621928" cy="39026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69" name="Disminuye Peso corporal"/>
            <p:cNvSpPr txBox="1"/>
            <p:nvPr/>
          </p:nvSpPr>
          <p:spPr>
            <a:xfrm>
              <a:off x="52768" y="0"/>
              <a:ext cx="2516392" cy="56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solidFill>
                    <a:srgbClr val="0070C0"/>
                  </a:solidFill>
                  <a:latin typeface="Arial"/>
                  <a:ea typeface="Arial"/>
                  <a:cs typeface="Arial"/>
                  <a:sym typeface="Arial"/>
                </a:defRPr>
              </a:lvl1pPr>
            </a:lstStyle>
            <a:p>
              <a:pPr/>
              <a:r>
                <a:t>Disminuye Peso corporal</a:t>
              </a:r>
            </a:p>
          </p:txBody>
        </p:sp>
      </p:grpSp>
      <p:grpSp>
        <p:nvGrpSpPr>
          <p:cNvPr id="273" name="Rectangle 20"/>
          <p:cNvGrpSpPr/>
          <p:nvPr/>
        </p:nvGrpSpPr>
        <p:grpSpPr>
          <a:xfrm>
            <a:off x="4796153" y="2570980"/>
            <a:ext cx="2315490" cy="688952"/>
            <a:chOff x="0" y="0"/>
            <a:chExt cx="2315489" cy="688951"/>
          </a:xfrm>
        </p:grpSpPr>
        <p:sp>
          <p:nvSpPr>
            <p:cNvPr id="271" name="Rectángulo"/>
            <p:cNvSpPr/>
            <p:nvPr/>
          </p:nvSpPr>
          <p:spPr>
            <a:xfrm>
              <a:off x="-1" y="-1"/>
              <a:ext cx="2315491" cy="688953"/>
            </a:xfrm>
            <a:prstGeom prst="rect">
              <a:avLst/>
            </a:prstGeom>
            <a:solidFill>
              <a:srgbClr val="0070C0"/>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72" name="Inhibidores SGLT2"/>
            <p:cNvSpPr txBox="1"/>
            <p:nvPr/>
          </p:nvSpPr>
          <p:spPr>
            <a:xfrm>
              <a:off x="49728" y="8730"/>
              <a:ext cx="2216033" cy="6714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a:solidFill>
                    <a:srgbClr val="FFFFFF"/>
                  </a:solidFill>
                  <a:latin typeface="Arial"/>
                  <a:ea typeface="Arial"/>
                  <a:cs typeface="Arial"/>
                  <a:sym typeface="Arial"/>
                </a:defRPr>
              </a:lvl1pPr>
            </a:lstStyle>
            <a:p>
              <a:pPr/>
              <a:r>
                <a:t>Inhibidores SGLT2</a:t>
              </a:r>
            </a:p>
          </p:txBody>
        </p:sp>
      </p:grpSp>
      <p:grpSp>
        <p:nvGrpSpPr>
          <p:cNvPr id="276" name="Rectangle 10"/>
          <p:cNvGrpSpPr/>
          <p:nvPr/>
        </p:nvGrpSpPr>
        <p:grpSpPr>
          <a:xfrm>
            <a:off x="1992952" y="2558268"/>
            <a:ext cx="2386012" cy="714377"/>
            <a:chOff x="0" y="0"/>
            <a:chExt cx="2386011" cy="714376"/>
          </a:xfrm>
        </p:grpSpPr>
        <p:sp>
          <p:nvSpPr>
            <p:cNvPr id="274" name="Rectángulo"/>
            <p:cNvSpPr/>
            <p:nvPr/>
          </p:nvSpPr>
          <p:spPr>
            <a:xfrm>
              <a:off x="0" y="-1"/>
              <a:ext cx="2386012" cy="71437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75" name="Disminuye mortalidad CV y Hospitalización por FC"/>
            <p:cNvSpPr txBox="1"/>
            <p:nvPr/>
          </p:nvSpPr>
          <p:spPr>
            <a:xfrm>
              <a:off x="45720" y="111176"/>
              <a:ext cx="2294572" cy="492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0070C0"/>
                  </a:solidFill>
                  <a:latin typeface="Arial"/>
                  <a:ea typeface="Arial"/>
                  <a:cs typeface="Arial"/>
                  <a:sym typeface="Arial"/>
                </a:defRPr>
              </a:lvl1pPr>
            </a:lstStyle>
            <a:p>
              <a:pPr/>
              <a:r>
                <a:t>Disminuye mortalidad CV y Hospitalización por FC</a:t>
              </a:r>
            </a:p>
          </p:txBody>
        </p:sp>
      </p:grpSp>
      <p:grpSp>
        <p:nvGrpSpPr>
          <p:cNvPr id="279" name="Rectangle 16"/>
          <p:cNvGrpSpPr/>
          <p:nvPr/>
        </p:nvGrpSpPr>
        <p:grpSpPr>
          <a:xfrm>
            <a:off x="1838446" y="4821977"/>
            <a:ext cx="2471740" cy="428626"/>
            <a:chOff x="0" y="0"/>
            <a:chExt cx="2471739" cy="428625"/>
          </a:xfrm>
        </p:grpSpPr>
        <p:sp>
          <p:nvSpPr>
            <p:cNvPr id="277" name="Rectángulo"/>
            <p:cNvSpPr/>
            <p:nvPr/>
          </p:nvSpPr>
          <p:spPr>
            <a:xfrm>
              <a:off x="-1" y="0"/>
              <a:ext cx="2471741" cy="4286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78" name="Disminuye presión arterial"/>
            <p:cNvSpPr txBox="1"/>
            <p:nvPr/>
          </p:nvSpPr>
          <p:spPr>
            <a:xfrm>
              <a:off x="45719" y="69900"/>
              <a:ext cx="2380301"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0070C0"/>
                  </a:solidFill>
                  <a:latin typeface="Arial"/>
                  <a:ea typeface="Arial"/>
                  <a:cs typeface="Arial"/>
                  <a:sym typeface="Arial"/>
                </a:defRPr>
              </a:lvl1pPr>
            </a:lstStyle>
            <a:p>
              <a:pPr/>
              <a:r>
                <a:t>Disminuye presión arterial</a:t>
              </a:r>
            </a:p>
          </p:txBody>
        </p:sp>
      </p:grpSp>
      <p:grpSp>
        <p:nvGrpSpPr>
          <p:cNvPr id="282" name="Rectangle 14"/>
          <p:cNvGrpSpPr/>
          <p:nvPr/>
        </p:nvGrpSpPr>
        <p:grpSpPr>
          <a:xfrm>
            <a:off x="7540395" y="4901920"/>
            <a:ext cx="2852791" cy="567876"/>
            <a:chOff x="0" y="0"/>
            <a:chExt cx="2852790" cy="567875"/>
          </a:xfrm>
        </p:grpSpPr>
        <p:sp>
          <p:nvSpPr>
            <p:cNvPr id="280" name="Rectángulo"/>
            <p:cNvSpPr/>
            <p:nvPr/>
          </p:nvSpPr>
          <p:spPr>
            <a:xfrm>
              <a:off x="0" y="36585"/>
              <a:ext cx="2852791" cy="49470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81" name="Disminuye progresión a Enfermedad Renal"/>
            <p:cNvSpPr txBox="1"/>
            <p:nvPr/>
          </p:nvSpPr>
          <p:spPr>
            <a:xfrm>
              <a:off x="52768" y="-1"/>
              <a:ext cx="2747255" cy="567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solidFill>
                    <a:srgbClr val="0070C0"/>
                  </a:solidFill>
                  <a:latin typeface="Arial"/>
                  <a:ea typeface="Arial"/>
                  <a:cs typeface="Arial"/>
                  <a:sym typeface="Arial"/>
                </a:defRPr>
              </a:lvl1pPr>
            </a:lstStyle>
            <a:p>
              <a:pPr/>
              <a:r>
                <a:t>Disminuye progresión a Enfermedad Renal </a:t>
              </a:r>
            </a:p>
          </p:txBody>
        </p:sp>
      </p:grpSp>
      <p:grpSp>
        <p:nvGrpSpPr>
          <p:cNvPr id="285" name="Rectangle 12"/>
          <p:cNvGrpSpPr/>
          <p:nvPr/>
        </p:nvGrpSpPr>
        <p:grpSpPr>
          <a:xfrm>
            <a:off x="7778591" y="3140964"/>
            <a:ext cx="3189496" cy="576072"/>
            <a:chOff x="0" y="0"/>
            <a:chExt cx="3189495" cy="576071"/>
          </a:xfrm>
        </p:grpSpPr>
        <p:sp>
          <p:nvSpPr>
            <p:cNvPr id="283" name="Rectángulo"/>
            <p:cNvSpPr/>
            <p:nvPr/>
          </p:nvSpPr>
          <p:spPr>
            <a:xfrm>
              <a:off x="0" y="104029"/>
              <a:ext cx="3189496" cy="368013"/>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84" name="Disminuye Niveles de Ac. Úrico"/>
            <p:cNvSpPr txBox="1"/>
            <p:nvPr/>
          </p:nvSpPr>
          <p:spPr>
            <a:xfrm>
              <a:off x="53529" y="0"/>
              <a:ext cx="3082437" cy="576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solidFill>
                    <a:srgbClr val="0070C0"/>
                  </a:solidFill>
                  <a:latin typeface="Arial"/>
                  <a:ea typeface="Arial"/>
                  <a:cs typeface="Arial"/>
                  <a:sym typeface="Arial"/>
                </a:defRPr>
              </a:lvl1pPr>
            </a:lstStyle>
            <a:p>
              <a:pPr/>
              <a:r>
                <a:t>Disminuye Niveles de Ac. Úrico</a:t>
              </a:r>
            </a:p>
          </p:txBody>
        </p:sp>
      </p:grpSp>
      <p:grpSp>
        <p:nvGrpSpPr>
          <p:cNvPr id="288" name="Rectangle 6"/>
          <p:cNvGrpSpPr/>
          <p:nvPr/>
        </p:nvGrpSpPr>
        <p:grpSpPr>
          <a:xfrm>
            <a:off x="7988447" y="1813990"/>
            <a:ext cx="2514602" cy="498796"/>
            <a:chOff x="0" y="0"/>
            <a:chExt cx="2514600" cy="498794"/>
          </a:xfrm>
        </p:grpSpPr>
        <p:sp>
          <p:nvSpPr>
            <p:cNvPr id="286" name="Rectángulo"/>
            <p:cNvSpPr/>
            <p:nvPr/>
          </p:nvSpPr>
          <p:spPr>
            <a:xfrm>
              <a:off x="0" y="35084"/>
              <a:ext cx="2514601" cy="428627"/>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b="1" sz="1400">
                  <a:solidFill>
                    <a:srgbClr val="0070C0"/>
                  </a:solidFill>
                  <a:latin typeface="Arial"/>
                  <a:ea typeface="Arial"/>
                  <a:cs typeface="Arial"/>
                  <a:sym typeface="Arial"/>
                </a:defRPr>
              </a:pPr>
            </a:p>
          </p:txBody>
        </p:sp>
        <p:sp>
          <p:nvSpPr>
            <p:cNvPr id="287" name="Aumenta función de células β"/>
            <p:cNvSpPr txBox="1"/>
            <p:nvPr/>
          </p:nvSpPr>
          <p:spPr>
            <a:xfrm>
              <a:off x="45719" y="-1"/>
              <a:ext cx="2423163" cy="49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1400">
                  <a:solidFill>
                    <a:srgbClr val="0070C0"/>
                  </a:solidFill>
                  <a:latin typeface="Arial"/>
                  <a:ea typeface="Arial"/>
                  <a:cs typeface="Arial"/>
                  <a:sym typeface="Arial"/>
                </a:defRPr>
              </a:pPr>
              <a:r>
                <a:t>Aumenta función de células </a:t>
              </a:r>
              <a:r>
                <a:rPr>
                  <a:latin typeface="Calibri"/>
                  <a:ea typeface="Calibri"/>
                  <a:cs typeface="Calibri"/>
                  <a:sym typeface="Calibri"/>
                </a:rPr>
                <a:t>β</a:t>
              </a:r>
            </a:p>
          </p:txBody>
        </p:sp>
      </p:grpSp>
      <p:grpSp>
        <p:nvGrpSpPr>
          <p:cNvPr id="291" name="Rectangle 18"/>
          <p:cNvGrpSpPr/>
          <p:nvPr/>
        </p:nvGrpSpPr>
        <p:grpSpPr>
          <a:xfrm>
            <a:off x="4484427" y="4911158"/>
            <a:ext cx="3223146" cy="549401"/>
            <a:chOff x="0" y="0"/>
            <a:chExt cx="3223144" cy="549400"/>
          </a:xfrm>
        </p:grpSpPr>
        <p:sp>
          <p:nvSpPr>
            <p:cNvPr id="289" name="Rectángulo"/>
            <p:cNvSpPr/>
            <p:nvPr/>
          </p:nvSpPr>
          <p:spPr>
            <a:xfrm>
              <a:off x="0" y="0"/>
              <a:ext cx="3223145" cy="54940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290" name="Aumenta niveles de HDL"/>
            <p:cNvSpPr txBox="1"/>
            <p:nvPr/>
          </p:nvSpPr>
          <p:spPr>
            <a:xfrm>
              <a:off x="58602" y="89597"/>
              <a:ext cx="3105940" cy="370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b="1" sz="1400">
                  <a:solidFill>
                    <a:srgbClr val="0070C0"/>
                  </a:solidFill>
                  <a:latin typeface="Arial"/>
                  <a:ea typeface="Arial"/>
                  <a:cs typeface="Arial"/>
                  <a:sym typeface="Arial"/>
                </a:defRPr>
              </a:lvl1pPr>
            </a:lstStyle>
            <a:p>
              <a:pPr/>
              <a:r>
                <a:t>Aumenta niveles de HDL</a:t>
              </a: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93" name="Picture 3" descr="Picture 3"/>
          <p:cNvPicPr>
            <a:picLocks noChangeAspect="1"/>
          </p:cNvPicPr>
          <p:nvPr/>
        </p:nvPicPr>
        <p:blipFill>
          <a:blip r:embed="rId3">
            <a:extLst/>
          </a:blip>
          <a:srcRect l="3467" t="0" r="2935" b="5893"/>
          <a:stretch>
            <a:fillRect/>
          </a:stretch>
        </p:blipFill>
        <p:spPr>
          <a:xfrm>
            <a:off x="6553118" y="-90252"/>
            <a:ext cx="5463017" cy="7038331"/>
          </a:xfrm>
          <a:prstGeom prst="rect">
            <a:avLst/>
          </a:prstGeom>
          <a:ln w="12700">
            <a:miter lim="400000"/>
          </a:ln>
        </p:spPr>
      </p:pic>
      <p:sp>
        <p:nvSpPr>
          <p:cNvPr id="294" name="TextBox 1"/>
          <p:cNvSpPr txBox="1"/>
          <p:nvPr/>
        </p:nvSpPr>
        <p:spPr>
          <a:xfrm>
            <a:off x="10103693" y="1689246"/>
            <a:ext cx="897605" cy="340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FFFFFF"/>
                </a:solidFill>
                <a:latin typeface="Calibri"/>
                <a:ea typeface="Calibri"/>
                <a:cs typeface="Calibri"/>
                <a:sym typeface="Calibri"/>
              </a:defRPr>
            </a:lvl1pPr>
          </a:lstStyle>
          <a:p>
            <a:pPr/>
            <a:r>
              <a:t>iSGLT2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96" name="Title 1"/>
          <p:cNvSpPr txBox="1"/>
          <p:nvPr>
            <p:ph type="title"/>
          </p:nvPr>
        </p:nvSpPr>
        <p:spPr>
          <a:xfrm>
            <a:off x="838200" y="323180"/>
            <a:ext cx="10515600" cy="1325564"/>
          </a:xfrm>
          <a:prstGeom prst="rect">
            <a:avLst/>
          </a:prstGeom>
        </p:spPr>
        <p:txBody>
          <a:bodyPr/>
          <a:lstStyle>
            <a:lvl1pPr defTabSz="573023">
              <a:lnSpc>
                <a:spcPct val="80000"/>
              </a:lnSpc>
              <a:defRPr b="0" spc="-50" sz="3000">
                <a:latin typeface="Canela Bold"/>
                <a:ea typeface="Canela Bold"/>
                <a:cs typeface="Canela Bold"/>
                <a:sym typeface="Canela Bold"/>
              </a:defRPr>
            </a:lvl1pPr>
          </a:lstStyle>
          <a:p>
            <a:pPr/>
            <a:r>
              <a:t>Efectos de iSGLT2 en HbA1c y Peso de acuerdo a TFG</a:t>
            </a:r>
          </a:p>
        </p:txBody>
      </p:sp>
      <p:pic>
        <p:nvPicPr>
          <p:cNvPr id="297" name="Picture 3" descr="Picture 3"/>
          <p:cNvPicPr>
            <a:picLocks noChangeAspect="1"/>
          </p:cNvPicPr>
          <p:nvPr/>
        </p:nvPicPr>
        <p:blipFill>
          <a:blip r:embed="rId4">
            <a:extLst/>
          </a:blip>
          <a:stretch>
            <a:fillRect/>
          </a:stretch>
        </p:blipFill>
        <p:spPr>
          <a:xfrm>
            <a:off x="692967" y="5934373"/>
            <a:ext cx="2877848" cy="688952"/>
          </a:xfrm>
          <a:prstGeom prst="rect">
            <a:avLst/>
          </a:prstGeom>
          <a:ln w="12700">
            <a:miter lim="400000"/>
          </a:ln>
        </p:spPr>
      </p:pic>
      <p:pic>
        <p:nvPicPr>
          <p:cNvPr id="298" name="Captura de Pantalla 2025-08-31 a la(s) 11.14.05 p. m..png" descr="Captura de Pantalla 2025-08-31 a la(s) 11.14.05 p. m..png"/>
          <p:cNvPicPr>
            <a:picLocks noChangeAspect="1"/>
          </p:cNvPicPr>
          <p:nvPr/>
        </p:nvPicPr>
        <p:blipFill>
          <a:blip r:embed="rId5">
            <a:extLst/>
          </a:blip>
          <a:stretch>
            <a:fillRect/>
          </a:stretch>
        </p:blipFill>
        <p:spPr>
          <a:xfrm>
            <a:off x="1376497" y="1586638"/>
            <a:ext cx="9316657" cy="3684724"/>
          </a:xfrm>
          <a:prstGeom prst="rect">
            <a:avLst/>
          </a:prstGeom>
          <a:ln w="12700">
            <a:miter lim="400000"/>
          </a:ln>
        </p:spPr>
      </p:pic>
      <p:sp>
        <p:nvSpPr>
          <p:cNvPr id="299" name="TextBox 24"/>
          <p:cNvSpPr txBox="1"/>
          <p:nvPr/>
        </p:nvSpPr>
        <p:spPr>
          <a:xfrm>
            <a:off x="3149646" y="5291125"/>
            <a:ext cx="12100560" cy="22794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defRPr sz="900">
                <a:latin typeface="Helvetica Neue"/>
                <a:ea typeface="Helvetica Neue"/>
                <a:cs typeface="Helvetica Neue"/>
                <a:sym typeface="Helvetica Neue"/>
              </a:defRPr>
            </a:lvl1pPr>
          </a:lstStyle>
          <a:p>
            <a:pPr/>
            <a:r>
              <a:t>Adaptado de: Dubrofsky L, et al. Sodium-Glucose Cotransporter-2 Inhibitors in Nephrology Practice: A Narrative Review. Can J Kidney Health Dis. 2020;7:2054358120935701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