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4" r:id="rId4"/>
    <p:sldId id="259" r:id="rId5"/>
    <p:sldId id="258" r:id="rId6"/>
    <p:sldId id="261" r:id="rId7"/>
    <p:sldId id="265" r:id="rId8"/>
    <p:sldId id="262" r:id="rId9"/>
    <p:sldId id="260" r:id="rId10"/>
    <p:sldId id="266" r:id="rId11"/>
    <p:sldId id="263" r:id="rId12"/>
    <p:sldId id="268" r:id="rId13"/>
    <p:sldId id="269" r:id="rId14"/>
    <p:sldId id="271" r:id="rId15"/>
    <p:sldId id="267" r:id="rId16"/>
    <p:sldId id="270" r:id="rId17"/>
    <p:sldId id="275" r:id="rId18"/>
    <p:sldId id="273" r:id="rId19"/>
    <p:sldId id="274" r:id="rId20"/>
    <p:sldId id="277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7B43FD-C894-4E2B-8836-68D350DDBF47}" v="1" dt="2025-09-05T21:44:31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654" autoAdjust="0"/>
  </p:normalViewPr>
  <p:slideViewPr>
    <p:cSldViewPr snapToGrid="0">
      <p:cViewPr varScale="1">
        <p:scale>
          <a:sx n="58" d="100"/>
          <a:sy n="58" d="100"/>
        </p:scale>
        <p:origin x="1646" y="274"/>
      </p:cViewPr>
      <p:guideLst/>
    </p:cSldViewPr>
  </p:slideViewPr>
  <p:outlineViewPr>
    <p:cViewPr>
      <p:scale>
        <a:sx n="33" d="100"/>
        <a:sy n="33" d="100"/>
      </p:scale>
      <p:origin x="0" y="-28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fuentes" userId="62de3deb5c86eb23" providerId="LiveId" clId="{FC7B43FD-C894-4E2B-8836-68D350DDBF47}"/>
    <pc:docChg chg="modSld">
      <pc:chgData name="fabio fuentes" userId="62de3deb5c86eb23" providerId="LiveId" clId="{FC7B43FD-C894-4E2B-8836-68D350DDBF47}" dt="2025-09-05T21:44:22.173" v="18" actId="20577"/>
      <pc:docMkLst>
        <pc:docMk/>
      </pc:docMkLst>
      <pc:sldChg chg="modNotesTx">
        <pc:chgData name="fabio fuentes" userId="62de3deb5c86eb23" providerId="LiveId" clId="{FC7B43FD-C894-4E2B-8836-68D350DDBF47}" dt="2025-09-05T21:44:22.173" v="18" actId="20577"/>
        <pc:sldMkLst>
          <pc:docMk/>
          <pc:sldMk cId="2030564519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2D141-0DAF-458C-BD70-F51352AFDEFC}" type="datetimeFigureOut">
              <a:rPr lang="es-HN" smtClean="0"/>
              <a:t>31/8/2025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5B044-3C65-4A02-A437-0CF1342C3DF2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0566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4557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7500" b="1">
                <a:solidFill>
                  <a:srgbClr val="3A87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dirty="0"/>
              <a:t>Dar tratamiento a los adultos mayores </a:t>
            </a:r>
          </a:p>
          <a:p>
            <a:pPr>
              <a:defRPr sz="7500" b="1">
                <a:solidFill>
                  <a:srgbClr val="3A87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dirty="0"/>
              <a:t>Dar dosis moderadas/altas y aspirar metas de LDL con reducción del 50% </a:t>
            </a:r>
          </a:p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18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63542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sz="1200" b="1" cap="all" dirty="0">
                <a:sym typeface="Gill Sans"/>
              </a:rPr>
              <a:t>El metaanálisis de datos individuales de la CTT  (28 ECA, </a:t>
            </a:r>
            <a:r>
              <a:rPr lang="es-HN" sz="1200" b="1" i="1" cap="all" dirty="0">
                <a:sym typeface="Gill Sans"/>
              </a:rPr>
              <a:t>Lancet</a:t>
            </a:r>
            <a:r>
              <a:rPr lang="es-HN" sz="1200" b="1" cap="all" dirty="0">
                <a:sym typeface="Gill Sans"/>
              </a:rPr>
              <a:t> 2019) mostró que por cada 1 mmol/L (~39 mg/</a:t>
            </a:r>
            <a:r>
              <a:rPr lang="es-HN" sz="1200" b="1" cap="all" dirty="0" err="1">
                <a:sym typeface="Gill Sans"/>
              </a:rPr>
              <a:t>dL</a:t>
            </a:r>
            <a:r>
              <a:rPr lang="es-HN" sz="1200" b="1" cap="all" dirty="0">
                <a:sym typeface="Gill Sans"/>
              </a:rPr>
              <a:t>) de reducción de LDL-C se reduce ~20–25% el riesgo de ECV , con efecto significativo también &gt;75 años; la aparente atenuación desaparece al excluir IC avanzada/diálisis. Esto respalda la eficacia de estatinas en ancianos.</a:t>
            </a:r>
          </a:p>
          <a:p>
            <a:r>
              <a:rPr lang="es-HN" dirty="0"/>
              <a:t>El metaanálisis de </a:t>
            </a:r>
            <a:r>
              <a:rPr lang="es-HN" b="1" dirty="0"/>
              <a:t>JUPITER + HOPE-3</a:t>
            </a:r>
            <a:r>
              <a:rPr lang="es-HN" dirty="0"/>
              <a:t> en ancianos (≥70) mostró una </a:t>
            </a:r>
            <a:r>
              <a:rPr lang="es-HN" b="1" dirty="0"/>
              <a:t>reducción relativa ≈26%</a:t>
            </a:r>
            <a:r>
              <a:rPr lang="es-HN" dirty="0"/>
              <a:t> de eventos cardiovasculares con </a:t>
            </a:r>
            <a:r>
              <a:rPr lang="es-HN" b="1" dirty="0"/>
              <a:t>rosuvastatina</a:t>
            </a:r>
            <a:r>
              <a:rPr lang="es-HN" dirty="0"/>
              <a:t>, con beneficio consistente por grupos de edad.</a:t>
            </a:r>
          </a:p>
          <a:p>
            <a:r>
              <a:rPr lang="es-HN" dirty="0"/>
              <a:t>En mayores de alto riesgo (70–82), la evidencia de eficacia es clara (especialmente en secundaria).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19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41984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F45F3-0261-CD2E-654A-EA3E9EF2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E1878E-D2DA-0C0B-866A-4A5DB43A5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3CAF469-F0BC-D22B-90D9-DD28C0CCB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sz="1200" b="1" cap="all" dirty="0">
                <a:sym typeface="Gill Sans"/>
              </a:rPr>
              <a:t>El metaanálisis de datos individuales de la CTT  (28 ECA, </a:t>
            </a:r>
            <a:r>
              <a:rPr lang="es-HN" sz="1200" b="1" i="1" cap="all" dirty="0">
                <a:sym typeface="Gill Sans"/>
              </a:rPr>
              <a:t>Lancet</a:t>
            </a:r>
            <a:r>
              <a:rPr lang="es-HN" sz="1200" b="1" cap="all" dirty="0">
                <a:sym typeface="Gill Sans"/>
              </a:rPr>
              <a:t> 2019) mostró que por cada 1 mmol/L (~39 mg/</a:t>
            </a:r>
            <a:r>
              <a:rPr lang="es-HN" sz="1200" b="1" cap="all" dirty="0" err="1">
                <a:sym typeface="Gill Sans"/>
              </a:rPr>
              <a:t>dL</a:t>
            </a:r>
            <a:r>
              <a:rPr lang="es-HN" sz="1200" b="1" cap="all" dirty="0">
                <a:sym typeface="Gill Sans"/>
              </a:rPr>
              <a:t>) de reducción de LDL-C se reduce ~20–25% el riesgo de ECV , con efecto significativo también &gt;75 años; la aparente atenuación desaparece al excluir IC avanzada/diálisis. Esto respalda la eficacia de estatinas en ancianos.</a:t>
            </a:r>
          </a:p>
          <a:p>
            <a:r>
              <a:rPr lang="es-HN" dirty="0"/>
              <a:t>El metaanálisis de </a:t>
            </a:r>
            <a:r>
              <a:rPr lang="es-HN" b="1" dirty="0"/>
              <a:t>JUPITER + HOPE-3</a:t>
            </a:r>
            <a:r>
              <a:rPr lang="es-HN" dirty="0"/>
              <a:t> en ancianos (≥70) mostró una </a:t>
            </a:r>
            <a:r>
              <a:rPr lang="es-HN" b="1" dirty="0"/>
              <a:t>reducción relativa ≈26%</a:t>
            </a:r>
            <a:r>
              <a:rPr lang="es-HN" dirty="0"/>
              <a:t> de eventos cardiovasculares con </a:t>
            </a:r>
            <a:r>
              <a:rPr lang="es-HN" b="1" dirty="0"/>
              <a:t>rosuvastatina</a:t>
            </a:r>
            <a:r>
              <a:rPr lang="es-HN" dirty="0"/>
              <a:t>, con beneficio consistente por grupos de edad.</a:t>
            </a:r>
          </a:p>
          <a:p>
            <a:r>
              <a:rPr lang="es-HN" dirty="0"/>
              <a:t>En mayores de alto riesgo (70–82), la evidencia de eficacia es clara (especialmente en secundaria).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D63583-9656-832D-508B-5348ECC1D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20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0170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755F-338D-B964-E41E-2F08040C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F8F6D3-51F9-20FB-C4A7-14D396339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16A647-A9F5-BB18-C784-816466563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sz="1200" b="1" cap="all" dirty="0">
                <a:sym typeface="Gill Sans"/>
              </a:rPr>
              <a:t>El metaanálisis de datos individuales de la CTT  (28 ECA, </a:t>
            </a:r>
            <a:r>
              <a:rPr lang="es-HN" sz="1200" b="1" i="1" cap="all" dirty="0">
                <a:sym typeface="Gill Sans"/>
              </a:rPr>
              <a:t>Lancet</a:t>
            </a:r>
            <a:r>
              <a:rPr lang="es-HN" sz="1200" b="1" cap="all" dirty="0">
                <a:sym typeface="Gill Sans"/>
              </a:rPr>
              <a:t> 2019) mostró que por cada 1 mmol/L (~39 mg/</a:t>
            </a:r>
            <a:r>
              <a:rPr lang="es-HN" sz="1200" b="1" cap="all" dirty="0" err="1">
                <a:sym typeface="Gill Sans"/>
              </a:rPr>
              <a:t>dL</a:t>
            </a:r>
            <a:r>
              <a:rPr lang="es-HN" sz="1200" b="1" cap="all" dirty="0">
                <a:sym typeface="Gill Sans"/>
              </a:rPr>
              <a:t>) de reducción de LDL-C se reduce ~20–25% el riesgo de ECV , con efecto significativo también &gt;75 años; la aparente atenuación desaparece al excluir IC avanzada/diálisis. Esto respalda la eficacia de estatinas en ancianos.</a:t>
            </a:r>
          </a:p>
          <a:p>
            <a:r>
              <a:rPr lang="es-HN" dirty="0"/>
              <a:t>El metaanálisis de </a:t>
            </a:r>
            <a:r>
              <a:rPr lang="es-HN" b="1" dirty="0"/>
              <a:t>JUPITER + HOPE-3</a:t>
            </a:r>
            <a:r>
              <a:rPr lang="es-HN" dirty="0"/>
              <a:t> en ancianos (≥70) mostró una </a:t>
            </a:r>
            <a:r>
              <a:rPr lang="es-HN" b="1" dirty="0"/>
              <a:t>reducción relativa ≈26%</a:t>
            </a:r>
            <a:r>
              <a:rPr lang="es-HN" dirty="0"/>
              <a:t> de eventos cardiovasculares con </a:t>
            </a:r>
            <a:r>
              <a:rPr lang="es-HN" b="1" dirty="0"/>
              <a:t>rosuvastatina</a:t>
            </a:r>
            <a:r>
              <a:rPr lang="es-HN" dirty="0"/>
              <a:t>, con beneficio consistente por grupos de edad.</a:t>
            </a:r>
          </a:p>
          <a:p>
            <a:r>
              <a:rPr lang="es-HN" dirty="0"/>
              <a:t>En mayores de alto riesgo (70–82), la evidencia de eficacia es clara (especialmente en secundaria).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4700B8-E7C3-328B-190F-20137C20B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21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4513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1000 ancianos tratados por 2 años alcanzar </a:t>
            </a:r>
            <a:r>
              <a:rPr lang="es-H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ldl</a:t>
            </a:r>
            <a:r>
              <a:rPr lang="es-H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&lt;70 previene 43 muertes ,58 IAM, 43 menos revascularizaciones después de 30 </a:t>
            </a:r>
            <a:r>
              <a:rPr lang="es-H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</a:t>
            </a:r>
            <a:r>
              <a:rPr lang="es-H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HN" dirty="0"/>
              <a:t>v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9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7687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/>
              <a:t>*EVIDENCIA SUGIERE QUE ELBENEFICIO DEL TX SUPERA EL RIESGO. INCLUSO REFIRIENDO QUE LA EVIDENCA ES MODESTA. </a:t>
            </a:r>
          </a:p>
          <a:p>
            <a:r>
              <a:rPr lang="es-HN" dirty="0"/>
              <a:t>**El </a:t>
            </a:r>
            <a:r>
              <a:rPr lang="es-HN" b="1" dirty="0"/>
              <a:t>AFCAPS/</a:t>
            </a:r>
            <a:r>
              <a:rPr lang="es-HN" b="1" dirty="0" err="1"/>
              <a:t>TexCAPS</a:t>
            </a:r>
            <a:r>
              <a:rPr lang="es-HN" dirty="0"/>
              <a:t> fue el </a:t>
            </a:r>
            <a:r>
              <a:rPr lang="es-HN" b="1" dirty="0"/>
              <a:t>primer ensayo clínico de prevención primaria. </a:t>
            </a:r>
            <a:r>
              <a:rPr lang="es-HN" dirty="0"/>
              <a:t>Reclutó </a:t>
            </a:r>
            <a:r>
              <a:rPr lang="es-HN" b="1" dirty="0"/>
              <a:t>6605 hombres y mujeres. 5,2 años</a:t>
            </a:r>
            <a:r>
              <a:rPr lang="es-HN" dirty="0"/>
              <a:t>, logró: </a:t>
            </a:r>
            <a:r>
              <a:rPr lang="es-HN" b="1" dirty="0"/>
              <a:t>reducción del 37% en el </a:t>
            </a:r>
            <a:r>
              <a:rPr lang="es-HN" b="1" dirty="0" err="1"/>
              <a:t>RR</a:t>
            </a:r>
            <a:r>
              <a:rPr lang="es-HN" dirty="0" err="1"/>
              <a:t>de</a:t>
            </a:r>
            <a:r>
              <a:rPr lang="es-HN" dirty="0"/>
              <a:t> presentar un </a:t>
            </a:r>
            <a:r>
              <a:rPr lang="es-HN" b="1" dirty="0"/>
              <a:t>primer evento coronario mayor</a:t>
            </a:r>
            <a:r>
              <a:rPr lang="es-HN" dirty="0"/>
              <a:t> (infarto, angina inestable o muerte coronaria).</a:t>
            </a:r>
          </a:p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10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9346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/>
              <a:t>aleatorizado, doble ciego, controlado con placebo, multicéntrico.</a:t>
            </a:r>
          </a:p>
          <a:p>
            <a:r>
              <a:rPr lang="es-HN" b="1" dirty="0"/>
              <a:t>5804 pacientes</a:t>
            </a:r>
            <a:r>
              <a:rPr lang="es-HN" dirty="0"/>
              <a:t> (70–82 años) Pravastatina 40 mg/día vs placebo. Seguimiento: mediana de 3.2 años</a:t>
            </a:r>
          </a:p>
          <a:p>
            <a:r>
              <a:rPr lang="es-HN" dirty="0"/>
              <a:t>El beneficio en </a:t>
            </a:r>
            <a:r>
              <a:rPr lang="es-HN" b="1" dirty="0"/>
              <a:t>prevención primaria en ancianos sin enfermedad previa</a:t>
            </a:r>
            <a:r>
              <a:rPr lang="es-HN" dirty="0"/>
              <a:t> fue más modesto y estadísticamente menos claro. EL RIESGO ABSOLUTO ES MAYOR EN LOS Q TENIAN APP PREVIOS, ESTADISTICAMENTE SE DE “DILUIDO”</a:t>
            </a:r>
          </a:p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11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7487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/>
              <a:t>JUPITER Análisis secundario 5695 individuos (≥70 años) resultó en reducción del 39% en el riesgo de un primer evento cardiovascular, con una tendencia hacia la mejoría en la mortalidad por todas las causas</a:t>
            </a:r>
          </a:p>
          <a:p>
            <a:r>
              <a:rPr lang="es-HN" dirty="0"/>
              <a:t>HOPE-3 aleatorizó a 12,705 pacientes rosuvastatina 10 vs placebo, 3,086 pacientes ≥70 años, reducción del 24% en el riesgo de eventos CV  con estatinas en prevención primaria.”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b="1" dirty="0"/>
              <a:t>N total:</a:t>
            </a:r>
            <a:r>
              <a:rPr lang="es-HN" dirty="0"/>
              <a:t> más de 30,000 participantes (de los cuales </a:t>
            </a:r>
            <a:r>
              <a:rPr lang="es-HN" b="1" dirty="0"/>
              <a:t>8,781 tenían ≥70 años</a:t>
            </a:r>
            <a:r>
              <a:rPr lang="es-HN" dirty="0"/>
              <a:t>). I</a:t>
            </a:r>
            <a:r>
              <a:rPr lang="es-HN" b="1" dirty="0"/>
              <a:t>ntervención:</a:t>
            </a:r>
            <a:r>
              <a:rPr lang="es-HN" dirty="0"/>
              <a:t> estatinas (rosuvastatina) vs placebo. </a:t>
            </a:r>
          </a:p>
          <a:p>
            <a:r>
              <a:rPr lang="es-HN" dirty="0"/>
              <a:t>La reducción relativa del riesgo fue de </a:t>
            </a:r>
            <a:r>
              <a:rPr lang="es-HN" b="1" dirty="0"/>
              <a:t>26%</a:t>
            </a:r>
            <a:r>
              <a:rPr lang="es-HN" dirty="0"/>
              <a:t>. El beneficio fue consistente incluso en personas de </a:t>
            </a:r>
            <a:r>
              <a:rPr lang="es-HN" b="1" dirty="0"/>
              <a:t>≥75 años</a:t>
            </a:r>
            <a:r>
              <a:rPr lang="es-HN" dirty="0"/>
              <a:t>, sin aumento relevante de efectos adversos</a:t>
            </a:r>
          </a:p>
          <a:p>
            <a:endParaRPr lang="es-HN" dirty="0"/>
          </a:p>
          <a:p>
            <a:endParaRPr lang="es-HN" dirty="0"/>
          </a:p>
          <a:p>
            <a:endParaRPr lang="es-HN" dirty="0"/>
          </a:p>
          <a:p>
            <a:endParaRPr lang="es-HN" dirty="0"/>
          </a:p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12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0910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dirty="0"/>
              <a:t>Sin embargo, es notable que esta tendencia dejó de ser estadísticamente significativa tras la exclusión de los ensayos en pacientes con insuficiencia cardíaca o en diálisis.</a:t>
            </a:r>
          </a:p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2731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/>
              <a:t>Los </a:t>
            </a:r>
            <a:r>
              <a:rPr lang="es-HN" dirty="0" err="1"/>
              <a:t>Cholesterol</a:t>
            </a:r>
            <a:r>
              <a:rPr lang="es-HN" dirty="0"/>
              <a:t> </a:t>
            </a:r>
            <a:r>
              <a:rPr lang="es-HN" dirty="0" err="1"/>
              <a:t>Treatment</a:t>
            </a:r>
            <a:r>
              <a:rPr lang="es-HN" dirty="0"/>
              <a:t> </a:t>
            </a:r>
            <a:r>
              <a:rPr lang="es-HN" dirty="0" err="1"/>
              <a:t>Trialists</a:t>
            </a:r>
            <a:r>
              <a:rPr lang="es-HN" dirty="0"/>
              <a:t> realizaron un metaanálisis de ensayos aleatorizados que evaluaban la eficacia y seguridad de la terapia con estatinas en personas mayores, el cual incluyó a 14,483 individuos mayores de 75 años, de los cuales 6,449 (45%) no tenían antecedentes de enfermedad vascular. Este metaanálisis también incluyó a un grupo aún mayor de 27,314 individuos en el rango de 70 a ≤75 años, de los cuales 10,546 no tenían antecedentes de enfermedad vascular.”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14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31703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 dirty="0"/>
              <a:t>LLAMATIVO: LOS MAYORES DE 75 FUERON </a:t>
            </a:r>
            <a:r>
              <a:rPr lang="es-HN" b="1" dirty="0"/>
              <a:t>MENOS PROPENSOS A RECIBIR ESTATINAS</a:t>
            </a:r>
            <a:r>
              <a:rPr lang="es-HN" dirty="0"/>
              <a:t>  Y ESPECIALMENTE MENOS A RECIBIR </a:t>
            </a:r>
            <a:r>
              <a:rPr lang="es-HN" b="1" dirty="0"/>
              <a:t>ESTATINAS DE ALTA INTENSIDAD</a:t>
            </a:r>
            <a:r>
              <a:rPr lang="es-HN" dirty="0"/>
              <a:t> </a:t>
            </a:r>
          </a:p>
          <a:p>
            <a:r>
              <a:rPr lang="es-HN" dirty="0"/>
              <a:t>SORPRENDENTEMENTE, LOS MAYORES REPORTARON </a:t>
            </a:r>
            <a:r>
              <a:rPr lang="es-HN" b="1" dirty="0"/>
              <a:t>MENOS SÍNTOMAS ASOCIADOS A ESTATINAS</a:t>
            </a:r>
            <a:r>
              <a:rPr lang="es-HN" dirty="0"/>
              <a:t>  INCLUYENDO </a:t>
            </a:r>
            <a:r>
              <a:rPr lang="es-HN" b="1" dirty="0"/>
              <a:t>MENOS MIALGIAS</a:t>
            </a:r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16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6595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5B044-3C65-4A02-A437-0CF1342C3DF2}" type="slidenum">
              <a:rPr lang="es-HN" smtClean="0"/>
              <a:t>17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5450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8BAE-6C81-7ADD-47A3-06F97CFBE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1EFE-588A-F756-E55D-D30349053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CBB9-EDEC-D621-7390-63CB6797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C3DD7-776B-59B8-37DB-058DDE13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A13A2-C680-0711-1F1D-84766175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B3BF-AFFB-4273-0CF7-E16988CF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246F0-0D48-1D97-DA5E-46C952410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D96E2-2F82-C733-9CC0-16BF4338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33C51-804B-B596-CA23-82753DB1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E998-1F41-E54F-C70E-C7AECF69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79D91-CA21-805A-992E-C122F875E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34375-7503-7E44-1836-1077240DF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C6580-131E-0116-DAC8-3AE3A6AE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C8FF-15D5-700D-681E-95181C22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16026-3F16-E07B-DCA0-F57C1AAE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0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D362-D647-0278-4C52-98F18DAB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EED1-4DCF-4C7B-B745-8F63D100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BF96-3AE9-42B3-97FA-87DE4FAB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48209-1456-0DC6-B76B-6AF52E78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540D-BE9A-4A95-67AD-EB669A3C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A36B-CED1-7C88-FCFD-BB26F12F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FB70-795A-4626-B401-09EFED88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CD6F-058F-2322-D091-6B3925A1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BFED-E7B2-4608-469D-804CE894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BE2C-9951-CEC7-E2E4-07391BA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B7A1-818F-0E24-619A-B8ADE8C0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258D-5B2C-AF22-BDC4-A15B69049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69570-9B31-37EC-3871-8BCE997D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5C61D-89BC-2DB3-4CB0-13977E7F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741C4-45F0-1755-06E6-7BA06D18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5A8A-8731-1D38-5E5F-C9B2ABD2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1E2E-0D9C-076E-317E-21AE050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C45F-DD15-92D5-745D-B6660A57E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EADCA-734D-C5FE-1A75-59B68EEBD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70CC0-5398-8B01-F085-3E117F6A7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7B7D2-539F-4112-B361-C49465D0B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A48BC-D9E5-80A6-F398-0D219DB7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9EE5E-373D-17E1-3205-45B961BA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E7B33-1539-C675-87AF-CEF3779B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E541-C93F-73E7-294D-8F6FBFBA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9254-91E9-CDD2-677D-E922899D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C1792-44CA-90B1-C9AC-8B6B33E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C0D98-3082-25A4-4620-1F77D79A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CF42F-6190-DA1E-B80E-CB4BA28B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DD549-FA21-B6CD-B87C-9663B7C4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BEF72-8E21-BC8D-AB6A-34F21597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9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B799-8271-A368-E32B-193C05C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4A270-9D33-587A-2277-0FF0C289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F055B-F782-6753-27C7-7839FE1B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C4CD0-631C-45A3-8527-54C3239A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5DAAC-1B0D-5ABB-494B-783C2C4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328CA-B023-C4E1-1156-A831CF4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C2F6-6CD6-D992-78D8-0EC55842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06AE7-6148-502A-201B-DA9DB6206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9C95-D99D-5244-3FA4-9B9F542FE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C4AE-38C0-0BA2-375F-3434D4C1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536D-2E4A-9D59-F7F2-14366059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D296-33DB-8D9F-6F6F-09C40AED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1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19A66-A1E4-FBCF-7DB7-6592556E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958EC-CEC6-9206-A33F-6BC2462C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A029-C4F1-F473-1243-BCF02425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569AB-6D0E-4CF3-9C8C-903029E7FD26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E2F-01A0-6558-9AFD-4AC843FC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15FD-B20B-9322-78DA-737693DA3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human body and bones&#10;&#10;AI-generated content may be incorrect.">
            <a:extLst>
              <a:ext uri="{FF2B5EF4-FFF2-40B4-BE49-F238E27FC236}">
                <a16:creationId xmlns:a16="http://schemas.microsoft.com/office/drawing/2014/main" id="{A4080706-0506-D46D-DD1D-169AE566B9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8361A-65A0-DBCC-6724-B64CEE509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81" y="3318234"/>
            <a:ext cx="9144000" cy="1162689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>
                <a:solidFill>
                  <a:schemeClr val="bg1"/>
                </a:solidFill>
                <a:latin typeface="Montserrat" pitchFamily="2" charset="0"/>
              </a:rPr>
              <a:t>Estatinas</a:t>
            </a:r>
            <a: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  <a:t> y </a:t>
            </a:r>
            <a:r>
              <a:rPr lang="en-US" sz="4400" b="1" dirty="0" err="1">
                <a:solidFill>
                  <a:schemeClr val="bg1"/>
                </a:solidFill>
                <a:latin typeface="Montserrat" pitchFamily="2" charset="0"/>
              </a:rPr>
              <a:t>Adultos</a:t>
            </a:r>
            <a:r>
              <a:rPr lang="en-US" sz="44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Montserrat" pitchFamily="2" charset="0"/>
              </a:rPr>
              <a:t>mayores</a:t>
            </a:r>
            <a:endParaRPr lang="en-US" sz="4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D8078-DEC7-010E-0CDE-04F605F9D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881" y="4642752"/>
            <a:ext cx="9144000" cy="1655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Montserrat" pitchFamily="2" charset="0"/>
              </a:rPr>
              <a:t>Dr. Fabio Fuentes Mendoza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Montserrat" pitchFamily="2" charset="0"/>
              </a:rPr>
              <a:t>Medicina Interna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Montserrat" pitchFamily="2" charset="0"/>
              </a:rPr>
              <a:t>Sociedad </a:t>
            </a:r>
            <a:r>
              <a:rPr lang="en-US" dirty="0" err="1">
                <a:solidFill>
                  <a:schemeClr val="bg1"/>
                </a:solidFill>
                <a:latin typeface="Montserrat" pitchFamily="2" charset="0"/>
              </a:rPr>
              <a:t>Honsureña</a:t>
            </a:r>
            <a:r>
              <a:rPr lang="en-US" dirty="0">
                <a:solidFill>
                  <a:schemeClr val="bg1"/>
                </a:solidFill>
                <a:latin typeface="Montserrat" pitchFamily="2" charset="0"/>
              </a:rPr>
              <a:t> de Medicina Interna. </a:t>
            </a: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0C0DD9-34E6-1EB5-829D-CC6AD9C65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" y="767891"/>
            <a:ext cx="9196201" cy="22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21999-BB73-A6D5-31B0-E3383BF75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7E7C-AC56-D4B1-6DDC-B3E9F1D8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78" y="365125"/>
            <a:ext cx="8819921" cy="1325563"/>
          </a:xfrm>
        </p:spPr>
        <p:txBody>
          <a:bodyPr/>
          <a:lstStyle/>
          <a:p>
            <a:r>
              <a:rPr lang="en-US" b="1" dirty="0">
                <a:latin typeface="Montserrat" pitchFamily="2" charset="0"/>
              </a:rPr>
              <a:t>PREVENCION PRIMARIA: MAYORES DE 70?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EEA195-CFE5-8219-6496-A948DDA8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825625"/>
            <a:ext cx="9220200" cy="4351338"/>
          </a:xfrm>
        </p:spPr>
        <p:txBody>
          <a:bodyPr/>
          <a:lstStyle/>
          <a:p>
            <a:r>
              <a:rPr lang="es-HN" dirty="0"/>
              <a:t>Por cada 1mmol/L de reducción de LDL-C en mayores de 75 años, hay una reducción proporcional en eventos vasculares mayores. </a:t>
            </a:r>
          </a:p>
          <a:p>
            <a:endParaRPr lang="es-HN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6A8C21-18F7-D9F0-45CD-012532D3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7900" y="6176964"/>
            <a:ext cx="9550400" cy="544512"/>
          </a:xfrm>
        </p:spPr>
        <p:txBody>
          <a:bodyPr/>
          <a:lstStyle/>
          <a:p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E5509B-6E94-75A1-BF28-93186B754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67" y="365124"/>
            <a:ext cx="9173855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0317-9A0E-1075-0C3B-9F8F2B7E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1048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B7FB6-290E-3182-F6B1-9D60AC73D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7773"/>
            <a:ext cx="10515600" cy="3059190"/>
          </a:xfrm>
        </p:spPr>
        <p:txBody>
          <a:bodyPr/>
          <a:lstStyle/>
          <a:p>
            <a:r>
              <a:rPr lang="es-HN" dirty="0"/>
              <a:t>Estudio PROSPER CON PRAVASTATINA desde el 2002 que en adultos mayores de 65 años una reducción de LDL incluso por debajo de 100 producía a tres años una reducción de RR del 12 % de desenlaces cardiovasculares mayores. </a:t>
            </a:r>
          </a:p>
          <a:p>
            <a:endParaRPr lang="en-US" dirty="0"/>
          </a:p>
        </p:txBody>
      </p:sp>
      <p:pic>
        <p:nvPicPr>
          <p:cNvPr id="6" name="Picture 5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94711079-F553-A1D3-416C-1F50843AD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2158"/>
            <a:ext cx="4294980" cy="1027728"/>
          </a:xfrm>
          <a:prstGeom prst="rect">
            <a:avLst/>
          </a:prstGeom>
        </p:spPr>
      </p:pic>
      <p:pic>
        <p:nvPicPr>
          <p:cNvPr id="4" name="IMG_1451.jpeg" descr="IMG_1451.jpeg">
            <a:extLst>
              <a:ext uri="{FF2B5EF4-FFF2-40B4-BE49-F238E27FC236}">
                <a16:creationId xmlns:a16="http://schemas.microsoft.com/office/drawing/2014/main" id="{27C41EC1-16D6-DAC5-9A68-7E34679F2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49" y="1511089"/>
            <a:ext cx="10591801" cy="480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1453.jpeg" descr="IMG_1453.jpeg">
            <a:extLst>
              <a:ext uri="{FF2B5EF4-FFF2-40B4-BE49-F238E27FC236}">
                <a16:creationId xmlns:a16="http://schemas.microsoft.com/office/drawing/2014/main" id="{90A028EE-C166-CC37-3CC3-0DCEB4BBE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2534" y="203529"/>
            <a:ext cx="6497117" cy="64509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ounded Rectangle">
            <a:extLst>
              <a:ext uri="{FF2B5EF4-FFF2-40B4-BE49-F238E27FC236}">
                <a16:creationId xmlns:a16="http://schemas.microsoft.com/office/drawing/2014/main" id="{15458C12-6A81-B613-BC7B-AD9391E3DA7A}"/>
              </a:ext>
            </a:extLst>
          </p:cNvPr>
          <p:cNvSpPr/>
          <p:nvPr/>
        </p:nvSpPr>
        <p:spPr>
          <a:xfrm>
            <a:off x="8607552" y="620076"/>
            <a:ext cx="3202099" cy="5317428"/>
          </a:xfrm>
          <a:prstGeom prst="roundRect">
            <a:avLst>
              <a:gd name="adj" fmla="val 5363"/>
            </a:avLst>
          </a:prstGeom>
          <a:ln w="330200">
            <a:solidFill>
              <a:srgbClr val="0061F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9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1651A-4689-1817-6CCA-8EAA07D5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F838AFD-4C8B-F43E-6EFB-73247ACF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02" y="2664371"/>
            <a:ext cx="445047" cy="353599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42533FD-2AC1-E363-B600-75F2DA9050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HN" dirty="0"/>
          </a:p>
        </p:txBody>
      </p:sp>
      <p:pic>
        <p:nvPicPr>
          <p:cNvPr id="9" name="IMG_1459.jpeg" descr="IMG_1459.jpeg">
            <a:extLst>
              <a:ext uri="{FF2B5EF4-FFF2-40B4-BE49-F238E27FC236}">
                <a16:creationId xmlns:a16="http://schemas.microsoft.com/office/drawing/2014/main" id="{FDBE648A-3C4A-06AD-CCF6-A00D25F4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57" y="477078"/>
            <a:ext cx="5656243" cy="5699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1457.jpeg" descr="IMG_1457.jpeg">
            <a:extLst>
              <a:ext uri="{FF2B5EF4-FFF2-40B4-BE49-F238E27FC236}">
                <a16:creationId xmlns:a16="http://schemas.microsoft.com/office/drawing/2014/main" id="{0D3117EE-5B4D-6746-E2F5-233823F2C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27228"/>
            <a:ext cx="9446722" cy="659958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orchetes 14">
            <a:extLst>
              <a:ext uri="{FF2B5EF4-FFF2-40B4-BE49-F238E27FC236}">
                <a16:creationId xmlns:a16="http://schemas.microsoft.com/office/drawing/2014/main" id="{B1290B61-8261-FB87-9806-E94311E4FB5A}"/>
              </a:ext>
            </a:extLst>
          </p:cNvPr>
          <p:cNvSpPr/>
          <p:nvPr/>
        </p:nvSpPr>
        <p:spPr>
          <a:xfrm>
            <a:off x="2226365" y="3017970"/>
            <a:ext cx="4465983" cy="2415421"/>
          </a:xfrm>
          <a:prstGeom prst="bracketPair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HN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66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BB07E-A568-7C3C-A53C-220F006F3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200A-A61F-9C68-2EAE-CB814D39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0D795A3-63E7-25DE-A04F-7C7D06F8B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F963B6D-BDAD-7B48-9FDE-BB34BB57C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s-HN" dirty="0"/>
              <a:t>14,483 individuos mayores de 75 años, de los cuales 6,449 (45%) no tenían antecedentes de enfermedad vascular.</a:t>
            </a:r>
          </a:p>
          <a:p>
            <a:r>
              <a:rPr lang="es-HN" dirty="0"/>
              <a:t>También incluyó a 27,314 individuos en el rango de 70 a ≤75 años, de los cuales 10,546 sin antecedentes de enfermedad vascular.</a:t>
            </a:r>
          </a:p>
          <a:p>
            <a:r>
              <a:rPr lang="es-HN" dirty="0"/>
              <a:t>Reducción proporcional del 12% en la mortalidad vascular por cada disminución de 1.0 mmol/L en el colesterol LDL. </a:t>
            </a:r>
          </a:p>
          <a:p>
            <a:r>
              <a:rPr lang="es-HN" dirty="0"/>
              <a:t>Mayores de 75 años, las reducciones relativas del RCV por cada mmol/L de reducción en LDL-C parecían atenuarse con la edad avanzada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2A288E4-E8B5-65D2-F552-830D6C08D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0738"/>
            <a:ext cx="10515599" cy="1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9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F1B87-401D-BD96-F87F-3AFC1705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9BF1-592A-6D89-6D89-6F4C6F05B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43" y="365125"/>
            <a:ext cx="11068457" cy="1325563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FC5CB-ECC2-B5C1-4A4B-3FCA72FEB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43" y="1825625"/>
            <a:ext cx="11068457" cy="3980264"/>
          </a:xfrm>
        </p:spPr>
        <p:txBody>
          <a:bodyPr>
            <a:normAutofit/>
          </a:bodyPr>
          <a:lstStyle/>
          <a:p>
            <a:pPr marL="0" indent="0" defTabSz="478790">
              <a:buSzPct val="100000"/>
              <a:buNone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sz="3200" cap="all" dirty="0">
                <a:solidFill>
                  <a:schemeClr val="bg1"/>
                </a:solidFill>
                <a:sym typeface="Gill Sans"/>
              </a:rPr>
              <a:t> 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DFA97B3-2196-6ADE-E897-6E39F4758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" y="5967424"/>
            <a:ext cx="2877848" cy="688951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E17A14-B6B5-0A8F-6BF5-520961E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5083" y="6032525"/>
            <a:ext cx="8461093" cy="688951"/>
          </a:xfrm>
        </p:spPr>
        <p:txBody>
          <a:bodyPr/>
          <a:lstStyle/>
          <a:p>
            <a:r>
              <a:rPr lang="en-US" sz="1400" b="1" i="1" dirty="0">
                <a:solidFill>
                  <a:schemeClr val="bg1"/>
                </a:solidFill>
              </a:rPr>
              <a:t>Cholesterol Treatment Trialists’ Collaboration. (2019). Efficacy and safety of statin therapy in older people: A meta-analysis of individual participant data from 28 </a:t>
            </a:r>
            <a:r>
              <a:rPr lang="en-US" sz="1400" b="1" i="1" dirty="0" err="1">
                <a:solidFill>
                  <a:schemeClr val="bg1"/>
                </a:solidFill>
              </a:rPr>
              <a:t>randomised</a:t>
            </a:r>
            <a:r>
              <a:rPr lang="en-US" sz="1400" b="1" i="1" dirty="0">
                <a:solidFill>
                  <a:schemeClr val="bg1"/>
                </a:solidFill>
              </a:rPr>
              <a:t> controlled trials. The Lancet, 393(10170), 407–415. https://doi.org/10.1016/S0140-6736(18)31942-1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0F9D072-5802-9AF8-64C3-44DEA983B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43" y="413342"/>
            <a:ext cx="11520833" cy="54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1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40BD2-0ADB-F98F-53D0-74266EC90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291E-1A91-498A-F159-7D0D95AC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78" y="365125"/>
            <a:ext cx="8819921" cy="1325563"/>
          </a:xfrm>
        </p:spPr>
        <p:txBody>
          <a:bodyPr/>
          <a:lstStyle/>
          <a:p>
            <a:r>
              <a:rPr lang="en-US" b="1" dirty="0">
                <a:latin typeface="Montserrat" pitchFamily="2" charset="0"/>
              </a:rPr>
              <a:t>ESTATINAS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4FE86E-6084-9C8A-A86F-7A5D10454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590" y="1825625"/>
            <a:ext cx="9273209" cy="4351338"/>
          </a:xfrm>
        </p:spPr>
        <p:txBody>
          <a:bodyPr/>
          <a:lstStyle/>
          <a:p>
            <a:r>
              <a:rPr lang="es-HN" dirty="0"/>
              <a:t>Bien toleradas</a:t>
            </a:r>
          </a:p>
          <a:p>
            <a:r>
              <a:rPr lang="es-HN" dirty="0"/>
              <a:t>Riesgo miopatía 1/10000 al año</a:t>
            </a:r>
          </a:p>
          <a:p>
            <a:r>
              <a:rPr lang="es-HN" dirty="0"/>
              <a:t>Rabdomiólisis 3/100000 al año</a:t>
            </a:r>
          </a:p>
          <a:p>
            <a:r>
              <a:rPr lang="es-HN" dirty="0"/>
              <a:t>Hepatotoxicidad 0.0001%</a:t>
            </a:r>
          </a:p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70608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E349CD-0CED-628E-FA7D-78F26D8C1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246C-94D2-6963-1A87-E67C5424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78" y="365125"/>
            <a:ext cx="8819921" cy="1325563"/>
          </a:xfrm>
        </p:spPr>
        <p:txBody>
          <a:bodyPr/>
          <a:lstStyle/>
          <a:p>
            <a:r>
              <a:rPr lang="en-US" b="1" dirty="0">
                <a:latin typeface="Montserrat" pitchFamily="2" charset="0"/>
              </a:rPr>
              <a:t>ESTATINAS. SON REALMENTE UN PROBLEMA?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D9EEB8A-E2A4-6446-8AA3-466C699C4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7825" y="1550505"/>
            <a:ext cx="9965635" cy="4545496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77FB64-4C96-7BD3-9388-94065493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7825" y="6096002"/>
            <a:ext cx="9793357" cy="625474"/>
          </a:xfrm>
        </p:spPr>
        <p:txBody>
          <a:bodyPr/>
          <a:lstStyle/>
          <a:p>
            <a:r>
              <a:rPr lang="en-US" b="1" i="1" dirty="0">
                <a:solidFill>
                  <a:schemeClr val="tx1"/>
                </a:solidFill>
              </a:rPr>
              <a:t>Nanna MG, Navar AM, Wang TY, Mi X, Virani SS, Louie MJ, Lee LV, Goldberg AC, Roger VL, Robinson J, Peterson ED. Statin Use and Adverse Effects Among Adults &gt;75 Years of Age: Insights From the Patient and Provider Assessment of Lipid Management (PALM) Registry. J Am Heart Assoc. 2018 May 8;7(10):e008546. </a:t>
            </a:r>
            <a:r>
              <a:rPr lang="en-US" b="1" i="1" dirty="0" err="1">
                <a:solidFill>
                  <a:schemeClr val="tx1"/>
                </a:solidFill>
              </a:rPr>
              <a:t>doi</a:t>
            </a:r>
            <a:r>
              <a:rPr lang="en-US" b="1" i="1" dirty="0">
                <a:solidFill>
                  <a:schemeClr val="tx1"/>
                </a:solidFill>
              </a:rPr>
              <a:t>: 10.1161/JAHA.118.008546. PMID: 29739801; PMCID: PMC6015311.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767909C-6CC3-CFFD-45FF-A7FE23AF2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18" y="0"/>
            <a:ext cx="11701670" cy="6858000"/>
          </a:xfrm>
          <a:prstGeom prst="rect">
            <a:avLst/>
          </a:prstGeom>
        </p:spPr>
      </p:pic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8B1186C0-483B-C58C-5DFC-80EC5094FADC}"/>
              </a:ext>
            </a:extLst>
          </p:cNvPr>
          <p:cNvSpPr/>
          <p:nvPr/>
        </p:nvSpPr>
        <p:spPr>
          <a:xfrm>
            <a:off x="4452731" y="1404048"/>
            <a:ext cx="3723860" cy="5317428"/>
          </a:xfrm>
          <a:prstGeom prst="roundRect">
            <a:avLst>
              <a:gd name="adj" fmla="val 5363"/>
            </a:avLst>
          </a:prstGeom>
          <a:ln w="330200">
            <a:solidFill>
              <a:srgbClr val="0061F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5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B4AFE-2A34-9D3C-7DB6-C585EE6E9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AF82-C731-9015-A5FA-F88DF949F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43" y="365125"/>
            <a:ext cx="11068457" cy="1325563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D86C365-C5AA-2C39-9CA1-86211859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5343" y="365125"/>
            <a:ext cx="11068456" cy="5440363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5E58677-2100-07C2-C55F-63A3FB849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" y="5967424"/>
            <a:ext cx="2877848" cy="688951"/>
          </a:xfrm>
          <a:prstGeom prst="rect">
            <a:avLst/>
          </a:prstGeom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27122E30-F9E9-AB44-9E4C-9B3EA46E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5321" y="6032526"/>
            <a:ext cx="7868477" cy="688950"/>
          </a:xfrm>
        </p:spPr>
        <p:txBody>
          <a:bodyPr/>
          <a:lstStyle/>
          <a:p>
            <a:r>
              <a:rPr lang="en-US" sz="1400" b="1" dirty="0">
                <a:solidFill>
                  <a:schemeClr val="bg1"/>
                </a:solidFill>
              </a:rPr>
              <a:t>Hawley CE, Roefaro J, Forman DE, </a:t>
            </a:r>
            <a:r>
              <a:rPr lang="en-US" sz="1400" b="1" dirty="0" err="1">
                <a:solidFill>
                  <a:schemeClr val="bg1"/>
                </a:solidFill>
              </a:rPr>
              <a:t>Orkaby</a:t>
            </a:r>
            <a:r>
              <a:rPr lang="en-US" sz="1400" b="1" dirty="0">
                <a:solidFill>
                  <a:schemeClr val="bg1"/>
                </a:solidFill>
              </a:rPr>
              <a:t> AR. Statins for Primary Prevention in Those Aged 70 Years and Older: A Critical Review of Recent Cholesterol Guidelines. Drugs Aging. 2019 Aug;36(8):687-699. </a:t>
            </a:r>
            <a:r>
              <a:rPr lang="en-US" sz="1400" b="1" dirty="0" err="1">
                <a:solidFill>
                  <a:schemeClr val="bg1"/>
                </a:solidFill>
              </a:rPr>
              <a:t>doi</a:t>
            </a:r>
            <a:r>
              <a:rPr lang="en-US" sz="1400" b="1" dirty="0">
                <a:solidFill>
                  <a:schemeClr val="bg1"/>
                </a:solidFill>
              </a:rPr>
              <a:t>: 10.1007/s40266-019-00673-w. PMID: 31049807; PMCID: PMC7245614.</a:t>
            </a:r>
          </a:p>
        </p:txBody>
      </p:sp>
    </p:spTree>
    <p:extLst>
      <p:ext uri="{BB962C8B-B14F-4D97-AF65-F5344CB8AC3E}">
        <p14:creationId xmlns:p14="http://schemas.microsoft.com/office/powerpoint/2010/main" val="2307232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DA31FE-9D7C-815E-32BD-387281C8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7DE1-A941-8158-01EE-143A9598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78" y="365125"/>
            <a:ext cx="8819921" cy="1325563"/>
          </a:xfrm>
        </p:spPr>
        <p:txBody>
          <a:bodyPr/>
          <a:lstStyle/>
          <a:p>
            <a:r>
              <a:rPr lang="en-US" b="1" dirty="0">
                <a:latin typeface="Montserrat" pitchFamily="2" charset="0"/>
              </a:rPr>
              <a:t>ESTA JUSTIFICADO SU USO?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21810A-162C-386C-DE69-701B0F097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825625"/>
            <a:ext cx="9220200" cy="4351338"/>
          </a:xfrm>
        </p:spPr>
        <p:txBody>
          <a:bodyPr/>
          <a:lstStyle/>
          <a:p>
            <a:endParaRPr lang="es-HN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D52BF10-4295-E41A-0964-9F4929BC9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825624"/>
            <a:ext cx="9220199" cy="45752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115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7E6E0-0815-CE0F-C287-53EB0B304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14805-9A3C-F7F3-5983-22AC62D6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43" y="365125"/>
            <a:ext cx="11068457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0"/>
              </a:rPr>
              <a:t>CONCLUSIONES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846A6-9B22-A3EA-D052-640131539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43" y="1497496"/>
            <a:ext cx="11068457" cy="4308393"/>
          </a:xfrm>
        </p:spPr>
        <p:txBody>
          <a:bodyPr>
            <a:normAutofit fontScale="47500" lnSpcReduction="20000"/>
          </a:bodyPr>
          <a:lstStyle/>
          <a:p>
            <a:pPr defTabSz="478790">
              <a:buSzPct val="100000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sz="3200" cap="all" dirty="0">
                <a:solidFill>
                  <a:schemeClr val="bg1"/>
                </a:solidFill>
                <a:sym typeface="Gill Sans"/>
              </a:rPr>
              <a:t> </a:t>
            </a:r>
            <a:r>
              <a:rPr lang="es-HN" sz="5800" b="1" cap="all" dirty="0">
                <a:solidFill>
                  <a:schemeClr val="bg1"/>
                </a:solidFill>
                <a:sym typeface="Gill Sans"/>
              </a:rPr>
              <a:t>El beneficio relativo persiste con la edad, incluso &gt;75 años. CCT</a:t>
            </a:r>
          </a:p>
          <a:p>
            <a:pPr defTabSz="478790">
              <a:buSzPct val="100000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sz="5800" b="1" cap="all" dirty="0">
                <a:solidFill>
                  <a:schemeClr val="bg1"/>
                </a:solidFill>
                <a:sym typeface="Gill Sans"/>
              </a:rPr>
              <a:t>En prevención primaria, los ≥70 también se benefician. JUPITER Y HOPE</a:t>
            </a:r>
          </a:p>
          <a:p>
            <a:pPr defTabSz="478790">
              <a:buSzPct val="100000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dirty="0">
                <a:solidFill>
                  <a:schemeClr val="bg1"/>
                </a:solidFill>
              </a:rPr>
              <a:t>En mayores de alto riesgo (70–82), la evidencia de eficacia es clara (especialmente en secundaria). PROSPECT</a:t>
            </a:r>
          </a:p>
          <a:p>
            <a:pPr defTabSz="478790">
              <a:buSzPct val="100000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sz="5800" b="1" cap="all" dirty="0">
                <a:solidFill>
                  <a:schemeClr val="bg1"/>
                </a:solidFill>
                <a:sym typeface="Gill Sans"/>
              </a:rPr>
              <a:t>Seguridad y tolerabilidad en &gt;75 años: comparables a los más jóvenes; existe subutilización. PALM</a:t>
            </a:r>
          </a:p>
          <a:p>
            <a:pPr defTabSz="478790">
              <a:buSzPct val="100000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sz="5800" b="1" cap="all" dirty="0">
                <a:solidFill>
                  <a:schemeClr val="bg1"/>
                </a:solidFill>
                <a:sym typeface="Gill Sans"/>
              </a:rPr>
              <a:t>Las guías europeas respaldan tratar según riesgo también en mayores</a:t>
            </a:r>
            <a:br>
              <a:rPr lang="es-HN" sz="5800" b="1" cap="all" dirty="0">
                <a:sym typeface="Gill Sans"/>
              </a:rPr>
            </a:br>
            <a:endParaRPr lang="es-HN" sz="3200" cap="all" dirty="0">
              <a:solidFill>
                <a:schemeClr val="bg1"/>
              </a:solidFill>
              <a:sym typeface="Gill Sans"/>
            </a:endParaRP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ED447E0-5AB4-0C56-A859-1E7FC8E39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" y="5967424"/>
            <a:ext cx="2877848" cy="688951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AB1E81-77FE-815C-294B-3AC49BDC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5083" y="6032525"/>
            <a:ext cx="8461093" cy="688951"/>
          </a:xfrm>
        </p:spPr>
        <p:txBody>
          <a:bodyPr/>
          <a:lstStyle/>
          <a:p>
            <a:r>
              <a:rPr lang="en-US" sz="1400" b="1" i="1" dirty="0">
                <a:solidFill>
                  <a:schemeClr val="bg1"/>
                </a:solidFill>
              </a:rPr>
              <a:t>Cholesterol Treatment Trialists’ Collaboration. (2019). Efficacy and safety of statin therapy in older people: A meta-analysis of individual participant data from 28 </a:t>
            </a:r>
            <a:r>
              <a:rPr lang="en-US" sz="1400" b="1" i="1" dirty="0" err="1">
                <a:solidFill>
                  <a:schemeClr val="bg1"/>
                </a:solidFill>
              </a:rPr>
              <a:t>randomised</a:t>
            </a:r>
            <a:r>
              <a:rPr lang="en-US" sz="1400" b="1" i="1" dirty="0">
                <a:solidFill>
                  <a:schemeClr val="bg1"/>
                </a:solidFill>
              </a:rPr>
              <a:t> controlled trials. The Lancet, 393(10170), 407–415. https://doi.org/10.1016/S0140-6736(18)31942-1</a:t>
            </a:r>
          </a:p>
        </p:txBody>
      </p:sp>
    </p:spTree>
    <p:extLst>
      <p:ext uri="{BB962C8B-B14F-4D97-AF65-F5344CB8AC3E}">
        <p14:creationId xmlns:p14="http://schemas.microsoft.com/office/powerpoint/2010/main" val="57223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FF31-767B-3DBF-79CF-A9145A9F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43" y="365125"/>
            <a:ext cx="11068457" cy="1325563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Montserrat" pitchFamily="2" charset="0"/>
              </a:rPr>
              <a:t>Objetivos</a:t>
            </a:r>
            <a:endParaRPr lang="en-US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F6F76-0A3B-2300-2A00-A4EFB7531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43" y="1825625"/>
            <a:ext cx="11068457" cy="3980264"/>
          </a:xfrm>
        </p:spPr>
        <p:txBody>
          <a:bodyPr>
            <a:normAutofit fontScale="70000" lnSpcReduction="20000"/>
          </a:bodyPr>
          <a:lstStyle/>
          <a:p>
            <a:pPr marL="0" indent="0" defTabSz="478790">
              <a:buSzPct val="100000"/>
              <a:buNone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6823" indent="-1256823" defTabSz="478790">
              <a:buSzPct val="100000"/>
              <a:buAutoNum type="arabicPeriod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dirty="0">
                <a:solidFill>
                  <a:schemeClr val="bg1"/>
                </a:solidFill>
              </a:rPr>
              <a:t>Revisar la evidencia  disponible sobre el tratamiento con estatinas para prevención primaria y secundaria en adultos mayores.</a:t>
            </a:r>
          </a:p>
          <a:p>
            <a:pPr marL="1256823" indent="-1256823" defTabSz="478790">
              <a:buSzPct val="100000"/>
              <a:buAutoNum type="arabicPeriod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dirty="0">
                <a:solidFill>
                  <a:schemeClr val="bg1"/>
                </a:solidFill>
              </a:rPr>
              <a:t>Describir un algoritmo de toma de decisiones sobre la terapia con estatinas en este grupo de edad.</a:t>
            </a:r>
          </a:p>
          <a:p>
            <a:endParaRPr lang="en-US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EA60CCC-416C-859A-C849-4685AA955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" y="5967424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92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B3A6C-9CBD-83F2-C30D-41B29C7CF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F1C54B0-04C5-7819-55D9-DD3D0B22F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" y="5967424"/>
            <a:ext cx="2877848" cy="688951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2B5431-E63A-6140-54B8-A455067D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5083" y="6032525"/>
            <a:ext cx="8461093" cy="688951"/>
          </a:xfrm>
        </p:spPr>
        <p:txBody>
          <a:bodyPr/>
          <a:lstStyle/>
          <a:p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219461A-D7BB-DFEB-752B-074ABC2E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F1B6766-2676-A38E-A0C0-4744ED499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0FD373CB-3261-2F47-D51B-F44D31107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19664"/>
            <a:ext cx="10515600" cy="541282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1819E88-D78A-032E-D419-4110A335E57B}"/>
              </a:ext>
            </a:extLst>
          </p:cNvPr>
          <p:cNvSpPr txBox="1"/>
          <p:nvPr/>
        </p:nvSpPr>
        <p:spPr>
          <a:xfrm>
            <a:off x="6400800" y="1485891"/>
            <a:ext cx="4797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i="1" dirty="0"/>
              <a:t>Seguir creyendo que no hay beneficio en adultos mayores.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27917C-364A-941C-48B6-2B6C7C0D59E1}"/>
              </a:ext>
            </a:extLst>
          </p:cNvPr>
          <p:cNvSpPr txBox="1"/>
          <p:nvPr/>
        </p:nvSpPr>
        <p:spPr>
          <a:xfrm>
            <a:off x="6268278" y="4001294"/>
            <a:ext cx="479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dirty="0"/>
              <a:t>CCT, JUPITER, HOPE 3, PROSPECT, PALM, ESC 2025</a:t>
            </a:r>
          </a:p>
        </p:txBody>
      </p:sp>
    </p:spTree>
    <p:extLst>
      <p:ext uri="{BB962C8B-B14F-4D97-AF65-F5344CB8AC3E}">
        <p14:creationId xmlns:p14="http://schemas.microsoft.com/office/powerpoint/2010/main" val="402542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A1CDA-123B-5860-FE45-568113525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6ACA3-EE6F-DCB5-D391-D94FC827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Montserrat" pitchFamily="2" charset="0"/>
              </a:rPr>
              <a:t>GRACIAS!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7D7FDD-0391-CC31-C00F-58C87FA68D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7307"/>
          <a:stretch>
            <a:fillRect/>
          </a:stretch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83BD95-CA1B-DF78-050E-7116057A69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787" r="16822" b="2"/>
          <a:stretch>
            <a:fillRect/>
          </a:stretch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33D6F4-D48B-6B3C-9760-08A035ABE6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706" r="4956" b="2"/>
          <a:stretch>
            <a:fillRect/>
          </a:stretch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CFF9A-FA22-E79F-983F-562DEC65D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anchor="ctr"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SzTx/>
              <a:buNone/>
              <a:defRPr sz="8500" b="1" spc="-170"/>
            </a:pPr>
            <a:r>
              <a:rPr lang="es-HN" dirty="0">
                <a:solidFill>
                  <a:srgbClr val="FFFFFF"/>
                </a:solidFill>
              </a:rPr>
              <a:t>La luz cambia de color según el cristal por el cual se observa... Seamos el mejor cristal!</a:t>
            </a:r>
          </a:p>
          <a:p>
            <a:pPr defTabSz="478790">
              <a:buSzPct val="100000"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br>
              <a:rPr lang="es-HN" sz="2000" b="1" cap="all" dirty="0">
                <a:solidFill>
                  <a:srgbClr val="FFFFFF"/>
                </a:solidFill>
                <a:sym typeface="Gill Sans"/>
              </a:rPr>
            </a:br>
            <a:endParaRPr lang="es-HN" sz="2000" cap="all" dirty="0">
              <a:solidFill>
                <a:srgbClr val="FFFFFF"/>
              </a:solidFill>
              <a:sym typeface="Gill San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C8FB7DD-EDAC-E07E-C919-A67DB02608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74" r="21209" b="-4"/>
          <a:stretch>
            <a:fillRect/>
          </a:stretch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640B43-EC6E-44AB-7B18-C2358AEA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4906" y="6495082"/>
            <a:ext cx="4114800" cy="365125"/>
          </a:xfrm>
        </p:spPr>
        <p:txBody>
          <a:bodyPr>
            <a:normAutofit/>
          </a:bodyPr>
          <a:lstStyle/>
          <a:p>
            <a:endParaRPr lang="en-US" sz="1000" b="1" i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50A18AE-B2CE-7C32-4A1F-2330F2BF2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37645"/>
          <a:stretch>
            <a:fillRect/>
          </a:stretch>
        </p:blipFill>
        <p:spPr>
          <a:xfrm>
            <a:off x="9617746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92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4734B-33DC-3ED7-C8BA-65D79DD95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F1CEF-2041-D2BC-75DB-8F13F6D8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43" y="365125"/>
            <a:ext cx="11068457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0"/>
              </a:rPr>
              <a:t>Datos Generales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84C7E-C52E-A885-C9FE-439BD39E7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43" y="1825625"/>
            <a:ext cx="11068457" cy="3980264"/>
          </a:xfrm>
        </p:spPr>
        <p:txBody>
          <a:bodyPr>
            <a:normAutofit/>
          </a:bodyPr>
          <a:lstStyle/>
          <a:p>
            <a:pPr marL="0" indent="0" defTabSz="478790">
              <a:buSzPct val="100000"/>
              <a:buNone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sz="3200" cap="all" dirty="0">
                <a:solidFill>
                  <a:schemeClr val="bg1"/>
                </a:solidFill>
                <a:sym typeface="Gill Sans"/>
              </a:rPr>
              <a:t> según </a:t>
            </a:r>
            <a:r>
              <a:rPr lang="es-HN" sz="3200" cap="all" dirty="0" err="1">
                <a:solidFill>
                  <a:schemeClr val="bg1"/>
                </a:solidFill>
                <a:sym typeface="Gill Sans"/>
              </a:rPr>
              <a:t>oms</a:t>
            </a:r>
            <a:r>
              <a:rPr lang="es-HN" sz="3200" cap="all" dirty="0">
                <a:solidFill>
                  <a:schemeClr val="bg1"/>
                </a:solidFill>
                <a:sym typeface="Gill Sans"/>
              </a:rPr>
              <a:t>, Se </a:t>
            </a:r>
            <a:r>
              <a:rPr lang="es-HN" sz="3200" cap="all" dirty="0" err="1">
                <a:solidFill>
                  <a:schemeClr val="bg1"/>
                </a:solidFill>
                <a:sym typeface="Gill Sans"/>
              </a:rPr>
              <a:t>prevee</a:t>
            </a:r>
            <a:r>
              <a:rPr lang="es-HN" sz="3200" cap="all" dirty="0">
                <a:solidFill>
                  <a:schemeClr val="bg1"/>
                </a:solidFill>
                <a:sym typeface="Gill Sans"/>
              </a:rPr>
              <a:t> que el numero de personas de 80 años o mas se triplique entre 2020 y 2050, hasta alcanzar los 426 millones. </a:t>
            </a:r>
          </a:p>
          <a:p>
            <a:pPr marL="0" indent="0" defTabSz="478790">
              <a:buSzPct val="100000"/>
              <a:buNone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s-HN" sz="3200" cap="all" dirty="0">
                <a:solidFill>
                  <a:schemeClr val="bg1"/>
                </a:solidFill>
                <a:sym typeface="Gill Sans"/>
              </a:rPr>
              <a:t>La enfermedad ateroesclerótica en la causa principal de muerte a nivel mundial. </a:t>
            </a:r>
          </a:p>
          <a:p>
            <a:pPr marL="0" indent="0" defTabSz="478790">
              <a:buSzPct val="100000"/>
              <a:buNone/>
              <a:defRPr sz="5800" b="1" cap="all">
                <a:latin typeface="Gill Sans"/>
                <a:ea typeface="Gill Sans"/>
                <a:cs typeface="Gill Sans"/>
                <a:sym typeface="Gill Sans"/>
              </a:defRPr>
            </a:pPr>
            <a:endParaRPr lang="es-HN" sz="3200" cap="all" dirty="0">
              <a:solidFill>
                <a:schemeClr val="bg1"/>
              </a:solidFill>
              <a:sym typeface="Gill Sans"/>
            </a:endParaRP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BE64CEE-735D-2423-5A78-51C693AEF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" y="5967424"/>
            <a:ext cx="2877848" cy="688951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608526-B830-BC17-A807-9A683E5DD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5083" y="6342928"/>
            <a:ext cx="8461093" cy="378548"/>
          </a:xfrm>
        </p:spPr>
        <p:txBody>
          <a:bodyPr/>
          <a:lstStyle/>
          <a:p>
            <a:r>
              <a:rPr lang="en-US" b="1" dirty="0"/>
              <a:t>Jackson et al., LDL cholesterol management simplified in (adults)—Lower for longer is better: Guidance from the National Lipid Association, Journal of Clinical Lipidology, https://doi.org/10.1016/j.jacl.2025.06.002 </a:t>
            </a:r>
          </a:p>
        </p:txBody>
      </p:sp>
    </p:spTree>
    <p:extLst>
      <p:ext uri="{BB962C8B-B14F-4D97-AF65-F5344CB8AC3E}">
        <p14:creationId xmlns:p14="http://schemas.microsoft.com/office/powerpoint/2010/main" val="77902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55D6-BD16-37BA-AD9F-162E4288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latin typeface="Montserrat" pitchFamily="2" charset="0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FD1BBCF-34FE-C04F-610E-85D93F8B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547" y="1689110"/>
            <a:ext cx="6396330" cy="3571875"/>
          </a:xfrm>
          <a:prstGeom prst="rect">
            <a:avLst/>
          </a:prstGeom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62CF7D6-FB90-4733-0155-04615E037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26D5F5-2A0F-7477-7814-E351E82C1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47" y="365125"/>
            <a:ext cx="3172268" cy="20005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AF40A5-C43E-BF1F-A1FC-891A5DE52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983" y="365125"/>
            <a:ext cx="5677692" cy="45535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3D1B82-681E-1D34-E08F-A5109E81F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066" y="241842"/>
            <a:ext cx="5182323" cy="52204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E599BA-393F-EE4A-D91C-CD2A49C17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20" y="702885"/>
            <a:ext cx="4001058" cy="27721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67C73DE-1C96-D359-6562-2D78737DC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3523" y="1518971"/>
            <a:ext cx="4324954" cy="3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D28C-8B34-9579-1A85-944F20AE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26" y="1476972"/>
            <a:ext cx="10515600" cy="1040693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DAD4F-20AB-9FED-6B93-2D2BB3234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39" y="2738714"/>
            <a:ext cx="4367091" cy="3416214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D755C42-E5B2-077A-F22C-F234B6CEC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D08838-47BD-1015-567E-18659BA5E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" y="28100"/>
            <a:ext cx="12069859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3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AA1A-8BAB-3BED-50E5-B29A217E7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78" y="365125"/>
            <a:ext cx="8819921" cy="1325563"/>
          </a:xfrm>
        </p:spPr>
        <p:txBody>
          <a:bodyPr/>
          <a:lstStyle/>
          <a:p>
            <a:r>
              <a:rPr lang="en-US" b="1" dirty="0">
                <a:latin typeface="Montserrat" pitchFamily="2" charset="0"/>
              </a:rPr>
              <a:t>METAS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743C0455-CBA2-EB4B-E72D-2B78A2442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271" y="1319515"/>
            <a:ext cx="9664861" cy="48013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9A91F2-6AD9-01D3-7EEE-2655F3DB7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876" y="222812"/>
            <a:ext cx="9545256" cy="58980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98C1B74-6E98-9E66-E4E9-127064B97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76" y="631749"/>
            <a:ext cx="9846237" cy="61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6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69A87A-7417-DB80-0434-1E7E2519E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CFC4-5013-AD83-2663-7F576833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78" y="365125"/>
            <a:ext cx="8819921" cy="1325563"/>
          </a:xfrm>
        </p:spPr>
        <p:txBody>
          <a:bodyPr/>
          <a:lstStyle/>
          <a:p>
            <a:r>
              <a:rPr lang="en-US" b="1" dirty="0">
                <a:latin typeface="Montserrat" pitchFamily="2" charset="0"/>
              </a:rPr>
              <a:t>METAS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E7A5E9-0DEC-E02C-BC9F-333CADF52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D981E49-8642-CBC1-6AD7-A06F2A64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76" y="1181500"/>
            <a:ext cx="8659433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22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15BB8-41AE-11BE-3535-C070E1A5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7" y="365125"/>
            <a:ext cx="10990243" cy="1325563"/>
          </a:xfrm>
        </p:spPr>
        <p:txBody>
          <a:bodyPr/>
          <a:lstStyle/>
          <a:p>
            <a:r>
              <a:rPr lang="en-US" dirty="0">
                <a:latin typeface="Montserrat" pitchFamily="2" charset="0"/>
              </a:rPr>
              <a:t>PREVENCION PRIMARIA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30D84D5-A45C-4686-AB91-39FC172E11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3538" y="1338943"/>
            <a:ext cx="5656262" cy="44228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55569-5260-F92C-BE53-FCF8FB830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56243" cy="3936197"/>
          </a:xfrm>
        </p:spPr>
        <p:txBody>
          <a:bodyPr/>
          <a:lstStyle/>
          <a:p>
            <a:r>
              <a:rPr lang="es-HN" dirty="0"/>
              <a:t>En menores de 75 años hay evidencia a favor de las estatinas.               Con       el RR en ECV mayores. </a:t>
            </a:r>
          </a:p>
          <a:p>
            <a:endParaRPr lang="en-US" dirty="0">
              <a:latin typeface="Montserrat" pitchFamily="2" charset="0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709AE8-674A-FB7C-DA94-9BCC2B02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5457" y="6008914"/>
            <a:ext cx="8442985" cy="712561"/>
          </a:xfrm>
        </p:spPr>
        <p:txBody>
          <a:bodyPr/>
          <a:lstStyle/>
          <a:p>
            <a:r>
              <a:rPr lang="en-US" b="1" i="1" dirty="0">
                <a:solidFill>
                  <a:schemeClr val="tx1"/>
                </a:solidFill>
              </a:rPr>
              <a:t>Nanna, M. G., Abdullah, A., Mortensen, M. B., &amp; Navar, A. M. (2023). Primary prevention statin therapy in older adults. Current Opinion in Cardiology, 38(1), 11–20. https://doi.org/10.1097/HCO.0000000000001003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2C71DD-0E2F-9B6B-1990-94B80937D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02" y="2664371"/>
            <a:ext cx="445047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3F85-FCC4-D173-CCF8-C9401560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2234" cy="1325563"/>
          </a:xfrm>
        </p:spPr>
        <p:txBody>
          <a:bodyPr/>
          <a:lstStyle/>
          <a:p>
            <a:endParaRPr lang="en-US" b="1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4D8E9-1E51-3B8D-D4F9-07D2D40E5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42234" cy="4351338"/>
          </a:xfrm>
        </p:spPr>
        <p:txBody>
          <a:bodyPr/>
          <a:lstStyle/>
          <a:p>
            <a:endParaRPr lang="en-US">
              <a:latin typeface="Montserrat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3474E5-D05F-73FD-7849-CD8BBC7B9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" y="356759"/>
            <a:ext cx="10052706" cy="61444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331D98-B9E1-F30C-56E1-5BBDC7A36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53518"/>
            <a:ext cx="8297828" cy="588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3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6922</TotalTime>
  <Words>1604</Words>
  <Application>Microsoft Office PowerPoint</Application>
  <PresentationFormat>Panorámica</PresentationFormat>
  <Paragraphs>89</Paragraphs>
  <Slides>21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Gill Sans</vt:lpstr>
      <vt:lpstr>Montserrat</vt:lpstr>
      <vt:lpstr>Office Theme</vt:lpstr>
      <vt:lpstr>Estatinas y Adultos mayores</vt:lpstr>
      <vt:lpstr>Objetivos</vt:lpstr>
      <vt:lpstr>Datos Generales</vt:lpstr>
      <vt:lpstr>Presentación de PowerPoint</vt:lpstr>
      <vt:lpstr>Presentación de PowerPoint</vt:lpstr>
      <vt:lpstr>METAS</vt:lpstr>
      <vt:lpstr>METAS</vt:lpstr>
      <vt:lpstr>PREVENCION PRIMARIA</vt:lpstr>
      <vt:lpstr>Presentación de PowerPoint</vt:lpstr>
      <vt:lpstr>PREVENCION PRIMARIA: MAYORES DE 70?</vt:lpstr>
      <vt:lpstr>Presentación de PowerPoint</vt:lpstr>
      <vt:lpstr>Presentación de PowerPoint</vt:lpstr>
      <vt:lpstr>Presentación de PowerPoint</vt:lpstr>
      <vt:lpstr>Presentación de PowerPoint</vt:lpstr>
      <vt:lpstr>ESTATINAS</vt:lpstr>
      <vt:lpstr>ESTATINAS. SON REALMENTE UN PROBLEMA?</vt:lpstr>
      <vt:lpstr>Presentación de PowerPoint</vt:lpstr>
      <vt:lpstr>ESTA JUSTIFICADO SU USO?</vt:lpstr>
      <vt:lpstr>CONCLUSIONES</vt:lpstr>
      <vt:lpstr>Presentación de PowerPoint</vt:lpstr>
      <vt:lpstr>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JR PUBLICITY</dc:creator>
  <cp:lastModifiedBy>fabio fuentes</cp:lastModifiedBy>
  <cp:revision>3</cp:revision>
  <dcterms:created xsi:type="dcterms:W3CDTF">2025-07-28T15:41:59Z</dcterms:created>
  <dcterms:modified xsi:type="dcterms:W3CDTF">2025-09-05T21:44:35Z</dcterms:modified>
</cp:coreProperties>
</file>