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4.jpeg" ContentType="image/jpeg"/>
  <Override PartName="/ppt/notesSlides/notesSlide19.xml" ContentType="application/vnd.openxmlformats-officedocument.presentationml.notesSlide+xml"/>
  <Override PartName="/ppt/notesSlides/notesSlide20.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lvl1pPr>
    <a:lvl2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lvl2pPr>
    <a:lvl3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lvl3pPr>
    <a:lvl4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lvl4pPr>
    <a:lvl5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lvl5pPr>
    <a:lvl6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lvl6pPr>
    <a:lvl7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lvl7pPr>
    <a:lvl8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lvl8pPr>
    <a:lvl9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
          <a:latin typeface="Canela Bold"/>
          <a:ea typeface="Canela Bold"/>
          <a:cs typeface="Canela 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5EE"/>
          </a:solidFill>
        </a:fill>
      </a:tcStyle>
    </a:wholeTbl>
    <a:band2H>
      <a:tcTxStyle b="def" i="def"/>
      <a:tcStyle>
        <a:tcBdr/>
        <a:fill>
          <a:solidFill>
            <a:srgbClr val="E8EBF7"/>
          </a:solidFill>
        </a:fill>
      </a:tcStyle>
    </a:band2H>
    <a:firstCol>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Canela Bold"/>
          <a:ea typeface="Canela Bold"/>
          <a:cs typeface="Canela 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E5CD"/>
          </a:solidFill>
        </a:fill>
      </a:tcStyle>
    </a:wholeTbl>
    <a:band2H>
      <a:tcTxStyle b="def" i="def"/>
      <a:tcStyle>
        <a:tcBdr/>
        <a:fill>
          <a:solidFill>
            <a:srgbClr val="E8F2E7"/>
          </a:solidFill>
        </a:fill>
      </a:tcStyle>
    </a:band2H>
    <a:firstCol>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Canela Bold"/>
          <a:ea typeface="Canela Bold"/>
          <a:cs typeface="Canela 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3E5"/>
          </a:solidFill>
        </a:fill>
      </a:tcStyle>
    </a:wholeTbl>
    <a:band2H>
      <a:tcTxStyle b="def" i="def"/>
      <a:tcStyle>
        <a:tcBdr/>
        <a:fill>
          <a:solidFill>
            <a:srgbClr val="ECEAF3"/>
          </a:solidFill>
        </a:fill>
      </a:tcStyle>
    </a:band2H>
    <a:firstCol>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Canela Bold"/>
          <a:ea typeface="Canela Bold"/>
          <a:cs typeface="Canela 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nela Bold"/>
          <a:ea typeface="Canela Bold"/>
          <a:cs typeface="Canela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nela Bold"/>
          <a:ea typeface="Canela Bold"/>
          <a:cs typeface="Canela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nela Bold"/>
          <a:ea typeface="Canela Bold"/>
          <a:cs typeface="Canela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Canela Bold"/>
          <a:ea typeface="Canela Bold"/>
          <a:cs typeface="Canela 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nela Bold"/>
          <a:ea typeface="Canela Bold"/>
          <a:cs typeface="Canel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
          <a:latin typeface="Canela Bold"/>
          <a:ea typeface="Canela Bold"/>
          <a:cs typeface="Canel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nela Bold"/>
          <a:ea typeface="Canela Bold"/>
          <a:cs typeface="Canel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nela Bold"/>
          <a:ea typeface="Canela Bold"/>
          <a:cs typeface="Canela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nela Bold"/>
          <a:ea typeface="Canela Bold"/>
          <a:cs typeface="Canel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40" name="Shape 440"/>
          <p:cNvSpPr/>
          <p:nvPr>
            <p:ph type="sldImg"/>
          </p:nvPr>
        </p:nvSpPr>
        <p:spPr>
          <a:xfrm>
            <a:off x="1143000" y="685800"/>
            <a:ext cx="4572000" cy="3429000"/>
          </a:xfrm>
          <a:prstGeom prst="rect">
            <a:avLst/>
          </a:prstGeom>
        </p:spPr>
        <p:txBody>
          <a:bodyPr/>
          <a:lstStyle/>
          <a:p>
            <a:pPr/>
          </a:p>
        </p:txBody>
      </p:sp>
      <p:sp>
        <p:nvSpPr>
          <p:cNvPr id="441" name="Shape 4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La relación tiroides-corazón tiene una historia propia larga y articulada, una historia que abarca conocimientos fisiológicos y fisiopatológicos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p>
            <a:pPr/>
            <a:r>
              <a:t>Junto con la hipercolesterolemia, el aumento de los niveles de triglicéridos (TG) se observa comúnmente en esta condición, ya que las hormonas tiroideas promueven una actividad adecuada de la lipoproteína lipasa, cuya función es degradar los TG en los quilomicrones circulantes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LA prevalencia de enfermedad tiroidea es bastante común siendo mayor en mujeres  pb por el mecanismo autoinume de base en las principales causas que son la enfermedad de Graves y la Tiroiditis de Hshimoto.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r>
              <a:t> increase in the rate of muscle relaxation (lusitropy)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AF  atrial fibrillation; CHD coronary heart disease; HF 1⁄4 heart failure; LVEDV left ventricular end-diastolic volume; LVM left ventricular mass; SVR  systemic vascular resistance.</a:t>
            </a:r>
          </a:p>
          <a:p>
            <a:pPr/>
          </a:p>
          <a:p>
            <a:pPr/>
            <a:r>
              <a:t>VOLUMEN DIASTOLICO FINAL DEL VI</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hape 651"/>
          <p:cNvSpPr/>
          <p:nvPr>
            <p:ph type="sldImg"/>
          </p:nvPr>
        </p:nvSpPr>
        <p:spPr>
          <a:prstGeom prst="rect">
            <a:avLst/>
          </a:prstGeom>
        </p:spPr>
        <p:txBody>
          <a:bodyPr/>
          <a:lstStyle/>
          <a:p>
            <a:pPr/>
          </a:p>
        </p:txBody>
      </p:sp>
      <p:sp>
        <p:nvSpPr>
          <p:cNvPr id="652" name="Shape 652"/>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Interplay of direct actions of T3 made by thyroid and peripherally of  increasing</a:t>
            </a:r>
          </a:p>
          <a:p>
            <a:pPr defTabSz="914400">
              <a:lnSpc>
                <a:spcPct val="100000"/>
              </a:lnSpc>
              <a:defRPr sz="1200">
                <a:latin typeface="Calibri"/>
                <a:ea typeface="Calibri"/>
                <a:cs typeface="Calibri"/>
                <a:sym typeface="Calibri"/>
              </a:defRPr>
            </a:pPr>
            <a:r>
              <a:t> tissue thermogenesis, , decreasing SVR, activating RAS and </a:t>
            </a:r>
          </a:p>
          <a:p>
            <a:pPr defTabSz="914400">
              <a:lnSpc>
                <a:spcPct val="100000"/>
              </a:lnSpc>
              <a:defRPr sz="1200">
                <a:latin typeface="Calibri"/>
                <a:ea typeface="Calibri"/>
                <a:cs typeface="Calibri"/>
                <a:sym typeface="Calibri"/>
              </a:defRPr>
            </a:pPr>
            <a:r>
              <a:t>increasing chronotropy, inotropy and lusiotropy, result in decrease diastolic BP, </a:t>
            </a:r>
          </a:p>
          <a:p>
            <a:pPr defTabSz="914400">
              <a:lnSpc>
                <a:spcPct val="100000"/>
              </a:lnSpc>
              <a:defRPr sz="1200">
                <a:latin typeface="Calibri"/>
                <a:ea typeface="Calibri"/>
                <a:cs typeface="Calibri"/>
                <a:sym typeface="Calibri"/>
              </a:defRPr>
            </a:pPr>
            <a:r>
              <a:t>decrease afterload, increase pre-load and  increased CO. </a:t>
            </a:r>
          </a:p>
          <a:p>
            <a:pPr defTabSz="914400">
              <a:lnSpc>
                <a:spcPct val="100000"/>
              </a:lnSpc>
              <a:defRPr sz="1200">
                <a:latin typeface="Calibri"/>
                <a:ea typeface="Calibri"/>
                <a:cs typeface="Calibri"/>
                <a:sym typeface="Calibri"/>
              </a:defRPr>
            </a:pPr>
            <a:r>
              <a:t>Opposite for hypothyroidism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Shape 703"/>
          <p:cNvSpPr/>
          <p:nvPr>
            <p:ph type="sldImg"/>
          </p:nvPr>
        </p:nvSpPr>
        <p:spPr>
          <a:prstGeom prst="rect">
            <a:avLst/>
          </a:prstGeom>
        </p:spPr>
        <p:txBody>
          <a:bodyPr/>
          <a:lstStyle/>
          <a:p>
            <a:pPr/>
          </a:p>
        </p:txBody>
      </p:sp>
      <p:sp>
        <p:nvSpPr>
          <p:cNvPr id="704" name="Shape 704"/>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ADMA. DIMETIL ARGININA ASIMETRICA QUE ES EL NHIBIDOR COMPETITIVO DE LA ENOS.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PLA2-LP Nombre sistemático: lipoproteína asociada a la fosfolipasa A2. </a:t>
            </a:r>
          </a:p>
          <a:p>
            <a:pPr defTabSz="914400">
              <a:lnSpc>
                <a:spcPct val="100000"/>
              </a:lnSpc>
              <a:defRPr sz="1200">
                <a:latin typeface="Calibri"/>
                <a:ea typeface="Calibri"/>
                <a:cs typeface="Calibri"/>
                <a:sym typeface="Calibri"/>
              </a:defRPr>
            </a:pPr>
            <a:r>
              <a:t>También conocido como: LpPLA2, acetilhidrolasa del factor activador de plaquetas, PAF-AH, PLAC</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El propósito de este estudio fue determinar los valores de las moléculas de adhesión endoteliales solubles ICAM-1, VCAM-1 y E-selectina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eNOs cintas de oxido nitrico endotelial</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La óxido nítrico sintasa endotelial (eNOS) es una de las tres isoformas de NOS que cataliza la conversión de l- arginina en NO y el coproducto l -citrulina. El NO induce la relajación del músculo liso vascular mediante la activación de la guanilato ciclasa soluble y la posterior estimulación del GMPc.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a:r>
              <a:t>Low thyroid function reduces cardiac function and induces morphological, molecular, and structural changes of the myocardium. Low thyroid function also increases peripheral vascular resistance, plasma noradrenaline concentrations, and plasma renin activity, and reduces eryth- ropoietin. *Critical points where low thyroid state (function) may contribute to the progression and worsening of heart failure.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Shape 798"/>
          <p:cNvSpPr/>
          <p:nvPr>
            <p:ph type="sldImg"/>
          </p:nvPr>
        </p:nvSpPr>
        <p:spPr>
          <a:prstGeom prst="rect">
            <a:avLst/>
          </a:prstGeom>
        </p:spPr>
        <p:txBody>
          <a:bodyPr/>
          <a:lstStyle/>
          <a:p>
            <a:pPr/>
          </a:p>
        </p:txBody>
      </p:sp>
      <p:sp>
        <p:nvSpPr>
          <p:cNvPr id="799" name="Shape 799"/>
          <p:cNvSpPr/>
          <p:nvPr>
            <p:ph type="body" sz="quarter" idx="1"/>
          </p:nvPr>
        </p:nvSpPr>
        <p:spPr>
          <a:prstGeom prst="rect">
            <a:avLst/>
          </a:prstGeom>
        </p:spPr>
        <p:txBody>
          <a:bodyPr/>
          <a:lstStyle/>
          <a:p>
            <a:pPr/>
            <a:r>
              <a:t>TRATAR TSH 0.1-0.39 EDAD MENOR DE 65 ANOS CON SINTOMAS O MAYOR 65 ANOS CON FR CV. TSH MENOR 0.1 TRATAR INDEPENDIENTEMENTE DE LA EDAD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Shape 804"/>
          <p:cNvSpPr/>
          <p:nvPr>
            <p:ph type="sldImg"/>
          </p:nvPr>
        </p:nvSpPr>
        <p:spPr>
          <a:prstGeom prst="rect">
            <a:avLst/>
          </a:prstGeom>
        </p:spPr>
        <p:txBody>
          <a:bodyPr/>
          <a:lstStyle/>
          <a:p>
            <a:pPr/>
          </a:p>
        </p:txBody>
      </p:sp>
      <p:sp>
        <p:nvSpPr>
          <p:cNvPr id="805" name="Shape 805"/>
          <p:cNvSpPr/>
          <p:nvPr>
            <p:ph type="body" sz="quarter" idx="1"/>
          </p:nvPr>
        </p:nvSpPr>
        <p:spPr>
          <a:prstGeom prst="rect">
            <a:avLst/>
          </a:prstGeom>
        </p:spPr>
        <p:txBody>
          <a:bodyPr/>
          <a:lstStyle/>
          <a:p>
            <a:pPr/>
            <a:r>
              <a:t>TSH MAYOR DE 10 TRATAR. TSH 4 A 10 TRATAR SEGUN ATA SI ES MENOR DE 65 CON SINTOMAS Y SEGUN ETA SI ES MENOR DE 70 CON SINTOMAS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A pesar de los grandes avances en prevención y tratamiento las enfermedades cardiovasculares siguen siendo la primera causa de mortalidad globalmente.</a:t>
            </a:r>
          </a:p>
          <a:p>
            <a:pPr/>
            <a:r>
              <a:t>La ausencia de ensayos clínicos de alta calidad ha llevado a</a:t>
            </a:r>
          </a:p>
          <a:p>
            <a:pPr/>
            <a:r>
              <a:t>controversia sobre los protocolos óptimos para el diagnóstico</a:t>
            </a:r>
          </a:p>
          <a:p>
            <a:pPr/>
            <a:r>
              <a:t>enfermedades subclínicas de la tiroides y si el tratamiento de</a:t>
            </a:r>
          </a:p>
          <a:p>
            <a:pPr/>
            <a:r>
              <a:t>pacientes con resultados de tiroides sérica levemente anormales</a:t>
            </a:r>
          </a:p>
          <a:p>
            <a:pPr/>
          </a:p>
          <a:p>
            <a:pPr/>
            <a:r>
              <a:t>Desde una perspectiva clínica, “subclínica”</a:t>
            </a:r>
          </a:p>
          <a:p>
            <a:pPr/>
            <a:r>
              <a:t>denota la presencia de una enfermedad sin síntomas manifiestos</a:t>
            </a:r>
          </a:p>
          <a:p>
            <a:pPr/>
            <a:r>
              <a:t>y sugiere la presencia de enfermedad leve o temprana.</a:t>
            </a:r>
          </a:p>
          <a:p>
            <a:pPr/>
            <a:r>
              <a:t>Es importante destacar que se realizan pruebas de función tiroidea.</a:t>
            </a:r>
          </a:p>
          <a:p>
            <a:pPr/>
            <a:r>
              <a:t>muy frecuentemente; por ejemplo, el 25% de las personas en el Reino Unido</a:t>
            </a:r>
          </a:p>
          <a:p>
            <a:pPr/>
            <a:r>
              <a:t>que se evalúe su función tiroidea anualmente. Frecuente las pruebas pueden conducir a la detección de anomalías incidentales.</a:t>
            </a:r>
          </a:p>
          <a:p>
            <a:pPr/>
            <a:r>
              <a:t>parámetros de función tiroidea y, en ausencia de</a:t>
            </a:r>
          </a:p>
          <a:p>
            <a:pPr/>
            <a:r>
              <a:t>evidencia de alta calidad (ya sea a favor o en contra del tratamiento),</a:t>
            </a:r>
          </a:p>
          <a:p>
            <a:pPr/>
            <a:r>
              <a:t>puede generar confusión sobre cuál es la mejor estrategia basada en evidencia.</a:t>
            </a:r>
          </a:p>
          <a:p>
            <a:pPr/>
            <a:r>
              <a:t>Manejo de enfermedades subclínicas de la tiroides.</a:t>
            </a:r>
          </a:p>
          <a:p>
            <a:pPr/>
            <a:r>
              <a:t>es apropiado.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a:p>
        </p:txBody>
      </p:sp>
      <p:sp>
        <p:nvSpPr>
          <p:cNvPr id="818" name="Shape 818"/>
          <p:cNvSpPr/>
          <p:nvPr>
            <p:ph type="body" sz="quarter" idx="1"/>
          </p:nvPr>
        </p:nvSpPr>
        <p:spPr>
          <a:prstGeom prst="rect">
            <a:avLst/>
          </a:prstGeom>
        </p:spPr>
        <p:txBody>
          <a:bodyPr/>
          <a:lstStyle/>
          <a:p>
            <a:pPr/>
            <a:r>
              <a:t>El hipotiroidismo manifiesto afecta negativamente a la morbilidad y mortalidad cardiovascular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La glándula tiroides es responsable del metabolismo, así como de la función cardíaca y del sistema vascular periférico. Las disfunciones tiroideas se asocian con un aumento en el riesgo de enfermedades cardiovasculares, incluida la insuficiencia cardíaca y la fibrilación auricular, al afectar la contractilidad del corazón, el volumen sistólico, la frecuencia cardíaca, la resistencia vascular periférica y la actividad eléctrica. Las disfunciones tiroideas también alteran varios factores de riesgo cardiovascular, como la aterosclerosis, la hipertensión y la dislipidemia, además de provocar accidentes cerebrovasculares, que se asocian con la fibrilación auricular. Un fármaco antiarrítmico, la amiodarona, también puede inducir tirotoxicosis e hipotiroidismo, por lo que su uso requiere pruebas seriadas de la función tiroidea. Se recomienda que todos los pacientes con ECV sean examinados y tratados para detectar cualquier posible disfunción tiroidea para reducir la mortalidad y la morbilidad del paciente.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Thyroid hormone (TH) receptors (TRs) are present in myocardium and vascular endothelial tissues, thereby allowing changes in circulating TH concentration to modulate end-organ activity</a:t>
            </a:r>
          </a:p>
          <a:p>
            <a:pPr/>
            <a:r>
              <a:t>Las hormonas tiroideas (TH) tienen una relación compleja con el sistema cardiovascular a través de múltiples mecanismos. Los principales efectos de las hormonas tiroideas se observan en el corazón (al influir en la frecuencia, el ritmo, la contracción del miocardio y el riesgo de enfermedad de las arterias coronarias), el árbol vascular (a través de la regulación de la presión arterial a través del tono del músculo liso y la función endotelial) y por efectos directos sobre los factores de riesgo cardiovascular (a través del metabolismo de los lípidos y la modulación de las vías inflamatorias).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Peroxisome proliferator-activated receptor gamma co-activator (PGC-1α)</a:t>
            </a:r>
          </a:p>
          <a:p>
            <a:pPr/>
            <a:r>
              <a:t>mitochondrial transcription factor A (TFAM) </a:t>
            </a:r>
          </a:p>
          <a:p>
            <a:pPr/>
            <a:r>
              <a:t>ATP2A2 (ATPasa Sarcoplasmic/Endoplasmic Reticulum Ca2+ Transporting 2)</a:t>
            </a:r>
          </a:p>
          <a:p>
            <a:pPr/>
            <a:r>
              <a:t>MMP1 Y MMP2 METALOPROTEINASAS</a:t>
            </a:r>
          </a:p>
          <a:p>
            <a:pPr/>
            <a:r>
              <a:t>COL1A1 codifica parte de una gran molécula denominada colágeno tipo I.</a:t>
            </a:r>
          </a:p>
          <a:p>
            <a:pPr/>
            <a:r>
              <a:t>PLN FOSFOLAMBAN</a:t>
            </a:r>
          </a:p>
          <a:p>
            <a:pPr/>
            <a:r>
              <a:t>MYH7 is the predominant isoform expressed in the ventricular chambers while MYH6 is preferentially expressed in the atrial chambers. α-cardiac myosin heavy chain</a:t>
            </a:r>
          </a:p>
          <a:p>
            <a:pPr/>
          </a:p>
          <a:p>
            <a:pPr/>
          </a:p>
          <a:p>
            <a:pPr/>
            <a:r>
              <a:t>Las hormonas tiroideas influyen en el estado cardíaco en tres formas: por acciones genómicas directas sobre los cardiomiocitos mediante la unión a receptores nucleares, lo que conduce a la regulación de la expresión de genes diana; por acciones extranucleares, no genómicas sobre los canales iónicos en la membrana celular de cardiomiocitos; y a través de los efectos de T3 y T4 en la circulación periférica, lo que determina hemodinámica cardiovascular, llenado cardíaco, y contractilidad sistólica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r>
              <a:t>translocasa de nucleótido de adenina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hape 564"/>
          <p:cNvSpPr/>
          <p:nvPr>
            <p:ph type="sldImg"/>
          </p:nvPr>
        </p:nvSpPr>
        <p:spPr>
          <a:prstGeom prst="rect">
            <a:avLst/>
          </a:prstGeom>
        </p:spPr>
        <p:txBody>
          <a:bodyPr/>
          <a:lstStyle/>
          <a:p>
            <a:pPr/>
          </a:p>
        </p:txBody>
      </p:sp>
      <p:sp>
        <p:nvSpPr>
          <p:cNvPr id="565" name="Shape 565"/>
          <p:cNvSpPr/>
          <p:nvPr>
            <p:ph type="body" sz="quarter" idx="1"/>
          </p:nvPr>
        </p:nvSpPr>
        <p:spPr>
          <a:prstGeom prst="rect">
            <a:avLst/>
          </a:prstGeom>
        </p:spPr>
        <p:txBody>
          <a:bodyPr/>
          <a:lstStyle/>
          <a:p>
            <a:pPr/>
            <a:r>
              <a:t>Los HT ejercen sus efectos directamente sobre la estructura miocárdica, modificando el contenido de colágeno intersticial, promoviendo el desarrollo de la angiogénesis y, en consecuencia, regulan la función cardíaca a través de efectos cronotrópicos, inotrópicos y dromotrópicos.</a:t>
            </a:r>
          </a:p>
          <a:p>
            <a:pPr/>
          </a:p>
          <a:p>
            <a:pPr/>
            <a:r>
              <a:t>VSMCs celular vasculares del músculo liso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a:p>
          <a:p>
            <a:pPr/>
            <a:r>
              <a:t>La hipercolesterolemia en el hipotiroidismo se debe principalmente a una reducción en la actividad del receptor de lipoproteínas de baja densidad (LDL), acompañada de una </a:t>
            </a:r>
            <a:r>
              <a:rPr b="1"/>
              <a:t>disminución concomitante del control por parte de la triyodotironina (T3) de la proteína de unión al elemento regulador de esteroles 2 (SREBP-2), que modula la biosíntesis del colesterol regulando la actividad de la enzima degradante límite de velocidad 3-hidroxi-3-metilglutaril-coenzima A reductasa (HMG-CoA). </a:t>
            </a:r>
          </a:p>
          <a:p>
            <a:pPr/>
            <a:r>
              <a:t>La hormona tiroidea aumenta la actividad de la 3-hidroxi-3-metil-glutaril coenzima A reductasa, la proteína de transferencia de éster de colesterol (CETP), la lipasa hepática y la lecitina: colesterol aciltransferasa [1, 2]. También aumenta la expresión de los receptores de LDL y del receptor eliminador de HDL de clase B, tipo I (ver Fig. 1). Se predice que los niveles insuficientes de hormona tiroidea se asocian con un aumento del colesterol total (CT), del LDL-C y de los triglicéridos (TG) en suero, acompañados de una disminución del HDL-C.</a:t>
            </a:r>
          </a:p>
          <a:p>
            <a:pPr/>
          </a:p>
          <a:p>
            <a:pPr/>
            <a:r>
              <a:t>Lipoprotein lipase may play a protective role by lowering triglyceride levels through hydrolysis of triglyceride- enriched lipoproteins and facilitating tissue utilization of fatty acids and transfer of cholesterol from these lipo- proteins to HDL-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a:r>
              <a:t>La hormona tiroidea (TH) aumenta la síntesis de colesterol y el flujo de ácidos biliares (BA), lo que resulta en una reducción del colesterol hepático y una mejora de la absorción de colesterol desde la circulación hacia el hígado. Por el contrario, en el hipotiroidismo, la disminución de la TH da como resultado una disminución del flujo de BA, una marcada disminución de la tasa de secreción de colesterol hacia la bilis, un aumento del colesterol intrahepático a pesar de la disminución de la biosíntesis de colesterol y una disminución de la captación hepática de colesterol de la circulación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p:spTree>
      <p:nvGrpSpPr>
        <p:cNvPr id="1" name=""/>
        <p:cNvGrpSpPr/>
        <p:nvPr/>
      </p:nvGrpSpPr>
      <p:grpSpPr>
        <a:xfrm>
          <a:off x="0" y="0"/>
          <a:ext cx="0" cy="0"/>
          <a:chOff x="0" y="0"/>
          <a:chExt cx="0" cy="0"/>
        </a:xfrm>
      </p:grpSpPr>
      <p:sp>
        <p:nvSpPr>
          <p:cNvPr id="11" name="Nivel de texto 1…"/>
          <p:cNvSpPr txBox="1"/>
          <p:nvPr>
            <p:ph type="body" sz="quarter" idx="1" hasCustomPrompt="1"/>
          </p:nvPr>
        </p:nvSpPr>
        <p:spPr>
          <a:xfrm>
            <a:off x="1219200" y="11986162"/>
            <a:ext cx="21945599" cy="605792"/>
          </a:xfrm>
          <a:prstGeom prst="rect">
            <a:avLst/>
          </a:prstGeom>
        </p:spPr>
        <p:txBody>
          <a:bodyPr/>
          <a:lstStyle>
            <a:lvl1pPr marL="0" indent="0" algn="ctr" defTabSz="825500">
              <a:lnSpc>
                <a:spcPct val="100000"/>
              </a:lnSpc>
              <a:spcBef>
                <a:spcPts val="0"/>
              </a:spcBef>
              <a:buSzTx/>
              <a:buNone/>
              <a:defRPr spc="-29" sz="3000">
                <a:latin typeface="Graphik Medium"/>
                <a:ea typeface="Graphik Medium"/>
                <a:cs typeface="Graphik Medium"/>
                <a:sym typeface="Graphik Medium"/>
              </a:defRPr>
            </a:lvl1pPr>
            <a:lvl2pPr marL="918440" indent="-372340" algn="ctr" defTabSz="825500">
              <a:lnSpc>
                <a:spcPct val="100000"/>
              </a:lnSpc>
              <a:spcBef>
                <a:spcPts val="0"/>
              </a:spcBef>
              <a:defRPr spc="-29" sz="3000">
                <a:latin typeface="Graphik Medium"/>
                <a:ea typeface="Graphik Medium"/>
                <a:cs typeface="Graphik Medium"/>
                <a:sym typeface="Graphik Medium"/>
              </a:defRPr>
            </a:lvl2pPr>
            <a:lvl3pPr marL="1464540" indent="-372340" algn="ctr" defTabSz="825500">
              <a:lnSpc>
                <a:spcPct val="100000"/>
              </a:lnSpc>
              <a:spcBef>
                <a:spcPts val="0"/>
              </a:spcBef>
              <a:defRPr spc="-29" sz="3000">
                <a:latin typeface="Graphik Medium"/>
                <a:ea typeface="Graphik Medium"/>
                <a:cs typeface="Graphik Medium"/>
                <a:sym typeface="Graphik Medium"/>
              </a:defRPr>
            </a:lvl3pPr>
            <a:lvl4pPr marL="2010640" indent="-372340" algn="ctr" defTabSz="825500">
              <a:lnSpc>
                <a:spcPct val="100000"/>
              </a:lnSpc>
              <a:spcBef>
                <a:spcPts val="0"/>
              </a:spcBef>
              <a:defRPr spc="-29" sz="3000">
                <a:latin typeface="Graphik Medium"/>
                <a:ea typeface="Graphik Medium"/>
                <a:cs typeface="Graphik Medium"/>
                <a:sym typeface="Graphik Medium"/>
              </a:defRPr>
            </a:lvl4pPr>
            <a:lvl5pPr marL="2556740" indent="-372340" algn="ctr" defTabSz="825500">
              <a:lnSpc>
                <a:spcPct val="100000"/>
              </a:lnSpc>
              <a:spcBef>
                <a:spcPts val="0"/>
              </a:spcBef>
              <a:defRPr spc="-29" sz="3000">
                <a:latin typeface="Graphik Medium"/>
                <a:ea typeface="Graphik Medium"/>
                <a:cs typeface="Graphik Medium"/>
                <a:sym typeface="Graphik Medium"/>
              </a:defRPr>
            </a:lvl5pPr>
          </a:lstStyle>
          <a:p>
            <a:pPr/>
            <a:r>
              <a:t>Autor y fecha</a:t>
            </a:r>
          </a:p>
          <a:p>
            <a:pPr lvl="1"/>
            <a:r>
              <a:t/>
            </a:r>
          </a:p>
          <a:p>
            <a:pPr lvl="2"/>
            <a:r>
              <a:t/>
            </a:r>
          </a:p>
          <a:p>
            <a:pPr lvl="3"/>
            <a:r>
              <a:t/>
            </a:r>
          </a:p>
          <a:p>
            <a:pPr lvl="4"/>
            <a:r>
              <a:t/>
            </a:r>
          </a:p>
        </p:txBody>
      </p:sp>
      <p:sp>
        <p:nvSpPr>
          <p:cNvPr id="12" name="Título de presentación"/>
          <p:cNvSpPr txBox="1"/>
          <p:nvPr>
            <p:ph type="title" hasCustomPrompt="1"/>
          </p:nvPr>
        </p:nvSpPr>
        <p:spPr>
          <a:xfrm>
            <a:off x="1219200" y="3543300"/>
            <a:ext cx="21945600" cy="4267200"/>
          </a:xfrm>
          <a:prstGeom prst="rect">
            <a:avLst/>
          </a:prstGeom>
        </p:spPr>
        <p:txBody>
          <a:bodyPr anchor="b"/>
          <a:lstStyle>
            <a:lvl1pPr>
              <a:defRPr spc="-128" sz="12800"/>
            </a:lvl1pPr>
          </a:lstStyle>
          <a:p>
            <a:pPr/>
            <a:r>
              <a:t>Título de presentación</a:t>
            </a:r>
          </a:p>
        </p:txBody>
      </p:sp>
      <p:sp>
        <p:nvSpPr>
          <p:cNvPr id="13" name="Nivel de texto 1…"/>
          <p:cNvSpPr txBox="1"/>
          <p:nvPr>
            <p:ph type="body" sz="quarter" idx="21" hasCustomPrompt="1"/>
          </p:nvPr>
        </p:nvSpPr>
        <p:spPr>
          <a:xfrm>
            <a:off x="1219200" y="7567579"/>
            <a:ext cx="21945600" cy="2250594"/>
          </a:xfrm>
          <a:prstGeom prst="rect">
            <a:avLst/>
          </a:prstGeom>
        </p:spPr>
        <p:txBody>
          <a:bodyPr/>
          <a:lstStyle>
            <a:lvl1pPr marL="0" indent="0" algn="ctr" defTabSz="825500">
              <a:lnSpc>
                <a:spcPct val="100000"/>
              </a:lnSpc>
              <a:spcBef>
                <a:spcPts val="0"/>
              </a:spcBef>
              <a:buSzTx/>
              <a:buNone/>
              <a:defRPr spc="-100" sz="6000">
                <a:latin typeface="Graphik Semibold"/>
                <a:ea typeface="Graphik Semibold"/>
                <a:cs typeface="Graphik Semibold"/>
                <a:sym typeface="Graphik Semibold"/>
              </a:defRPr>
            </a:lvl1pPr>
          </a:lstStyle>
          <a:p>
            <a:pPr/>
            <a:r>
              <a:t>Subtítulo de presentación</a:t>
            </a:r>
          </a:p>
        </p:txBody>
      </p:sp>
      <p:sp>
        <p:nvSpPr>
          <p:cNvPr id="14" name="Número de diapositiva"/>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98" name="Nivel de texto 1…"/>
          <p:cNvSpPr txBox="1"/>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0" algn="ctr" defTabSz="2438400">
              <a:lnSpc>
                <a:spcPct val="80000"/>
              </a:lnSpc>
              <a:spcBef>
                <a:spcPts val="0"/>
              </a:spcBef>
              <a:buSzTx/>
              <a:buNone/>
              <a:defRPr sz="12800">
                <a:latin typeface="Canela Regular"/>
                <a:ea typeface="Canela Regular"/>
                <a:cs typeface="Canela Regular"/>
                <a:sym typeface="Canela Regular"/>
              </a:defRPr>
            </a:lvl2pPr>
            <a:lvl3pPr marL="0" indent="0" algn="ctr" defTabSz="2438400">
              <a:lnSpc>
                <a:spcPct val="80000"/>
              </a:lnSpc>
              <a:spcBef>
                <a:spcPts val="0"/>
              </a:spcBef>
              <a:buSzTx/>
              <a:buNone/>
              <a:defRPr sz="12800">
                <a:latin typeface="Canela Regular"/>
                <a:ea typeface="Canela Regular"/>
                <a:cs typeface="Canela Regular"/>
                <a:sym typeface="Canela Regular"/>
              </a:defRPr>
            </a:lvl3pPr>
            <a:lvl4pPr marL="0" indent="0" algn="ctr" defTabSz="2438400">
              <a:lnSpc>
                <a:spcPct val="80000"/>
              </a:lnSpc>
              <a:spcBef>
                <a:spcPts val="0"/>
              </a:spcBef>
              <a:buSzTx/>
              <a:buNone/>
              <a:defRPr sz="12800">
                <a:latin typeface="Canela Regular"/>
                <a:ea typeface="Canela Regular"/>
                <a:cs typeface="Canela Regular"/>
                <a:sym typeface="Canela Regular"/>
              </a:defRPr>
            </a:lvl4pPr>
            <a:lvl5pPr marL="0" indent="0" algn="ctr" defTabSz="2438400">
              <a:lnSpc>
                <a:spcPct val="80000"/>
              </a:lnSpc>
              <a:spcBef>
                <a:spcPts val="0"/>
              </a:spcBef>
              <a:buSzTx/>
              <a:buNone/>
              <a:defRPr sz="12800">
                <a:latin typeface="Canela Regular"/>
                <a:ea typeface="Canela Regular"/>
                <a:cs typeface="Canela Regular"/>
                <a:sym typeface="Canela Regular"/>
              </a:defRPr>
            </a:lvl5pPr>
          </a:lstStyle>
          <a:p>
            <a:pPr/>
            <a:r>
              <a:t>Declaración</a:t>
            </a:r>
          </a:p>
          <a:p>
            <a:pPr lvl="1"/>
            <a:r>
              <a:t/>
            </a:r>
          </a:p>
          <a:p>
            <a:pPr lvl="2"/>
            <a:r>
              <a:t/>
            </a:r>
          </a:p>
          <a:p>
            <a:pPr lvl="3"/>
            <a:r>
              <a:t/>
            </a:r>
          </a:p>
          <a:p>
            <a:pPr lvl="4"/>
            <a:r>
              <a:t/>
            </a:r>
          </a:p>
        </p:txBody>
      </p:sp>
      <p:sp>
        <p:nvSpPr>
          <p:cNvPr id="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spTree>
      <p:nvGrpSpPr>
        <p:cNvPr id="1" name=""/>
        <p:cNvGrpSpPr/>
        <p:nvPr/>
      </p:nvGrpSpPr>
      <p:grpSpPr>
        <a:xfrm>
          <a:off x="0" y="0"/>
          <a:ext cx="0" cy="0"/>
          <a:chOff x="0" y="0"/>
          <a:chExt cx="0" cy="0"/>
        </a:xfrm>
      </p:grpSpPr>
      <p:sp>
        <p:nvSpPr>
          <p:cNvPr id="106" name="Nivel de texto 1…"/>
          <p:cNvSpPr txBox="1"/>
          <p:nvPr>
            <p:ph type="body" sz="quarter" idx="1" hasCustomPrompt="1"/>
          </p:nvPr>
        </p:nvSpPr>
        <p:spPr>
          <a:xfrm>
            <a:off x="1219200" y="8462239"/>
            <a:ext cx="21945602" cy="832614"/>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algn="ctr" defTabSz="825500">
              <a:lnSpc>
                <a:spcPct val="100000"/>
              </a:lnSpc>
              <a:spcBef>
                <a:spcPts val="0"/>
              </a:spcBef>
              <a:defRPr spc="-44">
                <a:latin typeface="Graphik Semibold"/>
                <a:ea typeface="Graphik Semibold"/>
                <a:cs typeface="Graphik Semibold"/>
                <a:sym typeface="Graphik Semibold"/>
              </a:defRPr>
            </a:lvl2pPr>
            <a:lvl3pPr algn="ctr" defTabSz="825500">
              <a:lnSpc>
                <a:spcPct val="100000"/>
              </a:lnSpc>
              <a:spcBef>
                <a:spcPts val="0"/>
              </a:spcBef>
              <a:defRPr spc="-44">
                <a:latin typeface="Graphik Semibold"/>
                <a:ea typeface="Graphik Semibold"/>
                <a:cs typeface="Graphik Semibold"/>
                <a:sym typeface="Graphik Semibold"/>
              </a:defRPr>
            </a:lvl3pPr>
            <a:lvl4pPr algn="ctr" defTabSz="825500">
              <a:lnSpc>
                <a:spcPct val="100000"/>
              </a:lnSpc>
              <a:spcBef>
                <a:spcPts val="0"/>
              </a:spcBef>
              <a:defRPr spc="-44">
                <a:latin typeface="Graphik Semibold"/>
                <a:ea typeface="Graphik Semibold"/>
                <a:cs typeface="Graphik Semibold"/>
                <a:sym typeface="Graphik Semibold"/>
              </a:defRPr>
            </a:lvl4pPr>
            <a:lvl5pPr algn="ctr" defTabSz="825500">
              <a:lnSpc>
                <a:spcPct val="100000"/>
              </a:lnSpc>
              <a:spcBef>
                <a:spcPts val="0"/>
              </a:spcBef>
              <a:defRPr spc="-44">
                <a:latin typeface="Graphik Semibold"/>
                <a:ea typeface="Graphik Semibold"/>
                <a:cs typeface="Graphik Semibold"/>
                <a:sym typeface="Graphik Semibold"/>
              </a:defRPr>
            </a:lvl5pPr>
          </a:lstStyle>
          <a:p>
            <a:pPr/>
            <a:r>
              <a:t>Información del hecho</a:t>
            </a:r>
          </a:p>
          <a:p>
            <a:pPr lvl="1"/>
            <a:r>
              <a:t/>
            </a:r>
          </a:p>
          <a:p>
            <a:pPr lvl="2"/>
            <a:r>
              <a:t/>
            </a:r>
          </a:p>
          <a:p>
            <a:pPr lvl="3"/>
            <a:r>
              <a:t/>
            </a:r>
          </a:p>
          <a:p>
            <a:pPr lvl="4"/>
            <a:r>
              <a:t/>
            </a:r>
          </a:p>
        </p:txBody>
      </p:sp>
      <p:sp>
        <p:nvSpPr>
          <p:cNvPr id="107" name="Nivel de texto 1…"/>
          <p:cNvSpPr txBox="1"/>
          <p:nvPr>
            <p:ph type="body" sz="half" idx="21" hasCustomPrompt="1"/>
          </p:nvPr>
        </p:nvSpPr>
        <p:spPr>
          <a:xfrm>
            <a:off x="1219200" y="4214483"/>
            <a:ext cx="21945600" cy="4269709"/>
          </a:xfrm>
          <a:prstGeom prst="rect">
            <a:avLst/>
          </a:prstGeom>
        </p:spPr>
        <p:txBody>
          <a:bodyPr anchor="b"/>
          <a:lstStyle/>
          <a:p>
            <a:pPr lvl="4" marL="0" indent="1097280" algn="ctr" defTabSz="975360">
              <a:lnSpc>
                <a:spcPct val="80000"/>
              </a:lnSpc>
              <a:spcBef>
                <a:spcPts val="0"/>
              </a:spcBef>
              <a:buSzTx/>
              <a:buNone/>
              <a:defRPr sz="8960">
                <a:latin typeface="Canela Bold"/>
                <a:ea typeface="Canela Bold"/>
                <a:cs typeface="Canela Bold"/>
                <a:sym typeface="Canela Bold"/>
              </a:defRPr>
            </a:pPr>
            <a:r>
              <a:t>100%
</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15" name="Nivel de texto 1…"/>
          <p:cNvSpPr txBox="1"/>
          <p:nvPr>
            <p:ph type="body" sz="quarter" idx="1" hasCustomPrompt="1"/>
          </p:nvPr>
        </p:nvSpPr>
        <p:spPr>
          <a:xfrm>
            <a:off x="1219200" y="11100052"/>
            <a:ext cx="21945602" cy="832614"/>
          </a:xfrm>
          <a:prstGeom prst="rect">
            <a:avLst/>
          </a:prstGeom>
        </p:spPr>
        <p:txBody>
          <a:bodyPr anchor="ct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algn="ctr" defTabSz="825500">
              <a:lnSpc>
                <a:spcPct val="100000"/>
              </a:lnSpc>
              <a:spcBef>
                <a:spcPts val="0"/>
              </a:spcBef>
              <a:defRPr spc="-44">
                <a:latin typeface="Graphik Semibold"/>
                <a:ea typeface="Graphik Semibold"/>
                <a:cs typeface="Graphik Semibold"/>
                <a:sym typeface="Graphik Semibold"/>
              </a:defRPr>
            </a:lvl2pPr>
            <a:lvl3pPr algn="ctr" defTabSz="825500">
              <a:lnSpc>
                <a:spcPct val="100000"/>
              </a:lnSpc>
              <a:spcBef>
                <a:spcPts val="0"/>
              </a:spcBef>
              <a:defRPr spc="-44">
                <a:latin typeface="Graphik Semibold"/>
                <a:ea typeface="Graphik Semibold"/>
                <a:cs typeface="Graphik Semibold"/>
                <a:sym typeface="Graphik Semibold"/>
              </a:defRPr>
            </a:lvl3pPr>
            <a:lvl4pPr algn="ctr" defTabSz="825500">
              <a:lnSpc>
                <a:spcPct val="100000"/>
              </a:lnSpc>
              <a:spcBef>
                <a:spcPts val="0"/>
              </a:spcBef>
              <a:defRPr spc="-44">
                <a:latin typeface="Graphik Semibold"/>
                <a:ea typeface="Graphik Semibold"/>
                <a:cs typeface="Graphik Semibold"/>
                <a:sym typeface="Graphik Semibold"/>
              </a:defRPr>
            </a:lvl4pPr>
            <a:lvl5pPr algn="ctr" defTabSz="825500">
              <a:lnSpc>
                <a:spcPct val="100000"/>
              </a:lnSpc>
              <a:spcBef>
                <a:spcPts val="0"/>
              </a:spcBef>
              <a:defRPr spc="-44">
                <a:latin typeface="Graphik Semibold"/>
                <a:ea typeface="Graphik Semibold"/>
                <a:cs typeface="Graphik Semibold"/>
                <a:sym typeface="Graphik Semibold"/>
              </a:defRPr>
            </a:lvl5pPr>
          </a:lstStyle>
          <a:p>
            <a:pPr/>
            <a:r>
              <a:t>Atribución</a:t>
            </a:r>
          </a:p>
          <a:p>
            <a:pPr lvl="1"/>
            <a:r>
              <a:t/>
            </a:r>
          </a:p>
          <a:p>
            <a:pPr lvl="2"/>
            <a:r>
              <a:t/>
            </a:r>
          </a:p>
          <a:p>
            <a:pPr lvl="3"/>
            <a:r>
              <a:t/>
            </a:r>
          </a:p>
          <a:p>
            <a:pPr lvl="4"/>
            <a:r>
              <a:t/>
            </a:r>
          </a:p>
        </p:txBody>
      </p:sp>
      <p:sp>
        <p:nvSpPr>
          <p:cNvPr id="116" name="Nivel de texto 1…"/>
          <p:cNvSpPr txBox="1"/>
          <p:nvPr>
            <p:ph type="body" sz="half" idx="21" hasCustomPrompt="1"/>
          </p:nvPr>
        </p:nvSpPr>
        <p:spPr>
          <a:xfrm>
            <a:off x="1219200" y="4178300"/>
            <a:ext cx="21945600" cy="4416425"/>
          </a:xfrm>
          <a:prstGeom prst="rect">
            <a:avLst/>
          </a:prstGeom>
        </p:spPr>
        <p:txBody>
          <a:bodyPr anchor="ctr"/>
          <a:lstStyle/>
          <a:p>
            <a:pPr lvl="4" marL="0" indent="1700783" algn="ctr" defTabSz="1511808">
              <a:lnSpc>
                <a:spcPct val="80000"/>
              </a:lnSpc>
              <a:spcBef>
                <a:spcPts val="0"/>
              </a:spcBef>
              <a:buSzTx/>
              <a:buNone/>
              <a:defRPr sz="5208">
                <a:latin typeface="Canela Bold"/>
                <a:ea typeface="Canela Bold"/>
                <a:cs typeface="Canela Bold"/>
                <a:sym typeface="Canela Bold"/>
              </a:defRPr>
            </a:pPr>
            <a:r>
              <a:t>“Frase celebre”
</a:t>
            </a:r>
          </a:p>
        </p:txBody>
      </p:sp>
      <p:sp>
        <p:nvSpPr>
          <p:cNvPr id="117" name="Número de diapositiva"/>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24" name="Mar al atardecer con el cielo de fondo 2"/>
          <p:cNvSpPr/>
          <p:nvPr>
            <p:ph type="pic" sz="quarter" idx="21"/>
          </p:nvPr>
        </p:nvSpPr>
        <p:spPr>
          <a:xfrm>
            <a:off x="15744825" y="5581751"/>
            <a:ext cx="7365408" cy="8280402"/>
          </a:xfrm>
          <a:prstGeom prst="rect">
            <a:avLst/>
          </a:prstGeom>
        </p:spPr>
        <p:txBody>
          <a:bodyPr lIns="91439" tIns="45719" rIns="91439" bIns="45719">
            <a:noAutofit/>
          </a:bodyPr>
          <a:lstStyle/>
          <a:p>
            <a:pPr/>
          </a:p>
        </p:txBody>
      </p:sp>
      <p:sp>
        <p:nvSpPr>
          <p:cNvPr id="125" name="Mar al atardecer con el cielo de fondo 1"/>
          <p:cNvSpPr/>
          <p:nvPr>
            <p:ph type="pic" sz="quarter" idx="22"/>
          </p:nvPr>
        </p:nvSpPr>
        <p:spPr>
          <a:xfrm>
            <a:off x="15363825" y="1270000"/>
            <a:ext cx="8115300" cy="5409006"/>
          </a:xfrm>
          <a:prstGeom prst="rect">
            <a:avLst/>
          </a:prstGeom>
        </p:spPr>
        <p:txBody>
          <a:bodyPr lIns="91439" tIns="45719" rIns="91439" bIns="45719">
            <a:noAutofit/>
          </a:bodyPr>
          <a:lstStyle/>
          <a:p>
            <a:pPr/>
          </a:p>
        </p:txBody>
      </p:sp>
      <p:sp>
        <p:nvSpPr>
          <p:cNvPr id="126" name="Playa y mar al atardecer"/>
          <p:cNvSpPr/>
          <p:nvPr>
            <p:ph type="pic" idx="23"/>
          </p:nvPr>
        </p:nvSpPr>
        <p:spPr>
          <a:xfrm>
            <a:off x="-63500" y="1270000"/>
            <a:ext cx="16764000" cy="11176000"/>
          </a:xfrm>
          <a:prstGeom prst="rect">
            <a:avLst/>
          </a:prstGeom>
        </p:spPr>
        <p:txBody>
          <a:bodyPr lIns="91439" tIns="45719" rIns="91439" bIns="45719">
            <a:noAutofit/>
          </a:bodyPr>
          <a:lstStyle/>
          <a:p>
            <a:pPr/>
          </a:p>
        </p:txBody>
      </p:sp>
      <p:sp>
        <p:nvSpPr>
          <p:cNvPr id="127" name="Número de diapositiva"/>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playa y mar al atardecer"/>
          <p:cNvSpPr/>
          <p:nvPr>
            <p:ph type="pic" idx="21"/>
          </p:nvPr>
        </p:nvSpPr>
        <p:spPr>
          <a:xfrm>
            <a:off x="1270000" y="-423334"/>
            <a:ext cx="21844000" cy="14562668"/>
          </a:xfrm>
          <a:prstGeom prst="rect">
            <a:avLst/>
          </a:prstGeom>
        </p:spPr>
        <p:txBody>
          <a:bodyPr lIns="91439" tIns="45719" rIns="91439" bIns="45719">
            <a:noAutofit/>
          </a:bodyPr>
          <a:lstStyle/>
          <a:p>
            <a:pPr/>
          </a:p>
        </p:txBody>
      </p:sp>
      <p:sp>
        <p:nvSpPr>
          <p:cNvPr id="135" name="Número de diapositiva"/>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49" name="Nivel de texto 1…"/>
          <p:cNvSpPr txBox="1"/>
          <p:nvPr>
            <p:ph type="body" sz="quarter" idx="1" hasCustomPrompt="1"/>
          </p:nvPr>
        </p:nvSpPr>
        <p:spPr>
          <a:xfrm>
            <a:off x="1206500" y="12268950"/>
            <a:ext cx="21971000" cy="660402"/>
          </a:xfrm>
          <a:prstGeom prst="rect">
            <a:avLst/>
          </a:prstGeom>
        </p:spPr>
        <p:txBody>
          <a:bodyPr lIns="45718" tIns="45718" rIns="45718" bIns="45718" anchor="b"/>
          <a:lstStyle>
            <a:lvl1pPr marL="0" indent="0" defTabSz="825500">
              <a:lnSpc>
                <a:spcPct val="100000"/>
              </a:lnSpc>
              <a:spcBef>
                <a:spcPts val="0"/>
              </a:spcBef>
              <a:buSzTx/>
              <a:buNone/>
              <a:defRPr sz="3300">
                <a:solidFill>
                  <a:srgbClr val="53585F"/>
                </a:solidFill>
                <a:latin typeface="Produkt Light"/>
                <a:ea typeface="Produkt Light"/>
                <a:cs typeface="Produkt Light"/>
                <a:sym typeface="Produkt Light"/>
              </a:defRPr>
            </a:lvl1pPr>
            <a:lvl2pPr marL="955675" indent="-409575" defTabSz="825500">
              <a:lnSpc>
                <a:spcPct val="100000"/>
              </a:lnSpc>
              <a:spcBef>
                <a:spcPts val="0"/>
              </a:spcBef>
              <a:defRPr sz="3300">
                <a:solidFill>
                  <a:srgbClr val="53585F"/>
                </a:solidFill>
                <a:latin typeface="Produkt Light"/>
                <a:ea typeface="Produkt Light"/>
                <a:cs typeface="Produkt Light"/>
                <a:sym typeface="Produkt Light"/>
              </a:defRPr>
            </a:lvl2pPr>
            <a:lvl3pPr marL="1501775" indent="-409575" defTabSz="825500">
              <a:lnSpc>
                <a:spcPct val="100000"/>
              </a:lnSpc>
              <a:spcBef>
                <a:spcPts val="0"/>
              </a:spcBef>
              <a:defRPr sz="3300">
                <a:solidFill>
                  <a:srgbClr val="53585F"/>
                </a:solidFill>
                <a:latin typeface="Produkt Light"/>
                <a:ea typeface="Produkt Light"/>
                <a:cs typeface="Produkt Light"/>
                <a:sym typeface="Produkt Light"/>
              </a:defRPr>
            </a:lvl3pPr>
            <a:lvl4pPr marL="2047875" indent="-409575" defTabSz="825500">
              <a:lnSpc>
                <a:spcPct val="100000"/>
              </a:lnSpc>
              <a:spcBef>
                <a:spcPts val="0"/>
              </a:spcBef>
              <a:defRPr sz="3300">
                <a:solidFill>
                  <a:srgbClr val="53585F"/>
                </a:solidFill>
                <a:latin typeface="Produkt Light"/>
                <a:ea typeface="Produkt Light"/>
                <a:cs typeface="Produkt Light"/>
                <a:sym typeface="Produkt Light"/>
              </a:defRPr>
            </a:lvl4pPr>
            <a:lvl5pPr marL="2593975" indent="-409575" defTabSz="825500">
              <a:lnSpc>
                <a:spcPct val="100000"/>
              </a:lnSpc>
              <a:spcBef>
                <a:spcPts val="0"/>
              </a:spcBef>
              <a:defRPr sz="3300">
                <a:solidFill>
                  <a:srgbClr val="53585F"/>
                </a:solidFill>
                <a:latin typeface="Produkt Light"/>
                <a:ea typeface="Produkt Light"/>
                <a:cs typeface="Produkt Light"/>
                <a:sym typeface="Produkt Light"/>
              </a:defRPr>
            </a:lvl5pPr>
          </a:lstStyle>
          <a:p>
            <a:pPr/>
            <a:r>
              <a:t>Author and Date</a:t>
            </a:r>
          </a:p>
          <a:p>
            <a:pPr lvl="1"/>
            <a:r>
              <a:t/>
            </a:r>
          </a:p>
          <a:p>
            <a:pPr lvl="2"/>
            <a:r>
              <a:t/>
            </a:r>
          </a:p>
          <a:p>
            <a:pPr lvl="3"/>
            <a:r>
              <a:t/>
            </a:r>
          </a:p>
          <a:p>
            <a:pPr lvl="4"/>
            <a:r>
              <a:t/>
            </a:r>
          </a:p>
        </p:txBody>
      </p:sp>
      <p:sp>
        <p:nvSpPr>
          <p:cNvPr id="150" name="Nivel de texto 1…"/>
          <p:cNvSpPr txBox="1"/>
          <p:nvPr>
            <p:ph type="body" sz="quarter" idx="21" hasCustomPrompt="1"/>
          </p:nvPr>
        </p:nvSpPr>
        <p:spPr>
          <a:xfrm>
            <a:off x="1206500" y="7353300"/>
            <a:ext cx="21971000" cy="2006600"/>
          </a:xfrm>
          <a:prstGeom prst="rect">
            <a:avLst/>
          </a:prstGeom>
        </p:spPr>
        <p:txBody>
          <a:bodyPr/>
          <a:lstStyle>
            <a:lvl1pPr marL="0" indent="0" defTabSz="825500">
              <a:lnSpc>
                <a:spcPct val="100000"/>
              </a:lnSpc>
              <a:spcBef>
                <a:spcPts val="0"/>
              </a:spcBef>
              <a:buSzTx/>
              <a:buNone/>
              <a:defRPr sz="5500">
                <a:solidFill>
                  <a:srgbClr val="53585F"/>
                </a:solidFill>
                <a:latin typeface="Produkt Extralight"/>
                <a:ea typeface="Produkt Extralight"/>
                <a:cs typeface="Produkt Extralight"/>
                <a:sym typeface="Produkt Extralight"/>
              </a:defRPr>
            </a:lvl1pPr>
          </a:lstStyle>
          <a:p>
            <a:pPr/>
            <a:r>
              <a:t>Presentation Subtitle</a:t>
            </a:r>
          </a:p>
        </p:txBody>
      </p:sp>
      <p:sp>
        <p:nvSpPr>
          <p:cNvPr id="151" name="Presentation Title"/>
          <p:cNvSpPr txBox="1"/>
          <p:nvPr>
            <p:ph type="title" hasCustomPrompt="1"/>
          </p:nvPr>
        </p:nvSpPr>
        <p:spPr>
          <a:xfrm>
            <a:off x="1206500" y="2616200"/>
            <a:ext cx="21971005" cy="4648200"/>
          </a:xfrm>
          <a:prstGeom prst="rect">
            <a:avLst/>
          </a:prstGeom>
        </p:spPr>
        <p:txBody>
          <a:bodyPr anchor="b"/>
          <a:lstStyle>
            <a:lvl1pPr algn="l" defTabSz="355600">
              <a:lnSpc>
                <a:spcPct val="90000"/>
              </a:lnSpc>
              <a:defRPr spc="-119" sz="12000">
                <a:solidFill>
                  <a:srgbClr val="53585F"/>
                </a:solidFill>
                <a:latin typeface="Produkt Extralight"/>
                <a:ea typeface="Produkt Extralight"/>
                <a:cs typeface="Produkt Extralight"/>
                <a:sym typeface="Produkt Extralight"/>
              </a:defRPr>
            </a:lvl1pPr>
          </a:lstStyle>
          <a:p>
            <a:pPr/>
            <a:r>
              <a:t>Presentation Title</a:t>
            </a:r>
          </a:p>
        </p:txBody>
      </p:sp>
      <p:sp>
        <p:nvSpPr>
          <p:cNvPr id="152" name="Número de diapositiva"/>
          <p:cNvSpPr txBox="1"/>
          <p:nvPr>
            <p:ph type="sldNum" sz="quarter" idx="2"/>
          </p:nvPr>
        </p:nvSpPr>
        <p:spPr>
          <a:xfrm>
            <a:off x="23558499" y="12458700"/>
            <a:ext cx="388621" cy="429261"/>
          </a:xfrm>
          <a:prstGeom prst="rect">
            <a:avLst/>
          </a:prstGeom>
        </p:spPr>
        <p:txBody>
          <a:bodyPr/>
          <a:lstStyle>
            <a:lvl1pPr algn="r">
              <a:defRPr>
                <a:solidFill>
                  <a:srgbClr val="53585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9" name="Nivel de texto 1…"/>
          <p:cNvSpPr txBox="1"/>
          <p:nvPr>
            <p:ph type="body" sz="quarter" idx="1" hasCustomPrompt="1"/>
          </p:nvPr>
        </p:nvSpPr>
        <p:spPr>
          <a:xfrm>
            <a:off x="1206500" y="2324100"/>
            <a:ext cx="21971000" cy="1003300"/>
          </a:xfrm>
          <a:prstGeom prst="rect">
            <a:avLst/>
          </a:prstGeom>
        </p:spPr>
        <p:txBody>
          <a:bodyPr lIns="45718" tIns="45718" rIns="45718" bIns="45718"/>
          <a:lstStyle>
            <a:lvl1pPr marL="0" indent="0" defTabSz="825500">
              <a:lnSpc>
                <a:spcPct val="100000"/>
              </a:lnSpc>
              <a:spcBef>
                <a:spcPts val="0"/>
              </a:spcBef>
              <a:buSzTx/>
              <a:buNone/>
              <a:defRPr sz="5500">
                <a:solidFill>
                  <a:srgbClr val="53585F"/>
                </a:solidFill>
                <a:latin typeface="Produkt Extralight"/>
                <a:ea typeface="Produkt Extralight"/>
                <a:cs typeface="Produkt Extralight"/>
                <a:sym typeface="Produkt Extralight"/>
              </a:defRPr>
            </a:lvl1pPr>
            <a:lvl2pPr marL="1228725" indent="-682625" defTabSz="825500">
              <a:lnSpc>
                <a:spcPct val="100000"/>
              </a:lnSpc>
              <a:spcBef>
                <a:spcPts val="0"/>
              </a:spcBef>
              <a:defRPr sz="5500">
                <a:solidFill>
                  <a:srgbClr val="53585F"/>
                </a:solidFill>
                <a:latin typeface="Produkt Extralight"/>
                <a:ea typeface="Produkt Extralight"/>
                <a:cs typeface="Produkt Extralight"/>
                <a:sym typeface="Produkt Extralight"/>
              </a:defRPr>
            </a:lvl2pPr>
            <a:lvl3pPr marL="1774825" indent="-682625" defTabSz="825500">
              <a:lnSpc>
                <a:spcPct val="100000"/>
              </a:lnSpc>
              <a:spcBef>
                <a:spcPts val="0"/>
              </a:spcBef>
              <a:defRPr sz="5500">
                <a:solidFill>
                  <a:srgbClr val="53585F"/>
                </a:solidFill>
                <a:latin typeface="Produkt Extralight"/>
                <a:ea typeface="Produkt Extralight"/>
                <a:cs typeface="Produkt Extralight"/>
                <a:sym typeface="Produkt Extralight"/>
              </a:defRPr>
            </a:lvl3pPr>
            <a:lvl4pPr marL="2320925" indent="-682625" defTabSz="825500">
              <a:lnSpc>
                <a:spcPct val="100000"/>
              </a:lnSpc>
              <a:spcBef>
                <a:spcPts val="0"/>
              </a:spcBef>
              <a:defRPr sz="5500">
                <a:solidFill>
                  <a:srgbClr val="53585F"/>
                </a:solidFill>
                <a:latin typeface="Produkt Extralight"/>
                <a:ea typeface="Produkt Extralight"/>
                <a:cs typeface="Produkt Extralight"/>
                <a:sym typeface="Produkt Extralight"/>
              </a:defRPr>
            </a:lvl4pPr>
            <a:lvl5pPr marL="2867025" indent="-682625" defTabSz="825500">
              <a:lnSpc>
                <a:spcPct val="100000"/>
              </a:lnSpc>
              <a:spcBef>
                <a:spcPts val="0"/>
              </a:spcBef>
              <a:defRPr sz="5500">
                <a:solidFill>
                  <a:srgbClr val="53585F"/>
                </a:solidFill>
                <a:latin typeface="Produkt Extralight"/>
                <a:ea typeface="Produkt Extralight"/>
                <a:cs typeface="Produkt Extralight"/>
                <a:sym typeface="Produkt Extralight"/>
              </a:defRPr>
            </a:lvl5pPr>
          </a:lstStyle>
          <a:p>
            <a:pPr/>
            <a:r>
              <a:t>Slide Subtitle</a:t>
            </a:r>
          </a:p>
          <a:p>
            <a:pPr lvl="1"/>
            <a:r>
              <a:t/>
            </a:r>
          </a:p>
          <a:p>
            <a:pPr lvl="2"/>
            <a:r>
              <a:t/>
            </a:r>
          </a:p>
          <a:p>
            <a:pPr lvl="3"/>
            <a:r>
              <a:t/>
            </a:r>
          </a:p>
          <a:p>
            <a:pPr lvl="4"/>
            <a:r>
              <a:t/>
            </a:r>
          </a:p>
        </p:txBody>
      </p:sp>
      <p:sp>
        <p:nvSpPr>
          <p:cNvPr id="160" name="Slide Title"/>
          <p:cNvSpPr txBox="1"/>
          <p:nvPr>
            <p:ph type="title" hasCustomPrompt="1"/>
          </p:nvPr>
        </p:nvSpPr>
        <p:spPr>
          <a:xfrm>
            <a:off x="1206500" y="635000"/>
            <a:ext cx="21971000" cy="1689100"/>
          </a:xfrm>
          <a:prstGeom prst="rect">
            <a:avLst/>
          </a:prstGeom>
        </p:spPr>
        <p:txBody>
          <a:bodyPr/>
          <a:lstStyle>
            <a:lvl1pPr algn="l">
              <a:lnSpc>
                <a:spcPct val="90000"/>
              </a:lnSpc>
              <a:defRPr spc="-100" sz="10000">
                <a:solidFill>
                  <a:srgbClr val="53585F"/>
                </a:solidFill>
                <a:latin typeface="Produkt Extralight"/>
                <a:ea typeface="Produkt Extralight"/>
                <a:cs typeface="Produkt Extralight"/>
                <a:sym typeface="Produkt Extralight"/>
              </a:defRPr>
            </a:lvl1pPr>
          </a:lstStyle>
          <a:p>
            <a:pPr/>
            <a:r>
              <a:t>Slide Title</a:t>
            </a:r>
          </a:p>
        </p:txBody>
      </p:sp>
      <p:sp>
        <p:nvSpPr>
          <p:cNvPr id="161" name="Nivel de texto 1…"/>
          <p:cNvSpPr txBox="1"/>
          <p:nvPr>
            <p:ph type="body" idx="21" hasCustomPrompt="1"/>
          </p:nvPr>
        </p:nvSpPr>
        <p:spPr>
          <a:xfrm>
            <a:off x="1206500" y="4248503"/>
            <a:ext cx="21971000" cy="8256014"/>
          </a:xfrm>
          <a:prstGeom prst="rect">
            <a:avLst/>
          </a:prstGeom>
        </p:spPr>
        <p:txBody>
          <a:bodyPr/>
          <a:lstStyle>
            <a:lvl1pPr marL="457200" indent="-457200" defTabSz="355600">
              <a:lnSpc>
                <a:spcPct val="100000"/>
              </a:lnSpc>
              <a:spcBef>
                <a:spcPts val="4700"/>
              </a:spcBef>
              <a:buSzPct val="100000"/>
              <a:defRPr sz="4000">
                <a:solidFill>
                  <a:srgbClr val="53585F"/>
                </a:solidFill>
                <a:latin typeface="Graphik Light"/>
                <a:ea typeface="Graphik Light"/>
                <a:cs typeface="Graphik Light"/>
                <a:sym typeface="Graphik Light"/>
              </a:defRPr>
            </a:lvl1pPr>
          </a:lstStyle>
          <a:p>
            <a:pPr/>
            <a:r>
              <a:t>Slide bullet text</a:t>
            </a:r>
          </a:p>
        </p:txBody>
      </p:sp>
      <p:sp>
        <p:nvSpPr>
          <p:cNvPr id="162" name="Número de diapositiva"/>
          <p:cNvSpPr txBox="1"/>
          <p:nvPr>
            <p:ph type="sldNum" sz="quarter" idx="2"/>
          </p:nvPr>
        </p:nvSpPr>
        <p:spPr>
          <a:xfrm>
            <a:off x="23558499" y="12458700"/>
            <a:ext cx="388621" cy="429261"/>
          </a:xfrm>
          <a:prstGeom prst="rect">
            <a:avLst/>
          </a:prstGeom>
        </p:spPr>
        <p:txBody>
          <a:bodyPr/>
          <a:lstStyle>
            <a:lvl1pPr algn="r">
              <a:defRPr>
                <a:solidFill>
                  <a:srgbClr val="53585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9" name="Shape 65"/>
          <p:cNvSpPr/>
          <p:nvPr>
            <p:ph type="pic" sz="quarter" idx="21"/>
          </p:nvPr>
        </p:nvSpPr>
        <p:spPr>
          <a:xfrm>
            <a:off x="12709921" y="3911203"/>
            <a:ext cx="7429501" cy="8697516"/>
          </a:xfrm>
          <a:prstGeom prst="rect">
            <a:avLst/>
          </a:prstGeom>
        </p:spPr>
        <p:txBody>
          <a:bodyPr lIns="91439" tIns="45719" rIns="91439" bIns="45719">
            <a:noAutofit/>
          </a:bodyPr>
          <a:lstStyle/>
          <a:p>
            <a:pPr/>
          </a:p>
        </p:txBody>
      </p:sp>
      <p:sp>
        <p:nvSpPr>
          <p:cNvPr id="170" name="Texto del título"/>
          <p:cNvSpPr txBox="1"/>
          <p:nvPr>
            <p:ph type="title"/>
          </p:nvPr>
        </p:nvSpPr>
        <p:spPr>
          <a:xfrm>
            <a:off x="3548062" y="357186"/>
            <a:ext cx="17287877" cy="3429003"/>
          </a:xfrm>
          <a:prstGeom prst="rect">
            <a:avLst/>
          </a:prstGeom>
        </p:spPr>
        <p:txBody>
          <a:bodyPr lIns="71436" tIns="71436" rIns="71436" bIns="71436" anchor="ctr"/>
          <a:lstStyle>
            <a:lvl1pPr defTabSz="821530">
              <a:lnSpc>
                <a:spcPct val="100000"/>
              </a:lnSpc>
              <a:defRPr cap="all" spc="0" sz="10000">
                <a:solidFill>
                  <a:srgbClr val="535353"/>
                </a:solidFill>
                <a:latin typeface="Gill Sans Light"/>
                <a:ea typeface="Gill Sans Light"/>
                <a:cs typeface="Gill Sans Light"/>
                <a:sym typeface="Gill Sans Light"/>
              </a:defRPr>
            </a:lvl1pPr>
          </a:lstStyle>
          <a:p>
            <a:pPr/>
            <a:r>
              <a:t>Texto del título</a:t>
            </a:r>
          </a:p>
        </p:txBody>
      </p:sp>
      <p:sp>
        <p:nvSpPr>
          <p:cNvPr id="171" name="Nivel de texto 1…"/>
          <p:cNvSpPr txBox="1"/>
          <p:nvPr>
            <p:ph type="body" sz="half" idx="1"/>
          </p:nvPr>
        </p:nvSpPr>
        <p:spPr>
          <a:xfrm>
            <a:off x="3548062" y="3839764"/>
            <a:ext cx="8286751" cy="8858252"/>
          </a:xfrm>
          <a:prstGeom prst="rect">
            <a:avLst/>
          </a:prstGeom>
        </p:spPr>
        <p:txBody>
          <a:bodyPr lIns="71436" tIns="71436" rIns="71436" bIns="71436" anchor="ctr"/>
          <a:lstStyle>
            <a:lvl1pPr marL="590883" indent="-590883" defTabSz="821530">
              <a:lnSpc>
                <a:spcPct val="100000"/>
              </a:lnSpc>
              <a:spcBef>
                <a:spcPts val="5300"/>
              </a:spcBef>
              <a:buSzPct val="82000"/>
              <a:defRPr sz="5200">
                <a:solidFill>
                  <a:srgbClr val="535353"/>
                </a:solidFill>
                <a:latin typeface="Gill Sans Light"/>
                <a:ea typeface="Gill Sans Light"/>
                <a:cs typeface="Gill Sans Light"/>
                <a:sym typeface="Gill Sans Light"/>
              </a:defRPr>
            </a:lvl1pPr>
            <a:lvl2pPr marL="1022683" indent="-590883" defTabSz="821530">
              <a:lnSpc>
                <a:spcPct val="100000"/>
              </a:lnSpc>
              <a:spcBef>
                <a:spcPts val="5300"/>
              </a:spcBef>
              <a:buSzPct val="82000"/>
              <a:defRPr sz="5200">
                <a:solidFill>
                  <a:srgbClr val="535353"/>
                </a:solidFill>
                <a:latin typeface="Gill Sans Light"/>
                <a:ea typeface="Gill Sans Light"/>
                <a:cs typeface="Gill Sans Light"/>
                <a:sym typeface="Gill Sans Light"/>
              </a:defRPr>
            </a:lvl2pPr>
            <a:lvl3pPr marL="1454483" indent="-590883" defTabSz="821530">
              <a:lnSpc>
                <a:spcPct val="100000"/>
              </a:lnSpc>
              <a:spcBef>
                <a:spcPts val="5300"/>
              </a:spcBef>
              <a:buSzPct val="82000"/>
              <a:defRPr sz="5200">
                <a:solidFill>
                  <a:srgbClr val="535353"/>
                </a:solidFill>
                <a:latin typeface="Gill Sans Light"/>
                <a:ea typeface="Gill Sans Light"/>
                <a:cs typeface="Gill Sans Light"/>
                <a:sym typeface="Gill Sans Light"/>
              </a:defRPr>
            </a:lvl3pPr>
            <a:lvl4pPr marL="1886284" indent="-590883" defTabSz="821530">
              <a:lnSpc>
                <a:spcPct val="100000"/>
              </a:lnSpc>
              <a:spcBef>
                <a:spcPts val="5300"/>
              </a:spcBef>
              <a:buSzPct val="82000"/>
              <a:defRPr sz="5200">
                <a:solidFill>
                  <a:srgbClr val="535353"/>
                </a:solidFill>
                <a:latin typeface="Gill Sans Light"/>
                <a:ea typeface="Gill Sans Light"/>
                <a:cs typeface="Gill Sans Light"/>
                <a:sym typeface="Gill Sans Light"/>
              </a:defRPr>
            </a:lvl4pPr>
            <a:lvl5pPr marL="2318084" indent="-590884" defTabSz="821530">
              <a:lnSpc>
                <a:spcPct val="100000"/>
              </a:lnSpc>
              <a:spcBef>
                <a:spcPts val="5300"/>
              </a:spcBef>
              <a:buSzPct val="82000"/>
              <a:defRPr sz="5200">
                <a:solidFill>
                  <a:srgbClr val="535353"/>
                </a:solidFill>
                <a:latin typeface="Gill Sans Light"/>
                <a:ea typeface="Gill Sans Light"/>
                <a:cs typeface="Gill Sans Light"/>
                <a:sym typeface="Gill Sans Light"/>
              </a:defRPr>
            </a:lvl5pPr>
          </a:lstStyle>
          <a:p>
            <a:pPr/>
            <a:r>
              <a:t>Nivel de texto 1</a:t>
            </a:r>
          </a:p>
          <a:p>
            <a:pPr lvl="1"/>
            <a:r>
              <a:t>Nivel de texto 2</a:t>
            </a:r>
          </a:p>
          <a:p>
            <a:pPr lvl="2"/>
            <a:r>
              <a:t>Nivel de texto 3</a:t>
            </a:r>
          </a:p>
          <a:p>
            <a:pPr lvl="3"/>
            <a:r>
              <a:t>Nivel de texto 4</a:t>
            </a:r>
          </a:p>
          <a:p>
            <a:pPr lvl="4"/>
            <a:r>
              <a:t>Nivel de texto 5</a:t>
            </a:r>
          </a:p>
        </p:txBody>
      </p:sp>
      <p:sp>
        <p:nvSpPr>
          <p:cNvPr id="172" name="Número de diapositiva"/>
          <p:cNvSpPr txBox="1"/>
          <p:nvPr>
            <p:ph type="sldNum" sz="quarter" idx="2"/>
          </p:nvPr>
        </p:nvSpPr>
        <p:spPr>
          <a:xfrm>
            <a:off x="11952883" y="13037343"/>
            <a:ext cx="460375" cy="498475"/>
          </a:xfrm>
          <a:prstGeom prst="rect">
            <a:avLst/>
          </a:prstGeom>
        </p:spPr>
        <p:txBody>
          <a:bodyPr lIns="71436" tIns="71436" rIns="71436" bIns="71436" anchor="t"/>
          <a:lstStyle>
            <a:lvl1pPr defTabSz="821530">
              <a:defRPr sz="24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9" name="Texto del título"/>
          <p:cNvSpPr txBox="1"/>
          <p:nvPr>
            <p:ph type="title"/>
          </p:nvPr>
        </p:nvSpPr>
        <p:spPr>
          <a:xfrm>
            <a:off x="3548062" y="357186"/>
            <a:ext cx="17287877" cy="3429003"/>
          </a:xfrm>
          <a:prstGeom prst="rect">
            <a:avLst/>
          </a:prstGeom>
        </p:spPr>
        <p:txBody>
          <a:bodyPr lIns="71436" tIns="71436" rIns="71436" bIns="71436" anchor="ctr"/>
          <a:lstStyle>
            <a:lvl1pPr defTabSz="821530">
              <a:lnSpc>
                <a:spcPct val="100000"/>
              </a:lnSpc>
              <a:defRPr cap="all" spc="0" sz="10000">
                <a:solidFill>
                  <a:srgbClr val="535353"/>
                </a:solidFill>
                <a:latin typeface="Gill Sans Light"/>
                <a:ea typeface="Gill Sans Light"/>
                <a:cs typeface="Gill Sans Light"/>
                <a:sym typeface="Gill Sans Light"/>
              </a:defRPr>
            </a:lvl1pPr>
          </a:lstStyle>
          <a:p>
            <a:pPr/>
            <a:r>
              <a:t>Texto del título</a:t>
            </a:r>
          </a:p>
        </p:txBody>
      </p:sp>
      <p:sp>
        <p:nvSpPr>
          <p:cNvPr id="180" name="Nivel de texto 1…"/>
          <p:cNvSpPr txBox="1"/>
          <p:nvPr>
            <p:ph type="body" idx="1"/>
          </p:nvPr>
        </p:nvSpPr>
        <p:spPr>
          <a:xfrm>
            <a:off x="3548062" y="3839764"/>
            <a:ext cx="17287877" cy="8858252"/>
          </a:xfrm>
          <a:prstGeom prst="rect">
            <a:avLst/>
          </a:prstGeom>
        </p:spPr>
        <p:txBody>
          <a:bodyPr lIns="71436" tIns="71436" rIns="71436" bIns="71436" anchor="ctr"/>
          <a:lstStyle>
            <a:lvl1pPr marL="724452" indent="-724452" defTabSz="821530">
              <a:lnSpc>
                <a:spcPct val="120000"/>
              </a:lnSpc>
              <a:spcBef>
                <a:spcPts val="6400"/>
              </a:spcBef>
              <a:buSzPct val="82000"/>
              <a:defRPr sz="6400">
                <a:solidFill>
                  <a:srgbClr val="535353"/>
                </a:solidFill>
                <a:latin typeface="Gill Sans Light"/>
                <a:ea typeface="Gill Sans Light"/>
                <a:cs typeface="Gill Sans Light"/>
                <a:sym typeface="Gill Sans Light"/>
              </a:defRPr>
            </a:lvl1pPr>
            <a:lvl2pPr marL="1245152" indent="-724452" defTabSz="821530">
              <a:lnSpc>
                <a:spcPct val="120000"/>
              </a:lnSpc>
              <a:spcBef>
                <a:spcPts val="6400"/>
              </a:spcBef>
              <a:buSzPct val="82000"/>
              <a:defRPr sz="6400">
                <a:solidFill>
                  <a:srgbClr val="535353"/>
                </a:solidFill>
                <a:latin typeface="Gill Sans Light"/>
                <a:ea typeface="Gill Sans Light"/>
                <a:cs typeface="Gill Sans Light"/>
                <a:sym typeface="Gill Sans Light"/>
              </a:defRPr>
            </a:lvl2pPr>
            <a:lvl3pPr marL="1765851" indent="-724452" defTabSz="821530">
              <a:lnSpc>
                <a:spcPct val="120000"/>
              </a:lnSpc>
              <a:spcBef>
                <a:spcPts val="6400"/>
              </a:spcBef>
              <a:buSzPct val="82000"/>
              <a:defRPr sz="6400">
                <a:solidFill>
                  <a:srgbClr val="535353"/>
                </a:solidFill>
                <a:latin typeface="Gill Sans Light"/>
                <a:ea typeface="Gill Sans Light"/>
                <a:cs typeface="Gill Sans Light"/>
                <a:sym typeface="Gill Sans Light"/>
              </a:defRPr>
            </a:lvl3pPr>
            <a:lvl4pPr marL="2286551" indent="-724452" defTabSz="821530">
              <a:lnSpc>
                <a:spcPct val="120000"/>
              </a:lnSpc>
              <a:spcBef>
                <a:spcPts val="6400"/>
              </a:spcBef>
              <a:buSzPct val="82000"/>
              <a:defRPr sz="6400">
                <a:solidFill>
                  <a:srgbClr val="535353"/>
                </a:solidFill>
                <a:latin typeface="Gill Sans Light"/>
                <a:ea typeface="Gill Sans Light"/>
                <a:cs typeface="Gill Sans Light"/>
                <a:sym typeface="Gill Sans Light"/>
              </a:defRPr>
            </a:lvl4pPr>
            <a:lvl5pPr marL="2807251" indent="-724451" defTabSz="821530">
              <a:lnSpc>
                <a:spcPct val="120000"/>
              </a:lnSpc>
              <a:spcBef>
                <a:spcPts val="6400"/>
              </a:spcBef>
              <a:buSzPct val="82000"/>
              <a:defRPr sz="6400">
                <a:solidFill>
                  <a:srgbClr val="535353"/>
                </a:solidFill>
                <a:latin typeface="Gill Sans Light"/>
                <a:ea typeface="Gill Sans Light"/>
                <a:cs typeface="Gill Sans Light"/>
                <a:sym typeface="Gill Sans Light"/>
              </a:defRPr>
            </a:lvl5pPr>
          </a:lstStyle>
          <a:p>
            <a:pPr/>
            <a:r>
              <a:t>Nivel de texto 1</a:t>
            </a:r>
          </a:p>
          <a:p>
            <a:pPr lvl="1"/>
            <a:r>
              <a:t>Nivel de texto 2</a:t>
            </a:r>
          </a:p>
          <a:p>
            <a:pPr lvl="2"/>
            <a:r>
              <a:t>Nivel de texto 3</a:t>
            </a:r>
          </a:p>
          <a:p>
            <a:pPr lvl="3"/>
            <a:r>
              <a:t>Nivel de texto 4</a:t>
            </a:r>
          </a:p>
          <a:p>
            <a:pPr lvl="4"/>
            <a:r>
              <a:t>Nivel de texto 5</a:t>
            </a:r>
          </a:p>
        </p:txBody>
      </p:sp>
      <p:sp>
        <p:nvSpPr>
          <p:cNvPr id="181" name="Número de diapositiva"/>
          <p:cNvSpPr txBox="1"/>
          <p:nvPr>
            <p:ph type="sldNum" sz="quarter" idx="2"/>
          </p:nvPr>
        </p:nvSpPr>
        <p:spPr>
          <a:xfrm>
            <a:off x="11952883" y="13037343"/>
            <a:ext cx="460375" cy="498475"/>
          </a:xfrm>
          <a:prstGeom prst="rect">
            <a:avLst/>
          </a:prstGeom>
        </p:spPr>
        <p:txBody>
          <a:bodyPr lIns="71436" tIns="71436" rIns="71436" bIns="71436" anchor="t"/>
          <a:lstStyle>
            <a:lvl1pPr defTabSz="821530">
              <a:defRPr sz="24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Playa y mar al atardecer"/>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19200" y="3543300"/>
            <a:ext cx="21945600" cy="4267200"/>
          </a:xfrm>
          <a:prstGeom prst="rect">
            <a:avLst/>
          </a:prstGeom>
        </p:spPr>
        <p:txBody>
          <a:bodyPr anchor="b"/>
          <a:lstStyle>
            <a:lvl1pPr>
              <a:defRPr spc="-128" sz="12800">
                <a:solidFill>
                  <a:srgbClr val="FFFFFF"/>
                </a:solidFill>
              </a:defRPr>
            </a:lvl1pPr>
          </a:lstStyle>
          <a:p>
            <a:pPr/>
            <a:r>
              <a:t>Título de presentación</a:t>
            </a:r>
          </a:p>
        </p:txBody>
      </p:sp>
      <p:sp>
        <p:nvSpPr>
          <p:cNvPr id="23" name="Nivel de texto 1…"/>
          <p:cNvSpPr txBox="1"/>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pc="-58" sz="6000">
                <a:solidFill>
                  <a:srgbClr val="FFFFFF"/>
                </a:solidFill>
                <a:latin typeface="Graphik Semibold"/>
                <a:ea typeface="Graphik Semibold"/>
                <a:cs typeface="Graphik Semibold"/>
                <a:sym typeface="Graphik Semibold"/>
              </a:defRPr>
            </a:lvl1pPr>
            <a:lvl2pPr marL="0" indent="0" algn="ctr" defTabSz="825500">
              <a:lnSpc>
                <a:spcPct val="100000"/>
              </a:lnSpc>
              <a:spcBef>
                <a:spcPts val="0"/>
              </a:spcBef>
              <a:buSzTx/>
              <a:buNone/>
              <a:defRPr spc="-58" sz="6000">
                <a:solidFill>
                  <a:srgbClr val="FFFFFF"/>
                </a:solidFill>
                <a:latin typeface="Graphik Semibold"/>
                <a:ea typeface="Graphik Semibold"/>
                <a:cs typeface="Graphik Semibold"/>
                <a:sym typeface="Graphik Semibold"/>
              </a:defRPr>
            </a:lvl2pPr>
            <a:lvl3pPr marL="0" indent="0" algn="ctr" defTabSz="825500">
              <a:lnSpc>
                <a:spcPct val="100000"/>
              </a:lnSpc>
              <a:spcBef>
                <a:spcPts val="0"/>
              </a:spcBef>
              <a:buSzTx/>
              <a:buNone/>
              <a:defRPr spc="-58" sz="6000">
                <a:solidFill>
                  <a:srgbClr val="FFFFFF"/>
                </a:solidFill>
                <a:latin typeface="Graphik Semibold"/>
                <a:ea typeface="Graphik Semibold"/>
                <a:cs typeface="Graphik Semibold"/>
                <a:sym typeface="Graphik Semibold"/>
              </a:defRPr>
            </a:lvl3pPr>
            <a:lvl4pPr marL="0" indent="0" algn="ctr" defTabSz="825500">
              <a:lnSpc>
                <a:spcPct val="100000"/>
              </a:lnSpc>
              <a:spcBef>
                <a:spcPts val="0"/>
              </a:spcBef>
              <a:buSzTx/>
              <a:buNone/>
              <a:defRPr spc="-58" sz="6000">
                <a:solidFill>
                  <a:srgbClr val="FFFFFF"/>
                </a:solidFill>
                <a:latin typeface="Graphik Semibold"/>
                <a:ea typeface="Graphik Semibold"/>
                <a:cs typeface="Graphik Semibold"/>
                <a:sym typeface="Graphik Semibold"/>
              </a:defRPr>
            </a:lvl4pPr>
            <a:lvl5pPr marL="0" indent="0" algn="ctr" defTabSz="825500">
              <a:lnSpc>
                <a:spcPct val="100000"/>
              </a:lnSpc>
              <a:spcBef>
                <a:spcPts val="0"/>
              </a:spcBef>
              <a:buSzTx/>
              <a:buNone/>
              <a:defRPr spc="-58" sz="6000">
                <a:solidFill>
                  <a:srgbClr val="FFFFFF"/>
                </a:solidFill>
                <a:latin typeface="Graphik Semibold"/>
                <a:ea typeface="Graphik Semibold"/>
                <a:cs typeface="Graphik Semibold"/>
                <a:sym typeface="Graphik Semibold"/>
              </a:defRPr>
            </a:lvl5pPr>
          </a:lstStyle>
          <a:p>
            <a:pPr/>
            <a:r>
              <a:t>Subtítulo de presentación</a:t>
            </a:r>
          </a:p>
          <a:p>
            <a:pPr lvl="1"/>
            <a:r>
              <a:t/>
            </a:r>
          </a:p>
          <a:p>
            <a:pPr lvl="2"/>
            <a:r>
              <a:t/>
            </a:r>
          </a:p>
          <a:p>
            <a:pPr lvl="3"/>
            <a:r>
              <a:t/>
            </a:r>
          </a:p>
          <a:p>
            <a:pPr lvl="4"/>
            <a:r>
              <a:t/>
            </a:r>
          </a:p>
        </p:txBody>
      </p:sp>
      <p:sp>
        <p:nvSpPr>
          <p:cNvPr id="24" name="Autor y fecha"/>
          <p:cNvSpPr txBox="1"/>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pc="-100" sz="3000">
                <a:solidFill>
                  <a:srgbClr val="FFFFFF"/>
                </a:solidFill>
                <a:latin typeface="Graphik Medium"/>
                <a:ea typeface="Graphik Medium"/>
                <a:cs typeface="Graphik Medium"/>
                <a:sym typeface="Graphik Medium"/>
              </a:defRPr>
            </a:lvl1pPr>
          </a:lstStyle>
          <a:p>
            <a:pPr/>
            <a:r>
              <a:t>Autor y fecha</a:t>
            </a:r>
          </a:p>
        </p:txBody>
      </p:sp>
      <p:sp>
        <p:nvSpPr>
          <p:cNvPr id="2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content">
    <p:spTree>
      <p:nvGrpSpPr>
        <p:cNvPr id="1" name=""/>
        <p:cNvGrpSpPr/>
        <p:nvPr/>
      </p:nvGrpSpPr>
      <p:grpSpPr>
        <a:xfrm>
          <a:off x="0" y="0"/>
          <a:ext cx="0" cy="0"/>
          <a:chOff x="0" y="0"/>
          <a:chExt cx="0" cy="0"/>
        </a:xfrm>
      </p:grpSpPr>
      <p:sp>
        <p:nvSpPr>
          <p:cNvPr id="188" name="Gerade Verbindung 36"/>
          <p:cNvSpPr/>
          <p:nvPr/>
        </p:nvSpPr>
        <p:spPr>
          <a:xfrm flipV="1">
            <a:off x="1248000" y="-342001"/>
            <a:ext cx="2" cy="144002"/>
          </a:xfrm>
          <a:prstGeom prst="line">
            <a:avLst/>
          </a:prstGeom>
          <a:ln w="3175">
            <a:solidFill>
              <a:srgbClr val="999999"/>
            </a:solidFill>
          </a:ln>
        </p:spPr>
        <p:txBody>
          <a:bodyPr lIns="45718" tIns="45718" rIns="45718" bIns="45718"/>
          <a:lstStyle/>
          <a:p>
            <a:pPr/>
          </a:p>
        </p:txBody>
      </p:sp>
      <p:sp>
        <p:nvSpPr>
          <p:cNvPr id="189" name="Gerade Verbindung 37"/>
          <p:cNvSpPr/>
          <p:nvPr/>
        </p:nvSpPr>
        <p:spPr>
          <a:xfrm flipV="1">
            <a:off x="2543998" y="-342801"/>
            <a:ext cx="2" cy="144002"/>
          </a:xfrm>
          <a:prstGeom prst="line">
            <a:avLst/>
          </a:prstGeom>
          <a:ln w="3175">
            <a:solidFill>
              <a:srgbClr val="999999"/>
            </a:solidFill>
          </a:ln>
        </p:spPr>
        <p:txBody>
          <a:bodyPr lIns="45718" tIns="45718" rIns="45718" bIns="45718"/>
          <a:lstStyle/>
          <a:p>
            <a:pPr/>
          </a:p>
        </p:txBody>
      </p:sp>
      <p:sp>
        <p:nvSpPr>
          <p:cNvPr id="190" name="Gerade Verbindung 36"/>
          <p:cNvSpPr/>
          <p:nvPr/>
        </p:nvSpPr>
        <p:spPr>
          <a:xfrm flipV="1">
            <a:off x="3120000" y="-341201"/>
            <a:ext cx="1" cy="144002"/>
          </a:xfrm>
          <a:prstGeom prst="line">
            <a:avLst/>
          </a:prstGeom>
          <a:ln w="3175">
            <a:solidFill>
              <a:srgbClr val="999999"/>
            </a:solidFill>
          </a:ln>
        </p:spPr>
        <p:txBody>
          <a:bodyPr lIns="45718" tIns="45718" rIns="45718" bIns="45718"/>
          <a:lstStyle/>
          <a:p>
            <a:pPr/>
          </a:p>
        </p:txBody>
      </p:sp>
      <p:sp>
        <p:nvSpPr>
          <p:cNvPr id="191" name="Gerade Verbindung 37"/>
          <p:cNvSpPr/>
          <p:nvPr/>
        </p:nvSpPr>
        <p:spPr>
          <a:xfrm flipV="1">
            <a:off x="4415999" y="-342001"/>
            <a:ext cx="2" cy="144002"/>
          </a:xfrm>
          <a:prstGeom prst="line">
            <a:avLst/>
          </a:prstGeom>
          <a:ln w="3175">
            <a:solidFill>
              <a:srgbClr val="999999"/>
            </a:solidFill>
          </a:ln>
        </p:spPr>
        <p:txBody>
          <a:bodyPr lIns="45718" tIns="45718" rIns="45718" bIns="45718"/>
          <a:lstStyle/>
          <a:p>
            <a:pPr/>
          </a:p>
        </p:txBody>
      </p:sp>
      <p:sp>
        <p:nvSpPr>
          <p:cNvPr id="192" name="Gerade Verbindung 36"/>
          <p:cNvSpPr/>
          <p:nvPr/>
        </p:nvSpPr>
        <p:spPr>
          <a:xfrm flipV="1">
            <a:off x="4992000" y="-340401"/>
            <a:ext cx="2" cy="144002"/>
          </a:xfrm>
          <a:prstGeom prst="line">
            <a:avLst/>
          </a:prstGeom>
          <a:ln w="3175">
            <a:solidFill>
              <a:srgbClr val="999999"/>
            </a:solidFill>
          </a:ln>
        </p:spPr>
        <p:txBody>
          <a:bodyPr lIns="45718" tIns="45718" rIns="45718" bIns="45718"/>
          <a:lstStyle/>
          <a:p>
            <a:pPr/>
          </a:p>
        </p:txBody>
      </p:sp>
      <p:sp>
        <p:nvSpPr>
          <p:cNvPr id="193" name="Gerade Verbindung 37"/>
          <p:cNvSpPr/>
          <p:nvPr/>
        </p:nvSpPr>
        <p:spPr>
          <a:xfrm flipV="1">
            <a:off x="6288000" y="-341201"/>
            <a:ext cx="2" cy="144002"/>
          </a:xfrm>
          <a:prstGeom prst="line">
            <a:avLst/>
          </a:prstGeom>
          <a:ln w="3175">
            <a:solidFill>
              <a:srgbClr val="999999"/>
            </a:solidFill>
          </a:ln>
        </p:spPr>
        <p:txBody>
          <a:bodyPr lIns="45718" tIns="45718" rIns="45718" bIns="45718"/>
          <a:lstStyle/>
          <a:p>
            <a:pPr/>
          </a:p>
        </p:txBody>
      </p:sp>
      <p:sp>
        <p:nvSpPr>
          <p:cNvPr id="194" name="Gerade Verbindung 36"/>
          <p:cNvSpPr/>
          <p:nvPr/>
        </p:nvSpPr>
        <p:spPr>
          <a:xfrm flipV="1">
            <a:off x="6863998" y="-339601"/>
            <a:ext cx="2" cy="144002"/>
          </a:xfrm>
          <a:prstGeom prst="line">
            <a:avLst/>
          </a:prstGeom>
          <a:ln w="3175">
            <a:solidFill>
              <a:srgbClr val="999999"/>
            </a:solidFill>
          </a:ln>
        </p:spPr>
        <p:txBody>
          <a:bodyPr lIns="45718" tIns="45718" rIns="45718" bIns="45718"/>
          <a:lstStyle/>
          <a:p>
            <a:pPr/>
          </a:p>
        </p:txBody>
      </p:sp>
      <p:sp>
        <p:nvSpPr>
          <p:cNvPr id="195" name="Gerade Verbindung 37"/>
          <p:cNvSpPr/>
          <p:nvPr/>
        </p:nvSpPr>
        <p:spPr>
          <a:xfrm flipV="1">
            <a:off x="8160000" y="-340401"/>
            <a:ext cx="2" cy="144002"/>
          </a:xfrm>
          <a:prstGeom prst="line">
            <a:avLst/>
          </a:prstGeom>
          <a:ln w="3175">
            <a:solidFill>
              <a:srgbClr val="999999"/>
            </a:solidFill>
          </a:ln>
        </p:spPr>
        <p:txBody>
          <a:bodyPr lIns="45718" tIns="45718" rIns="45718" bIns="45718"/>
          <a:lstStyle/>
          <a:p>
            <a:pPr/>
          </a:p>
        </p:txBody>
      </p:sp>
      <p:sp>
        <p:nvSpPr>
          <p:cNvPr id="196" name="Gerade Verbindung 36"/>
          <p:cNvSpPr/>
          <p:nvPr/>
        </p:nvSpPr>
        <p:spPr>
          <a:xfrm flipV="1">
            <a:off x="8735999" y="-338801"/>
            <a:ext cx="2" cy="144002"/>
          </a:xfrm>
          <a:prstGeom prst="line">
            <a:avLst/>
          </a:prstGeom>
          <a:ln w="3175">
            <a:solidFill>
              <a:srgbClr val="999999"/>
            </a:solidFill>
          </a:ln>
        </p:spPr>
        <p:txBody>
          <a:bodyPr lIns="45718" tIns="45718" rIns="45718" bIns="45718"/>
          <a:lstStyle/>
          <a:p>
            <a:pPr/>
          </a:p>
        </p:txBody>
      </p:sp>
      <p:sp>
        <p:nvSpPr>
          <p:cNvPr id="197" name="Gerade Verbindung 37"/>
          <p:cNvSpPr/>
          <p:nvPr/>
        </p:nvSpPr>
        <p:spPr>
          <a:xfrm flipV="1">
            <a:off x="10031999" y="-339601"/>
            <a:ext cx="2" cy="144002"/>
          </a:xfrm>
          <a:prstGeom prst="line">
            <a:avLst/>
          </a:prstGeom>
          <a:ln w="3175">
            <a:solidFill>
              <a:srgbClr val="999999"/>
            </a:solidFill>
          </a:ln>
        </p:spPr>
        <p:txBody>
          <a:bodyPr lIns="45718" tIns="45718" rIns="45718" bIns="45718"/>
          <a:lstStyle/>
          <a:p>
            <a:pPr/>
          </a:p>
        </p:txBody>
      </p:sp>
      <p:sp>
        <p:nvSpPr>
          <p:cNvPr id="198" name="Gerade Verbindung 36"/>
          <p:cNvSpPr/>
          <p:nvPr/>
        </p:nvSpPr>
        <p:spPr>
          <a:xfrm flipV="1">
            <a:off x="10607998" y="-338001"/>
            <a:ext cx="2" cy="144002"/>
          </a:xfrm>
          <a:prstGeom prst="line">
            <a:avLst/>
          </a:prstGeom>
          <a:ln w="3175">
            <a:solidFill>
              <a:srgbClr val="999999"/>
            </a:solidFill>
          </a:ln>
        </p:spPr>
        <p:txBody>
          <a:bodyPr lIns="45718" tIns="45718" rIns="45718" bIns="45718"/>
          <a:lstStyle/>
          <a:p>
            <a:pPr/>
          </a:p>
        </p:txBody>
      </p:sp>
      <p:sp>
        <p:nvSpPr>
          <p:cNvPr id="199" name="Gerade Verbindung 37"/>
          <p:cNvSpPr/>
          <p:nvPr/>
        </p:nvSpPr>
        <p:spPr>
          <a:xfrm flipV="1">
            <a:off x="11903998" y="-338801"/>
            <a:ext cx="2" cy="144002"/>
          </a:xfrm>
          <a:prstGeom prst="line">
            <a:avLst/>
          </a:prstGeom>
          <a:ln w="3175">
            <a:solidFill>
              <a:srgbClr val="999999"/>
            </a:solidFill>
          </a:ln>
        </p:spPr>
        <p:txBody>
          <a:bodyPr lIns="45718" tIns="45718" rIns="45718" bIns="45718"/>
          <a:lstStyle/>
          <a:p>
            <a:pPr/>
          </a:p>
        </p:txBody>
      </p:sp>
      <p:sp>
        <p:nvSpPr>
          <p:cNvPr id="200" name="Gerade Verbindung 36"/>
          <p:cNvSpPr/>
          <p:nvPr/>
        </p:nvSpPr>
        <p:spPr>
          <a:xfrm flipV="1">
            <a:off x="12479998" y="-337201"/>
            <a:ext cx="2" cy="144002"/>
          </a:xfrm>
          <a:prstGeom prst="line">
            <a:avLst/>
          </a:prstGeom>
          <a:ln w="3175">
            <a:solidFill>
              <a:srgbClr val="999999"/>
            </a:solidFill>
          </a:ln>
        </p:spPr>
        <p:txBody>
          <a:bodyPr lIns="45718" tIns="45718" rIns="45718" bIns="45718"/>
          <a:lstStyle/>
          <a:p>
            <a:pPr/>
          </a:p>
        </p:txBody>
      </p:sp>
      <p:sp>
        <p:nvSpPr>
          <p:cNvPr id="201" name="Gerade Verbindung 37"/>
          <p:cNvSpPr/>
          <p:nvPr/>
        </p:nvSpPr>
        <p:spPr>
          <a:xfrm flipV="1">
            <a:off x="13775999" y="-338001"/>
            <a:ext cx="2" cy="144002"/>
          </a:xfrm>
          <a:prstGeom prst="line">
            <a:avLst/>
          </a:prstGeom>
          <a:ln w="3175">
            <a:solidFill>
              <a:srgbClr val="999999"/>
            </a:solidFill>
          </a:ln>
        </p:spPr>
        <p:txBody>
          <a:bodyPr lIns="45718" tIns="45718" rIns="45718" bIns="45718"/>
          <a:lstStyle/>
          <a:p>
            <a:pPr/>
          </a:p>
        </p:txBody>
      </p:sp>
      <p:sp>
        <p:nvSpPr>
          <p:cNvPr id="202" name="Gerade Verbindung 36"/>
          <p:cNvSpPr/>
          <p:nvPr/>
        </p:nvSpPr>
        <p:spPr>
          <a:xfrm flipV="1">
            <a:off x="14351998" y="-336401"/>
            <a:ext cx="2" cy="144002"/>
          </a:xfrm>
          <a:prstGeom prst="line">
            <a:avLst/>
          </a:prstGeom>
          <a:ln w="3175">
            <a:solidFill>
              <a:srgbClr val="999999"/>
            </a:solidFill>
          </a:ln>
        </p:spPr>
        <p:txBody>
          <a:bodyPr lIns="45718" tIns="45718" rIns="45718" bIns="45718"/>
          <a:lstStyle/>
          <a:p>
            <a:pPr/>
          </a:p>
        </p:txBody>
      </p:sp>
      <p:sp>
        <p:nvSpPr>
          <p:cNvPr id="203" name="Gerade Verbindung 37"/>
          <p:cNvSpPr/>
          <p:nvPr/>
        </p:nvSpPr>
        <p:spPr>
          <a:xfrm flipV="1">
            <a:off x="15647998" y="-337201"/>
            <a:ext cx="2" cy="144002"/>
          </a:xfrm>
          <a:prstGeom prst="line">
            <a:avLst/>
          </a:prstGeom>
          <a:ln w="3175">
            <a:solidFill>
              <a:srgbClr val="999999"/>
            </a:solidFill>
          </a:ln>
        </p:spPr>
        <p:txBody>
          <a:bodyPr lIns="45718" tIns="45718" rIns="45718" bIns="45718"/>
          <a:lstStyle/>
          <a:p>
            <a:pPr/>
          </a:p>
        </p:txBody>
      </p:sp>
      <p:sp>
        <p:nvSpPr>
          <p:cNvPr id="204" name="Gerade Verbindung 36"/>
          <p:cNvSpPr/>
          <p:nvPr/>
        </p:nvSpPr>
        <p:spPr>
          <a:xfrm flipV="1">
            <a:off x="16224000" y="-335601"/>
            <a:ext cx="2" cy="144002"/>
          </a:xfrm>
          <a:prstGeom prst="line">
            <a:avLst/>
          </a:prstGeom>
          <a:ln w="3175">
            <a:solidFill>
              <a:srgbClr val="999999"/>
            </a:solidFill>
          </a:ln>
        </p:spPr>
        <p:txBody>
          <a:bodyPr lIns="45718" tIns="45718" rIns="45718" bIns="45718"/>
          <a:lstStyle/>
          <a:p>
            <a:pPr/>
          </a:p>
        </p:txBody>
      </p:sp>
      <p:sp>
        <p:nvSpPr>
          <p:cNvPr id="205" name="Gerade Verbindung 37"/>
          <p:cNvSpPr/>
          <p:nvPr/>
        </p:nvSpPr>
        <p:spPr>
          <a:xfrm flipV="1">
            <a:off x="17520000" y="-336401"/>
            <a:ext cx="2" cy="144002"/>
          </a:xfrm>
          <a:prstGeom prst="line">
            <a:avLst/>
          </a:prstGeom>
          <a:ln w="3175">
            <a:solidFill>
              <a:srgbClr val="999999"/>
            </a:solidFill>
          </a:ln>
        </p:spPr>
        <p:txBody>
          <a:bodyPr lIns="45718" tIns="45718" rIns="45718" bIns="45718"/>
          <a:lstStyle/>
          <a:p>
            <a:pPr/>
          </a:p>
        </p:txBody>
      </p:sp>
      <p:sp>
        <p:nvSpPr>
          <p:cNvPr id="206" name="Gerade Verbindung 36"/>
          <p:cNvSpPr/>
          <p:nvPr/>
        </p:nvSpPr>
        <p:spPr>
          <a:xfrm flipV="1">
            <a:off x="18095999" y="-334801"/>
            <a:ext cx="2" cy="144002"/>
          </a:xfrm>
          <a:prstGeom prst="line">
            <a:avLst/>
          </a:prstGeom>
          <a:ln w="3175">
            <a:solidFill>
              <a:srgbClr val="999999"/>
            </a:solidFill>
          </a:ln>
        </p:spPr>
        <p:txBody>
          <a:bodyPr lIns="45718" tIns="45718" rIns="45718" bIns="45718"/>
          <a:lstStyle/>
          <a:p>
            <a:pPr/>
          </a:p>
        </p:txBody>
      </p:sp>
      <p:sp>
        <p:nvSpPr>
          <p:cNvPr id="207" name="Gerade Verbindung 37"/>
          <p:cNvSpPr/>
          <p:nvPr/>
        </p:nvSpPr>
        <p:spPr>
          <a:xfrm flipV="1">
            <a:off x="19391999" y="-335601"/>
            <a:ext cx="2" cy="144002"/>
          </a:xfrm>
          <a:prstGeom prst="line">
            <a:avLst/>
          </a:prstGeom>
          <a:ln w="3175">
            <a:solidFill>
              <a:srgbClr val="999999"/>
            </a:solidFill>
          </a:ln>
        </p:spPr>
        <p:txBody>
          <a:bodyPr lIns="45718" tIns="45718" rIns="45718" bIns="45718"/>
          <a:lstStyle/>
          <a:p>
            <a:pPr/>
          </a:p>
        </p:txBody>
      </p:sp>
      <p:sp>
        <p:nvSpPr>
          <p:cNvPr id="208" name="Gerade Verbindung 36"/>
          <p:cNvSpPr/>
          <p:nvPr/>
        </p:nvSpPr>
        <p:spPr>
          <a:xfrm flipV="1">
            <a:off x="19967997" y="-334001"/>
            <a:ext cx="2" cy="144002"/>
          </a:xfrm>
          <a:prstGeom prst="line">
            <a:avLst/>
          </a:prstGeom>
          <a:ln w="3175">
            <a:solidFill>
              <a:srgbClr val="999999"/>
            </a:solidFill>
          </a:ln>
        </p:spPr>
        <p:txBody>
          <a:bodyPr lIns="45718" tIns="45718" rIns="45718" bIns="45718"/>
          <a:lstStyle/>
          <a:p>
            <a:pPr/>
          </a:p>
        </p:txBody>
      </p:sp>
      <p:sp>
        <p:nvSpPr>
          <p:cNvPr id="209" name="Gerade Verbindung 37"/>
          <p:cNvSpPr/>
          <p:nvPr/>
        </p:nvSpPr>
        <p:spPr>
          <a:xfrm flipV="1">
            <a:off x="21263999" y="-334801"/>
            <a:ext cx="2" cy="144002"/>
          </a:xfrm>
          <a:prstGeom prst="line">
            <a:avLst/>
          </a:prstGeom>
          <a:ln w="3175">
            <a:solidFill>
              <a:srgbClr val="999999"/>
            </a:solidFill>
          </a:ln>
        </p:spPr>
        <p:txBody>
          <a:bodyPr lIns="45718" tIns="45718" rIns="45718" bIns="45718"/>
          <a:lstStyle/>
          <a:p>
            <a:pPr/>
          </a:p>
        </p:txBody>
      </p:sp>
      <p:sp>
        <p:nvSpPr>
          <p:cNvPr id="210" name="Gerade Verbindung 36"/>
          <p:cNvSpPr/>
          <p:nvPr/>
        </p:nvSpPr>
        <p:spPr>
          <a:xfrm flipV="1">
            <a:off x="21839998" y="-333201"/>
            <a:ext cx="2" cy="144002"/>
          </a:xfrm>
          <a:prstGeom prst="line">
            <a:avLst/>
          </a:prstGeom>
          <a:ln w="3175">
            <a:solidFill>
              <a:srgbClr val="999999"/>
            </a:solidFill>
          </a:ln>
        </p:spPr>
        <p:txBody>
          <a:bodyPr lIns="45718" tIns="45718" rIns="45718" bIns="45718"/>
          <a:lstStyle/>
          <a:p>
            <a:pPr/>
          </a:p>
        </p:txBody>
      </p:sp>
      <p:sp>
        <p:nvSpPr>
          <p:cNvPr id="211" name="Gerade Verbindung 37"/>
          <p:cNvSpPr/>
          <p:nvPr/>
        </p:nvSpPr>
        <p:spPr>
          <a:xfrm flipV="1">
            <a:off x="23135998" y="-334001"/>
            <a:ext cx="2" cy="144002"/>
          </a:xfrm>
          <a:prstGeom prst="line">
            <a:avLst/>
          </a:prstGeom>
          <a:ln w="3175">
            <a:solidFill>
              <a:srgbClr val="999999"/>
            </a:solidFill>
          </a:ln>
        </p:spPr>
        <p:txBody>
          <a:bodyPr lIns="45718" tIns="45718" rIns="45718" bIns="45718"/>
          <a:lstStyle/>
          <a:p>
            <a:pPr/>
          </a:p>
        </p:txBody>
      </p:sp>
      <p:sp>
        <p:nvSpPr>
          <p:cNvPr id="212" name="Gerade Verbindung 36"/>
          <p:cNvSpPr/>
          <p:nvPr/>
        </p:nvSpPr>
        <p:spPr>
          <a:xfrm flipV="1">
            <a:off x="1248000" y="13905199"/>
            <a:ext cx="2" cy="144002"/>
          </a:xfrm>
          <a:prstGeom prst="line">
            <a:avLst/>
          </a:prstGeom>
          <a:ln w="3175">
            <a:solidFill>
              <a:srgbClr val="999999"/>
            </a:solidFill>
          </a:ln>
        </p:spPr>
        <p:txBody>
          <a:bodyPr lIns="45718" tIns="45718" rIns="45718" bIns="45718"/>
          <a:lstStyle/>
          <a:p>
            <a:pPr/>
          </a:p>
        </p:txBody>
      </p:sp>
      <p:sp>
        <p:nvSpPr>
          <p:cNvPr id="213" name="Gerade Verbindung 37"/>
          <p:cNvSpPr/>
          <p:nvPr/>
        </p:nvSpPr>
        <p:spPr>
          <a:xfrm flipV="1">
            <a:off x="2543998" y="13904399"/>
            <a:ext cx="2" cy="144002"/>
          </a:xfrm>
          <a:prstGeom prst="line">
            <a:avLst/>
          </a:prstGeom>
          <a:ln w="3175">
            <a:solidFill>
              <a:srgbClr val="999999"/>
            </a:solidFill>
          </a:ln>
        </p:spPr>
        <p:txBody>
          <a:bodyPr lIns="45718" tIns="45718" rIns="45718" bIns="45718"/>
          <a:lstStyle/>
          <a:p>
            <a:pPr/>
          </a:p>
        </p:txBody>
      </p:sp>
      <p:sp>
        <p:nvSpPr>
          <p:cNvPr id="214" name="Gerade Verbindung 36"/>
          <p:cNvSpPr/>
          <p:nvPr/>
        </p:nvSpPr>
        <p:spPr>
          <a:xfrm flipV="1">
            <a:off x="3120000" y="13905999"/>
            <a:ext cx="1" cy="144002"/>
          </a:xfrm>
          <a:prstGeom prst="line">
            <a:avLst/>
          </a:prstGeom>
          <a:ln w="3175">
            <a:solidFill>
              <a:srgbClr val="999999"/>
            </a:solidFill>
          </a:ln>
        </p:spPr>
        <p:txBody>
          <a:bodyPr lIns="45718" tIns="45718" rIns="45718" bIns="45718"/>
          <a:lstStyle/>
          <a:p>
            <a:pPr/>
          </a:p>
        </p:txBody>
      </p:sp>
      <p:sp>
        <p:nvSpPr>
          <p:cNvPr id="215" name="Gerade Verbindung 37"/>
          <p:cNvSpPr/>
          <p:nvPr/>
        </p:nvSpPr>
        <p:spPr>
          <a:xfrm flipV="1">
            <a:off x="4415999" y="13905199"/>
            <a:ext cx="2" cy="144002"/>
          </a:xfrm>
          <a:prstGeom prst="line">
            <a:avLst/>
          </a:prstGeom>
          <a:ln w="3175">
            <a:solidFill>
              <a:srgbClr val="999999"/>
            </a:solidFill>
          </a:ln>
        </p:spPr>
        <p:txBody>
          <a:bodyPr lIns="45718" tIns="45718" rIns="45718" bIns="45718"/>
          <a:lstStyle/>
          <a:p>
            <a:pPr/>
          </a:p>
        </p:txBody>
      </p:sp>
      <p:sp>
        <p:nvSpPr>
          <p:cNvPr id="216" name="Gerade Verbindung 36"/>
          <p:cNvSpPr/>
          <p:nvPr/>
        </p:nvSpPr>
        <p:spPr>
          <a:xfrm flipV="1">
            <a:off x="4992000" y="13906800"/>
            <a:ext cx="2" cy="144002"/>
          </a:xfrm>
          <a:prstGeom prst="line">
            <a:avLst/>
          </a:prstGeom>
          <a:ln w="3175">
            <a:solidFill>
              <a:srgbClr val="999999"/>
            </a:solidFill>
          </a:ln>
        </p:spPr>
        <p:txBody>
          <a:bodyPr lIns="45718" tIns="45718" rIns="45718" bIns="45718"/>
          <a:lstStyle/>
          <a:p>
            <a:pPr/>
          </a:p>
        </p:txBody>
      </p:sp>
      <p:sp>
        <p:nvSpPr>
          <p:cNvPr id="217" name="Gerade Verbindung 37"/>
          <p:cNvSpPr/>
          <p:nvPr/>
        </p:nvSpPr>
        <p:spPr>
          <a:xfrm flipV="1">
            <a:off x="6288000" y="13905999"/>
            <a:ext cx="2" cy="144002"/>
          </a:xfrm>
          <a:prstGeom prst="line">
            <a:avLst/>
          </a:prstGeom>
          <a:ln w="3175">
            <a:solidFill>
              <a:srgbClr val="999999"/>
            </a:solidFill>
          </a:ln>
        </p:spPr>
        <p:txBody>
          <a:bodyPr lIns="45718" tIns="45718" rIns="45718" bIns="45718"/>
          <a:lstStyle/>
          <a:p>
            <a:pPr/>
          </a:p>
        </p:txBody>
      </p:sp>
      <p:sp>
        <p:nvSpPr>
          <p:cNvPr id="218" name="Gerade Verbindung 36"/>
          <p:cNvSpPr/>
          <p:nvPr/>
        </p:nvSpPr>
        <p:spPr>
          <a:xfrm flipV="1">
            <a:off x="6863998" y="13907600"/>
            <a:ext cx="2" cy="144002"/>
          </a:xfrm>
          <a:prstGeom prst="line">
            <a:avLst/>
          </a:prstGeom>
          <a:ln w="3175">
            <a:solidFill>
              <a:srgbClr val="999999"/>
            </a:solidFill>
          </a:ln>
        </p:spPr>
        <p:txBody>
          <a:bodyPr lIns="45718" tIns="45718" rIns="45718" bIns="45718"/>
          <a:lstStyle/>
          <a:p>
            <a:pPr/>
          </a:p>
        </p:txBody>
      </p:sp>
      <p:sp>
        <p:nvSpPr>
          <p:cNvPr id="219" name="Gerade Verbindung 37"/>
          <p:cNvSpPr/>
          <p:nvPr/>
        </p:nvSpPr>
        <p:spPr>
          <a:xfrm flipV="1">
            <a:off x="8160000" y="13906800"/>
            <a:ext cx="2" cy="144002"/>
          </a:xfrm>
          <a:prstGeom prst="line">
            <a:avLst/>
          </a:prstGeom>
          <a:ln w="3175">
            <a:solidFill>
              <a:srgbClr val="999999"/>
            </a:solidFill>
          </a:ln>
        </p:spPr>
        <p:txBody>
          <a:bodyPr lIns="45718" tIns="45718" rIns="45718" bIns="45718"/>
          <a:lstStyle/>
          <a:p>
            <a:pPr/>
          </a:p>
        </p:txBody>
      </p:sp>
      <p:sp>
        <p:nvSpPr>
          <p:cNvPr id="220" name="Gerade Verbindung 36"/>
          <p:cNvSpPr/>
          <p:nvPr/>
        </p:nvSpPr>
        <p:spPr>
          <a:xfrm flipV="1">
            <a:off x="8735999" y="13908400"/>
            <a:ext cx="2" cy="144002"/>
          </a:xfrm>
          <a:prstGeom prst="line">
            <a:avLst/>
          </a:prstGeom>
          <a:ln w="3175">
            <a:solidFill>
              <a:srgbClr val="999999"/>
            </a:solidFill>
          </a:ln>
        </p:spPr>
        <p:txBody>
          <a:bodyPr lIns="45718" tIns="45718" rIns="45718" bIns="45718"/>
          <a:lstStyle/>
          <a:p>
            <a:pPr/>
          </a:p>
        </p:txBody>
      </p:sp>
      <p:sp>
        <p:nvSpPr>
          <p:cNvPr id="221" name="Gerade Verbindung 37"/>
          <p:cNvSpPr/>
          <p:nvPr/>
        </p:nvSpPr>
        <p:spPr>
          <a:xfrm flipV="1">
            <a:off x="10031999" y="13907600"/>
            <a:ext cx="2" cy="144002"/>
          </a:xfrm>
          <a:prstGeom prst="line">
            <a:avLst/>
          </a:prstGeom>
          <a:ln w="3175">
            <a:solidFill>
              <a:srgbClr val="999999"/>
            </a:solidFill>
          </a:ln>
        </p:spPr>
        <p:txBody>
          <a:bodyPr lIns="45718" tIns="45718" rIns="45718" bIns="45718"/>
          <a:lstStyle/>
          <a:p>
            <a:pPr/>
          </a:p>
        </p:txBody>
      </p:sp>
      <p:sp>
        <p:nvSpPr>
          <p:cNvPr id="222" name="Gerade Verbindung 36"/>
          <p:cNvSpPr/>
          <p:nvPr/>
        </p:nvSpPr>
        <p:spPr>
          <a:xfrm flipV="1">
            <a:off x="10607998" y="13909200"/>
            <a:ext cx="2" cy="144002"/>
          </a:xfrm>
          <a:prstGeom prst="line">
            <a:avLst/>
          </a:prstGeom>
          <a:ln w="3175">
            <a:solidFill>
              <a:srgbClr val="999999"/>
            </a:solidFill>
          </a:ln>
        </p:spPr>
        <p:txBody>
          <a:bodyPr lIns="45718" tIns="45718" rIns="45718" bIns="45718"/>
          <a:lstStyle/>
          <a:p>
            <a:pPr/>
          </a:p>
        </p:txBody>
      </p:sp>
      <p:sp>
        <p:nvSpPr>
          <p:cNvPr id="223" name="Gerade Verbindung 37"/>
          <p:cNvSpPr/>
          <p:nvPr/>
        </p:nvSpPr>
        <p:spPr>
          <a:xfrm flipV="1">
            <a:off x="11903998" y="13908400"/>
            <a:ext cx="2" cy="144002"/>
          </a:xfrm>
          <a:prstGeom prst="line">
            <a:avLst/>
          </a:prstGeom>
          <a:ln w="3175">
            <a:solidFill>
              <a:srgbClr val="999999"/>
            </a:solidFill>
          </a:ln>
        </p:spPr>
        <p:txBody>
          <a:bodyPr lIns="45718" tIns="45718" rIns="45718" bIns="45718"/>
          <a:lstStyle/>
          <a:p>
            <a:pPr/>
          </a:p>
        </p:txBody>
      </p:sp>
      <p:sp>
        <p:nvSpPr>
          <p:cNvPr id="224" name="Gerade Verbindung 36"/>
          <p:cNvSpPr/>
          <p:nvPr/>
        </p:nvSpPr>
        <p:spPr>
          <a:xfrm flipV="1">
            <a:off x="12479998" y="13910000"/>
            <a:ext cx="2" cy="144002"/>
          </a:xfrm>
          <a:prstGeom prst="line">
            <a:avLst/>
          </a:prstGeom>
          <a:ln w="3175">
            <a:solidFill>
              <a:srgbClr val="999999"/>
            </a:solidFill>
          </a:ln>
        </p:spPr>
        <p:txBody>
          <a:bodyPr lIns="45718" tIns="45718" rIns="45718" bIns="45718"/>
          <a:lstStyle/>
          <a:p>
            <a:pPr/>
          </a:p>
        </p:txBody>
      </p:sp>
      <p:sp>
        <p:nvSpPr>
          <p:cNvPr id="225" name="Gerade Verbindung 37"/>
          <p:cNvSpPr/>
          <p:nvPr/>
        </p:nvSpPr>
        <p:spPr>
          <a:xfrm flipV="1">
            <a:off x="13775999" y="13909200"/>
            <a:ext cx="2" cy="144002"/>
          </a:xfrm>
          <a:prstGeom prst="line">
            <a:avLst/>
          </a:prstGeom>
          <a:ln w="3175">
            <a:solidFill>
              <a:srgbClr val="999999"/>
            </a:solidFill>
          </a:ln>
        </p:spPr>
        <p:txBody>
          <a:bodyPr lIns="45718" tIns="45718" rIns="45718" bIns="45718"/>
          <a:lstStyle/>
          <a:p>
            <a:pPr/>
          </a:p>
        </p:txBody>
      </p:sp>
      <p:sp>
        <p:nvSpPr>
          <p:cNvPr id="226" name="Gerade Verbindung 36"/>
          <p:cNvSpPr/>
          <p:nvPr/>
        </p:nvSpPr>
        <p:spPr>
          <a:xfrm flipV="1">
            <a:off x="14351998" y="13910800"/>
            <a:ext cx="2" cy="144002"/>
          </a:xfrm>
          <a:prstGeom prst="line">
            <a:avLst/>
          </a:prstGeom>
          <a:ln w="3175">
            <a:solidFill>
              <a:srgbClr val="999999"/>
            </a:solidFill>
          </a:ln>
        </p:spPr>
        <p:txBody>
          <a:bodyPr lIns="45718" tIns="45718" rIns="45718" bIns="45718"/>
          <a:lstStyle/>
          <a:p>
            <a:pPr/>
          </a:p>
        </p:txBody>
      </p:sp>
      <p:sp>
        <p:nvSpPr>
          <p:cNvPr id="227" name="Gerade Verbindung 37"/>
          <p:cNvSpPr/>
          <p:nvPr/>
        </p:nvSpPr>
        <p:spPr>
          <a:xfrm flipV="1">
            <a:off x="15647998" y="13910000"/>
            <a:ext cx="2" cy="144002"/>
          </a:xfrm>
          <a:prstGeom prst="line">
            <a:avLst/>
          </a:prstGeom>
          <a:ln w="3175">
            <a:solidFill>
              <a:srgbClr val="999999"/>
            </a:solidFill>
          </a:ln>
        </p:spPr>
        <p:txBody>
          <a:bodyPr lIns="45718" tIns="45718" rIns="45718" bIns="45718"/>
          <a:lstStyle/>
          <a:p>
            <a:pPr/>
          </a:p>
        </p:txBody>
      </p:sp>
      <p:sp>
        <p:nvSpPr>
          <p:cNvPr id="228" name="Gerade Verbindung 36"/>
          <p:cNvSpPr/>
          <p:nvPr/>
        </p:nvSpPr>
        <p:spPr>
          <a:xfrm flipV="1">
            <a:off x="16224000" y="13911600"/>
            <a:ext cx="2" cy="144002"/>
          </a:xfrm>
          <a:prstGeom prst="line">
            <a:avLst/>
          </a:prstGeom>
          <a:ln w="3175">
            <a:solidFill>
              <a:srgbClr val="999999"/>
            </a:solidFill>
          </a:ln>
        </p:spPr>
        <p:txBody>
          <a:bodyPr lIns="45718" tIns="45718" rIns="45718" bIns="45718"/>
          <a:lstStyle/>
          <a:p>
            <a:pPr/>
          </a:p>
        </p:txBody>
      </p:sp>
      <p:sp>
        <p:nvSpPr>
          <p:cNvPr id="229" name="Gerade Verbindung 37"/>
          <p:cNvSpPr/>
          <p:nvPr/>
        </p:nvSpPr>
        <p:spPr>
          <a:xfrm flipV="1">
            <a:off x="17520000" y="13910800"/>
            <a:ext cx="2" cy="144002"/>
          </a:xfrm>
          <a:prstGeom prst="line">
            <a:avLst/>
          </a:prstGeom>
          <a:ln w="3175">
            <a:solidFill>
              <a:srgbClr val="999999"/>
            </a:solidFill>
          </a:ln>
        </p:spPr>
        <p:txBody>
          <a:bodyPr lIns="45718" tIns="45718" rIns="45718" bIns="45718"/>
          <a:lstStyle/>
          <a:p>
            <a:pPr/>
          </a:p>
        </p:txBody>
      </p:sp>
      <p:sp>
        <p:nvSpPr>
          <p:cNvPr id="230" name="Gerade Verbindung 36"/>
          <p:cNvSpPr/>
          <p:nvPr/>
        </p:nvSpPr>
        <p:spPr>
          <a:xfrm flipV="1">
            <a:off x="18095999" y="13912400"/>
            <a:ext cx="2" cy="144002"/>
          </a:xfrm>
          <a:prstGeom prst="line">
            <a:avLst/>
          </a:prstGeom>
          <a:ln w="3175">
            <a:solidFill>
              <a:srgbClr val="999999"/>
            </a:solidFill>
          </a:ln>
        </p:spPr>
        <p:txBody>
          <a:bodyPr lIns="45718" tIns="45718" rIns="45718" bIns="45718"/>
          <a:lstStyle/>
          <a:p>
            <a:pPr/>
          </a:p>
        </p:txBody>
      </p:sp>
      <p:sp>
        <p:nvSpPr>
          <p:cNvPr id="231" name="Gerade Verbindung 37"/>
          <p:cNvSpPr/>
          <p:nvPr/>
        </p:nvSpPr>
        <p:spPr>
          <a:xfrm flipV="1">
            <a:off x="19391999" y="13911600"/>
            <a:ext cx="2" cy="144002"/>
          </a:xfrm>
          <a:prstGeom prst="line">
            <a:avLst/>
          </a:prstGeom>
          <a:ln w="3175">
            <a:solidFill>
              <a:srgbClr val="999999"/>
            </a:solidFill>
          </a:ln>
        </p:spPr>
        <p:txBody>
          <a:bodyPr lIns="45718" tIns="45718" rIns="45718" bIns="45718"/>
          <a:lstStyle/>
          <a:p>
            <a:pPr/>
          </a:p>
        </p:txBody>
      </p:sp>
      <p:sp>
        <p:nvSpPr>
          <p:cNvPr id="232" name="Gerade Verbindung 36"/>
          <p:cNvSpPr/>
          <p:nvPr/>
        </p:nvSpPr>
        <p:spPr>
          <a:xfrm flipV="1">
            <a:off x="19967997" y="13913200"/>
            <a:ext cx="2" cy="144002"/>
          </a:xfrm>
          <a:prstGeom prst="line">
            <a:avLst/>
          </a:prstGeom>
          <a:ln w="3175">
            <a:solidFill>
              <a:srgbClr val="999999"/>
            </a:solidFill>
          </a:ln>
        </p:spPr>
        <p:txBody>
          <a:bodyPr lIns="45718" tIns="45718" rIns="45718" bIns="45718"/>
          <a:lstStyle/>
          <a:p>
            <a:pPr/>
          </a:p>
        </p:txBody>
      </p:sp>
      <p:sp>
        <p:nvSpPr>
          <p:cNvPr id="233" name="Gerade Verbindung 37"/>
          <p:cNvSpPr/>
          <p:nvPr/>
        </p:nvSpPr>
        <p:spPr>
          <a:xfrm flipV="1">
            <a:off x="21263999" y="13912400"/>
            <a:ext cx="2" cy="144002"/>
          </a:xfrm>
          <a:prstGeom prst="line">
            <a:avLst/>
          </a:prstGeom>
          <a:ln w="3175">
            <a:solidFill>
              <a:srgbClr val="999999"/>
            </a:solidFill>
          </a:ln>
        </p:spPr>
        <p:txBody>
          <a:bodyPr lIns="45718" tIns="45718" rIns="45718" bIns="45718"/>
          <a:lstStyle/>
          <a:p>
            <a:pPr/>
          </a:p>
        </p:txBody>
      </p:sp>
      <p:sp>
        <p:nvSpPr>
          <p:cNvPr id="234" name="Gerade Verbindung 36"/>
          <p:cNvSpPr/>
          <p:nvPr/>
        </p:nvSpPr>
        <p:spPr>
          <a:xfrm flipV="1">
            <a:off x="21839998" y="13914000"/>
            <a:ext cx="2" cy="144002"/>
          </a:xfrm>
          <a:prstGeom prst="line">
            <a:avLst/>
          </a:prstGeom>
          <a:ln w="3175">
            <a:solidFill>
              <a:srgbClr val="999999"/>
            </a:solidFill>
          </a:ln>
        </p:spPr>
        <p:txBody>
          <a:bodyPr lIns="45718" tIns="45718" rIns="45718" bIns="45718"/>
          <a:lstStyle/>
          <a:p>
            <a:pPr/>
          </a:p>
        </p:txBody>
      </p:sp>
      <p:sp>
        <p:nvSpPr>
          <p:cNvPr id="235" name="Gerade Verbindung 37"/>
          <p:cNvSpPr/>
          <p:nvPr/>
        </p:nvSpPr>
        <p:spPr>
          <a:xfrm flipV="1">
            <a:off x="23135998" y="13913200"/>
            <a:ext cx="2" cy="144002"/>
          </a:xfrm>
          <a:prstGeom prst="line">
            <a:avLst/>
          </a:prstGeom>
          <a:ln w="3175">
            <a:solidFill>
              <a:srgbClr val="999999"/>
            </a:solidFill>
          </a:ln>
        </p:spPr>
        <p:txBody>
          <a:bodyPr lIns="45718" tIns="45718" rIns="45718" bIns="45718"/>
          <a:lstStyle/>
          <a:p>
            <a:pPr/>
          </a:p>
        </p:txBody>
      </p:sp>
      <p:sp>
        <p:nvSpPr>
          <p:cNvPr id="236" name="Gerade Verbindung 61"/>
          <p:cNvSpPr/>
          <p:nvPr/>
        </p:nvSpPr>
        <p:spPr>
          <a:xfrm>
            <a:off x="-480138" y="2968730"/>
            <a:ext cx="192002" cy="2"/>
          </a:xfrm>
          <a:prstGeom prst="line">
            <a:avLst/>
          </a:prstGeom>
          <a:ln w="3175">
            <a:solidFill>
              <a:srgbClr val="999999"/>
            </a:solidFill>
          </a:ln>
        </p:spPr>
        <p:txBody>
          <a:bodyPr lIns="45718" tIns="45718" rIns="45718" bIns="45718"/>
          <a:lstStyle/>
          <a:p>
            <a:pPr/>
          </a:p>
        </p:txBody>
      </p:sp>
      <p:sp>
        <p:nvSpPr>
          <p:cNvPr id="237" name="Gerade Verbindung 62"/>
          <p:cNvSpPr/>
          <p:nvPr/>
        </p:nvSpPr>
        <p:spPr>
          <a:xfrm>
            <a:off x="-480138" y="12185322"/>
            <a:ext cx="192002" cy="2"/>
          </a:xfrm>
          <a:prstGeom prst="line">
            <a:avLst/>
          </a:prstGeom>
          <a:ln w="3175">
            <a:solidFill>
              <a:srgbClr val="999999"/>
            </a:solidFill>
          </a:ln>
        </p:spPr>
        <p:txBody>
          <a:bodyPr lIns="45718" tIns="45718" rIns="45718" bIns="45718"/>
          <a:lstStyle/>
          <a:p>
            <a:pPr/>
          </a:p>
        </p:txBody>
      </p:sp>
      <p:sp>
        <p:nvSpPr>
          <p:cNvPr id="238" name="Gerade Verbindung 64"/>
          <p:cNvSpPr/>
          <p:nvPr/>
        </p:nvSpPr>
        <p:spPr>
          <a:xfrm>
            <a:off x="-480138" y="808057"/>
            <a:ext cx="192002" cy="2"/>
          </a:xfrm>
          <a:prstGeom prst="line">
            <a:avLst/>
          </a:prstGeom>
          <a:ln w="3175">
            <a:solidFill>
              <a:srgbClr val="999999"/>
            </a:solidFill>
          </a:ln>
        </p:spPr>
        <p:txBody>
          <a:bodyPr lIns="45718" tIns="45718" rIns="45718" bIns="45718"/>
          <a:lstStyle/>
          <a:p>
            <a:pPr/>
          </a:p>
        </p:txBody>
      </p:sp>
      <p:grpSp>
        <p:nvGrpSpPr>
          <p:cNvPr id="244" name="Logo Merck"/>
          <p:cNvGrpSpPr/>
          <p:nvPr/>
        </p:nvGrpSpPr>
        <p:grpSpPr>
          <a:xfrm>
            <a:off x="21079043" y="12880639"/>
            <a:ext cx="2057187" cy="324004"/>
            <a:chOff x="0" y="0"/>
            <a:chExt cx="2057186" cy="324002"/>
          </a:xfrm>
        </p:grpSpPr>
        <p:sp>
          <p:nvSpPr>
            <p:cNvPr id="239" name="Logo K"/>
            <p:cNvSpPr/>
            <p:nvPr/>
          </p:nvSpPr>
          <p:spPr>
            <a:xfrm>
              <a:off x="1739137" y="-1"/>
              <a:ext cx="318050"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9" y="21600"/>
                  </a:moveTo>
                  <a:cubicBezTo>
                    <a:pt x="3058" y="21600"/>
                    <a:pt x="4205" y="21027"/>
                    <a:pt x="5161" y="20071"/>
                  </a:cubicBezTo>
                  <a:cubicBezTo>
                    <a:pt x="5161" y="20071"/>
                    <a:pt x="5735" y="19497"/>
                    <a:pt x="6499" y="18733"/>
                  </a:cubicBezTo>
                  <a:cubicBezTo>
                    <a:pt x="6881" y="18159"/>
                    <a:pt x="7646" y="17968"/>
                    <a:pt x="8219" y="17777"/>
                  </a:cubicBezTo>
                  <a:cubicBezTo>
                    <a:pt x="8411" y="17777"/>
                    <a:pt x="8602" y="17777"/>
                    <a:pt x="8793" y="17777"/>
                  </a:cubicBezTo>
                  <a:cubicBezTo>
                    <a:pt x="8984" y="17777"/>
                    <a:pt x="9175" y="17777"/>
                    <a:pt x="9366" y="17777"/>
                  </a:cubicBezTo>
                  <a:cubicBezTo>
                    <a:pt x="10131" y="17968"/>
                    <a:pt x="10896" y="18159"/>
                    <a:pt x="11469" y="18350"/>
                  </a:cubicBezTo>
                  <a:cubicBezTo>
                    <a:pt x="17586" y="20835"/>
                    <a:pt x="17586" y="20835"/>
                    <a:pt x="17586" y="20835"/>
                  </a:cubicBezTo>
                  <a:cubicBezTo>
                    <a:pt x="17586" y="20835"/>
                    <a:pt x="19115" y="21600"/>
                    <a:pt x="20262" y="21600"/>
                  </a:cubicBezTo>
                  <a:cubicBezTo>
                    <a:pt x="21218" y="21600"/>
                    <a:pt x="21218" y="21600"/>
                    <a:pt x="21218" y="21600"/>
                  </a:cubicBezTo>
                  <a:cubicBezTo>
                    <a:pt x="21409" y="21600"/>
                    <a:pt x="21600" y="21409"/>
                    <a:pt x="21600" y="21027"/>
                  </a:cubicBezTo>
                  <a:cubicBezTo>
                    <a:pt x="21600" y="18924"/>
                    <a:pt x="21600" y="18924"/>
                    <a:pt x="21600" y="18924"/>
                  </a:cubicBezTo>
                  <a:cubicBezTo>
                    <a:pt x="21600" y="17395"/>
                    <a:pt x="20644" y="15865"/>
                    <a:pt x="19115" y="15292"/>
                  </a:cubicBezTo>
                  <a:cubicBezTo>
                    <a:pt x="17968" y="14719"/>
                    <a:pt x="17968" y="14719"/>
                    <a:pt x="17968" y="14719"/>
                  </a:cubicBezTo>
                  <a:cubicBezTo>
                    <a:pt x="16821" y="14336"/>
                    <a:pt x="15674" y="13381"/>
                    <a:pt x="14910" y="12807"/>
                  </a:cubicBezTo>
                  <a:cubicBezTo>
                    <a:pt x="14910" y="12807"/>
                    <a:pt x="13763" y="11469"/>
                    <a:pt x="15101" y="9940"/>
                  </a:cubicBezTo>
                  <a:cubicBezTo>
                    <a:pt x="20453" y="4588"/>
                    <a:pt x="20453" y="4588"/>
                    <a:pt x="20453" y="4588"/>
                  </a:cubicBezTo>
                  <a:cubicBezTo>
                    <a:pt x="21218" y="3823"/>
                    <a:pt x="21600" y="2867"/>
                    <a:pt x="21600" y="1912"/>
                  </a:cubicBezTo>
                  <a:cubicBezTo>
                    <a:pt x="21600" y="1912"/>
                    <a:pt x="21600" y="1529"/>
                    <a:pt x="21600" y="1147"/>
                  </a:cubicBezTo>
                  <a:cubicBezTo>
                    <a:pt x="21409" y="956"/>
                    <a:pt x="21218" y="573"/>
                    <a:pt x="21027" y="382"/>
                  </a:cubicBezTo>
                  <a:cubicBezTo>
                    <a:pt x="20835" y="191"/>
                    <a:pt x="20262" y="0"/>
                    <a:pt x="19688" y="0"/>
                  </a:cubicBezTo>
                  <a:cubicBezTo>
                    <a:pt x="19688" y="0"/>
                    <a:pt x="18924" y="0"/>
                    <a:pt x="18924" y="0"/>
                  </a:cubicBezTo>
                  <a:cubicBezTo>
                    <a:pt x="17395" y="0"/>
                    <a:pt x="16248" y="573"/>
                    <a:pt x="15292" y="1529"/>
                  </a:cubicBezTo>
                  <a:cubicBezTo>
                    <a:pt x="15292" y="1529"/>
                    <a:pt x="11660" y="4970"/>
                    <a:pt x="10896" y="5926"/>
                  </a:cubicBezTo>
                  <a:cubicBezTo>
                    <a:pt x="5926" y="10896"/>
                    <a:pt x="5926" y="10896"/>
                    <a:pt x="5926" y="10896"/>
                  </a:cubicBezTo>
                  <a:cubicBezTo>
                    <a:pt x="5926" y="10896"/>
                    <a:pt x="5926" y="3058"/>
                    <a:pt x="5926" y="3058"/>
                  </a:cubicBezTo>
                  <a:cubicBezTo>
                    <a:pt x="5926" y="1338"/>
                    <a:pt x="4396" y="0"/>
                    <a:pt x="2676" y="0"/>
                  </a:cubicBezTo>
                  <a:cubicBezTo>
                    <a:pt x="2676" y="0"/>
                    <a:pt x="1338" y="0"/>
                    <a:pt x="1338" y="0"/>
                  </a:cubicBezTo>
                  <a:cubicBezTo>
                    <a:pt x="956" y="0"/>
                    <a:pt x="382" y="0"/>
                    <a:pt x="191" y="0"/>
                  </a:cubicBezTo>
                  <a:cubicBezTo>
                    <a:pt x="0" y="191"/>
                    <a:pt x="0" y="382"/>
                    <a:pt x="0" y="573"/>
                  </a:cubicBezTo>
                  <a:cubicBezTo>
                    <a:pt x="0" y="573"/>
                    <a:pt x="0" y="21218"/>
                    <a:pt x="0" y="21218"/>
                  </a:cubicBezTo>
                  <a:cubicBezTo>
                    <a:pt x="0" y="21409"/>
                    <a:pt x="191" y="21600"/>
                    <a:pt x="382" y="21600"/>
                  </a:cubicBezTo>
                  <a:lnTo>
                    <a:pt x="1529" y="21600"/>
                  </a:ln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240" name="Logo C"/>
            <p:cNvSpPr/>
            <p:nvPr/>
          </p:nvSpPr>
          <p:spPr>
            <a:xfrm>
              <a:off x="1390119" y="0"/>
              <a:ext cx="320432" cy="32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32" y="12397"/>
                  </a:moveTo>
                  <a:cubicBezTo>
                    <a:pt x="17811" y="12397"/>
                    <a:pt x="17811" y="12397"/>
                    <a:pt x="17811" y="12397"/>
                  </a:cubicBezTo>
                  <a:cubicBezTo>
                    <a:pt x="16674" y="12397"/>
                    <a:pt x="15916" y="12772"/>
                    <a:pt x="15537" y="13899"/>
                  </a:cubicBezTo>
                  <a:cubicBezTo>
                    <a:pt x="15347" y="14463"/>
                    <a:pt x="14968" y="15026"/>
                    <a:pt x="14400" y="15402"/>
                  </a:cubicBezTo>
                  <a:cubicBezTo>
                    <a:pt x="13832" y="15777"/>
                    <a:pt x="13263" y="16153"/>
                    <a:pt x="12316" y="16153"/>
                  </a:cubicBezTo>
                  <a:cubicBezTo>
                    <a:pt x="11747" y="16153"/>
                    <a:pt x="10800" y="15777"/>
                    <a:pt x="10042" y="15402"/>
                  </a:cubicBezTo>
                  <a:cubicBezTo>
                    <a:pt x="9284" y="15026"/>
                    <a:pt x="8716" y="14463"/>
                    <a:pt x="7958" y="13711"/>
                  </a:cubicBezTo>
                  <a:cubicBezTo>
                    <a:pt x="7389" y="13148"/>
                    <a:pt x="6821" y="12397"/>
                    <a:pt x="6442" y="11457"/>
                  </a:cubicBezTo>
                  <a:cubicBezTo>
                    <a:pt x="6063" y="10706"/>
                    <a:pt x="5874" y="9767"/>
                    <a:pt x="5874" y="9016"/>
                  </a:cubicBezTo>
                  <a:cubicBezTo>
                    <a:pt x="5874" y="7889"/>
                    <a:pt x="6253" y="7137"/>
                    <a:pt x="6821" y="6386"/>
                  </a:cubicBezTo>
                  <a:cubicBezTo>
                    <a:pt x="7579" y="5823"/>
                    <a:pt x="8337" y="5447"/>
                    <a:pt x="9284" y="5447"/>
                  </a:cubicBezTo>
                  <a:cubicBezTo>
                    <a:pt x="10421" y="5447"/>
                    <a:pt x="11558" y="5823"/>
                    <a:pt x="12505" y="6574"/>
                  </a:cubicBezTo>
                  <a:cubicBezTo>
                    <a:pt x="13074" y="6950"/>
                    <a:pt x="13453" y="7137"/>
                    <a:pt x="14021" y="7137"/>
                  </a:cubicBezTo>
                  <a:cubicBezTo>
                    <a:pt x="14400" y="7137"/>
                    <a:pt x="14968" y="6762"/>
                    <a:pt x="15537" y="6386"/>
                  </a:cubicBezTo>
                  <a:cubicBezTo>
                    <a:pt x="17811" y="4132"/>
                    <a:pt x="17811" y="4132"/>
                    <a:pt x="17811" y="4132"/>
                  </a:cubicBezTo>
                  <a:cubicBezTo>
                    <a:pt x="18000" y="3944"/>
                    <a:pt x="18000" y="3944"/>
                    <a:pt x="18000" y="3757"/>
                  </a:cubicBezTo>
                  <a:cubicBezTo>
                    <a:pt x="17811" y="3569"/>
                    <a:pt x="17811" y="3569"/>
                    <a:pt x="17621" y="3381"/>
                  </a:cubicBezTo>
                  <a:cubicBezTo>
                    <a:pt x="16484" y="2254"/>
                    <a:pt x="15158" y="1503"/>
                    <a:pt x="13832" y="939"/>
                  </a:cubicBezTo>
                  <a:cubicBezTo>
                    <a:pt x="12316" y="188"/>
                    <a:pt x="10800" y="0"/>
                    <a:pt x="9284" y="0"/>
                  </a:cubicBezTo>
                  <a:cubicBezTo>
                    <a:pt x="568" y="0"/>
                    <a:pt x="568" y="0"/>
                    <a:pt x="568" y="0"/>
                  </a:cubicBezTo>
                  <a:cubicBezTo>
                    <a:pt x="189" y="0"/>
                    <a:pt x="0" y="188"/>
                    <a:pt x="0" y="563"/>
                  </a:cubicBezTo>
                  <a:cubicBezTo>
                    <a:pt x="0" y="9203"/>
                    <a:pt x="0" y="9203"/>
                    <a:pt x="0" y="9203"/>
                  </a:cubicBezTo>
                  <a:cubicBezTo>
                    <a:pt x="0" y="10706"/>
                    <a:pt x="379" y="12397"/>
                    <a:pt x="1137" y="13899"/>
                  </a:cubicBezTo>
                  <a:cubicBezTo>
                    <a:pt x="1705" y="15402"/>
                    <a:pt x="2653" y="16717"/>
                    <a:pt x="3789" y="17843"/>
                  </a:cubicBezTo>
                  <a:cubicBezTo>
                    <a:pt x="4926" y="18970"/>
                    <a:pt x="6253" y="19910"/>
                    <a:pt x="7768" y="20473"/>
                  </a:cubicBezTo>
                  <a:cubicBezTo>
                    <a:pt x="9284" y="21224"/>
                    <a:pt x="10800" y="21600"/>
                    <a:pt x="12316" y="21600"/>
                  </a:cubicBezTo>
                  <a:cubicBezTo>
                    <a:pt x="13642" y="21600"/>
                    <a:pt x="14779" y="21412"/>
                    <a:pt x="15916" y="20849"/>
                  </a:cubicBezTo>
                  <a:cubicBezTo>
                    <a:pt x="17053" y="20473"/>
                    <a:pt x="18000" y="19910"/>
                    <a:pt x="18758" y="19158"/>
                  </a:cubicBezTo>
                  <a:cubicBezTo>
                    <a:pt x="19516" y="18407"/>
                    <a:pt x="20274" y="17468"/>
                    <a:pt x="20653" y="16341"/>
                  </a:cubicBezTo>
                  <a:cubicBezTo>
                    <a:pt x="21221" y="15214"/>
                    <a:pt x="21411" y="14087"/>
                    <a:pt x="21600" y="12960"/>
                  </a:cubicBezTo>
                  <a:cubicBezTo>
                    <a:pt x="21600" y="12584"/>
                    <a:pt x="21411" y="12397"/>
                    <a:pt x="21032" y="12397"/>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241" name="Logo R"/>
            <p:cNvSpPr/>
            <p:nvPr/>
          </p:nvSpPr>
          <p:spPr>
            <a:xfrm>
              <a:off x="1043482" y="-1"/>
              <a:ext cx="346639"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49" y="18924"/>
                  </a:moveTo>
                  <a:cubicBezTo>
                    <a:pt x="21249" y="18924"/>
                    <a:pt x="20195" y="18733"/>
                    <a:pt x="18263" y="16821"/>
                  </a:cubicBezTo>
                  <a:cubicBezTo>
                    <a:pt x="17210" y="15865"/>
                    <a:pt x="16332" y="15292"/>
                    <a:pt x="15980" y="14910"/>
                  </a:cubicBezTo>
                  <a:cubicBezTo>
                    <a:pt x="16332" y="14719"/>
                    <a:pt x="17561" y="14145"/>
                    <a:pt x="18790" y="12807"/>
                  </a:cubicBezTo>
                  <a:cubicBezTo>
                    <a:pt x="19493" y="11851"/>
                    <a:pt x="19844" y="10704"/>
                    <a:pt x="19844" y="9366"/>
                  </a:cubicBezTo>
                  <a:cubicBezTo>
                    <a:pt x="19844" y="8028"/>
                    <a:pt x="19493" y="6881"/>
                    <a:pt x="18790" y="5735"/>
                  </a:cubicBezTo>
                  <a:cubicBezTo>
                    <a:pt x="18088" y="4588"/>
                    <a:pt x="17210" y="3441"/>
                    <a:pt x="16156" y="2676"/>
                  </a:cubicBezTo>
                  <a:cubicBezTo>
                    <a:pt x="15102" y="1912"/>
                    <a:pt x="13873" y="1147"/>
                    <a:pt x="12468" y="765"/>
                  </a:cubicBezTo>
                  <a:cubicBezTo>
                    <a:pt x="11063" y="191"/>
                    <a:pt x="9834" y="0"/>
                    <a:pt x="8429" y="0"/>
                  </a:cubicBezTo>
                  <a:cubicBezTo>
                    <a:pt x="8429" y="0"/>
                    <a:pt x="351" y="0"/>
                    <a:pt x="351" y="0"/>
                  </a:cubicBezTo>
                  <a:cubicBezTo>
                    <a:pt x="176" y="0"/>
                    <a:pt x="0" y="191"/>
                    <a:pt x="0" y="382"/>
                  </a:cubicBezTo>
                  <a:cubicBezTo>
                    <a:pt x="0" y="382"/>
                    <a:pt x="0" y="15101"/>
                    <a:pt x="0" y="15101"/>
                  </a:cubicBezTo>
                  <a:cubicBezTo>
                    <a:pt x="0" y="18350"/>
                    <a:pt x="0" y="18350"/>
                    <a:pt x="0" y="18350"/>
                  </a:cubicBezTo>
                  <a:cubicBezTo>
                    <a:pt x="0" y="19497"/>
                    <a:pt x="0" y="19497"/>
                    <a:pt x="0" y="19497"/>
                  </a:cubicBezTo>
                  <a:cubicBezTo>
                    <a:pt x="0" y="20835"/>
                    <a:pt x="0" y="20835"/>
                    <a:pt x="0" y="20835"/>
                  </a:cubicBezTo>
                  <a:cubicBezTo>
                    <a:pt x="0" y="21027"/>
                    <a:pt x="0" y="21409"/>
                    <a:pt x="176" y="21409"/>
                  </a:cubicBezTo>
                  <a:cubicBezTo>
                    <a:pt x="351" y="21600"/>
                    <a:pt x="1054" y="21600"/>
                    <a:pt x="1229" y="21600"/>
                  </a:cubicBezTo>
                  <a:cubicBezTo>
                    <a:pt x="1756" y="21600"/>
                    <a:pt x="2283" y="21600"/>
                    <a:pt x="2634" y="21409"/>
                  </a:cubicBezTo>
                  <a:cubicBezTo>
                    <a:pt x="3337" y="21218"/>
                    <a:pt x="3863" y="20644"/>
                    <a:pt x="4390" y="20071"/>
                  </a:cubicBezTo>
                  <a:cubicBezTo>
                    <a:pt x="5093" y="18924"/>
                    <a:pt x="5268" y="17777"/>
                    <a:pt x="5268" y="16439"/>
                  </a:cubicBezTo>
                  <a:cubicBezTo>
                    <a:pt x="5268" y="16248"/>
                    <a:pt x="5268" y="7455"/>
                    <a:pt x="5268" y="7455"/>
                  </a:cubicBezTo>
                  <a:cubicBezTo>
                    <a:pt x="5268" y="7455"/>
                    <a:pt x="5268" y="7073"/>
                    <a:pt x="5444" y="6881"/>
                  </a:cubicBezTo>
                  <a:cubicBezTo>
                    <a:pt x="5444" y="6690"/>
                    <a:pt x="5620" y="6499"/>
                    <a:pt x="5620" y="6499"/>
                  </a:cubicBezTo>
                  <a:cubicBezTo>
                    <a:pt x="6146" y="5352"/>
                    <a:pt x="8254" y="4779"/>
                    <a:pt x="10537" y="5352"/>
                  </a:cubicBezTo>
                  <a:cubicBezTo>
                    <a:pt x="13522" y="6308"/>
                    <a:pt x="14400" y="8411"/>
                    <a:pt x="14049" y="9558"/>
                  </a:cubicBezTo>
                  <a:cubicBezTo>
                    <a:pt x="13698" y="10513"/>
                    <a:pt x="12644" y="11087"/>
                    <a:pt x="11239" y="11087"/>
                  </a:cubicBezTo>
                  <a:cubicBezTo>
                    <a:pt x="10712" y="11087"/>
                    <a:pt x="10010" y="11087"/>
                    <a:pt x="9307" y="10896"/>
                  </a:cubicBezTo>
                  <a:cubicBezTo>
                    <a:pt x="9307" y="10896"/>
                    <a:pt x="8780" y="10704"/>
                    <a:pt x="8429" y="10513"/>
                  </a:cubicBezTo>
                  <a:cubicBezTo>
                    <a:pt x="8429" y="10513"/>
                    <a:pt x="8078" y="10322"/>
                    <a:pt x="7727" y="10322"/>
                  </a:cubicBezTo>
                  <a:cubicBezTo>
                    <a:pt x="7551" y="10322"/>
                    <a:pt x="7551" y="10513"/>
                    <a:pt x="7551" y="10896"/>
                  </a:cubicBezTo>
                  <a:cubicBezTo>
                    <a:pt x="7551" y="10896"/>
                    <a:pt x="7551" y="13189"/>
                    <a:pt x="7551" y="13189"/>
                  </a:cubicBezTo>
                  <a:cubicBezTo>
                    <a:pt x="7551" y="13954"/>
                    <a:pt x="7727" y="14719"/>
                    <a:pt x="8254" y="15101"/>
                  </a:cubicBezTo>
                  <a:cubicBezTo>
                    <a:pt x="8254" y="15101"/>
                    <a:pt x="14751" y="20835"/>
                    <a:pt x="14751" y="20835"/>
                  </a:cubicBezTo>
                  <a:cubicBezTo>
                    <a:pt x="15454" y="21409"/>
                    <a:pt x="16156" y="21600"/>
                    <a:pt x="16859" y="21600"/>
                  </a:cubicBezTo>
                  <a:cubicBezTo>
                    <a:pt x="21249" y="21600"/>
                    <a:pt x="21249" y="21600"/>
                    <a:pt x="21249" y="21600"/>
                  </a:cubicBezTo>
                  <a:cubicBezTo>
                    <a:pt x="21424" y="21600"/>
                    <a:pt x="21600" y="21409"/>
                    <a:pt x="21600" y="21027"/>
                  </a:cubicBezTo>
                  <a:cubicBezTo>
                    <a:pt x="21600" y="19497"/>
                    <a:pt x="21600" y="19497"/>
                    <a:pt x="21600" y="19497"/>
                  </a:cubicBezTo>
                  <a:cubicBezTo>
                    <a:pt x="21600" y="19306"/>
                    <a:pt x="21424" y="18924"/>
                    <a:pt x="21249" y="18924"/>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242" name="Logo E"/>
            <p:cNvSpPr/>
            <p:nvPr/>
          </p:nvSpPr>
          <p:spPr>
            <a:xfrm>
              <a:off x="694463" y="-1"/>
              <a:ext cx="321624"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89" y="16057"/>
                  </a:moveTo>
                  <a:cubicBezTo>
                    <a:pt x="11937" y="16057"/>
                    <a:pt x="11937" y="16057"/>
                    <a:pt x="11937" y="16057"/>
                  </a:cubicBezTo>
                  <a:cubicBezTo>
                    <a:pt x="11179" y="16057"/>
                    <a:pt x="10232" y="15674"/>
                    <a:pt x="9474" y="15483"/>
                  </a:cubicBezTo>
                  <a:cubicBezTo>
                    <a:pt x="8905" y="15101"/>
                    <a:pt x="7768" y="14145"/>
                    <a:pt x="7579" y="13954"/>
                  </a:cubicBezTo>
                  <a:cubicBezTo>
                    <a:pt x="7011" y="13189"/>
                    <a:pt x="6442" y="12425"/>
                    <a:pt x="6253" y="11660"/>
                  </a:cubicBezTo>
                  <a:cubicBezTo>
                    <a:pt x="5874" y="10896"/>
                    <a:pt x="5684" y="9940"/>
                    <a:pt x="5684" y="9175"/>
                  </a:cubicBezTo>
                  <a:cubicBezTo>
                    <a:pt x="5684" y="8028"/>
                    <a:pt x="6063" y="7073"/>
                    <a:pt x="6632" y="6499"/>
                  </a:cubicBezTo>
                  <a:cubicBezTo>
                    <a:pt x="6821" y="6308"/>
                    <a:pt x="7011" y="6117"/>
                    <a:pt x="7389" y="5926"/>
                  </a:cubicBezTo>
                  <a:cubicBezTo>
                    <a:pt x="7579" y="5735"/>
                    <a:pt x="7958" y="5735"/>
                    <a:pt x="8147" y="5735"/>
                  </a:cubicBezTo>
                  <a:cubicBezTo>
                    <a:pt x="8526" y="5543"/>
                    <a:pt x="9095" y="5543"/>
                    <a:pt x="9474" y="5543"/>
                  </a:cubicBezTo>
                  <a:cubicBezTo>
                    <a:pt x="9853" y="5543"/>
                    <a:pt x="10232" y="5543"/>
                    <a:pt x="10611" y="5735"/>
                  </a:cubicBezTo>
                  <a:cubicBezTo>
                    <a:pt x="11368" y="5735"/>
                    <a:pt x="12126" y="6117"/>
                    <a:pt x="12695" y="6499"/>
                  </a:cubicBezTo>
                  <a:cubicBezTo>
                    <a:pt x="13642" y="7073"/>
                    <a:pt x="14779" y="8028"/>
                    <a:pt x="15347" y="8984"/>
                  </a:cubicBezTo>
                  <a:cubicBezTo>
                    <a:pt x="8905" y="8984"/>
                    <a:pt x="8905" y="8984"/>
                    <a:pt x="8905" y="8984"/>
                  </a:cubicBezTo>
                  <a:cubicBezTo>
                    <a:pt x="8526" y="8984"/>
                    <a:pt x="8337" y="9175"/>
                    <a:pt x="8337" y="9558"/>
                  </a:cubicBezTo>
                  <a:cubicBezTo>
                    <a:pt x="8337" y="10131"/>
                    <a:pt x="8526" y="10513"/>
                    <a:pt x="8716" y="11087"/>
                  </a:cubicBezTo>
                  <a:cubicBezTo>
                    <a:pt x="8905" y="11660"/>
                    <a:pt x="10232" y="13572"/>
                    <a:pt x="12695" y="13572"/>
                  </a:cubicBezTo>
                  <a:cubicBezTo>
                    <a:pt x="18758" y="13572"/>
                    <a:pt x="18758" y="13572"/>
                    <a:pt x="18758" y="13572"/>
                  </a:cubicBezTo>
                  <a:cubicBezTo>
                    <a:pt x="19895" y="13572"/>
                    <a:pt x="20653" y="13381"/>
                    <a:pt x="21032" y="12807"/>
                  </a:cubicBezTo>
                  <a:cubicBezTo>
                    <a:pt x="21411" y="12234"/>
                    <a:pt x="21600" y="11660"/>
                    <a:pt x="21600" y="10896"/>
                  </a:cubicBezTo>
                  <a:cubicBezTo>
                    <a:pt x="21600" y="9749"/>
                    <a:pt x="21221" y="8411"/>
                    <a:pt x="20463" y="7264"/>
                  </a:cubicBezTo>
                  <a:cubicBezTo>
                    <a:pt x="19895" y="5926"/>
                    <a:pt x="18947" y="4588"/>
                    <a:pt x="17811" y="3632"/>
                  </a:cubicBezTo>
                  <a:cubicBezTo>
                    <a:pt x="16863" y="2485"/>
                    <a:pt x="15537" y="1720"/>
                    <a:pt x="14021" y="956"/>
                  </a:cubicBezTo>
                  <a:cubicBezTo>
                    <a:pt x="12505" y="191"/>
                    <a:pt x="10989" y="0"/>
                    <a:pt x="9474" y="0"/>
                  </a:cubicBezTo>
                  <a:cubicBezTo>
                    <a:pt x="9474" y="0"/>
                    <a:pt x="568" y="0"/>
                    <a:pt x="568" y="0"/>
                  </a:cubicBezTo>
                  <a:cubicBezTo>
                    <a:pt x="189" y="0"/>
                    <a:pt x="0" y="191"/>
                    <a:pt x="0" y="382"/>
                  </a:cubicBezTo>
                  <a:cubicBezTo>
                    <a:pt x="0" y="382"/>
                    <a:pt x="0" y="9366"/>
                    <a:pt x="0" y="9366"/>
                  </a:cubicBezTo>
                  <a:cubicBezTo>
                    <a:pt x="0" y="10896"/>
                    <a:pt x="379" y="12616"/>
                    <a:pt x="947" y="13954"/>
                  </a:cubicBezTo>
                  <a:cubicBezTo>
                    <a:pt x="1705" y="15483"/>
                    <a:pt x="2463" y="16821"/>
                    <a:pt x="3600" y="17968"/>
                  </a:cubicBezTo>
                  <a:cubicBezTo>
                    <a:pt x="4737" y="19115"/>
                    <a:pt x="6063" y="19880"/>
                    <a:pt x="7389" y="20644"/>
                  </a:cubicBezTo>
                  <a:cubicBezTo>
                    <a:pt x="8905" y="21218"/>
                    <a:pt x="10421" y="21600"/>
                    <a:pt x="12126" y="21600"/>
                  </a:cubicBezTo>
                  <a:cubicBezTo>
                    <a:pt x="21032" y="21600"/>
                    <a:pt x="21032" y="21600"/>
                    <a:pt x="21032" y="21600"/>
                  </a:cubicBezTo>
                  <a:cubicBezTo>
                    <a:pt x="21221" y="21600"/>
                    <a:pt x="21600" y="21409"/>
                    <a:pt x="21600" y="21218"/>
                  </a:cubicBezTo>
                  <a:cubicBezTo>
                    <a:pt x="21600" y="19306"/>
                    <a:pt x="21600" y="19306"/>
                    <a:pt x="21600" y="19306"/>
                  </a:cubicBezTo>
                  <a:cubicBezTo>
                    <a:pt x="21600" y="18350"/>
                    <a:pt x="21221" y="17395"/>
                    <a:pt x="20653" y="16821"/>
                  </a:cubicBezTo>
                  <a:cubicBezTo>
                    <a:pt x="20084" y="16248"/>
                    <a:pt x="19326" y="16057"/>
                    <a:pt x="18189" y="16057"/>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243" name="Logo M"/>
            <p:cNvSpPr/>
            <p:nvPr/>
          </p:nvSpPr>
          <p:spPr>
            <a:xfrm>
              <a:off x="-1" y="-1"/>
              <a:ext cx="667068"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058"/>
                  </a:moveTo>
                  <a:cubicBezTo>
                    <a:pt x="21600" y="1338"/>
                    <a:pt x="20871" y="0"/>
                    <a:pt x="20051" y="0"/>
                  </a:cubicBezTo>
                  <a:cubicBezTo>
                    <a:pt x="18501" y="0"/>
                    <a:pt x="18501" y="0"/>
                    <a:pt x="18501" y="0"/>
                  </a:cubicBezTo>
                  <a:cubicBezTo>
                    <a:pt x="18410" y="0"/>
                    <a:pt x="18319" y="0"/>
                    <a:pt x="18228" y="191"/>
                  </a:cubicBezTo>
                  <a:cubicBezTo>
                    <a:pt x="15038" y="6499"/>
                    <a:pt x="15038" y="6499"/>
                    <a:pt x="15038" y="6499"/>
                  </a:cubicBezTo>
                  <a:cubicBezTo>
                    <a:pt x="13944" y="8602"/>
                    <a:pt x="12486" y="9940"/>
                    <a:pt x="10846" y="9940"/>
                  </a:cubicBezTo>
                  <a:cubicBezTo>
                    <a:pt x="9114" y="9940"/>
                    <a:pt x="7565" y="8602"/>
                    <a:pt x="6471" y="6117"/>
                  </a:cubicBezTo>
                  <a:cubicBezTo>
                    <a:pt x="6471" y="6117"/>
                    <a:pt x="4101" y="1529"/>
                    <a:pt x="4010" y="1529"/>
                  </a:cubicBezTo>
                  <a:cubicBezTo>
                    <a:pt x="3554" y="573"/>
                    <a:pt x="3008" y="0"/>
                    <a:pt x="2278" y="0"/>
                  </a:cubicBezTo>
                  <a:cubicBezTo>
                    <a:pt x="365" y="0"/>
                    <a:pt x="365" y="0"/>
                    <a:pt x="365" y="0"/>
                  </a:cubicBezTo>
                  <a:cubicBezTo>
                    <a:pt x="182" y="0"/>
                    <a:pt x="0" y="191"/>
                    <a:pt x="0" y="573"/>
                  </a:cubicBezTo>
                  <a:cubicBezTo>
                    <a:pt x="0" y="18350"/>
                    <a:pt x="0" y="18350"/>
                    <a:pt x="0" y="18350"/>
                  </a:cubicBezTo>
                  <a:cubicBezTo>
                    <a:pt x="0" y="20262"/>
                    <a:pt x="729" y="21600"/>
                    <a:pt x="1549" y="21600"/>
                  </a:cubicBezTo>
                  <a:cubicBezTo>
                    <a:pt x="2096" y="21600"/>
                    <a:pt x="2096" y="21600"/>
                    <a:pt x="2096" y="21600"/>
                  </a:cubicBezTo>
                  <a:cubicBezTo>
                    <a:pt x="2552" y="21600"/>
                    <a:pt x="2552" y="21600"/>
                    <a:pt x="2552" y="21600"/>
                  </a:cubicBezTo>
                  <a:cubicBezTo>
                    <a:pt x="2734" y="21600"/>
                    <a:pt x="2825" y="21409"/>
                    <a:pt x="2825" y="21027"/>
                  </a:cubicBezTo>
                  <a:cubicBezTo>
                    <a:pt x="2825" y="14527"/>
                    <a:pt x="2825" y="14527"/>
                    <a:pt x="2825" y="14527"/>
                  </a:cubicBezTo>
                  <a:cubicBezTo>
                    <a:pt x="2825" y="12998"/>
                    <a:pt x="3463" y="11660"/>
                    <a:pt x="4284" y="11660"/>
                  </a:cubicBezTo>
                  <a:cubicBezTo>
                    <a:pt x="5742" y="11660"/>
                    <a:pt x="6744" y="14145"/>
                    <a:pt x="7656" y="15865"/>
                  </a:cubicBezTo>
                  <a:cubicBezTo>
                    <a:pt x="8841" y="17968"/>
                    <a:pt x="9752" y="20071"/>
                    <a:pt x="10846" y="20071"/>
                  </a:cubicBezTo>
                  <a:cubicBezTo>
                    <a:pt x="11939" y="20071"/>
                    <a:pt x="12759" y="17968"/>
                    <a:pt x="13944" y="15865"/>
                  </a:cubicBezTo>
                  <a:cubicBezTo>
                    <a:pt x="14856" y="14145"/>
                    <a:pt x="15949" y="11660"/>
                    <a:pt x="17316" y="11660"/>
                  </a:cubicBezTo>
                  <a:cubicBezTo>
                    <a:pt x="18137" y="11660"/>
                    <a:pt x="18775" y="12998"/>
                    <a:pt x="18775" y="14527"/>
                  </a:cubicBezTo>
                  <a:cubicBezTo>
                    <a:pt x="18775" y="14527"/>
                    <a:pt x="18775" y="18350"/>
                    <a:pt x="18775" y="18350"/>
                  </a:cubicBezTo>
                  <a:cubicBezTo>
                    <a:pt x="18775" y="20262"/>
                    <a:pt x="19504" y="21600"/>
                    <a:pt x="20324" y="21600"/>
                  </a:cubicBezTo>
                  <a:cubicBezTo>
                    <a:pt x="20324" y="21600"/>
                    <a:pt x="20962" y="21600"/>
                    <a:pt x="20962" y="21600"/>
                  </a:cubicBezTo>
                  <a:cubicBezTo>
                    <a:pt x="21144" y="21600"/>
                    <a:pt x="21327" y="21600"/>
                    <a:pt x="21327" y="21600"/>
                  </a:cubicBezTo>
                  <a:cubicBezTo>
                    <a:pt x="21327" y="21600"/>
                    <a:pt x="21327" y="21600"/>
                    <a:pt x="21327" y="21600"/>
                  </a:cubicBezTo>
                  <a:cubicBezTo>
                    <a:pt x="21418" y="21600"/>
                    <a:pt x="21600" y="21409"/>
                    <a:pt x="21600" y="21027"/>
                  </a:cubicBezTo>
                  <a:cubicBezTo>
                    <a:pt x="21600" y="21027"/>
                    <a:pt x="21600" y="3250"/>
                    <a:pt x="21600" y="3058"/>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grpSp>
      <p:sp>
        <p:nvSpPr>
          <p:cNvPr id="245" name="Nivel de texto 1…"/>
          <p:cNvSpPr txBox="1"/>
          <p:nvPr>
            <p:ph type="body" idx="1" hasCustomPrompt="1"/>
          </p:nvPr>
        </p:nvSpPr>
        <p:spPr>
          <a:xfrm>
            <a:off x="1247775" y="2968625"/>
            <a:ext cx="21888457" cy="9217023"/>
          </a:xfrm>
          <a:prstGeom prst="rect">
            <a:avLst/>
          </a:prstGeom>
        </p:spPr>
        <p:txBody>
          <a:bodyPr lIns="0" tIns="0" rIns="0" bIns="0"/>
          <a:lstStyle>
            <a:lvl1pPr marL="0" indent="0" defTabSz="1828800">
              <a:lnSpc>
                <a:spcPct val="100000"/>
              </a:lnSpc>
              <a:spcBef>
                <a:spcPts val="1200"/>
              </a:spcBef>
              <a:buSzTx/>
              <a:buNone/>
              <a:defRPr sz="3200">
                <a:latin typeface="Verdana"/>
                <a:ea typeface="Verdana"/>
                <a:cs typeface="Verdana"/>
                <a:sym typeface="Verdana"/>
              </a:defRPr>
            </a:lvl1pPr>
            <a:lvl2pPr marL="359999" indent="-359999" defTabSz="1828800">
              <a:lnSpc>
                <a:spcPct val="100000"/>
              </a:lnSpc>
              <a:spcBef>
                <a:spcPts val="1200"/>
              </a:spcBef>
              <a:buSzPct val="100000"/>
              <a:defRPr sz="3200">
                <a:latin typeface="Verdana"/>
                <a:ea typeface="Verdana"/>
                <a:cs typeface="Verdana"/>
                <a:sym typeface="Verdana"/>
              </a:defRPr>
            </a:lvl2pPr>
            <a:lvl3pPr marL="539999" indent="-359999" defTabSz="1828800">
              <a:lnSpc>
                <a:spcPct val="100000"/>
              </a:lnSpc>
              <a:spcBef>
                <a:spcPts val="1200"/>
              </a:spcBef>
              <a:buSzPct val="100000"/>
              <a:buChar char="−"/>
              <a:defRPr sz="3200">
                <a:latin typeface="Verdana"/>
                <a:ea typeface="Verdana"/>
                <a:cs typeface="Verdana"/>
                <a:sym typeface="Verdana"/>
              </a:defRPr>
            </a:lvl3pPr>
            <a:lvl4pPr marL="718161" indent="-359999" defTabSz="1828800">
              <a:lnSpc>
                <a:spcPct val="100000"/>
              </a:lnSpc>
              <a:spcBef>
                <a:spcPts val="1200"/>
              </a:spcBef>
              <a:buSzPct val="100000"/>
              <a:buChar char="−"/>
              <a:defRPr sz="3200">
                <a:latin typeface="Verdana"/>
                <a:ea typeface="Verdana"/>
                <a:cs typeface="Verdana"/>
                <a:sym typeface="Verdana"/>
              </a:defRPr>
            </a:lvl4pPr>
            <a:lvl5pPr marL="900724" indent="-360000" defTabSz="1828800">
              <a:lnSpc>
                <a:spcPct val="100000"/>
              </a:lnSpc>
              <a:spcBef>
                <a:spcPts val="1200"/>
              </a:spcBef>
              <a:buSzPct val="100000"/>
              <a:buChar char="−"/>
              <a:defRPr sz="3200">
                <a:latin typeface="Verdana"/>
                <a:ea typeface="Verdana"/>
                <a:cs typeface="Verdana"/>
                <a:sym typeface="Verdana"/>
              </a:defRPr>
            </a:lvl5pPr>
          </a:lstStyle>
          <a:p>
            <a:pPr/>
            <a:r>
              <a:t>You can use this field to enter text, a table, a diagram or SmartArts. Use the buttons “Increase List Level” for copytext or bullet levels. Use the icons below to create visual content.</a:t>
            </a:r>
          </a:p>
          <a:p>
            <a:pPr lvl="1"/>
            <a:r>
              <a:t/>
            </a:r>
          </a:p>
          <a:p>
            <a:pPr lvl="2"/>
            <a:r>
              <a:t/>
            </a:r>
          </a:p>
          <a:p>
            <a:pPr lvl="3"/>
            <a:r>
              <a:t/>
            </a:r>
          </a:p>
          <a:p>
            <a:pPr lvl="4"/>
            <a:r>
              <a:t/>
            </a:r>
          </a:p>
        </p:txBody>
      </p:sp>
      <p:sp>
        <p:nvSpPr>
          <p:cNvPr id="246" name="Text Placeholder 7"/>
          <p:cNvSpPr/>
          <p:nvPr>
            <p:ph type="body" sz="quarter" idx="21" hasCustomPrompt="1"/>
          </p:nvPr>
        </p:nvSpPr>
        <p:spPr>
          <a:xfrm>
            <a:off x="1247775" y="665312"/>
            <a:ext cx="21888452" cy="796289"/>
          </a:xfrm>
          <a:prstGeom prst="rect">
            <a:avLst/>
          </a:prstGeom>
        </p:spPr>
        <p:txBody>
          <a:bodyPr lIns="0" tIns="0" rIns="0" bIns="0"/>
          <a:lstStyle>
            <a:lvl1pPr marL="0" indent="0" defTabSz="1828800">
              <a:lnSpc>
                <a:spcPct val="100000"/>
              </a:lnSpc>
              <a:spcBef>
                <a:spcPts val="0"/>
              </a:spcBef>
              <a:buSzTx/>
              <a:buNone/>
              <a:defRPr>
                <a:solidFill>
                  <a:srgbClr val="503291"/>
                </a:solidFill>
                <a:latin typeface="Verdana"/>
                <a:ea typeface="Verdana"/>
                <a:cs typeface="Verdana"/>
                <a:sym typeface="Verdana"/>
              </a:defRPr>
            </a:lvl1pPr>
          </a:lstStyle>
          <a:p>
            <a:pPr/>
            <a:r>
              <a:t> </a:t>
            </a:r>
          </a:p>
        </p:txBody>
      </p:sp>
      <p:sp>
        <p:nvSpPr>
          <p:cNvPr id="247" name="Insert slide title here (max. 2 lines | max. 1 line with Action Title)"/>
          <p:cNvSpPr txBox="1"/>
          <p:nvPr>
            <p:ph type="title" hasCustomPrompt="1"/>
          </p:nvPr>
        </p:nvSpPr>
        <p:spPr>
          <a:xfrm>
            <a:off x="1247775" y="1461600"/>
            <a:ext cx="21888452" cy="651906"/>
          </a:xfrm>
          <a:prstGeom prst="rect">
            <a:avLst/>
          </a:prstGeom>
        </p:spPr>
        <p:txBody>
          <a:bodyPr lIns="0" tIns="0" rIns="0" bIns="0" anchor="b"/>
          <a:lstStyle>
            <a:lvl1pPr algn="l" defTabSz="1828800">
              <a:lnSpc>
                <a:spcPct val="100000"/>
              </a:lnSpc>
              <a:defRPr b="1" spc="0" sz="4400">
                <a:solidFill>
                  <a:srgbClr val="503291"/>
                </a:solidFill>
                <a:latin typeface="Verdana"/>
                <a:ea typeface="Verdana"/>
                <a:cs typeface="Verdana"/>
                <a:sym typeface="Verdana"/>
              </a:defRPr>
            </a:lvl1pPr>
          </a:lstStyle>
          <a:p>
            <a:pPr/>
            <a:r>
              <a:t>Insert slide title here (max. 2 lines | max. 1 line with Action Title)</a:t>
            </a:r>
          </a:p>
        </p:txBody>
      </p:sp>
      <p:sp>
        <p:nvSpPr>
          <p:cNvPr id="248" name="Número de diapositiva"/>
          <p:cNvSpPr txBox="1"/>
          <p:nvPr>
            <p:ph type="sldNum" sz="quarter" idx="2"/>
          </p:nvPr>
        </p:nvSpPr>
        <p:spPr>
          <a:xfrm>
            <a:off x="1248002" y="12953041"/>
            <a:ext cx="271066" cy="241301"/>
          </a:xfrm>
          <a:prstGeom prst="rect">
            <a:avLst/>
          </a:prstGeom>
        </p:spPr>
        <p:txBody>
          <a:bodyPr lIns="0" tIns="0" rIns="0" bIns="0"/>
          <a:lstStyle>
            <a:lvl1pPr algn="l" defTabSz="1828800">
              <a:defRPr sz="1600">
                <a:solidFill>
                  <a:srgbClr val="000000"/>
                </a:solidFill>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objetos">
    <p:spTree>
      <p:nvGrpSpPr>
        <p:cNvPr id="1" name=""/>
        <p:cNvGrpSpPr/>
        <p:nvPr/>
      </p:nvGrpSpPr>
      <p:grpSpPr>
        <a:xfrm>
          <a:off x="0" y="0"/>
          <a:ext cx="0" cy="0"/>
          <a:chOff x="0" y="0"/>
          <a:chExt cx="0" cy="0"/>
        </a:xfrm>
      </p:grpSpPr>
      <p:sp>
        <p:nvSpPr>
          <p:cNvPr id="255" name="Gerade Verbindung 36"/>
          <p:cNvSpPr/>
          <p:nvPr/>
        </p:nvSpPr>
        <p:spPr>
          <a:xfrm flipV="1">
            <a:off x="1248000" y="-342001"/>
            <a:ext cx="2" cy="144002"/>
          </a:xfrm>
          <a:prstGeom prst="line">
            <a:avLst/>
          </a:prstGeom>
          <a:ln w="3175">
            <a:solidFill>
              <a:srgbClr val="999999"/>
            </a:solidFill>
          </a:ln>
        </p:spPr>
        <p:txBody>
          <a:bodyPr lIns="45718" tIns="45718" rIns="45718" bIns="45718"/>
          <a:lstStyle/>
          <a:p>
            <a:pPr/>
          </a:p>
        </p:txBody>
      </p:sp>
      <p:sp>
        <p:nvSpPr>
          <p:cNvPr id="256" name="Gerade Verbindung 37"/>
          <p:cNvSpPr/>
          <p:nvPr/>
        </p:nvSpPr>
        <p:spPr>
          <a:xfrm flipV="1">
            <a:off x="2543998" y="-342801"/>
            <a:ext cx="2" cy="144002"/>
          </a:xfrm>
          <a:prstGeom prst="line">
            <a:avLst/>
          </a:prstGeom>
          <a:ln w="3175">
            <a:solidFill>
              <a:srgbClr val="999999"/>
            </a:solidFill>
          </a:ln>
        </p:spPr>
        <p:txBody>
          <a:bodyPr lIns="45718" tIns="45718" rIns="45718" bIns="45718"/>
          <a:lstStyle/>
          <a:p>
            <a:pPr/>
          </a:p>
        </p:txBody>
      </p:sp>
      <p:sp>
        <p:nvSpPr>
          <p:cNvPr id="257" name="Gerade Verbindung 36"/>
          <p:cNvSpPr/>
          <p:nvPr/>
        </p:nvSpPr>
        <p:spPr>
          <a:xfrm flipV="1">
            <a:off x="3120000" y="-341201"/>
            <a:ext cx="1" cy="144002"/>
          </a:xfrm>
          <a:prstGeom prst="line">
            <a:avLst/>
          </a:prstGeom>
          <a:ln w="3175">
            <a:solidFill>
              <a:srgbClr val="999999"/>
            </a:solidFill>
          </a:ln>
        </p:spPr>
        <p:txBody>
          <a:bodyPr lIns="45718" tIns="45718" rIns="45718" bIns="45718"/>
          <a:lstStyle/>
          <a:p>
            <a:pPr/>
          </a:p>
        </p:txBody>
      </p:sp>
      <p:sp>
        <p:nvSpPr>
          <p:cNvPr id="258" name="Gerade Verbindung 37"/>
          <p:cNvSpPr/>
          <p:nvPr/>
        </p:nvSpPr>
        <p:spPr>
          <a:xfrm flipV="1">
            <a:off x="4415999" y="-342001"/>
            <a:ext cx="2" cy="144002"/>
          </a:xfrm>
          <a:prstGeom prst="line">
            <a:avLst/>
          </a:prstGeom>
          <a:ln w="3175">
            <a:solidFill>
              <a:srgbClr val="999999"/>
            </a:solidFill>
          </a:ln>
        </p:spPr>
        <p:txBody>
          <a:bodyPr lIns="45718" tIns="45718" rIns="45718" bIns="45718"/>
          <a:lstStyle/>
          <a:p>
            <a:pPr/>
          </a:p>
        </p:txBody>
      </p:sp>
      <p:sp>
        <p:nvSpPr>
          <p:cNvPr id="259" name="Gerade Verbindung 36"/>
          <p:cNvSpPr/>
          <p:nvPr/>
        </p:nvSpPr>
        <p:spPr>
          <a:xfrm flipV="1">
            <a:off x="4992000" y="-340401"/>
            <a:ext cx="2" cy="144002"/>
          </a:xfrm>
          <a:prstGeom prst="line">
            <a:avLst/>
          </a:prstGeom>
          <a:ln w="3175">
            <a:solidFill>
              <a:srgbClr val="999999"/>
            </a:solidFill>
          </a:ln>
        </p:spPr>
        <p:txBody>
          <a:bodyPr lIns="45718" tIns="45718" rIns="45718" bIns="45718"/>
          <a:lstStyle/>
          <a:p>
            <a:pPr/>
          </a:p>
        </p:txBody>
      </p:sp>
      <p:sp>
        <p:nvSpPr>
          <p:cNvPr id="260" name="Gerade Verbindung 37"/>
          <p:cNvSpPr/>
          <p:nvPr/>
        </p:nvSpPr>
        <p:spPr>
          <a:xfrm flipV="1">
            <a:off x="6288000" y="-341201"/>
            <a:ext cx="2" cy="144002"/>
          </a:xfrm>
          <a:prstGeom prst="line">
            <a:avLst/>
          </a:prstGeom>
          <a:ln w="3175">
            <a:solidFill>
              <a:srgbClr val="999999"/>
            </a:solidFill>
          </a:ln>
        </p:spPr>
        <p:txBody>
          <a:bodyPr lIns="45718" tIns="45718" rIns="45718" bIns="45718"/>
          <a:lstStyle/>
          <a:p>
            <a:pPr/>
          </a:p>
        </p:txBody>
      </p:sp>
      <p:sp>
        <p:nvSpPr>
          <p:cNvPr id="261" name="Gerade Verbindung 36"/>
          <p:cNvSpPr/>
          <p:nvPr/>
        </p:nvSpPr>
        <p:spPr>
          <a:xfrm flipV="1">
            <a:off x="6863998" y="-339601"/>
            <a:ext cx="2" cy="144002"/>
          </a:xfrm>
          <a:prstGeom prst="line">
            <a:avLst/>
          </a:prstGeom>
          <a:ln w="3175">
            <a:solidFill>
              <a:srgbClr val="999999"/>
            </a:solidFill>
          </a:ln>
        </p:spPr>
        <p:txBody>
          <a:bodyPr lIns="45718" tIns="45718" rIns="45718" bIns="45718"/>
          <a:lstStyle/>
          <a:p>
            <a:pPr/>
          </a:p>
        </p:txBody>
      </p:sp>
      <p:sp>
        <p:nvSpPr>
          <p:cNvPr id="262" name="Gerade Verbindung 37"/>
          <p:cNvSpPr/>
          <p:nvPr/>
        </p:nvSpPr>
        <p:spPr>
          <a:xfrm flipV="1">
            <a:off x="8160000" y="-340401"/>
            <a:ext cx="2" cy="144002"/>
          </a:xfrm>
          <a:prstGeom prst="line">
            <a:avLst/>
          </a:prstGeom>
          <a:ln w="3175">
            <a:solidFill>
              <a:srgbClr val="999999"/>
            </a:solidFill>
          </a:ln>
        </p:spPr>
        <p:txBody>
          <a:bodyPr lIns="45718" tIns="45718" rIns="45718" bIns="45718"/>
          <a:lstStyle/>
          <a:p>
            <a:pPr/>
          </a:p>
        </p:txBody>
      </p:sp>
      <p:sp>
        <p:nvSpPr>
          <p:cNvPr id="263" name="Gerade Verbindung 36"/>
          <p:cNvSpPr/>
          <p:nvPr/>
        </p:nvSpPr>
        <p:spPr>
          <a:xfrm flipV="1">
            <a:off x="8735999" y="-338801"/>
            <a:ext cx="2" cy="144002"/>
          </a:xfrm>
          <a:prstGeom prst="line">
            <a:avLst/>
          </a:prstGeom>
          <a:ln w="3175">
            <a:solidFill>
              <a:srgbClr val="999999"/>
            </a:solidFill>
          </a:ln>
        </p:spPr>
        <p:txBody>
          <a:bodyPr lIns="45718" tIns="45718" rIns="45718" bIns="45718"/>
          <a:lstStyle/>
          <a:p>
            <a:pPr/>
          </a:p>
        </p:txBody>
      </p:sp>
      <p:sp>
        <p:nvSpPr>
          <p:cNvPr id="264" name="Gerade Verbindung 37"/>
          <p:cNvSpPr/>
          <p:nvPr/>
        </p:nvSpPr>
        <p:spPr>
          <a:xfrm flipV="1">
            <a:off x="10031999" y="-339601"/>
            <a:ext cx="2" cy="144002"/>
          </a:xfrm>
          <a:prstGeom prst="line">
            <a:avLst/>
          </a:prstGeom>
          <a:ln w="3175">
            <a:solidFill>
              <a:srgbClr val="999999"/>
            </a:solidFill>
          </a:ln>
        </p:spPr>
        <p:txBody>
          <a:bodyPr lIns="45718" tIns="45718" rIns="45718" bIns="45718"/>
          <a:lstStyle/>
          <a:p>
            <a:pPr/>
          </a:p>
        </p:txBody>
      </p:sp>
      <p:sp>
        <p:nvSpPr>
          <p:cNvPr id="265" name="Gerade Verbindung 36"/>
          <p:cNvSpPr/>
          <p:nvPr/>
        </p:nvSpPr>
        <p:spPr>
          <a:xfrm flipV="1">
            <a:off x="10607998" y="-338001"/>
            <a:ext cx="2" cy="144002"/>
          </a:xfrm>
          <a:prstGeom prst="line">
            <a:avLst/>
          </a:prstGeom>
          <a:ln w="3175">
            <a:solidFill>
              <a:srgbClr val="999999"/>
            </a:solidFill>
          </a:ln>
        </p:spPr>
        <p:txBody>
          <a:bodyPr lIns="45718" tIns="45718" rIns="45718" bIns="45718"/>
          <a:lstStyle/>
          <a:p>
            <a:pPr/>
          </a:p>
        </p:txBody>
      </p:sp>
      <p:sp>
        <p:nvSpPr>
          <p:cNvPr id="266" name="Gerade Verbindung 37"/>
          <p:cNvSpPr/>
          <p:nvPr/>
        </p:nvSpPr>
        <p:spPr>
          <a:xfrm flipV="1">
            <a:off x="11903998" y="-338801"/>
            <a:ext cx="2" cy="144002"/>
          </a:xfrm>
          <a:prstGeom prst="line">
            <a:avLst/>
          </a:prstGeom>
          <a:ln w="3175">
            <a:solidFill>
              <a:srgbClr val="999999"/>
            </a:solidFill>
          </a:ln>
        </p:spPr>
        <p:txBody>
          <a:bodyPr lIns="45718" tIns="45718" rIns="45718" bIns="45718"/>
          <a:lstStyle/>
          <a:p>
            <a:pPr/>
          </a:p>
        </p:txBody>
      </p:sp>
      <p:sp>
        <p:nvSpPr>
          <p:cNvPr id="267" name="Gerade Verbindung 36"/>
          <p:cNvSpPr/>
          <p:nvPr/>
        </p:nvSpPr>
        <p:spPr>
          <a:xfrm flipV="1">
            <a:off x="12479998" y="-337201"/>
            <a:ext cx="2" cy="144002"/>
          </a:xfrm>
          <a:prstGeom prst="line">
            <a:avLst/>
          </a:prstGeom>
          <a:ln w="3175">
            <a:solidFill>
              <a:srgbClr val="999999"/>
            </a:solidFill>
          </a:ln>
        </p:spPr>
        <p:txBody>
          <a:bodyPr lIns="45718" tIns="45718" rIns="45718" bIns="45718"/>
          <a:lstStyle/>
          <a:p>
            <a:pPr/>
          </a:p>
        </p:txBody>
      </p:sp>
      <p:sp>
        <p:nvSpPr>
          <p:cNvPr id="268" name="Gerade Verbindung 37"/>
          <p:cNvSpPr/>
          <p:nvPr/>
        </p:nvSpPr>
        <p:spPr>
          <a:xfrm flipV="1">
            <a:off x="13775999" y="-338001"/>
            <a:ext cx="2" cy="144002"/>
          </a:xfrm>
          <a:prstGeom prst="line">
            <a:avLst/>
          </a:prstGeom>
          <a:ln w="3175">
            <a:solidFill>
              <a:srgbClr val="999999"/>
            </a:solidFill>
          </a:ln>
        </p:spPr>
        <p:txBody>
          <a:bodyPr lIns="45718" tIns="45718" rIns="45718" bIns="45718"/>
          <a:lstStyle/>
          <a:p>
            <a:pPr/>
          </a:p>
        </p:txBody>
      </p:sp>
      <p:sp>
        <p:nvSpPr>
          <p:cNvPr id="269" name="Gerade Verbindung 36"/>
          <p:cNvSpPr/>
          <p:nvPr/>
        </p:nvSpPr>
        <p:spPr>
          <a:xfrm flipV="1">
            <a:off x="14351998" y="-336401"/>
            <a:ext cx="2" cy="144002"/>
          </a:xfrm>
          <a:prstGeom prst="line">
            <a:avLst/>
          </a:prstGeom>
          <a:ln w="3175">
            <a:solidFill>
              <a:srgbClr val="999999"/>
            </a:solidFill>
          </a:ln>
        </p:spPr>
        <p:txBody>
          <a:bodyPr lIns="45718" tIns="45718" rIns="45718" bIns="45718"/>
          <a:lstStyle/>
          <a:p>
            <a:pPr/>
          </a:p>
        </p:txBody>
      </p:sp>
      <p:sp>
        <p:nvSpPr>
          <p:cNvPr id="270" name="Gerade Verbindung 37"/>
          <p:cNvSpPr/>
          <p:nvPr/>
        </p:nvSpPr>
        <p:spPr>
          <a:xfrm flipV="1">
            <a:off x="15647998" y="-337201"/>
            <a:ext cx="2" cy="144002"/>
          </a:xfrm>
          <a:prstGeom prst="line">
            <a:avLst/>
          </a:prstGeom>
          <a:ln w="3175">
            <a:solidFill>
              <a:srgbClr val="999999"/>
            </a:solidFill>
          </a:ln>
        </p:spPr>
        <p:txBody>
          <a:bodyPr lIns="45718" tIns="45718" rIns="45718" bIns="45718"/>
          <a:lstStyle/>
          <a:p>
            <a:pPr/>
          </a:p>
        </p:txBody>
      </p:sp>
      <p:sp>
        <p:nvSpPr>
          <p:cNvPr id="271" name="Gerade Verbindung 36"/>
          <p:cNvSpPr/>
          <p:nvPr/>
        </p:nvSpPr>
        <p:spPr>
          <a:xfrm flipV="1">
            <a:off x="16224000" y="-335601"/>
            <a:ext cx="2" cy="144002"/>
          </a:xfrm>
          <a:prstGeom prst="line">
            <a:avLst/>
          </a:prstGeom>
          <a:ln w="3175">
            <a:solidFill>
              <a:srgbClr val="999999"/>
            </a:solidFill>
          </a:ln>
        </p:spPr>
        <p:txBody>
          <a:bodyPr lIns="45718" tIns="45718" rIns="45718" bIns="45718"/>
          <a:lstStyle/>
          <a:p>
            <a:pPr/>
          </a:p>
        </p:txBody>
      </p:sp>
      <p:sp>
        <p:nvSpPr>
          <p:cNvPr id="272" name="Gerade Verbindung 37"/>
          <p:cNvSpPr/>
          <p:nvPr/>
        </p:nvSpPr>
        <p:spPr>
          <a:xfrm flipV="1">
            <a:off x="17520000" y="-336401"/>
            <a:ext cx="2" cy="144002"/>
          </a:xfrm>
          <a:prstGeom prst="line">
            <a:avLst/>
          </a:prstGeom>
          <a:ln w="3175">
            <a:solidFill>
              <a:srgbClr val="999999"/>
            </a:solidFill>
          </a:ln>
        </p:spPr>
        <p:txBody>
          <a:bodyPr lIns="45718" tIns="45718" rIns="45718" bIns="45718"/>
          <a:lstStyle/>
          <a:p>
            <a:pPr/>
          </a:p>
        </p:txBody>
      </p:sp>
      <p:sp>
        <p:nvSpPr>
          <p:cNvPr id="273" name="Gerade Verbindung 36"/>
          <p:cNvSpPr/>
          <p:nvPr/>
        </p:nvSpPr>
        <p:spPr>
          <a:xfrm flipV="1">
            <a:off x="18095999" y="-334801"/>
            <a:ext cx="2" cy="144002"/>
          </a:xfrm>
          <a:prstGeom prst="line">
            <a:avLst/>
          </a:prstGeom>
          <a:ln w="3175">
            <a:solidFill>
              <a:srgbClr val="999999"/>
            </a:solidFill>
          </a:ln>
        </p:spPr>
        <p:txBody>
          <a:bodyPr lIns="45718" tIns="45718" rIns="45718" bIns="45718"/>
          <a:lstStyle/>
          <a:p>
            <a:pPr/>
          </a:p>
        </p:txBody>
      </p:sp>
      <p:sp>
        <p:nvSpPr>
          <p:cNvPr id="274" name="Gerade Verbindung 37"/>
          <p:cNvSpPr/>
          <p:nvPr/>
        </p:nvSpPr>
        <p:spPr>
          <a:xfrm flipV="1">
            <a:off x="19391999" y="-335601"/>
            <a:ext cx="2" cy="144002"/>
          </a:xfrm>
          <a:prstGeom prst="line">
            <a:avLst/>
          </a:prstGeom>
          <a:ln w="3175">
            <a:solidFill>
              <a:srgbClr val="999999"/>
            </a:solidFill>
          </a:ln>
        </p:spPr>
        <p:txBody>
          <a:bodyPr lIns="45718" tIns="45718" rIns="45718" bIns="45718"/>
          <a:lstStyle/>
          <a:p>
            <a:pPr/>
          </a:p>
        </p:txBody>
      </p:sp>
      <p:sp>
        <p:nvSpPr>
          <p:cNvPr id="275" name="Gerade Verbindung 36"/>
          <p:cNvSpPr/>
          <p:nvPr/>
        </p:nvSpPr>
        <p:spPr>
          <a:xfrm flipV="1">
            <a:off x="19967997" y="-334001"/>
            <a:ext cx="2" cy="144002"/>
          </a:xfrm>
          <a:prstGeom prst="line">
            <a:avLst/>
          </a:prstGeom>
          <a:ln w="3175">
            <a:solidFill>
              <a:srgbClr val="999999"/>
            </a:solidFill>
          </a:ln>
        </p:spPr>
        <p:txBody>
          <a:bodyPr lIns="45718" tIns="45718" rIns="45718" bIns="45718"/>
          <a:lstStyle/>
          <a:p>
            <a:pPr/>
          </a:p>
        </p:txBody>
      </p:sp>
      <p:sp>
        <p:nvSpPr>
          <p:cNvPr id="276" name="Gerade Verbindung 37"/>
          <p:cNvSpPr/>
          <p:nvPr/>
        </p:nvSpPr>
        <p:spPr>
          <a:xfrm flipV="1">
            <a:off x="21263999" y="-334801"/>
            <a:ext cx="2" cy="144002"/>
          </a:xfrm>
          <a:prstGeom prst="line">
            <a:avLst/>
          </a:prstGeom>
          <a:ln w="3175">
            <a:solidFill>
              <a:srgbClr val="999999"/>
            </a:solidFill>
          </a:ln>
        </p:spPr>
        <p:txBody>
          <a:bodyPr lIns="45718" tIns="45718" rIns="45718" bIns="45718"/>
          <a:lstStyle/>
          <a:p>
            <a:pPr/>
          </a:p>
        </p:txBody>
      </p:sp>
      <p:sp>
        <p:nvSpPr>
          <p:cNvPr id="277" name="Gerade Verbindung 36"/>
          <p:cNvSpPr/>
          <p:nvPr/>
        </p:nvSpPr>
        <p:spPr>
          <a:xfrm flipV="1">
            <a:off x="21839998" y="-333201"/>
            <a:ext cx="2" cy="144002"/>
          </a:xfrm>
          <a:prstGeom prst="line">
            <a:avLst/>
          </a:prstGeom>
          <a:ln w="3175">
            <a:solidFill>
              <a:srgbClr val="999999"/>
            </a:solidFill>
          </a:ln>
        </p:spPr>
        <p:txBody>
          <a:bodyPr lIns="45718" tIns="45718" rIns="45718" bIns="45718"/>
          <a:lstStyle/>
          <a:p>
            <a:pPr/>
          </a:p>
        </p:txBody>
      </p:sp>
      <p:sp>
        <p:nvSpPr>
          <p:cNvPr id="278" name="Gerade Verbindung 37"/>
          <p:cNvSpPr/>
          <p:nvPr/>
        </p:nvSpPr>
        <p:spPr>
          <a:xfrm flipV="1">
            <a:off x="23135998" y="-334001"/>
            <a:ext cx="2" cy="144002"/>
          </a:xfrm>
          <a:prstGeom prst="line">
            <a:avLst/>
          </a:prstGeom>
          <a:ln w="3175">
            <a:solidFill>
              <a:srgbClr val="999999"/>
            </a:solidFill>
          </a:ln>
        </p:spPr>
        <p:txBody>
          <a:bodyPr lIns="45718" tIns="45718" rIns="45718" bIns="45718"/>
          <a:lstStyle/>
          <a:p>
            <a:pPr/>
          </a:p>
        </p:txBody>
      </p:sp>
      <p:sp>
        <p:nvSpPr>
          <p:cNvPr id="279" name="Gerade Verbindung 36"/>
          <p:cNvSpPr/>
          <p:nvPr/>
        </p:nvSpPr>
        <p:spPr>
          <a:xfrm flipV="1">
            <a:off x="1248000" y="13905199"/>
            <a:ext cx="2" cy="144002"/>
          </a:xfrm>
          <a:prstGeom prst="line">
            <a:avLst/>
          </a:prstGeom>
          <a:ln w="3175">
            <a:solidFill>
              <a:srgbClr val="999999"/>
            </a:solidFill>
          </a:ln>
        </p:spPr>
        <p:txBody>
          <a:bodyPr lIns="45718" tIns="45718" rIns="45718" bIns="45718"/>
          <a:lstStyle/>
          <a:p>
            <a:pPr/>
          </a:p>
        </p:txBody>
      </p:sp>
      <p:sp>
        <p:nvSpPr>
          <p:cNvPr id="280" name="Gerade Verbindung 37"/>
          <p:cNvSpPr/>
          <p:nvPr/>
        </p:nvSpPr>
        <p:spPr>
          <a:xfrm flipV="1">
            <a:off x="2543998" y="13904399"/>
            <a:ext cx="2" cy="144002"/>
          </a:xfrm>
          <a:prstGeom prst="line">
            <a:avLst/>
          </a:prstGeom>
          <a:ln w="3175">
            <a:solidFill>
              <a:srgbClr val="999999"/>
            </a:solidFill>
          </a:ln>
        </p:spPr>
        <p:txBody>
          <a:bodyPr lIns="45718" tIns="45718" rIns="45718" bIns="45718"/>
          <a:lstStyle/>
          <a:p>
            <a:pPr/>
          </a:p>
        </p:txBody>
      </p:sp>
      <p:sp>
        <p:nvSpPr>
          <p:cNvPr id="281" name="Gerade Verbindung 36"/>
          <p:cNvSpPr/>
          <p:nvPr/>
        </p:nvSpPr>
        <p:spPr>
          <a:xfrm flipV="1">
            <a:off x="3120000" y="13905999"/>
            <a:ext cx="1" cy="144002"/>
          </a:xfrm>
          <a:prstGeom prst="line">
            <a:avLst/>
          </a:prstGeom>
          <a:ln w="3175">
            <a:solidFill>
              <a:srgbClr val="999999"/>
            </a:solidFill>
          </a:ln>
        </p:spPr>
        <p:txBody>
          <a:bodyPr lIns="45718" tIns="45718" rIns="45718" bIns="45718"/>
          <a:lstStyle/>
          <a:p>
            <a:pPr/>
          </a:p>
        </p:txBody>
      </p:sp>
      <p:sp>
        <p:nvSpPr>
          <p:cNvPr id="282" name="Gerade Verbindung 37"/>
          <p:cNvSpPr/>
          <p:nvPr/>
        </p:nvSpPr>
        <p:spPr>
          <a:xfrm flipV="1">
            <a:off x="4415999" y="13905199"/>
            <a:ext cx="2" cy="144002"/>
          </a:xfrm>
          <a:prstGeom prst="line">
            <a:avLst/>
          </a:prstGeom>
          <a:ln w="3175">
            <a:solidFill>
              <a:srgbClr val="999999"/>
            </a:solidFill>
          </a:ln>
        </p:spPr>
        <p:txBody>
          <a:bodyPr lIns="45718" tIns="45718" rIns="45718" bIns="45718"/>
          <a:lstStyle/>
          <a:p>
            <a:pPr/>
          </a:p>
        </p:txBody>
      </p:sp>
      <p:sp>
        <p:nvSpPr>
          <p:cNvPr id="283" name="Gerade Verbindung 36"/>
          <p:cNvSpPr/>
          <p:nvPr/>
        </p:nvSpPr>
        <p:spPr>
          <a:xfrm flipV="1">
            <a:off x="4992000" y="13906800"/>
            <a:ext cx="2" cy="144002"/>
          </a:xfrm>
          <a:prstGeom prst="line">
            <a:avLst/>
          </a:prstGeom>
          <a:ln w="3175">
            <a:solidFill>
              <a:srgbClr val="999999"/>
            </a:solidFill>
          </a:ln>
        </p:spPr>
        <p:txBody>
          <a:bodyPr lIns="45718" tIns="45718" rIns="45718" bIns="45718"/>
          <a:lstStyle/>
          <a:p>
            <a:pPr/>
          </a:p>
        </p:txBody>
      </p:sp>
      <p:sp>
        <p:nvSpPr>
          <p:cNvPr id="284" name="Gerade Verbindung 37"/>
          <p:cNvSpPr/>
          <p:nvPr/>
        </p:nvSpPr>
        <p:spPr>
          <a:xfrm flipV="1">
            <a:off x="6288000" y="13905999"/>
            <a:ext cx="2" cy="144002"/>
          </a:xfrm>
          <a:prstGeom prst="line">
            <a:avLst/>
          </a:prstGeom>
          <a:ln w="3175">
            <a:solidFill>
              <a:srgbClr val="999999"/>
            </a:solidFill>
          </a:ln>
        </p:spPr>
        <p:txBody>
          <a:bodyPr lIns="45718" tIns="45718" rIns="45718" bIns="45718"/>
          <a:lstStyle/>
          <a:p>
            <a:pPr/>
          </a:p>
        </p:txBody>
      </p:sp>
      <p:sp>
        <p:nvSpPr>
          <p:cNvPr id="285" name="Gerade Verbindung 36"/>
          <p:cNvSpPr/>
          <p:nvPr/>
        </p:nvSpPr>
        <p:spPr>
          <a:xfrm flipV="1">
            <a:off x="6863998" y="13907600"/>
            <a:ext cx="2" cy="144002"/>
          </a:xfrm>
          <a:prstGeom prst="line">
            <a:avLst/>
          </a:prstGeom>
          <a:ln w="3175">
            <a:solidFill>
              <a:srgbClr val="999999"/>
            </a:solidFill>
          </a:ln>
        </p:spPr>
        <p:txBody>
          <a:bodyPr lIns="45718" tIns="45718" rIns="45718" bIns="45718"/>
          <a:lstStyle/>
          <a:p>
            <a:pPr/>
          </a:p>
        </p:txBody>
      </p:sp>
      <p:sp>
        <p:nvSpPr>
          <p:cNvPr id="286" name="Gerade Verbindung 37"/>
          <p:cNvSpPr/>
          <p:nvPr/>
        </p:nvSpPr>
        <p:spPr>
          <a:xfrm flipV="1">
            <a:off x="8160000" y="13906800"/>
            <a:ext cx="2" cy="144002"/>
          </a:xfrm>
          <a:prstGeom prst="line">
            <a:avLst/>
          </a:prstGeom>
          <a:ln w="3175">
            <a:solidFill>
              <a:srgbClr val="999999"/>
            </a:solidFill>
          </a:ln>
        </p:spPr>
        <p:txBody>
          <a:bodyPr lIns="45718" tIns="45718" rIns="45718" bIns="45718"/>
          <a:lstStyle/>
          <a:p>
            <a:pPr/>
          </a:p>
        </p:txBody>
      </p:sp>
      <p:sp>
        <p:nvSpPr>
          <p:cNvPr id="287" name="Gerade Verbindung 36"/>
          <p:cNvSpPr/>
          <p:nvPr/>
        </p:nvSpPr>
        <p:spPr>
          <a:xfrm flipV="1">
            <a:off x="8735999" y="13908400"/>
            <a:ext cx="2" cy="144002"/>
          </a:xfrm>
          <a:prstGeom prst="line">
            <a:avLst/>
          </a:prstGeom>
          <a:ln w="3175">
            <a:solidFill>
              <a:srgbClr val="999999"/>
            </a:solidFill>
          </a:ln>
        </p:spPr>
        <p:txBody>
          <a:bodyPr lIns="45718" tIns="45718" rIns="45718" bIns="45718"/>
          <a:lstStyle/>
          <a:p>
            <a:pPr/>
          </a:p>
        </p:txBody>
      </p:sp>
      <p:sp>
        <p:nvSpPr>
          <p:cNvPr id="288" name="Gerade Verbindung 37"/>
          <p:cNvSpPr/>
          <p:nvPr/>
        </p:nvSpPr>
        <p:spPr>
          <a:xfrm flipV="1">
            <a:off x="10031999" y="13907600"/>
            <a:ext cx="2" cy="144002"/>
          </a:xfrm>
          <a:prstGeom prst="line">
            <a:avLst/>
          </a:prstGeom>
          <a:ln w="3175">
            <a:solidFill>
              <a:srgbClr val="999999"/>
            </a:solidFill>
          </a:ln>
        </p:spPr>
        <p:txBody>
          <a:bodyPr lIns="45718" tIns="45718" rIns="45718" bIns="45718"/>
          <a:lstStyle/>
          <a:p>
            <a:pPr/>
          </a:p>
        </p:txBody>
      </p:sp>
      <p:sp>
        <p:nvSpPr>
          <p:cNvPr id="289" name="Gerade Verbindung 36"/>
          <p:cNvSpPr/>
          <p:nvPr/>
        </p:nvSpPr>
        <p:spPr>
          <a:xfrm flipV="1">
            <a:off x="10607998" y="13909200"/>
            <a:ext cx="2" cy="144002"/>
          </a:xfrm>
          <a:prstGeom prst="line">
            <a:avLst/>
          </a:prstGeom>
          <a:ln w="3175">
            <a:solidFill>
              <a:srgbClr val="999999"/>
            </a:solidFill>
          </a:ln>
        </p:spPr>
        <p:txBody>
          <a:bodyPr lIns="45718" tIns="45718" rIns="45718" bIns="45718"/>
          <a:lstStyle/>
          <a:p>
            <a:pPr/>
          </a:p>
        </p:txBody>
      </p:sp>
      <p:sp>
        <p:nvSpPr>
          <p:cNvPr id="290" name="Gerade Verbindung 37"/>
          <p:cNvSpPr/>
          <p:nvPr/>
        </p:nvSpPr>
        <p:spPr>
          <a:xfrm flipV="1">
            <a:off x="11903998" y="13908400"/>
            <a:ext cx="2" cy="144002"/>
          </a:xfrm>
          <a:prstGeom prst="line">
            <a:avLst/>
          </a:prstGeom>
          <a:ln w="3175">
            <a:solidFill>
              <a:srgbClr val="999999"/>
            </a:solidFill>
          </a:ln>
        </p:spPr>
        <p:txBody>
          <a:bodyPr lIns="45718" tIns="45718" rIns="45718" bIns="45718"/>
          <a:lstStyle/>
          <a:p>
            <a:pPr/>
          </a:p>
        </p:txBody>
      </p:sp>
      <p:sp>
        <p:nvSpPr>
          <p:cNvPr id="291" name="Gerade Verbindung 36"/>
          <p:cNvSpPr/>
          <p:nvPr/>
        </p:nvSpPr>
        <p:spPr>
          <a:xfrm flipV="1">
            <a:off x="12479998" y="13910000"/>
            <a:ext cx="2" cy="144002"/>
          </a:xfrm>
          <a:prstGeom prst="line">
            <a:avLst/>
          </a:prstGeom>
          <a:ln w="3175">
            <a:solidFill>
              <a:srgbClr val="999999"/>
            </a:solidFill>
          </a:ln>
        </p:spPr>
        <p:txBody>
          <a:bodyPr lIns="45718" tIns="45718" rIns="45718" bIns="45718"/>
          <a:lstStyle/>
          <a:p>
            <a:pPr/>
          </a:p>
        </p:txBody>
      </p:sp>
      <p:sp>
        <p:nvSpPr>
          <p:cNvPr id="292" name="Gerade Verbindung 37"/>
          <p:cNvSpPr/>
          <p:nvPr/>
        </p:nvSpPr>
        <p:spPr>
          <a:xfrm flipV="1">
            <a:off x="13775999" y="13909200"/>
            <a:ext cx="2" cy="144002"/>
          </a:xfrm>
          <a:prstGeom prst="line">
            <a:avLst/>
          </a:prstGeom>
          <a:ln w="3175">
            <a:solidFill>
              <a:srgbClr val="999999"/>
            </a:solidFill>
          </a:ln>
        </p:spPr>
        <p:txBody>
          <a:bodyPr lIns="45718" tIns="45718" rIns="45718" bIns="45718"/>
          <a:lstStyle/>
          <a:p>
            <a:pPr/>
          </a:p>
        </p:txBody>
      </p:sp>
      <p:sp>
        <p:nvSpPr>
          <p:cNvPr id="293" name="Gerade Verbindung 36"/>
          <p:cNvSpPr/>
          <p:nvPr/>
        </p:nvSpPr>
        <p:spPr>
          <a:xfrm flipV="1">
            <a:off x="14351998" y="13910800"/>
            <a:ext cx="2" cy="144002"/>
          </a:xfrm>
          <a:prstGeom prst="line">
            <a:avLst/>
          </a:prstGeom>
          <a:ln w="3175">
            <a:solidFill>
              <a:srgbClr val="999999"/>
            </a:solidFill>
          </a:ln>
        </p:spPr>
        <p:txBody>
          <a:bodyPr lIns="45718" tIns="45718" rIns="45718" bIns="45718"/>
          <a:lstStyle/>
          <a:p>
            <a:pPr/>
          </a:p>
        </p:txBody>
      </p:sp>
      <p:sp>
        <p:nvSpPr>
          <p:cNvPr id="294" name="Gerade Verbindung 37"/>
          <p:cNvSpPr/>
          <p:nvPr/>
        </p:nvSpPr>
        <p:spPr>
          <a:xfrm flipV="1">
            <a:off x="15647998" y="13910000"/>
            <a:ext cx="2" cy="144002"/>
          </a:xfrm>
          <a:prstGeom prst="line">
            <a:avLst/>
          </a:prstGeom>
          <a:ln w="3175">
            <a:solidFill>
              <a:srgbClr val="999999"/>
            </a:solidFill>
          </a:ln>
        </p:spPr>
        <p:txBody>
          <a:bodyPr lIns="45718" tIns="45718" rIns="45718" bIns="45718"/>
          <a:lstStyle/>
          <a:p>
            <a:pPr/>
          </a:p>
        </p:txBody>
      </p:sp>
      <p:sp>
        <p:nvSpPr>
          <p:cNvPr id="295" name="Gerade Verbindung 36"/>
          <p:cNvSpPr/>
          <p:nvPr/>
        </p:nvSpPr>
        <p:spPr>
          <a:xfrm flipV="1">
            <a:off x="16224000" y="13911600"/>
            <a:ext cx="2" cy="144002"/>
          </a:xfrm>
          <a:prstGeom prst="line">
            <a:avLst/>
          </a:prstGeom>
          <a:ln w="3175">
            <a:solidFill>
              <a:srgbClr val="999999"/>
            </a:solidFill>
          </a:ln>
        </p:spPr>
        <p:txBody>
          <a:bodyPr lIns="45718" tIns="45718" rIns="45718" bIns="45718"/>
          <a:lstStyle/>
          <a:p>
            <a:pPr/>
          </a:p>
        </p:txBody>
      </p:sp>
      <p:sp>
        <p:nvSpPr>
          <p:cNvPr id="296" name="Gerade Verbindung 37"/>
          <p:cNvSpPr/>
          <p:nvPr/>
        </p:nvSpPr>
        <p:spPr>
          <a:xfrm flipV="1">
            <a:off x="17520000" y="13910800"/>
            <a:ext cx="2" cy="144002"/>
          </a:xfrm>
          <a:prstGeom prst="line">
            <a:avLst/>
          </a:prstGeom>
          <a:ln w="3175">
            <a:solidFill>
              <a:srgbClr val="999999"/>
            </a:solidFill>
          </a:ln>
        </p:spPr>
        <p:txBody>
          <a:bodyPr lIns="45718" tIns="45718" rIns="45718" bIns="45718"/>
          <a:lstStyle/>
          <a:p>
            <a:pPr/>
          </a:p>
        </p:txBody>
      </p:sp>
      <p:sp>
        <p:nvSpPr>
          <p:cNvPr id="297" name="Gerade Verbindung 36"/>
          <p:cNvSpPr/>
          <p:nvPr/>
        </p:nvSpPr>
        <p:spPr>
          <a:xfrm flipV="1">
            <a:off x="18095999" y="13912400"/>
            <a:ext cx="2" cy="144002"/>
          </a:xfrm>
          <a:prstGeom prst="line">
            <a:avLst/>
          </a:prstGeom>
          <a:ln w="3175">
            <a:solidFill>
              <a:srgbClr val="999999"/>
            </a:solidFill>
          </a:ln>
        </p:spPr>
        <p:txBody>
          <a:bodyPr lIns="45718" tIns="45718" rIns="45718" bIns="45718"/>
          <a:lstStyle/>
          <a:p>
            <a:pPr/>
          </a:p>
        </p:txBody>
      </p:sp>
      <p:sp>
        <p:nvSpPr>
          <p:cNvPr id="298" name="Gerade Verbindung 37"/>
          <p:cNvSpPr/>
          <p:nvPr/>
        </p:nvSpPr>
        <p:spPr>
          <a:xfrm flipV="1">
            <a:off x="19391999" y="13911600"/>
            <a:ext cx="2" cy="144002"/>
          </a:xfrm>
          <a:prstGeom prst="line">
            <a:avLst/>
          </a:prstGeom>
          <a:ln w="3175">
            <a:solidFill>
              <a:srgbClr val="999999"/>
            </a:solidFill>
          </a:ln>
        </p:spPr>
        <p:txBody>
          <a:bodyPr lIns="45718" tIns="45718" rIns="45718" bIns="45718"/>
          <a:lstStyle/>
          <a:p>
            <a:pPr/>
          </a:p>
        </p:txBody>
      </p:sp>
      <p:sp>
        <p:nvSpPr>
          <p:cNvPr id="299" name="Gerade Verbindung 36"/>
          <p:cNvSpPr/>
          <p:nvPr/>
        </p:nvSpPr>
        <p:spPr>
          <a:xfrm flipV="1">
            <a:off x="19967997" y="13913200"/>
            <a:ext cx="2" cy="144002"/>
          </a:xfrm>
          <a:prstGeom prst="line">
            <a:avLst/>
          </a:prstGeom>
          <a:ln w="3175">
            <a:solidFill>
              <a:srgbClr val="999999"/>
            </a:solidFill>
          </a:ln>
        </p:spPr>
        <p:txBody>
          <a:bodyPr lIns="45718" tIns="45718" rIns="45718" bIns="45718"/>
          <a:lstStyle/>
          <a:p>
            <a:pPr/>
          </a:p>
        </p:txBody>
      </p:sp>
      <p:sp>
        <p:nvSpPr>
          <p:cNvPr id="300" name="Gerade Verbindung 37"/>
          <p:cNvSpPr/>
          <p:nvPr/>
        </p:nvSpPr>
        <p:spPr>
          <a:xfrm flipV="1">
            <a:off x="21263999" y="13912400"/>
            <a:ext cx="2" cy="144002"/>
          </a:xfrm>
          <a:prstGeom prst="line">
            <a:avLst/>
          </a:prstGeom>
          <a:ln w="3175">
            <a:solidFill>
              <a:srgbClr val="999999"/>
            </a:solidFill>
          </a:ln>
        </p:spPr>
        <p:txBody>
          <a:bodyPr lIns="45718" tIns="45718" rIns="45718" bIns="45718"/>
          <a:lstStyle/>
          <a:p>
            <a:pPr/>
          </a:p>
        </p:txBody>
      </p:sp>
      <p:sp>
        <p:nvSpPr>
          <p:cNvPr id="301" name="Gerade Verbindung 36"/>
          <p:cNvSpPr/>
          <p:nvPr/>
        </p:nvSpPr>
        <p:spPr>
          <a:xfrm flipV="1">
            <a:off x="21839998" y="13914000"/>
            <a:ext cx="2" cy="144002"/>
          </a:xfrm>
          <a:prstGeom prst="line">
            <a:avLst/>
          </a:prstGeom>
          <a:ln w="3175">
            <a:solidFill>
              <a:srgbClr val="999999"/>
            </a:solidFill>
          </a:ln>
        </p:spPr>
        <p:txBody>
          <a:bodyPr lIns="45718" tIns="45718" rIns="45718" bIns="45718"/>
          <a:lstStyle/>
          <a:p>
            <a:pPr/>
          </a:p>
        </p:txBody>
      </p:sp>
      <p:sp>
        <p:nvSpPr>
          <p:cNvPr id="302" name="Gerade Verbindung 37"/>
          <p:cNvSpPr/>
          <p:nvPr/>
        </p:nvSpPr>
        <p:spPr>
          <a:xfrm flipV="1">
            <a:off x="23135998" y="13913200"/>
            <a:ext cx="2" cy="144002"/>
          </a:xfrm>
          <a:prstGeom prst="line">
            <a:avLst/>
          </a:prstGeom>
          <a:ln w="3175">
            <a:solidFill>
              <a:srgbClr val="999999"/>
            </a:solidFill>
          </a:ln>
        </p:spPr>
        <p:txBody>
          <a:bodyPr lIns="45718" tIns="45718" rIns="45718" bIns="45718"/>
          <a:lstStyle/>
          <a:p>
            <a:pPr/>
          </a:p>
        </p:txBody>
      </p:sp>
      <p:sp>
        <p:nvSpPr>
          <p:cNvPr id="303" name="Gerade Verbindung 61"/>
          <p:cNvSpPr/>
          <p:nvPr/>
        </p:nvSpPr>
        <p:spPr>
          <a:xfrm>
            <a:off x="-480138" y="2968730"/>
            <a:ext cx="192002" cy="2"/>
          </a:xfrm>
          <a:prstGeom prst="line">
            <a:avLst/>
          </a:prstGeom>
          <a:ln w="3175">
            <a:solidFill>
              <a:srgbClr val="999999"/>
            </a:solidFill>
          </a:ln>
        </p:spPr>
        <p:txBody>
          <a:bodyPr lIns="45718" tIns="45718" rIns="45718" bIns="45718"/>
          <a:lstStyle/>
          <a:p>
            <a:pPr/>
          </a:p>
        </p:txBody>
      </p:sp>
      <p:sp>
        <p:nvSpPr>
          <p:cNvPr id="304" name="Gerade Verbindung 62"/>
          <p:cNvSpPr/>
          <p:nvPr/>
        </p:nvSpPr>
        <p:spPr>
          <a:xfrm>
            <a:off x="-480138" y="12185322"/>
            <a:ext cx="192002" cy="2"/>
          </a:xfrm>
          <a:prstGeom prst="line">
            <a:avLst/>
          </a:prstGeom>
          <a:ln w="3175">
            <a:solidFill>
              <a:srgbClr val="999999"/>
            </a:solidFill>
          </a:ln>
        </p:spPr>
        <p:txBody>
          <a:bodyPr lIns="45718" tIns="45718" rIns="45718" bIns="45718"/>
          <a:lstStyle/>
          <a:p>
            <a:pPr/>
          </a:p>
        </p:txBody>
      </p:sp>
      <p:sp>
        <p:nvSpPr>
          <p:cNvPr id="305" name="Gerade Verbindung 64"/>
          <p:cNvSpPr/>
          <p:nvPr/>
        </p:nvSpPr>
        <p:spPr>
          <a:xfrm>
            <a:off x="-480138" y="808057"/>
            <a:ext cx="192002" cy="2"/>
          </a:xfrm>
          <a:prstGeom prst="line">
            <a:avLst/>
          </a:prstGeom>
          <a:ln w="3175">
            <a:solidFill>
              <a:srgbClr val="999999"/>
            </a:solidFill>
          </a:ln>
        </p:spPr>
        <p:txBody>
          <a:bodyPr lIns="45718" tIns="45718" rIns="45718" bIns="45718"/>
          <a:lstStyle/>
          <a:p>
            <a:pPr/>
          </a:p>
        </p:txBody>
      </p:sp>
      <p:grpSp>
        <p:nvGrpSpPr>
          <p:cNvPr id="311" name="Logo Merck"/>
          <p:cNvGrpSpPr/>
          <p:nvPr/>
        </p:nvGrpSpPr>
        <p:grpSpPr>
          <a:xfrm>
            <a:off x="21079043" y="12880639"/>
            <a:ext cx="2057187" cy="324004"/>
            <a:chOff x="0" y="0"/>
            <a:chExt cx="2057186" cy="324002"/>
          </a:xfrm>
        </p:grpSpPr>
        <p:sp>
          <p:nvSpPr>
            <p:cNvPr id="306" name="Logo K"/>
            <p:cNvSpPr/>
            <p:nvPr/>
          </p:nvSpPr>
          <p:spPr>
            <a:xfrm>
              <a:off x="1739137" y="-1"/>
              <a:ext cx="318050"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9" y="21600"/>
                  </a:moveTo>
                  <a:cubicBezTo>
                    <a:pt x="3058" y="21600"/>
                    <a:pt x="4205" y="21027"/>
                    <a:pt x="5161" y="20071"/>
                  </a:cubicBezTo>
                  <a:cubicBezTo>
                    <a:pt x="5161" y="20071"/>
                    <a:pt x="5735" y="19497"/>
                    <a:pt x="6499" y="18733"/>
                  </a:cubicBezTo>
                  <a:cubicBezTo>
                    <a:pt x="6881" y="18159"/>
                    <a:pt x="7646" y="17968"/>
                    <a:pt x="8219" y="17777"/>
                  </a:cubicBezTo>
                  <a:cubicBezTo>
                    <a:pt x="8411" y="17777"/>
                    <a:pt x="8602" y="17777"/>
                    <a:pt x="8793" y="17777"/>
                  </a:cubicBezTo>
                  <a:cubicBezTo>
                    <a:pt x="8984" y="17777"/>
                    <a:pt x="9175" y="17777"/>
                    <a:pt x="9366" y="17777"/>
                  </a:cubicBezTo>
                  <a:cubicBezTo>
                    <a:pt x="10131" y="17968"/>
                    <a:pt x="10896" y="18159"/>
                    <a:pt x="11469" y="18350"/>
                  </a:cubicBezTo>
                  <a:cubicBezTo>
                    <a:pt x="17586" y="20835"/>
                    <a:pt x="17586" y="20835"/>
                    <a:pt x="17586" y="20835"/>
                  </a:cubicBezTo>
                  <a:cubicBezTo>
                    <a:pt x="17586" y="20835"/>
                    <a:pt x="19115" y="21600"/>
                    <a:pt x="20262" y="21600"/>
                  </a:cubicBezTo>
                  <a:cubicBezTo>
                    <a:pt x="21218" y="21600"/>
                    <a:pt x="21218" y="21600"/>
                    <a:pt x="21218" y="21600"/>
                  </a:cubicBezTo>
                  <a:cubicBezTo>
                    <a:pt x="21409" y="21600"/>
                    <a:pt x="21600" y="21409"/>
                    <a:pt x="21600" y="21027"/>
                  </a:cubicBezTo>
                  <a:cubicBezTo>
                    <a:pt x="21600" y="18924"/>
                    <a:pt x="21600" y="18924"/>
                    <a:pt x="21600" y="18924"/>
                  </a:cubicBezTo>
                  <a:cubicBezTo>
                    <a:pt x="21600" y="17395"/>
                    <a:pt x="20644" y="15865"/>
                    <a:pt x="19115" y="15292"/>
                  </a:cubicBezTo>
                  <a:cubicBezTo>
                    <a:pt x="17968" y="14719"/>
                    <a:pt x="17968" y="14719"/>
                    <a:pt x="17968" y="14719"/>
                  </a:cubicBezTo>
                  <a:cubicBezTo>
                    <a:pt x="16821" y="14336"/>
                    <a:pt x="15674" y="13381"/>
                    <a:pt x="14910" y="12807"/>
                  </a:cubicBezTo>
                  <a:cubicBezTo>
                    <a:pt x="14910" y="12807"/>
                    <a:pt x="13763" y="11469"/>
                    <a:pt x="15101" y="9940"/>
                  </a:cubicBezTo>
                  <a:cubicBezTo>
                    <a:pt x="20453" y="4588"/>
                    <a:pt x="20453" y="4588"/>
                    <a:pt x="20453" y="4588"/>
                  </a:cubicBezTo>
                  <a:cubicBezTo>
                    <a:pt x="21218" y="3823"/>
                    <a:pt x="21600" y="2867"/>
                    <a:pt x="21600" y="1912"/>
                  </a:cubicBezTo>
                  <a:cubicBezTo>
                    <a:pt x="21600" y="1912"/>
                    <a:pt x="21600" y="1529"/>
                    <a:pt x="21600" y="1147"/>
                  </a:cubicBezTo>
                  <a:cubicBezTo>
                    <a:pt x="21409" y="956"/>
                    <a:pt x="21218" y="573"/>
                    <a:pt x="21027" y="382"/>
                  </a:cubicBezTo>
                  <a:cubicBezTo>
                    <a:pt x="20835" y="191"/>
                    <a:pt x="20262" y="0"/>
                    <a:pt x="19688" y="0"/>
                  </a:cubicBezTo>
                  <a:cubicBezTo>
                    <a:pt x="19688" y="0"/>
                    <a:pt x="18924" y="0"/>
                    <a:pt x="18924" y="0"/>
                  </a:cubicBezTo>
                  <a:cubicBezTo>
                    <a:pt x="17395" y="0"/>
                    <a:pt x="16248" y="573"/>
                    <a:pt x="15292" y="1529"/>
                  </a:cubicBezTo>
                  <a:cubicBezTo>
                    <a:pt x="15292" y="1529"/>
                    <a:pt x="11660" y="4970"/>
                    <a:pt x="10896" y="5926"/>
                  </a:cubicBezTo>
                  <a:cubicBezTo>
                    <a:pt x="5926" y="10896"/>
                    <a:pt x="5926" y="10896"/>
                    <a:pt x="5926" y="10896"/>
                  </a:cubicBezTo>
                  <a:cubicBezTo>
                    <a:pt x="5926" y="10896"/>
                    <a:pt x="5926" y="3058"/>
                    <a:pt x="5926" y="3058"/>
                  </a:cubicBezTo>
                  <a:cubicBezTo>
                    <a:pt x="5926" y="1338"/>
                    <a:pt x="4396" y="0"/>
                    <a:pt x="2676" y="0"/>
                  </a:cubicBezTo>
                  <a:cubicBezTo>
                    <a:pt x="2676" y="0"/>
                    <a:pt x="1338" y="0"/>
                    <a:pt x="1338" y="0"/>
                  </a:cubicBezTo>
                  <a:cubicBezTo>
                    <a:pt x="956" y="0"/>
                    <a:pt x="382" y="0"/>
                    <a:pt x="191" y="0"/>
                  </a:cubicBezTo>
                  <a:cubicBezTo>
                    <a:pt x="0" y="191"/>
                    <a:pt x="0" y="382"/>
                    <a:pt x="0" y="573"/>
                  </a:cubicBezTo>
                  <a:cubicBezTo>
                    <a:pt x="0" y="573"/>
                    <a:pt x="0" y="21218"/>
                    <a:pt x="0" y="21218"/>
                  </a:cubicBezTo>
                  <a:cubicBezTo>
                    <a:pt x="0" y="21409"/>
                    <a:pt x="191" y="21600"/>
                    <a:pt x="382" y="21600"/>
                  </a:cubicBezTo>
                  <a:lnTo>
                    <a:pt x="1529" y="21600"/>
                  </a:ln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307" name="Logo C"/>
            <p:cNvSpPr/>
            <p:nvPr/>
          </p:nvSpPr>
          <p:spPr>
            <a:xfrm>
              <a:off x="1390119" y="0"/>
              <a:ext cx="320432" cy="32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32" y="12397"/>
                  </a:moveTo>
                  <a:cubicBezTo>
                    <a:pt x="17811" y="12397"/>
                    <a:pt x="17811" y="12397"/>
                    <a:pt x="17811" y="12397"/>
                  </a:cubicBezTo>
                  <a:cubicBezTo>
                    <a:pt x="16674" y="12397"/>
                    <a:pt x="15916" y="12772"/>
                    <a:pt x="15537" y="13899"/>
                  </a:cubicBezTo>
                  <a:cubicBezTo>
                    <a:pt x="15347" y="14463"/>
                    <a:pt x="14968" y="15026"/>
                    <a:pt x="14400" y="15402"/>
                  </a:cubicBezTo>
                  <a:cubicBezTo>
                    <a:pt x="13832" y="15777"/>
                    <a:pt x="13263" y="16153"/>
                    <a:pt x="12316" y="16153"/>
                  </a:cubicBezTo>
                  <a:cubicBezTo>
                    <a:pt x="11747" y="16153"/>
                    <a:pt x="10800" y="15777"/>
                    <a:pt x="10042" y="15402"/>
                  </a:cubicBezTo>
                  <a:cubicBezTo>
                    <a:pt x="9284" y="15026"/>
                    <a:pt x="8716" y="14463"/>
                    <a:pt x="7958" y="13711"/>
                  </a:cubicBezTo>
                  <a:cubicBezTo>
                    <a:pt x="7389" y="13148"/>
                    <a:pt x="6821" y="12397"/>
                    <a:pt x="6442" y="11457"/>
                  </a:cubicBezTo>
                  <a:cubicBezTo>
                    <a:pt x="6063" y="10706"/>
                    <a:pt x="5874" y="9767"/>
                    <a:pt x="5874" y="9016"/>
                  </a:cubicBezTo>
                  <a:cubicBezTo>
                    <a:pt x="5874" y="7889"/>
                    <a:pt x="6253" y="7137"/>
                    <a:pt x="6821" y="6386"/>
                  </a:cubicBezTo>
                  <a:cubicBezTo>
                    <a:pt x="7579" y="5823"/>
                    <a:pt x="8337" y="5447"/>
                    <a:pt x="9284" y="5447"/>
                  </a:cubicBezTo>
                  <a:cubicBezTo>
                    <a:pt x="10421" y="5447"/>
                    <a:pt x="11558" y="5823"/>
                    <a:pt x="12505" y="6574"/>
                  </a:cubicBezTo>
                  <a:cubicBezTo>
                    <a:pt x="13074" y="6950"/>
                    <a:pt x="13453" y="7137"/>
                    <a:pt x="14021" y="7137"/>
                  </a:cubicBezTo>
                  <a:cubicBezTo>
                    <a:pt x="14400" y="7137"/>
                    <a:pt x="14968" y="6762"/>
                    <a:pt x="15537" y="6386"/>
                  </a:cubicBezTo>
                  <a:cubicBezTo>
                    <a:pt x="17811" y="4132"/>
                    <a:pt x="17811" y="4132"/>
                    <a:pt x="17811" y="4132"/>
                  </a:cubicBezTo>
                  <a:cubicBezTo>
                    <a:pt x="18000" y="3944"/>
                    <a:pt x="18000" y="3944"/>
                    <a:pt x="18000" y="3757"/>
                  </a:cubicBezTo>
                  <a:cubicBezTo>
                    <a:pt x="17811" y="3569"/>
                    <a:pt x="17811" y="3569"/>
                    <a:pt x="17621" y="3381"/>
                  </a:cubicBezTo>
                  <a:cubicBezTo>
                    <a:pt x="16484" y="2254"/>
                    <a:pt x="15158" y="1503"/>
                    <a:pt x="13832" y="939"/>
                  </a:cubicBezTo>
                  <a:cubicBezTo>
                    <a:pt x="12316" y="188"/>
                    <a:pt x="10800" y="0"/>
                    <a:pt x="9284" y="0"/>
                  </a:cubicBezTo>
                  <a:cubicBezTo>
                    <a:pt x="568" y="0"/>
                    <a:pt x="568" y="0"/>
                    <a:pt x="568" y="0"/>
                  </a:cubicBezTo>
                  <a:cubicBezTo>
                    <a:pt x="189" y="0"/>
                    <a:pt x="0" y="188"/>
                    <a:pt x="0" y="563"/>
                  </a:cubicBezTo>
                  <a:cubicBezTo>
                    <a:pt x="0" y="9203"/>
                    <a:pt x="0" y="9203"/>
                    <a:pt x="0" y="9203"/>
                  </a:cubicBezTo>
                  <a:cubicBezTo>
                    <a:pt x="0" y="10706"/>
                    <a:pt x="379" y="12397"/>
                    <a:pt x="1137" y="13899"/>
                  </a:cubicBezTo>
                  <a:cubicBezTo>
                    <a:pt x="1705" y="15402"/>
                    <a:pt x="2653" y="16717"/>
                    <a:pt x="3789" y="17843"/>
                  </a:cubicBezTo>
                  <a:cubicBezTo>
                    <a:pt x="4926" y="18970"/>
                    <a:pt x="6253" y="19910"/>
                    <a:pt x="7768" y="20473"/>
                  </a:cubicBezTo>
                  <a:cubicBezTo>
                    <a:pt x="9284" y="21224"/>
                    <a:pt x="10800" y="21600"/>
                    <a:pt x="12316" y="21600"/>
                  </a:cubicBezTo>
                  <a:cubicBezTo>
                    <a:pt x="13642" y="21600"/>
                    <a:pt x="14779" y="21412"/>
                    <a:pt x="15916" y="20849"/>
                  </a:cubicBezTo>
                  <a:cubicBezTo>
                    <a:pt x="17053" y="20473"/>
                    <a:pt x="18000" y="19910"/>
                    <a:pt x="18758" y="19158"/>
                  </a:cubicBezTo>
                  <a:cubicBezTo>
                    <a:pt x="19516" y="18407"/>
                    <a:pt x="20274" y="17468"/>
                    <a:pt x="20653" y="16341"/>
                  </a:cubicBezTo>
                  <a:cubicBezTo>
                    <a:pt x="21221" y="15214"/>
                    <a:pt x="21411" y="14087"/>
                    <a:pt x="21600" y="12960"/>
                  </a:cubicBezTo>
                  <a:cubicBezTo>
                    <a:pt x="21600" y="12584"/>
                    <a:pt x="21411" y="12397"/>
                    <a:pt x="21032" y="12397"/>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308" name="Logo R"/>
            <p:cNvSpPr/>
            <p:nvPr/>
          </p:nvSpPr>
          <p:spPr>
            <a:xfrm>
              <a:off x="1043482" y="-1"/>
              <a:ext cx="346639"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49" y="18924"/>
                  </a:moveTo>
                  <a:cubicBezTo>
                    <a:pt x="21249" y="18924"/>
                    <a:pt x="20195" y="18733"/>
                    <a:pt x="18263" y="16821"/>
                  </a:cubicBezTo>
                  <a:cubicBezTo>
                    <a:pt x="17210" y="15865"/>
                    <a:pt x="16332" y="15292"/>
                    <a:pt x="15980" y="14910"/>
                  </a:cubicBezTo>
                  <a:cubicBezTo>
                    <a:pt x="16332" y="14719"/>
                    <a:pt x="17561" y="14145"/>
                    <a:pt x="18790" y="12807"/>
                  </a:cubicBezTo>
                  <a:cubicBezTo>
                    <a:pt x="19493" y="11851"/>
                    <a:pt x="19844" y="10704"/>
                    <a:pt x="19844" y="9366"/>
                  </a:cubicBezTo>
                  <a:cubicBezTo>
                    <a:pt x="19844" y="8028"/>
                    <a:pt x="19493" y="6881"/>
                    <a:pt x="18790" y="5735"/>
                  </a:cubicBezTo>
                  <a:cubicBezTo>
                    <a:pt x="18088" y="4588"/>
                    <a:pt x="17210" y="3441"/>
                    <a:pt x="16156" y="2676"/>
                  </a:cubicBezTo>
                  <a:cubicBezTo>
                    <a:pt x="15102" y="1912"/>
                    <a:pt x="13873" y="1147"/>
                    <a:pt x="12468" y="765"/>
                  </a:cubicBezTo>
                  <a:cubicBezTo>
                    <a:pt x="11063" y="191"/>
                    <a:pt x="9834" y="0"/>
                    <a:pt x="8429" y="0"/>
                  </a:cubicBezTo>
                  <a:cubicBezTo>
                    <a:pt x="8429" y="0"/>
                    <a:pt x="351" y="0"/>
                    <a:pt x="351" y="0"/>
                  </a:cubicBezTo>
                  <a:cubicBezTo>
                    <a:pt x="176" y="0"/>
                    <a:pt x="0" y="191"/>
                    <a:pt x="0" y="382"/>
                  </a:cubicBezTo>
                  <a:cubicBezTo>
                    <a:pt x="0" y="382"/>
                    <a:pt x="0" y="15101"/>
                    <a:pt x="0" y="15101"/>
                  </a:cubicBezTo>
                  <a:cubicBezTo>
                    <a:pt x="0" y="18350"/>
                    <a:pt x="0" y="18350"/>
                    <a:pt x="0" y="18350"/>
                  </a:cubicBezTo>
                  <a:cubicBezTo>
                    <a:pt x="0" y="19497"/>
                    <a:pt x="0" y="19497"/>
                    <a:pt x="0" y="19497"/>
                  </a:cubicBezTo>
                  <a:cubicBezTo>
                    <a:pt x="0" y="20835"/>
                    <a:pt x="0" y="20835"/>
                    <a:pt x="0" y="20835"/>
                  </a:cubicBezTo>
                  <a:cubicBezTo>
                    <a:pt x="0" y="21027"/>
                    <a:pt x="0" y="21409"/>
                    <a:pt x="176" y="21409"/>
                  </a:cubicBezTo>
                  <a:cubicBezTo>
                    <a:pt x="351" y="21600"/>
                    <a:pt x="1054" y="21600"/>
                    <a:pt x="1229" y="21600"/>
                  </a:cubicBezTo>
                  <a:cubicBezTo>
                    <a:pt x="1756" y="21600"/>
                    <a:pt x="2283" y="21600"/>
                    <a:pt x="2634" y="21409"/>
                  </a:cubicBezTo>
                  <a:cubicBezTo>
                    <a:pt x="3337" y="21218"/>
                    <a:pt x="3863" y="20644"/>
                    <a:pt x="4390" y="20071"/>
                  </a:cubicBezTo>
                  <a:cubicBezTo>
                    <a:pt x="5093" y="18924"/>
                    <a:pt x="5268" y="17777"/>
                    <a:pt x="5268" y="16439"/>
                  </a:cubicBezTo>
                  <a:cubicBezTo>
                    <a:pt x="5268" y="16248"/>
                    <a:pt x="5268" y="7455"/>
                    <a:pt x="5268" y="7455"/>
                  </a:cubicBezTo>
                  <a:cubicBezTo>
                    <a:pt x="5268" y="7455"/>
                    <a:pt x="5268" y="7073"/>
                    <a:pt x="5444" y="6881"/>
                  </a:cubicBezTo>
                  <a:cubicBezTo>
                    <a:pt x="5444" y="6690"/>
                    <a:pt x="5620" y="6499"/>
                    <a:pt x="5620" y="6499"/>
                  </a:cubicBezTo>
                  <a:cubicBezTo>
                    <a:pt x="6146" y="5352"/>
                    <a:pt x="8254" y="4779"/>
                    <a:pt x="10537" y="5352"/>
                  </a:cubicBezTo>
                  <a:cubicBezTo>
                    <a:pt x="13522" y="6308"/>
                    <a:pt x="14400" y="8411"/>
                    <a:pt x="14049" y="9558"/>
                  </a:cubicBezTo>
                  <a:cubicBezTo>
                    <a:pt x="13698" y="10513"/>
                    <a:pt x="12644" y="11087"/>
                    <a:pt x="11239" y="11087"/>
                  </a:cubicBezTo>
                  <a:cubicBezTo>
                    <a:pt x="10712" y="11087"/>
                    <a:pt x="10010" y="11087"/>
                    <a:pt x="9307" y="10896"/>
                  </a:cubicBezTo>
                  <a:cubicBezTo>
                    <a:pt x="9307" y="10896"/>
                    <a:pt x="8780" y="10704"/>
                    <a:pt x="8429" y="10513"/>
                  </a:cubicBezTo>
                  <a:cubicBezTo>
                    <a:pt x="8429" y="10513"/>
                    <a:pt x="8078" y="10322"/>
                    <a:pt x="7727" y="10322"/>
                  </a:cubicBezTo>
                  <a:cubicBezTo>
                    <a:pt x="7551" y="10322"/>
                    <a:pt x="7551" y="10513"/>
                    <a:pt x="7551" y="10896"/>
                  </a:cubicBezTo>
                  <a:cubicBezTo>
                    <a:pt x="7551" y="10896"/>
                    <a:pt x="7551" y="13189"/>
                    <a:pt x="7551" y="13189"/>
                  </a:cubicBezTo>
                  <a:cubicBezTo>
                    <a:pt x="7551" y="13954"/>
                    <a:pt x="7727" y="14719"/>
                    <a:pt x="8254" y="15101"/>
                  </a:cubicBezTo>
                  <a:cubicBezTo>
                    <a:pt x="8254" y="15101"/>
                    <a:pt x="14751" y="20835"/>
                    <a:pt x="14751" y="20835"/>
                  </a:cubicBezTo>
                  <a:cubicBezTo>
                    <a:pt x="15454" y="21409"/>
                    <a:pt x="16156" y="21600"/>
                    <a:pt x="16859" y="21600"/>
                  </a:cubicBezTo>
                  <a:cubicBezTo>
                    <a:pt x="21249" y="21600"/>
                    <a:pt x="21249" y="21600"/>
                    <a:pt x="21249" y="21600"/>
                  </a:cubicBezTo>
                  <a:cubicBezTo>
                    <a:pt x="21424" y="21600"/>
                    <a:pt x="21600" y="21409"/>
                    <a:pt x="21600" y="21027"/>
                  </a:cubicBezTo>
                  <a:cubicBezTo>
                    <a:pt x="21600" y="19497"/>
                    <a:pt x="21600" y="19497"/>
                    <a:pt x="21600" y="19497"/>
                  </a:cubicBezTo>
                  <a:cubicBezTo>
                    <a:pt x="21600" y="19306"/>
                    <a:pt x="21424" y="18924"/>
                    <a:pt x="21249" y="18924"/>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309" name="Logo E"/>
            <p:cNvSpPr/>
            <p:nvPr/>
          </p:nvSpPr>
          <p:spPr>
            <a:xfrm>
              <a:off x="694463" y="-1"/>
              <a:ext cx="321624"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89" y="16057"/>
                  </a:moveTo>
                  <a:cubicBezTo>
                    <a:pt x="11937" y="16057"/>
                    <a:pt x="11937" y="16057"/>
                    <a:pt x="11937" y="16057"/>
                  </a:cubicBezTo>
                  <a:cubicBezTo>
                    <a:pt x="11179" y="16057"/>
                    <a:pt x="10232" y="15674"/>
                    <a:pt x="9474" y="15483"/>
                  </a:cubicBezTo>
                  <a:cubicBezTo>
                    <a:pt x="8905" y="15101"/>
                    <a:pt x="7768" y="14145"/>
                    <a:pt x="7579" y="13954"/>
                  </a:cubicBezTo>
                  <a:cubicBezTo>
                    <a:pt x="7011" y="13189"/>
                    <a:pt x="6442" y="12425"/>
                    <a:pt x="6253" y="11660"/>
                  </a:cubicBezTo>
                  <a:cubicBezTo>
                    <a:pt x="5874" y="10896"/>
                    <a:pt x="5684" y="9940"/>
                    <a:pt x="5684" y="9175"/>
                  </a:cubicBezTo>
                  <a:cubicBezTo>
                    <a:pt x="5684" y="8028"/>
                    <a:pt x="6063" y="7073"/>
                    <a:pt x="6632" y="6499"/>
                  </a:cubicBezTo>
                  <a:cubicBezTo>
                    <a:pt x="6821" y="6308"/>
                    <a:pt x="7011" y="6117"/>
                    <a:pt x="7389" y="5926"/>
                  </a:cubicBezTo>
                  <a:cubicBezTo>
                    <a:pt x="7579" y="5735"/>
                    <a:pt x="7958" y="5735"/>
                    <a:pt x="8147" y="5735"/>
                  </a:cubicBezTo>
                  <a:cubicBezTo>
                    <a:pt x="8526" y="5543"/>
                    <a:pt x="9095" y="5543"/>
                    <a:pt x="9474" y="5543"/>
                  </a:cubicBezTo>
                  <a:cubicBezTo>
                    <a:pt x="9853" y="5543"/>
                    <a:pt x="10232" y="5543"/>
                    <a:pt x="10611" y="5735"/>
                  </a:cubicBezTo>
                  <a:cubicBezTo>
                    <a:pt x="11368" y="5735"/>
                    <a:pt x="12126" y="6117"/>
                    <a:pt x="12695" y="6499"/>
                  </a:cubicBezTo>
                  <a:cubicBezTo>
                    <a:pt x="13642" y="7073"/>
                    <a:pt x="14779" y="8028"/>
                    <a:pt x="15347" y="8984"/>
                  </a:cubicBezTo>
                  <a:cubicBezTo>
                    <a:pt x="8905" y="8984"/>
                    <a:pt x="8905" y="8984"/>
                    <a:pt x="8905" y="8984"/>
                  </a:cubicBezTo>
                  <a:cubicBezTo>
                    <a:pt x="8526" y="8984"/>
                    <a:pt x="8337" y="9175"/>
                    <a:pt x="8337" y="9558"/>
                  </a:cubicBezTo>
                  <a:cubicBezTo>
                    <a:pt x="8337" y="10131"/>
                    <a:pt x="8526" y="10513"/>
                    <a:pt x="8716" y="11087"/>
                  </a:cubicBezTo>
                  <a:cubicBezTo>
                    <a:pt x="8905" y="11660"/>
                    <a:pt x="10232" y="13572"/>
                    <a:pt x="12695" y="13572"/>
                  </a:cubicBezTo>
                  <a:cubicBezTo>
                    <a:pt x="18758" y="13572"/>
                    <a:pt x="18758" y="13572"/>
                    <a:pt x="18758" y="13572"/>
                  </a:cubicBezTo>
                  <a:cubicBezTo>
                    <a:pt x="19895" y="13572"/>
                    <a:pt x="20653" y="13381"/>
                    <a:pt x="21032" y="12807"/>
                  </a:cubicBezTo>
                  <a:cubicBezTo>
                    <a:pt x="21411" y="12234"/>
                    <a:pt x="21600" y="11660"/>
                    <a:pt x="21600" y="10896"/>
                  </a:cubicBezTo>
                  <a:cubicBezTo>
                    <a:pt x="21600" y="9749"/>
                    <a:pt x="21221" y="8411"/>
                    <a:pt x="20463" y="7264"/>
                  </a:cubicBezTo>
                  <a:cubicBezTo>
                    <a:pt x="19895" y="5926"/>
                    <a:pt x="18947" y="4588"/>
                    <a:pt x="17811" y="3632"/>
                  </a:cubicBezTo>
                  <a:cubicBezTo>
                    <a:pt x="16863" y="2485"/>
                    <a:pt x="15537" y="1720"/>
                    <a:pt x="14021" y="956"/>
                  </a:cubicBezTo>
                  <a:cubicBezTo>
                    <a:pt x="12505" y="191"/>
                    <a:pt x="10989" y="0"/>
                    <a:pt x="9474" y="0"/>
                  </a:cubicBezTo>
                  <a:cubicBezTo>
                    <a:pt x="9474" y="0"/>
                    <a:pt x="568" y="0"/>
                    <a:pt x="568" y="0"/>
                  </a:cubicBezTo>
                  <a:cubicBezTo>
                    <a:pt x="189" y="0"/>
                    <a:pt x="0" y="191"/>
                    <a:pt x="0" y="382"/>
                  </a:cubicBezTo>
                  <a:cubicBezTo>
                    <a:pt x="0" y="382"/>
                    <a:pt x="0" y="9366"/>
                    <a:pt x="0" y="9366"/>
                  </a:cubicBezTo>
                  <a:cubicBezTo>
                    <a:pt x="0" y="10896"/>
                    <a:pt x="379" y="12616"/>
                    <a:pt x="947" y="13954"/>
                  </a:cubicBezTo>
                  <a:cubicBezTo>
                    <a:pt x="1705" y="15483"/>
                    <a:pt x="2463" y="16821"/>
                    <a:pt x="3600" y="17968"/>
                  </a:cubicBezTo>
                  <a:cubicBezTo>
                    <a:pt x="4737" y="19115"/>
                    <a:pt x="6063" y="19880"/>
                    <a:pt x="7389" y="20644"/>
                  </a:cubicBezTo>
                  <a:cubicBezTo>
                    <a:pt x="8905" y="21218"/>
                    <a:pt x="10421" y="21600"/>
                    <a:pt x="12126" y="21600"/>
                  </a:cubicBezTo>
                  <a:cubicBezTo>
                    <a:pt x="21032" y="21600"/>
                    <a:pt x="21032" y="21600"/>
                    <a:pt x="21032" y="21600"/>
                  </a:cubicBezTo>
                  <a:cubicBezTo>
                    <a:pt x="21221" y="21600"/>
                    <a:pt x="21600" y="21409"/>
                    <a:pt x="21600" y="21218"/>
                  </a:cubicBezTo>
                  <a:cubicBezTo>
                    <a:pt x="21600" y="19306"/>
                    <a:pt x="21600" y="19306"/>
                    <a:pt x="21600" y="19306"/>
                  </a:cubicBezTo>
                  <a:cubicBezTo>
                    <a:pt x="21600" y="18350"/>
                    <a:pt x="21221" y="17395"/>
                    <a:pt x="20653" y="16821"/>
                  </a:cubicBezTo>
                  <a:cubicBezTo>
                    <a:pt x="20084" y="16248"/>
                    <a:pt x="19326" y="16057"/>
                    <a:pt x="18189" y="16057"/>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310" name="Logo M"/>
            <p:cNvSpPr/>
            <p:nvPr/>
          </p:nvSpPr>
          <p:spPr>
            <a:xfrm>
              <a:off x="-1" y="-1"/>
              <a:ext cx="667068"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058"/>
                  </a:moveTo>
                  <a:cubicBezTo>
                    <a:pt x="21600" y="1338"/>
                    <a:pt x="20871" y="0"/>
                    <a:pt x="20051" y="0"/>
                  </a:cubicBezTo>
                  <a:cubicBezTo>
                    <a:pt x="18501" y="0"/>
                    <a:pt x="18501" y="0"/>
                    <a:pt x="18501" y="0"/>
                  </a:cubicBezTo>
                  <a:cubicBezTo>
                    <a:pt x="18410" y="0"/>
                    <a:pt x="18319" y="0"/>
                    <a:pt x="18228" y="191"/>
                  </a:cubicBezTo>
                  <a:cubicBezTo>
                    <a:pt x="15038" y="6499"/>
                    <a:pt x="15038" y="6499"/>
                    <a:pt x="15038" y="6499"/>
                  </a:cubicBezTo>
                  <a:cubicBezTo>
                    <a:pt x="13944" y="8602"/>
                    <a:pt x="12486" y="9940"/>
                    <a:pt x="10846" y="9940"/>
                  </a:cubicBezTo>
                  <a:cubicBezTo>
                    <a:pt x="9114" y="9940"/>
                    <a:pt x="7565" y="8602"/>
                    <a:pt x="6471" y="6117"/>
                  </a:cubicBezTo>
                  <a:cubicBezTo>
                    <a:pt x="6471" y="6117"/>
                    <a:pt x="4101" y="1529"/>
                    <a:pt x="4010" y="1529"/>
                  </a:cubicBezTo>
                  <a:cubicBezTo>
                    <a:pt x="3554" y="573"/>
                    <a:pt x="3008" y="0"/>
                    <a:pt x="2278" y="0"/>
                  </a:cubicBezTo>
                  <a:cubicBezTo>
                    <a:pt x="365" y="0"/>
                    <a:pt x="365" y="0"/>
                    <a:pt x="365" y="0"/>
                  </a:cubicBezTo>
                  <a:cubicBezTo>
                    <a:pt x="182" y="0"/>
                    <a:pt x="0" y="191"/>
                    <a:pt x="0" y="573"/>
                  </a:cubicBezTo>
                  <a:cubicBezTo>
                    <a:pt x="0" y="18350"/>
                    <a:pt x="0" y="18350"/>
                    <a:pt x="0" y="18350"/>
                  </a:cubicBezTo>
                  <a:cubicBezTo>
                    <a:pt x="0" y="20262"/>
                    <a:pt x="729" y="21600"/>
                    <a:pt x="1549" y="21600"/>
                  </a:cubicBezTo>
                  <a:cubicBezTo>
                    <a:pt x="2096" y="21600"/>
                    <a:pt x="2096" y="21600"/>
                    <a:pt x="2096" y="21600"/>
                  </a:cubicBezTo>
                  <a:cubicBezTo>
                    <a:pt x="2552" y="21600"/>
                    <a:pt x="2552" y="21600"/>
                    <a:pt x="2552" y="21600"/>
                  </a:cubicBezTo>
                  <a:cubicBezTo>
                    <a:pt x="2734" y="21600"/>
                    <a:pt x="2825" y="21409"/>
                    <a:pt x="2825" y="21027"/>
                  </a:cubicBezTo>
                  <a:cubicBezTo>
                    <a:pt x="2825" y="14527"/>
                    <a:pt x="2825" y="14527"/>
                    <a:pt x="2825" y="14527"/>
                  </a:cubicBezTo>
                  <a:cubicBezTo>
                    <a:pt x="2825" y="12998"/>
                    <a:pt x="3463" y="11660"/>
                    <a:pt x="4284" y="11660"/>
                  </a:cubicBezTo>
                  <a:cubicBezTo>
                    <a:pt x="5742" y="11660"/>
                    <a:pt x="6744" y="14145"/>
                    <a:pt x="7656" y="15865"/>
                  </a:cubicBezTo>
                  <a:cubicBezTo>
                    <a:pt x="8841" y="17968"/>
                    <a:pt x="9752" y="20071"/>
                    <a:pt x="10846" y="20071"/>
                  </a:cubicBezTo>
                  <a:cubicBezTo>
                    <a:pt x="11939" y="20071"/>
                    <a:pt x="12759" y="17968"/>
                    <a:pt x="13944" y="15865"/>
                  </a:cubicBezTo>
                  <a:cubicBezTo>
                    <a:pt x="14856" y="14145"/>
                    <a:pt x="15949" y="11660"/>
                    <a:pt x="17316" y="11660"/>
                  </a:cubicBezTo>
                  <a:cubicBezTo>
                    <a:pt x="18137" y="11660"/>
                    <a:pt x="18775" y="12998"/>
                    <a:pt x="18775" y="14527"/>
                  </a:cubicBezTo>
                  <a:cubicBezTo>
                    <a:pt x="18775" y="14527"/>
                    <a:pt x="18775" y="18350"/>
                    <a:pt x="18775" y="18350"/>
                  </a:cubicBezTo>
                  <a:cubicBezTo>
                    <a:pt x="18775" y="20262"/>
                    <a:pt x="19504" y="21600"/>
                    <a:pt x="20324" y="21600"/>
                  </a:cubicBezTo>
                  <a:cubicBezTo>
                    <a:pt x="20324" y="21600"/>
                    <a:pt x="20962" y="21600"/>
                    <a:pt x="20962" y="21600"/>
                  </a:cubicBezTo>
                  <a:cubicBezTo>
                    <a:pt x="21144" y="21600"/>
                    <a:pt x="21327" y="21600"/>
                    <a:pt x="21327" y="21600"/>
                  </a:cubicBezTo>
                  <a:cubicBezTo>
                    <a:pt x="21327" y="21600"/>
                    <a:pt x="21327" y="21600"/>
                    <a:pt x="21327" y="21600"/>
                  </a:cubicBezTo>
                  <a:cubicBezTo>
                    <a:pt x="21418" y="21600"/>
                    <a:pt x="21600" y="21409"/>
                    <a:pt x="21600" y="21027"/>
                  </a:cubicBezTo>
                  <a:cubicBezTo>
                    <a:pt x="21600" y="21027"/>
                    <a:pt x="21600" y="3250"/>
                    <a:pt x="21600" y="3058"/>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grpSp>
      <p:sp>
        <p:nvSpPr>
          <p:cNvPr id="312" name="Texto del título"/>
          <p:cNvSpPr txBox="1"/>
          <p:nvPr>
            <p:ph type="title"/>
          </p:nvPr>
        </p:nvSpPr>
        <p:spPr>
          <a:xfrm>
            <a:off x="1247775" y="809626"/>
            <a:ext cx="21888452" cy="1303878"/>
          </a:xfrm>
          <a:prstGeom prst="rect">
            <a:avLst/>
          </a:prstGeom>
        </p:spPr>
        <p:txBody>
          <a:bodyPr lIns="0" tIns="0" rIns="0" bIns="0" anchor="b"/>
          <a:lstStyle>
            <a:lvl1pPr algn="l" defTabSz="1828800">
              <a:lnSpc>
                <a:spcPct val="100000"/>
              </a:lnSpc>
              <a:defRPr b="1" spc="0" sz="4400">
                <a:solidFill>
                  <a:srgbClr val="503291"/>
                </a:solidFill>
                <a:latin typeface="Verdana"/>
                <a:ea typeface="Verdana"/>
                <a:cs typeface="Verdana"/>
                <a:sym typeface="Verdana"/>
              </a:defRPr>
            </a:lvl1pPr>
          </a:lstStyle>
          <a:p>
            <a:pPr/>
            <a:r>
              <a:t>Texto del título</a:t>
            </a:r>
          </a:p>
        </p:txBody>
      </p:sp>
      <p:sp>
        <p:nvSpPr>
          <p:cNvPr id="313" name="Nivel de texto 1…"/>
          <p:cNvSpPr txBox="1"/>
          <p:nvPr>
            <p:ph type="body" idx="1"/>
          </p:nvPr>
        </p:nvSpPr>
        <p:spPr>
          <a:xfrm>
            <a:off x="1247775" y="2969998"/>
            <a:ext cx="21888457" cy="9215651"/>
          </a:xfrm>
          <a:prstGeom prst="rect">
            <a:avLst/>
          </a:prstGeom>
        </p:spPr>
        <p:txBody>
          <a:bodyPr lIns="0" tIns="0" rIns="0" bIns="0"/>
          <a:lstStyle>
            <a:lvl1pPr marL="0" indent="0" defTabSz="1828800">
              <a:lnSpc>
                <a:spcPct val="104999"/>
              </a:lnSpc>
              <a:spcBef>
                <a:spcPts val="1200"/>
              </a:spcBef>
              <a:buSzTx/>
              <a:buNone/>
              <a:defRPr sz="3200">
                <a:latin typeface="Verdana"/>
                <a:ea typeface="Verdana"/>
                <a:cs typeface="Verdana"/>
                <a:sym typeface="Verdana"/>
              </a:defRPr>
            </a:lvl1pPr>
            <a:lvl2pPr marL="359999" indent="-359999" defTabSz="1828800">
              <a:lnSpc>
                <a:spcPct val="104999"/>
              </a:lnSpc>
              <a:spcBef>
                <a:spcPts val="1200"/>
              </a:spcBef>
              <a:buSzPct val="100000"/>
              <a:defRPr sz="3200">
                <a:latin typeface="Verdana"/>
                <a:ea typeface="Verdana"/>
                <a:cs typeface="Verdana"/>
                <a:sym typeface="Verdana"/>
              </a:defRPr>
            </a:lvl2pPr>
            <a:lvl3pPr marL="539999" indent="-359999" defTabSz="1828800">
              <a:lnSpc>
                <a:spcPct val="104999"/>
              </a:lnSpc>
              <a:spcBef>
                <a:spcPts val="1200"/>
              </a:spcBef>
              <a:buSzPct val="100000"/>
              <a:buChar char="−"/>
              <a:defRPr sz="3200">
                <a:latin typeface="Verdana"/>
                <a:ea typeface="Verdana"/>
                <a:cs typeface="Verdana"/>
                <a:sym typeface="Verdana"/>
              </a:defRPr>
            </a:lvl3pPr>
            <a:lvl4pPr marL="718161" indent="-359999" defTabSz="1828800">
              <a:lnSpc>
                <a:spcPct val="104999"/>
              </a:lnSpc>
              <a:spcBef>
                <a:spcPts val="1200"/>
              </a:spcBef>
              <a:buSzPct val="100000"/>
              <a:buChar char="−"/>
              <a:defRPr sz="3200">
                <a:latin typeface="Verdana"/>
                <a:ea typeface="Verdana"/>
                <a:cs typeface="Verdana"/>
                <a:sym typeface="Verdana"/>
              </a:defRPr>
            </a:lvl4pPr>
            <a:lvl5pPr marL="900724" indent="-360000" defTabSz="1828800">
              <a:lnSpc>
                <a:spcPct val="104999"/>
              </a:lnSpc>
              <a:spcBef>
                <a:spcPts val="1200"/>
              </a:spcBef>
              <a:buSzPct val="100000"/>
              <a:buChar char="−"/>
              <a:defRPr sz="3200">
                <a:latin typeface="Verdana"/>
                <a:ea typeface="Verdana"/>
                <a:cs typeface="Verdana"/>
                <a:sym typeface="Verdana"/>
              </a:defRPr>
            </a:lvl5pPr>
          </a:lstStyle>
          <a:p>
            <a:pPr/>
            <a:r>
              <a:t>Nivel de texto 1</a:t>
            </a:r>
          </a:p>
          <a:p>
            <a:pPr lvl="1"/>
            <a:r>
              <a:t>Nivel de texto 2</a:t>
            </a:r>
          </a:p>
          <a:p>
            <a:pPr lvl="2"/>
            <a:r>
              <a:t>Nivel de texto 3</a:t>
            </a:r>
          </a:p>
          <a:p>
            <a:pPr lvl="3"/>
            <a:r>
              <a:t>Nivel de texto 4</a:t>
            </a:r>
          </a:p>
          <a:p>
            <a:pPr lvl="4"/>
            <a:r>
              <a:t>Nivel de texto 5</a:t>
            </a:r>
          </a:p>
        </p:txBody>
      </p:sp>
      <p:sp>
        <p:nvSpPr>
          <p:cNvPr id="314" name="Número de diapositiva"/>
          <p:cNvSpPr txBox="1"/>
          <p:nvPr>
            <p:ph type="sldNum" sz="quarter" idx="2"/>
          </p:nvPr>
        </p:nvSpPr>
        <p:spPr>
          <a:xfrm>
            <a:off x="1248002" y="12953041"/>
            <a:ext cx="271066" cy="241301"/>
          </a:xfrm>
          <a:prstGeom prst="rect">
            <a:avLst/>
          </a:prstGeom>
        </p:spPr>
        <p:txBody>
          <a:bodyPr lIns="0" tIns="0" rIns="0" bIns="0"/>
          <a:lstStyle>
            <a:lvl1pPr algn="l" defTabSz="1828800">
              <a:defRPr sz="1600">
                <a:solidFill>
                  <a:srgbClr val="000000"/>
                </a:solidFill>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os objetos">
    <p:spTree>
      <p:nvGrpSpPr>
        <p:cNvPr id="1" name=""/>
        <p:cNvGrpSpPr/>
        <p:nvPr/>
      </p:nvGrpSpPr>
      <p:grpSpPr>
        <a:xfrm>
          <a:off x="0" y="0"/>
          <a:ext cx="0" cy="0"/>
          <a:chOff x="0" y="0"/>
          <a:chExt cx="0" cy="0"/>
        </a:xfrm>
      </p:grpSpPr>
      <p:sp>
        <p:nvSpPr>
          <p:cNvPr id="321" name="Gerade Verbindung 36"/>
          <p:cNvSpPr/>
          <p:nvPr/>
        </p:nvSpPr>
        <p:spPr>
          <a:xfrm flipV="1">
            <a:off x="1248000" y="-342001"/>
            <a:ext cx="2" cy="144002"/>
          </a:xfrm>
          <a:prstGeom prst="line">
            <a:avLst/>
          </a:prstGeom>
          <a:ln w="3175">
            <a:solidFill>
              <a:srgbClr val="999999"/>
            </a:solidFill>
          </a:ln>
        </p:spPr>
        <p:txBody>
          <a:bodyPr lIns="45718" tIns="45718" rIns="45718" bIns="45718"/>
          <a:lstStyle/>
          <a:p>
            <a:pPr/>
          </a:p>
        </p:txBody>
      </p:sp>
      <p:sp>
        <p:nvSpPr>
          <p:cNvPr id="322" name="Gerade Verbindung 37"/>
          <p:cNvSpPr/>
          <p:nvPr/>
        </p:nvSpPr>
        <p:spPr>
          <a:xfrm flipV="1">
            <a:off x="2543998" y="-342801"/>
            <a:ext cx="2" cy="144002"/>
          </a:xfrm>
          <a:prstGeom prst="line">
            <a:avLst/>
          </a:prstGeom>
          <a:ln w="3175">
            <a:solidFill>
              <a:srgbClr val="999999"/>
            </a:solidFill>
          </a:ln>
        </p:spPr>
        <p:txBody>
          <a:bodyPr lIns="45718" tIns="45718" rIns="45718" bIns="45718"/>
          <a:lstStyle/>
          <a:p>
            <a:pPr/>
          </a:p>
        </p:txBody>
      </p:sp>
      <p:sp>
        <p:nvSpPr>
          <p:cNvPr id="323" name="Gerade Verbindung 36"/>
          <p:cNvSpPr/>
          <p:nvPr/>
        </p:nvSpPr>
        <p:spPr>
          <a:xfrm flipV="1">
            <a:off x="3120000" y="-341201"/>
            <a:ext cx="1" cy="144002"/>
          </a:xfrm>
          <a:prstGeom prst="line">
            <a:avLst/>
          </a:prstGeom>
          <a:ln w="3175">
            <a:solidFill>
              <a:srgbClr val="999999"/>
            </a:solidFill>
          </a:ln>
        </p:spPr>
        <p:txBody>
          <a:bodyPr lIns="45718" tIns="45718" rIns="45718" bIns="45718"/>
          <a:lstStyle/>
          <a:p>
            <a:pPr/>
          </a:p>
        </p:txBody>
      </p:sp>
      <p:sp>
        <p:nvSpPr>
          <p:cNvPr id="324" name="Gerade Verbindung 37"/>
          <p:cNvSpPr/>
          <p:nvPr/>
        </p:nvSpPr>
        <p:spPr>
          <a:xfrm flipV="1">
            <a:off x="4415999" y="-342001"/>
            <a:ext cx="2" cy="144002"/>
          </a:xfrm>
          <a:prstGeom prst="line">
            <a:avLst/>
          </a:prstGeom>
          <a:ln w="3175">
            <a:solidFill>
              <a:srgbClr val="999999"/>
            </a:solidFill>
          </a:ln>
        </p:spPr>
        <p:txBody>
          <a:bodyPr lIns="45718" tIns="45718" rIns="45718" bIns="45718"/>
          <a:lstStyle/>
          <a:p>
            <a:pPr/>
          </a:p>
        </p:txBody>
      </p:sp>
      <p:sp>
        <p:nvSpPr>
          <p:cNvPr id="325" name="Gerade Verbindung 36"/>
          <p:cNvSpPr/>
          <p:nvPr/>
        </p:nvSpPr>
        <p:spPr>
          <a:xfrm flipV="1">
            <a:off x="4992000" y="-340401"/>
            <a:ext cx="2" cy="144002"/>
          </a:xfrm>
          <a:prstGeom prst="line">
            <a:avLst/>
          </a:prstGeom>
          <a:ln w="3175">
            <a:solidFill>
              <a:srgbClr val="999999"/>
            </a:solidFill>
          </a:ln>
        </p:spPr>
        <p:txBody>
          <a:bodyPr lIns="45718" tIns="45718" rIns="45718" bIns="45718"/>
          <a:lstStyle/>
          <a:p>
            <a:pPr/>
          </a:p>
        </p:txBody>
      </p:sp>
      <p:sp>
        <p:nvSpPr>
          <p:cNvPr id="326" name="Gerade Verbindung 37"/>
          <p:cNvSpPr/>
          <p:nvPr/>
        </p:nvSpPr>
        <p:spPr>
          <a:xfrm flipV="1">
            <a:off x="6288000" y="-341201"/>
            <a:ext cx="2" cy="144002"/>
          </a:xfrm>
          <a:prstGeom prst="line">
            <a:avLst/>
          </a:prstGeom>
          <a:ln w="3175">
            <a:solidFill>
              <a:srgbClr val="999999"/>
            </a:solidFill>
          </a:ln>
        </p:spPr>
        <p:txBody>
          <a:bodyPr lIns="45718" tIns="45718" rIns="45718" bIns="45718"/>
          <a:lstStyle/>
          <a:p>
            <a:pPr/>
          </a:p>
        </p:txBody>
      </p:sp>
      <p:sp>
        <p:nvSpPr>
          <p:cNvPr id="327" name="Gerade Verbindung 36"/>
          <p:cNvSpPr/>
          <p:nvPr/>
        </p:nvSpPr>
        <p:spPr>
          <a:xfrm flipV="1">
            <a:off x="6863998" y="-339601"/>
            <a:ext cx="2" cy="144002"/>
          </a:xfrm>
          <a:prstGeom prst="line">
            <a:avLst/>
          </a:prstGeom>
          <a:ln w="3175">
            <a:solidFill>
              <a:srgbClr val="999999"/>
            </a:solidFill>
          </a:ln>
        </p:spPr>
        <p:txBody>
          <a:bodyPr lIns="45718" tIns="45718" rIns="45718" bIns="45718"/>
          <a:lstStyle/>
          <a:p>
            <a:pPr/>
          </a:p>
        </p:txBody>
      </p:sp>
      <p:sp>
        <p:nvSpPr>
          <p:cNvPr id="328" name="Gerade Verbindung 37"/>
          <p:cNvSpPr/>
          <p:nvPr/>
        </p:nvSpPr>
        <p:spPr>
          <a:xfrm flipV="1">
            <a:off x="8160000" y="-340401"/>
            <a:ext cx="2" cy="144002"/>
          </a:xfrm>
          <a:prstGeom prst="line">
            <a:avLst/>
          </a:prstGeom>
          <a:ln w="3175">
            <a:solidFill>
              <a:srgbClr val="999999"/>
            </a:solidFill>
          </a:ln>
        </p:spPr>
        <p:txBody>
          <a:bodyPr lIns="45718" tIns="45718" rIns="45718" bIns="45718"/>
          <a:lstStyle/>
          <a:p>
            <a:pPr/>
          </a:p>
        </p:txBody>
      </p:sp>
      <p:sp>
        <p:nvSpPr>
          <p:cNvPr id="329" name="Gerade Verbindung 36"/>
          <p:cNvSpPr/>
          <p:nvPr/>
        </p:nvSpPr>
        <p:spPr>
          <a:xfrm flipV="1">
            <a:off x="8735999" y="-338801"/>
            <a:ext cx="2" cy="144002"/>
          </a:xfrm>
          <a:prstGeom prst="line">
            <a:avLst/>
          </a:prstGeom>
          <a:ln w="3175">
            <a:solidFill>
              <a:srgbClr val="999999"/>
            </a:solidFill>
          </a:ln>
        </p:spPr>
        <p:txBody>
          <a:bodyPr lIns="45718" tIns="45718" rIns="45718" bIns="45718"/>
          <a:lstStyle/>
          <a:p>
            <a:pPr/>
          </a:p>
        </p:txBody>
      </p:sp>
      <p:sp>
        <p:nvSpPr>
          <p:cNvPr id="330" name="Gerade Verbindung 37"/>
          <p:cNvSpPr/>
          <p:nvPr/>
        </p:nvSpPr>
        <p:spPr>
          <a:xfrm flipV="1">
            <a:off x="10031999" y="-339601"/>
            <a:ext cx="2" cy="144002"/>
          </a:xfrm>
          <a:prstGeom prst="line">
            <a:avLst/>
          </a:prstGeom>
          <a:ln w="3175">
            <a:solidFill>
              <a:srgbClr val="999999"/>
            </a:solidFill>
          </a:ln>
        </p:spPr>
        <p:txBody>
          <a:bodyPr lIns="45718" tIns="45718" rIns="45718" bIns="45718"/>
          <a:lstStyle/>
          <a:p>
            <a:pPr/>
          </a:p>
        </p:txBody>
      </p:sp>
      <p:sp>
        <p:nvSpPr>
          <p:cNvPr id="331" name="Gerade Verbindung 36"/>
          <p:cNvSpPr/>
          <p:nvPr/>
        </p:nvSpPr>
        <p:spPr>
          <a:xfrm flipV="1">
            <a:off x="10607998" y="-338001"/>
            <a:ext cx="2" cy="144002"/>
          </a:xfrm>
          <a:prstGeom prst="line">
            <a:avLst/>
          </a:prstGeom>
          <a:ln w="3175">
            <a:solidFill>
              <a:srgbClr val="999999"/>
            </a:solidFill>
          </a:ln>
        </p:spPr>
        <p:txBody>
          <a:bodyPr lIns="45718" tIns="45718" rIns="45718" bIns="45718"/>
          <a:lstStyle/>
          <a:p>
            <a:pPr/>
          </a:p>
        </p:txBody>
      </p:sp>
      <p:sp>
        <p:nvSpPr>
          <p:cNvPr id="332" name="Gerade Verbindung 37"/>
          <p:cNvSpPr/>
          <p:nvPr/>
        </p:nvSpPr>
        <p:spPr>
          <a:xfrm flipV="1">
            <a:off x="11903998" y="-338801"/>
            <a:ext cx="2" cy="144002"/>
          </a:xfrm>
          <a:prstGeom prst="line">
            <a:avLst/>
          </a:prstGeom>
          <a:ln w="3175">
            <a:solidFill>
              <a:srgbClr val="999999"/>
            </a:solidFill>
          </a:ln>
        </p:spPr>
        <p:txBody>
          <a:bodyPr lIns="45718" tIns="45718" rIns="45718" bIns="45718"/>
          <a:lstStyle/>
          <a:p>
            <a:pPr/>
          </a:p>
        </p:txBody>
      </p:sp>
      <p:sp>
        <p:nvSpPr>
          <p:cNvPr id="333" name="Gerade Verbindung 36"/>
          <p:cNvSpPr/>
          <p:nvPr/>
        </p:nvSpPr>
        <p:spPr>
          <a:xfrm flipV="1">
            <a:off x="12479998" y="-337201"/>
            <a:ext cx="2" cy="144002"/>
          </a:xfrm>
          <a:prstGeom prst="line">
            <a:avLst/>
          </a:prstGeom>
          <a:ln w="3175">
            <a:solidFill>
              <a:srgbClr val="999999"/>
            </a:solidFill>
          </a:ln>
        </p:spPr>
        <p:txBody>
          <a:bodyPr lIns="45718" tIns="45718" rIns="45718" bIns="45718"/>
          <a:lstStyle/>
          <a:p>
            <a:pPr/>
          </a:p>
        </p:txBody>
      </p:sp>
      <p:sp>
        <p:nvSpPr>
          <p:cNvPr id="334" name="Gerade Verbindung 37"/>
          <p:cNvSpPr/>
          <p:nvPr/>
        </p:nvSpPr>
        <p:spPr>
          <a:xfrm flipV="1">
            <a:off x="13775999" y="-338001"/>
            <a:ext cx="2" cy="144002"/>
          </a:xfrm>
          <a:prstGeom prst="line">
            <a:avLst/>
          </a:prstGeom>
          <a:ln w="3175">
            <a:solidFill>
              <a:srgbClr val="999999"/>
            </a:solidFill>
          </a:ln>
        </p:spPr>
        <p:txBody>
          <a:bodyPr lIns="45718" tIns="45718" rIns="45718" bIns="45718"/>
          <a:lstStyle/>
          <a:p>
            <a:pPr/>
          </a:p>
        </p:txBody>
      </p:sp>
      <p:sp>
        <p:nvSpPr>
          <p:cNvPr id="335" name="Gerade Verbindung 36"/>
          <p:cNvSpPr/>
          <p:nvPr/>
        </p:nvSpPr>
        <p:spPr>
          <a:xfrm flipV="1">
            <a:off x="14351998" y="-336401"/>
            <a:ext cx="2" cy="144002"/>
          </a:xfrm>
          <a:prstGeom prst="line">
            <a:avLst/>
          </a:prstGeom>
          <a:ln w="3175">
            <a:solidFill>
              <a:srgbClr val="999999"/>
            </a:solidFill>
          </a:ln>
        </p:spPr>
        <p:txBody>
          <a:bodyPr lIns="45718" tIns="45718" rIns="45718" bIns="45718"/>
          <a:lstStyle/>
          <a:p>
            <a:pPr/>
          </a:p>
        </p:txBody>
      </p:sp>
      <p:sp>
        <p:nvSpPr>
          <p:cNvPr id="336" name="Gerade Verbindung 37"/>
          <p:cNvSpPr/>
          <p:nvPr/>
        </p:nvSpPr>
        <p:spPr>
          <a:xfrm flipV="1">
            <a:off x="15647998" y="-337201"/>
            <a:ext cx="2" cy="144002"/>
          </a:xfrm>
          <a:prstGeom prst="line">
            <a:avLst/>
          </a:prstGeom>
          <a:ln w="3175">
            <a:solidFill>
              <a:srgbClr val="999999"/>
            </a:solidFill>
          </a:ln>
        </p:spPr>
        <p:txBody>
          <a:bodyPr lIns="45718" tIns="45718" rIns="45718" bIns="45718"/>
          <a:lstStyle/>
          <a:p>
            <a:pPr/>
          </a:p>
        </p:txBody>
      </p:sp>
      <p:sp>
        <p:nvSpPr>
          <p:cNvPr id="337" name="Gerade Verbindung 36"/>
          <p:cNvSpPr/>
          <p:nvPr/>
        </p:nvSpPr>
        <p:spPr>
          <a:xfrm flipV="1">
            <a:off x="16224000" y="-335601"/>
            <a:ext cx="2" cy="144002"/>
          </a:xfrm>
          <a:prstGeom prst="line">
            <a:avLst/>
          </a:prstGeom>
          <a:ln w="3175">
            <a:solidFill>
              <a:srgbClr val="999999"/>
            </a:solidFill>
          </a:ln>
        </p:spPr>
        <p:txBody>
          <a:bodyPr lIns="45718" tIns="45718" rIns="45718" bIns="45718"/>
          <a:lstStyle/>
          <a:p>
            <a:pPr/>
          </a:p>
        </p:txBody>
      </p:sp>
      <p:sp>
        <p:nvSpPr>
          <p:cNvPr id="338" name="Gerade Verbindung 37"/>
          <p:cNvSpPr/>
          <p:nvPr/>
        </p:nvSpPr>
        <p:spPr>
          <a:xfrm flipV="1">
            <a:off x="17520000" y="-336401"/>
            <a:ext cx="2" cy="144002"/>
          </a:xfrm>
          <a:prstGeom prst="line">
            <a:avLst/>
          </a:prstGeom>
          <a:ln w="3175">
            <a:solidFill>
              <a:srgbClr val="999999"/>
            </a:solidFill>
          </a:ln>
        </p:spPr>
        <p:txBody>
          <a:bodyPr lIns="45718" tIns="45718" rIns="45718" bIns="45718"/>
          <a:lstStyle/>
          <a:p>
            <a:pPr/>
          </a:p>
        </p:txBody>
      </p:sp>
      <p:sp>
        <p:nvSpPr>
          <p:cNvPr id="339" name="Gerade Verbindung 36"/>
          <p:cNvSpPr/>
          <p:nvPr/>
        </p:nvSpPr>
        <p:spPr>
          <a:xfrm flipV="1">
            <a:off x="18095999" y="-334801"/>
            <a:ext cx="2" cy="144002"/>
          </a:xfrm>
          <a:prstGeom prst="line">
            <a:avLst/>
          </a:prstGeom>
          <a:ln w="3175">
            <a:solidFill>
              <a:srgbClr val="999999"/>
            </a:solidFill>
          </a:ln>
        </p:spPr>
        <p:txBody>
          <a:bodyPr lIns="45718" tIns="45718" rIns="45718" bIns="45718"/>
          <a:lstStyle/>
          <a:p>
            <a:pPr/>
          </a:p>
        </p:txBody>
      </p:sp>
      <p:sp>
        <p:nvSpPr>
          <p:cNvPr id="340" name="Gerade Verbindung 37"/>
          <p:cNvSpPr/>
          <p:nvPr/>
        </p:nvSpPr>
        <p:spPr>
          <a:xfrm flipV="1">
            <a:off x="19391999" y="-335601"/>
            <a:ext cx="2" cy="144002"/>
          </a:xfrm>
          <a:prstGeom prst="line">
            <a:avLst/>
          </a:prstGeom>
          <a:ln w="3175">
            <a:solidFill>
              <a:srgbClr val="999999"/>
            </a:solidFill>
          </a:ln>
        </p:spPr>
        <p:txBody>
          <a:bodyPr lIns="45718" tIns="45718" rIns="45718" bIns="45718"/>
          <a:lstStyle/>
          <a:p>
            <a:pPr/>
          </a:p>
        </p:txBody>
      </p:sp>
      <p:sp>
        <p:nvSpPr>
          <p:cNvPr id="341" name="Gerade Verbindung 36"/>
          <p:cNvSpPr/>
          <p:nvPr/>
        </p:nvSpPr>
        <p:spPr>
          <a:xfrm flipV="1">
            <a:off x="19967997" y="-334001"/>
            <a:ext cx="2" cy="144002"/>
          </a:xfrm>
          <a:prstGeom prst="line">
            <a:avLst/>
          </a:prstGeom>
          <a:ln w="3175">
            <a:solidFill>
              <a:srgbClr val="999999"/>
            </a:solidFill>
          </a:ln>
        </p:spPr>
        <p:txBody>
          <a:bodyPr lIns="45718" tIns="45718" rIns="45718" bIns="45718"/>
          <a:lstStyle/>
          <a:p>
            <a:pPr/>
          </a:p>
        </p:txBody>
      </p:sp>
      <p:sp>
        <p:nvSpPr>
          <p:cNvPr id="342" name="Gerade Verbindung 37"/>
          <p:cNvSpPr/>
          <p:nvPr/>
        </p:nvSpPr>
        <p:spPr>
          <a:xfrm flipV="1">
            <a:off x="21263999" y="-334801"/>
            <a:ext cx="2" cy="144002"/>
          </a:xfrm>
          <a:prstGeom prst="line">
            <a:avLst/>
          </a:prstGeom>
          <a:ln w="3175">
            <a:solidFill>
              <a:srgbClr val="999999"/>
            </a:solidFill>
          </a:ln>
        </p:spPr>
        <p:txBody>
          <a:bodyPr lIns="45718" tIns="45718" rIns="45718" bIns="45718"/>
          <a:lstStyle/>
          <a:p>
            <a:pPr/>
          </a:p>
        </p:txBody>
      </p:sp>
      <p:sp>
        <p:nvSpPr>
          <p:cNvPr id="343" name="Gerade Verbindung 36"/>
          <p:cNvSpPr/>
          <p:nvPr/>
        </p:nvSpPr>
        <p:spPr>
          <a:xfrm flipV="1">
            <a:off x="21839998" y="-333201"/>
            <a:ext cx="2" cy="144002"/>
          </a:xfrm>
          <a:prstGeom prst="line">
            <a:avLst/>
          </a:prstGeom>
          <a:ln w="3175">
            <a:solidFill>
              <a:srgbClr val="999999"/>
            </a:solidFill>
          </a:ln>
        </p:spPr>
        <p:txBody>
          <a:bodyPr lIns="45718" tIns="45718" rIns="45718" bIns="45718"/>
          <a:lstStyle/>
          <a:p>
            <a:pPr/>
          </a:p>
        </p:txBody>
      </p:sp>
      <p:sp>
        <p:nvSpPr>
          <p:cNvPr id="344" name="Gerade Verbindung 37"/>
          <p:cNvSpPr/>
          <p:nvPr/>
        </p:nvSpPr>
        <p:spPr>
          <a:xfrm flipV="1">
            <a:off x="23135998" y="-334001"/>
            <a:ext cx="2" cy="144002"/>
          </a:xfrm>
          <a:prstGeom prst="line">
            <a:avLst/>
          </a:prstGeom>
          <a:ln w="3175">
            <a:solidFill>
              <a:srgbClr val="999999"/>
            </a:solidFill>
          </a:ln>
        </p:spPr>
        <p:txBody>
          <a:bodyPr lIns="45718" tIns="45718" rIns="45718" bIns="45718"/>
          <a:lstStyle/>
          <a:p>
            <a:pPr/>
          </a:p>
        </p:txBody>
      </p:sp>
      <p:sp>
        <p:nvSpPr>
          <p:cNvPr id="345" name="Gerade Verbindung 36"/>
          <p:cNvSpPr/>
          <p:nvPr/>
        </p:nvSpPr>
        <p:spPr>
          <a:xfrm flipV="1">
            <a:off x="1248000" y="13905199"/>
            <a:ext cx="2" cy="144002"/>
          </a:xfrm>
          <a:prstGeom prst="line">
            <a:avLst/>
          </a:prstGeom>
          <a:ln w="3175">
            <a:solidFill>
              <a:srgbClr val="999999"/>
            </a:solidFill>
          </a:ln>
        </p:spPr>
        <p:txBody>
          <a:bodyPr lIns="45718" tIns="45718" rIns="45718" bIns="45718"/>
          <a:lstStyle/>
          <a:p>
            <a:pPr/>
          </a:p>
        </p:txBody>
      </p:sp>
      <p:sp>
        <p:nvSpPr>
          <p:cNvPr id="346" name="Gerade Verbindung 37"/>
          <p:cNvSpPr/>
          <p:nvPr/>
        </p:nvSpPr>
        <p:spPr>
          <a:xfrm flipV="1">
            <a:off x="2543998" y="13904399"/>
            <a:ext cx="2" cy="144002"/>
          </a:xfrm>
          <a:prstGeom prst="line">
            <a:avLst/>
          </a:prstGeom>
          <a:ln w="3175">
            <a:solidFill>
              <a:srgbClr val="999999"/>
            </a:solidFill>
          </a:ln>
        </p:spPr>
        <p:txBody>
          <a:bodyPr lIns="45718" tIns="45718" rIns="45718" bIns="45718"/>
          <a:lstStyle/>
          <a:p>
            <a:pPr/>
          </a:p>
        </p:txBody>
      </p:sp>
      <p:sp>
        <p:nvSpPr>
          <p:cNvPr id="347" name="Gerade Verbindung 36"/>
          <p:cNvSpPr/>
          <p:nvPr/>
        </p:nvSpPr>
        <p:spPr>
          <a:xfrm flipV="1">
            <a:off x="3120000" y="13905999"/>
            <a:ext cx="1" cy="144002"/>
          </a:xfrm>
          <a:prstGeom prst="line">
            <a:avLst/>
          </a:prstGeom>
          <a:ln w="3175">
            <a:solidFill>
              <a:srgbClr val="999999"/>
            </a:solidFill>
          </a:ln>
        </p:spPr>
        <p:txBody>
          <a:bodyPr lIns="45718" tIns="45718" rIns="45718" bIns="45718"/>
          <a:lstStyle/>
          <a:p>
            <a:pPr/>
          </a:p>
        </p:txBody>
      </p:sp>
      <p:sp>
        <p:nvSpPr>
          <p:cNvPr id="348" name="Gerade Verbindung 37"/>
          <p:cNvSpPr/>
          <p:nvPr/>
        </p:nvSpPr>
        <p:spPr>
          <a:xfrm flipV="1">
            <a:off x="4415999" y="13905199"/>
            <a:ext cx="2" cy="144002"/>
          </a:xfrm>
          <a:prstGeom prst="line">
            <a:avLst/>
          </a:prstGeom>
          <a:ln w="3175">
            <a:solidFill>
              <a:srgbClr val="999999"/>
            </a:solidFill>
          </a:ln>
        </p:spPr>
        <p:txBody>
          <a:bodyPr lIns="45718" tIns="45718" rIns="45718" bIns="45718"/>
          <a:lstStyle/>
          <a:p>
            <a:pPr/>
          </a:p>
        </p:txBody>
      </p:sp>
      <p:sp>
        <p:nvSpPr>
          <p:cNvPr id="349" name="Gerade Verbindung 36"/>
          <p:cNvSpPr/>
          <p:nvPr/>
        </p:nvSpPr>
        <p:spPr>
          <a:xfrm flipV="1">
            <a:off x="4992000" y="13906800"/>
            <a:ext cx="2" cy="144002"/>
          </a:xfrm>
          <a:prstGeom prst="line">
            <a:avLst/>
          </a:prstGeom>
          <a:ln w="3175">
            <a:solidFill>
              <a:srgbClr val="999999"/>
            </a:solidFill>
          </a:ln>
        </p:spPr>
        <p:txBody>
          <a:bodyPr lIns="45718" tIns="45718" rIns="45718" bIns="45718"/>
          <a:lstStyle/>
          <a:p>
            <a:pPr/>
          </a:p>
        </p:txBody>
      </p:sp>
      <p:sp>
        <p:nvSpPr>
          <p:cNvPr id="350" name="Gerade Verbindung 37"/>
          <p:cNvSpPr/>
          <p:nvPr/>
        </p:nvSpPr>
        <p:spPr>
          <a:xfrm flipV="1">
            <a:off x="6288000" y="13905999"/>
            <a:ext cx="2" cy="144002"/>
          </a:xfrm>
          <a:prstGeom prst="line">
            <a:avLst/>
          </a:prstGeom>
          <a:ln w="3175">
            <a:solidFill>
              <a:srgbClr val="999999"/>
            </a:solidFill>
          </a:ln>
        </p:spPr>
        <p:txBody>
          <a:bodyPr lIns="45718" tIns="45718" rIns="45718" bIns="45718"/>
          <a:lstStyle/>
          <a:p>
            <a:pPr/>
          </a:p>
        </p:txBody>
      </p:sp>
      <p:sp>
        <p:nvSpPr>
          <p:cNvPr id="351" name="Gerade Verbindung 36"/>
          <p:cNvSpPr/>
          <p:nvPr/>
        </p:nvSpPr>
        <p:spPr>
          <a:xfrm flipV="1">
            <a:off x="6863998" y="13907600"/>
            <a:ext cx="2" cy="144002"/>
          </a:xfrm>
          <a:prstGeom prst="line">
            <a:avLst/>
          </a:prstGeom>
          <a:ln w="3175">
            <a:solidFill>
              <a:srgbClr val="999999"/>
            </a:solidFill>
          </a:ln>
        </p:spPr>
        <p:txBody>
          <a:bodyPr lIns="45718" tIns="45718" rIns="45718" bIns="45718"/>
          <a:lstStyle/>
          <a:p>
            <a:pPr/>
          </a:p>
        </p:txBody>
      </p:sp>
      <p:sp>
        <p:nvSpPr>
          <p:cNvPr id="352" name="Gerade Verbindung 37"/>
          <p:cNvSpPr/>
          <p:nvPr/>
        </p:nvSpPr>
        <p:spPr>
          <a:xfrm flipV="1">
            <a:off x="8160000" y="13906800"/>
            <a:ext cx="2" cy="144002"/>
          </a:xfrm>
          <a:prstGeom prst="line">
            <a:avLst/>
          </a:prstGeom>
          <a:ln w="3175">
            <a:solidFill>
              <a:srgbClr val="999999"/>
            </a:solidFill>
          </a:ln>
        </p:spPr>
        <p:txBody>
          <a:bodyPr lIns="45718" tIns="45718" rIns="45718" bIns="45718"/>
          <a:lstStyle/>
          <a:p>
            <a:pPr/>
          </a:p>
        </p:txBody>
      </p:sp>
      <p:sp>
        <p:nvSpPr>
          <p:cNvPr id="353" name="Gerade Verbindung 36"/>
          <p:cNvSpPr/>
          <p:nvPr/>
        </p:nvSpPr>
        <p:spPr>
          <a:xfrm flipV="1">
            <a:off x="8735999" y="13908400"/>
            <a:ext cx="2" cy="144002"/>
          </a:xfrm>
          <a:prstGeom prst="line">
            <a:avLst/>
          </a:prstGeom>
          <a:ln w="3175">
            <a:solidFill>
              <a:srgbClr val="999999"/>
            </a:solidFill>
          </a:ln>
        </p:spPr>
        <p:txBody>
          <a:bodyPr lIns="45718" tIns="45718" rIns="45718" bIns="45718"/>
          <a:lstStyle/>
          <a:p>
            <a:pPr/>
          </a:p>
        </p:txBody>
      </p:sp>
      <p:sp>
        <p:nvSpPr>
          <p:cNvPr id="354" name="Gerade Verbindung 37"/>
          <p:cNvSpPr/>
          <p:nvPr/>
        </p:nvSpPr>
        <p:spPr>
          <a:xfrm flipV="1">
            <a:off x="10031999" y="13907600"/>
            <a:ext cx="2" cy="144002"/>
          </a:xfrm>
          <a:prstGeom prst="line">
            <a:avLst/>
          </a:prstGeom>
          <a:ln w="3175">
            <a:solidFill>
              <a:srgbClr val="999999"/>
            </a:solidFill>
          </a:ln>
        </p:spPr>
        <p:txBody>
          <a:bodyPr lIns="45718" tIns="45718" rIns="45718" bIns="45718"/>
          <a:lstStyle/>
          <a:p>
            <a:pPr/>
          </a:p>
        </p:txBody>
      </p:sp>
      <p:sp>
        <p:nvSpPr>
          <p:cNvPr id="355" name="Gerade Verbindung 36"/>
          <p:cNvSpPr/>
          <p:nvPr/>
        </p:nvSpPr>
        <p:spPr>
          <a:xfrm flipV="1">
            <a:off x="10607998" y="13909200"/>
            <a:ext cx="2" cy="144002"/>
          </a:xfrm>
          <a:prstGeom prst="line">
            <a:avLst/>
          </a:prstGeom>
          <a:ln w="3175">
            <a:solidFill>
              <a:srgbClr val="999999"/>
            </a:solidFill>
          </a:ln>
        </p:spPr>
        <p:txBody>
          <a:bodyPr lIns="45718" tIns="45718" rIns="45718" bIns="45718"/>
          <a:lstStyle/>
          <a:p>
            <a:pPr/>
          </a:p>
        </p:txBody>
      </p:sp>
      <p:sp>
        <p:nvSpPr>
          <p:cNvPr id="356" name="Gerade Verbindung 37"/>
          <p:cNvSpPr/>
          <p:nvPr/>
        </p:nvSpPr>
        <p:spPr>
          <a:xfrm flipV="1">
            <a:off x="11903998" y="13908400"/>
            <a:ext cx="2" cy="144002"/>
          </a:xfrm>
          <a:prstGeom prst="line">
            <a:avLst/>
          </a:prstGeom>
          <a:ln w="3175">
            <a:solidFill>
              <a:srgbClr val="999999"/>
            </a:solidFill>
          </a:ln>
        </p:spPr>
        <p:txBody>
          <a:bodyPr lIns="45718" tIns="45718" rIns="45718" bIns="45718"/>
          <a:lstStyle/>
          <a:p>
            <a:pPr/>
          </a:p>
        </p:txBody>
      </p:sp>
      <p:sp>
        <p:nvSpPr>
          <p:cNvPr id="357" name="Gerade Verbindung 36"/>
          <p:cNvSpPr/>
          <p:nvPr/>
        </p:nvSpPr>
        <p:spPr>
          <a:xfrm flipV="1">
            <a:off x="12479998" y="13910000"/>
            <a:ext cx="2" cy="144002"/>
          </a:xfrm>
          <a:prstGeom prst="line">
            <a:avLst/>
          </a:prstGeom>
          <a:ln w="3175">
            <a:solidFill>
              <a:srgbClr val="999999"/>
            </a:solidFill>
          </a:ln>
        </p:spPr>
        <p:txBody>
          <a:bodyPr lIns="45718" tIns="45718" rIns="45718" bIns="45718"/>
          <a:lstStyle/>
          <a:p>
            <a:pPr/>
          </a:p>
        </p:txBody>
      </p:sp>
      <p:sp>
        <p:nvSpPr>
          <p:cNvPr id="358" name="Gerade Verbindung 37"/>
          <p:cNvSpPr/>
          <p:nvPr/>
        </p:nvSpPr>
        <p:spPr>
          <a:xfrm flipV="1">
            <a:off x="13775999" y="13909200"/>
            <a:ext cx="2" cy="144002"/>
          </a:xfrm>
          <a:prstGeom prst="line">
            <a:avLst/>
          </a:prstGeom>
          <a:ln w="3175">
            <a:solidFill>
              <a:srgbClr val="999999"/>
            </a:solidFill>
          </a:ln>
        </p:spPr>
        <p:txBody>
          <a:bodyPr lIns="45718" tIns="45718" rIns="45718" bIns="45718"/>
          <a:lstStyle/>
          <a:p>
            <a:pPr/>
          </a:p>
        </p:txBody>
      </p:sp>
      <p:sp>
        <p:nvSpPr>
          <p:cNvPr id="359" name="Gerade Verbindung 36"/>
          <p:cNvSpPr/>
          <p:nvPr/>
        </p:nvSpPr>
        <p:spPr>
          <a:xfrm flipV="1">
            <a:off x="14351998" y="13910800"/>
            <a:ext cx="2" cy="144002"/>
          </a:xfrm>
          <a:prstGeom prst="line">
            <a:avLst/>
          </a:prstGeom>
          <a:ln w="3175">
            <a:solidFill>
              <a:srgbClr val="999999"/>
            </a:solidFill>
          </a:ln>
        </p:spPr>
        <p:txBody>
          <a:bodyPr lIns="45718" tIns="45718" rIns="45718" bIns="45718"/>
          <a:lstStyle/>
          <a:p>
            <a:pPr/>
          </a:p>
        </p:txBody>
      </p:sp>
      <p:sp>
        <p:nvSpPr>
          <p:cNvPr id="360" name="Gerade Verbindung 37"/>
          <p:cNvSpPr/>
          <p:nvPr/>
        </p:nvSpPr>
        <p:spPr>
          <a:xfrm flipV="1">
            <a:off x="15647998" y="13910000"/>
            <a:ext cx="2" cy="144002"/>
          </a:xfrm>
          <a:prstGeom prst="line">
            <a:avLst/>
          </a:prstGeom>
          <a:ln w="3175">
            <a:solidFill>
              <a:srgbClr val="999999"/>
            </a:solidFill>
          </a:ln>
        </p:spPr>
        <p:txBody>
          <a:bodyPr lIns="45718" tIns="45718" rIns="45718" bIns="45718"/>
          <a:lstStyle/>
          <a:p>
            <a:pPr/>
          </a:p>
        </p:txBody>
      </p:sp>
      <p:sp>
        <p:nvSpPr>
          <p:cNvPr id="361" name="Gerade Verbindung 36"/>
          <p:cNvSpPr/>
          <p:nvPr/>
        </p:nvSpPr>
        <p:spPr>
          <a:xfrm flipV="1">
            <a:off x="16224000" y="13911600"/>
            <a:ext cx="2" cy="144002"/>
          </a:xfrm>
          <a:prstGeom prst="line">
            <a:avLst/>
          </a:prstGeom>
          <a:ln w="3175">
            <a:solidFill>
              <a:srgbClr val="999999"/>
            </a:solidFill>
          </a:ln>
        </p:spPr>
        <p:txBody>
          <a:bodyPr lIns="45718" tIns="45718" rIns="45718" bIns="45718"/>
          <a:lstStyle/>
          <a:p>
            <a:pPr/>
          </a:p>
        </p:txBody>
      </p:sp>
      <p:sp>
        <p:nvSpPr>
          <p:cNvPr id="362" name="Gerade Verbindung 37"/>
          <p:cNvSpPr/>
          <p:nvPr/>
        </p:nvSpPr>
        <p:spPr>
          <a:xfrm flipV="1">
            <a:off x="17520000" y="13910800"/>
            <a:ext cx="2" cy="144002"/>
          </a:xfrm>
          <a:prstGeom prst="line">
            <a:avLst/>
          </a:prstGeom>
          <a:ln w="3175">
            <a:solidFill>
              <a:srgbClr val="999999"/>
            </a:solidFill>
          </a:ln>
        </p:spPr>
        <p:txBody>
          <a:bodyPr lIns="45718" tIns="45718" rIns="45718" bIns="45718"/>
          <a:lstStyle/>
          <a:p>
            <a:pPr/>
          </a:p>
        </p:txBody>
      </p:sp>
      <p:sp>
        <p:nvSpPr>
          <p:cNvPr id="363" name="Gerade Verbindung 36"/>
          <p:cNvSpPr/>
          <p:nvPr/>
        </p:nvSpPr>
        <p:spPr>
          <a:xfrm flipV="1">
            <a:off x="18095999" y="13912400"/>
            <a:ext cx="2" cy="144002"/>
          </a:xfrm>
          <a:prstGeom prst="line">
            <a:avLst/>
          </a:prstGeom>
          <a:ln w="3175">
            <a:solidFill>
              <a:srgbClr val="999999"/>
            </a:solidFill>
          </a:ln>
        </p:spPr>
        <p:txBody>
          <a:bodyPr lIns="45718" tIns="45718" rIns="45718" bIns="45718"/>
          <a:lstStyle/>
          <a:p>
            <a:pPr/>
          </a:p>
        </p:txBody>
      </p:sp>
      <p:sp>
        <p:nvSpPr>
          <p:cNvPr id="364" name="Gerade Verbindung 37"/>
          <p:cNvSpPr/>
          <p:nvPr/>
        </p:nvSpPr>
        <p:spPr>
          <a:xfrm flipV="1">
            <a:off x="19391999" y="13911600"/>
            <a:ext cx="2" cy="144002"/>
          </a:xfrm>
          <a:prstGeom prst="line">
            <a:avLst/>
          </a:prstGeom>
          <a:ln w="3175">
            <a:solidFill>
              <a:srgbClr val="999999"/>
            </a:solidFill>
          </a:ln>
        </p:spPr>
        <p:txBody>
          <a:bodyPr lIns="45718" tIns="45718" rIns="45718" bIns="45718"/>
          <a:lstStyle/>
          <a:p>
            <a:pPr/>
          </a:p>
        </p:txBody>
      </p:sp>
      <p:sp>
        <p:nvSpPr>
          <p:cNvPr id="365" name="Gerade Verbindung 36"/>
          <p:cNvSpPr/>
          <p:nvPr/>
        </p:nvSpPr>
        <p:spPr>
          <a:xfrm flipV="1">
            <a:off x="19967997" y="13913200"/>
            <a:ext cx="2" cy="144002"/>
          </a:xfrm>
          <a:prstGeom prst="line">
            <a:avLst/>
          </a:prstGeom>
          <a:ln w="3175">
            <a:solidFill>
              <a:srgbClr val="999999"/>
            </a:solidFill>
          </a:ln>
        </p:spPr>
        <p:txBody>
          <a:bodyPr lIns="45718" tIns="45718" rIns="45718" bIns="45718"/>
          <a:lstStyle/>
          <a:p>
            <a:pPr/>
          </a:p>
        </p:txBody>
      </p:sp>
      <p:sp>
        <p:nvSpPr>
          <p:cNvPr id="366" name="Gerade Verbindung 37"/>
          <p:cNvSpPr/>
          <p:nvPr/>
        </p:nvSpPr>
        <p:spPr>
          <a:xfrm flipV="1">
            <a:off x="21263999" y="13912400"/>
            <a:ext cx="2" cy="144002"/>
          </a:xfrm>
          <a:prstGeom prst="line">
            <a:avLst/>
          </a:prstGeom>
          <a:ln w="3175">
            <a:solidFill>
              <a:srgbClr val="999999"/>
            </a:solidFill>
          </a:ln>
        </p:spPr>
        <p:txBody>
          <a:bodyPr lIns="45718" tIns="45718" rIns="45718" bIns="45718"/>
          <a:lstStyle/>
          <a:p>
            <a:pPr/>
          </a:p>
        </p:txBody>
      </p:sp>
      <p:sp>
        <p:nvSpPr>
          <p:cNvPr id="367" name="Gerade Verbindung 36"/>
          <p:cNvSpPr/>
          <p:nvPr/>
        </p:nvSpPr>
        <p:spPr>
          <a:xfrm flipV="1">
            <a:off x="21839998" y="13914000"/>
            <a:ext cx="2" cy="144002"/>
          </a:xfrm>
          <a:prstGeom prst="line">
            <a:avLst/>
          </a:prstGeom>
          <a:ln w="3175">
            <a:solidFill>
              <a:srgbClr val="999999"/>
            </a:solidFill>
          </a:ln>
        </p:spPr>
        <p:txBody>
          <a:bodyPr lIns="45718" tIns="45718" rIns="45718" bIns="45718"/>
          <a:lstStyle/>
          <a:p>
            <a:pPr/>
          </a:p>
        </p:txBody>
      </p:sp>
      <p:sp>
        <p:nvSpPr>
          <p:cNvPr id="368" name="Gerade Verbindung 37"/>
          <p:cNvSpPr/>
          <p:nvPr/>
        </p:nvSpPr>
        <p:spPr>
          <a:xfrm flipV="1">
            <a:off x="23135998" y="13913200"/>
            <a:ext cx="2" cy="144002"/>
          </a:xfrm>
          <a:prstGeom prst="line">
            <a:avLst/>
          </a:prstGeom>
          <a:ln w="3175">
            <a:solidFill>
              <a:srgbClr val="999999"/>
            </a:solidFill>
          </a:ln>
        </p:spPr>
        <p:txBody>
          <a:bodyPr lIns="45718" tIns="45718" rIns="45718" bIns="45718"/>
          <a:lstStyle/>
          <a:p>
            <a:pPr/>
          </a:p>
        </p:txBody>
      </p:sp>
      <p:sp>
        <p:nvSpPr>
          <p:cNvPr id="369" name="Gerade Verbindung 61"/>
          <p:cNvSpPr/>
          <p:nvPr/>
        </p:nvSpPr>
        <p:spPr>
          <a:xfrm>
            <a:off x="-480138" y="2968730"/>
            <a:ext cx="192002" cy="2"/>
          </a:xfrm>
          <a:prstGeom prst="line">
            <a:avLst/>
          </a:prstGeom>
          <a:ln w="3175">
            <a:solidFill>
              <a:srgbClr val="999999"/>
            </a:solidFill>
          </a:ln>
        </p:spPr>
        <p:txBody>
          <a:bodyPr lIns="45718" tIns="45718" rIns="45718" bIns="45718"/>
          <a:lstStyle/>
          <a:p>
            <a:pPr/>
          </a:p>
        </p:txBody>
      </p:sp>
      <p:sp>
        <p:nvSpPr>
          <p:cNvPr id="370" name="Gerade Verbindung 62"/>
          <p:cNvSpPr/>
          <p:nvPr/>
        </p:nvSpPr>
        <p:spPr>
          <a:xfrm>
            <a:off x="-480138" y="12185322"/>
            <a:ext cx="192002" cy="2"/>
          </a:xfrm>
          <a:prstGeom prst="line">
            <a:avLst/>
          </a:prstGeom>
          <a:ln w="3175">
            <a:solidFill>
              <a:srgbClr val="999999"/>
            </a:solidFill>
          </a:ln>
        </p:spPr>
        <p:txBody>
          <a:bodyPr lIns="45718" tIns="45718" rIns="45718" bIns="45718"/>
          <a:lstStyle/>
          <a:p>
            <a:pPr/>
          </a:p>
        </p:txBody>
      </p:sp>
      <p:sp>
        <p:nvSpPr>
          <p:cNvPr id="371" name="Gerade Verbindung 64"/>
          <p:cNvSpPr/>
          <p:nvPr/>
        </p:nvSpPr>
        <p:spPr>
          <a:xfrm>
            <a:off x="-480138" y="808057"/>
            <a:ext cx="192002" cy="2"/>
          </a:xfrm>
          <a:prstGeom prst="line">
            <a:avLst/>
          </a:prstGeom>
          <a:ln w="3175">
            <a:solidFill>
              <a:srgbClr val="999999"/>
            </a:solidFill>
          </a:ln>
        </p:spPr>
        <p:txBody>
          <a:bodyPr lIns="45718" tIns="45718" rIns="45718" bIns="45718"/>
          <a:lstStyle/>
          <a:p>
            <a:pPr/>
          </a:p>
        </p:txBody>
      </p:sp>
      <p:grpSp>
        <p:nvGrpSpPr>
          <p:cNvPr id="377" name="Logo Merck"/>
          <p:cNvGrpSpPr/>
          <p:nvPr/>
        </p:nvGrpSpPr>
        <p:grpSpPr>
          <a:xfrm>
            <a:off x="21079043" y="12880639"/>
            <a:ext cx="2057187" cy="324004"/>
            <a:chOff x="0" y="0"/>
            <a:chExt cx="2057186" cy="324002"/>
          </a:xfrm>
        </p:grpSpPr>
        <p:sp>
          <p:nvSpPr>
            <p:cNvPr id="372" name="Logo K"/>
            <p:cNvSpPr/>
            <p:nvPr/>
          </p:nvSpPr>
          <p:spPr>
            <a:xfrm>
              <a:off x="1739137" y="-1"/>
              <a:ext cx="318050"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29" y="21600"/>
                  </a:moveTo>
                  <a:cubicBezTo>
                    <a:pt x="3058" y="21600"/>
                    <a:pt x="4205" y="21027"/>
                    <a:pt x="5161" y="20071"/>
                  </a:cubicBezTo>
                  <a:cubicBezTo>
                    <a:pt x="5161" y="20071"/>
                    <a:pt x="5735" y="19497"/>
                    <a:pt x="6499" y="18733"/>
                  </a:cubicBezTo>
                  <a:cubicBezTo>
                    <a:pt x="6881" y="18159"/>
                    <a:pt x="7646" y="17968"/>
                    <a:pt x="8219" y="17777"/>
                  </a:cubicBezTo>
                  <a:cubicBezTo>
                    <a:pt x="8411" y="17777"/>
                    <a:pt x="8602" y="17777"/>
                    <a:pt x="8793" y="17777"/>
                  </a:cubicBezTo>
                  <a:cubicBezTo>
                    <a:pt x="8984" y="17777"/>
                    <a:pt x="9175" y="17777"/>
                    <a:pt x="9366" y="17777"/>
                  </a:cubicBezTo>
                  <a:cubicBezTo>
                    <a:pt x="10131" y="17968"/>
                    <a:pt x="10896" y="18159"/>
                    <a:pt x="11469" y="18350"/>
                  </a:cubicBezTo>
                  <a:cubicBezTo>
                    <a:pt x="17586" y="20835"/>
                    <a:pt x="17586" y="20835"/>
                    <a:pt x="17586" y="20835"/>
                  </a:cubicBezTo>
                  <a:cubicBezTo>
                    <a:pt x="17586" y="20835"/>
                    <a:pt x="19115" y="21600"/>
                    <a:pt x="20262" y="21600"/>
                  </a:cubicBezTo>
                  <a:cubicBezTo>
                    <a:pt x="21218" y="21600"/>
                    <a:pt x="21218" y="21600"/>
                    <a:pt x="21218" y="21600"/>
                  </a:cubicBezTo>
                  <a:cubicBezTo>
                    <a:pt x="21409" y="21600"/>
                    <a:pt x="21600" y="21409"/>
                    <a:pt x="21600" y="21027"/>
                  </a:cubicBezTo>
                  <a:cubicBezTo>
                    <a:pt x="21600" y="18924"/>
                    <a:pt x="21600" y="18924"/>
                    <a:pt x="21600" y="18924"/>
                  </a:cubicBezTo>
                  <a:cubicBezTo>
                    <a:pt x="21600" y="17395"/>
                    <a:pt x="20644" y="15865"/>
                    <a:pt x="19115" y="15292"/>
                  </a:cubicBezTo>
                  <a:cubicBezTo>
                    <a:pt x="17968" y="14719"/>
                    <a:pt x="17968" y="14719"/>
                    <a:pt x="17968" y="14719"/>
                  </a:cubicBezTo>
                  <a:cubicBezTo>
                    <a:pt x="16821" y="14336"/>
                    <a:pt x="15674" y="13381"/>
                    <a:pt x="14910" y="12807"/>
                  </a:cubicBezTo>
                  <a:cubicBezTo>
                    <a:pt x="14910" y="12807"/>
                    <a:pt x="13763" y="11469"/>
                    <a:pt x="15101" y="9940"/>
                  </a:cubicBezTo>
                  <a:cubicBezTo>
                    <a:pt x="20453" y="4588"/>
                    <a:pt x="20453" y="4588"/>
                    <a:pt x="20453" y="4588"/>
                  </a:cubicBezTo>
                  <a:cubicBezTo>
                    <a:pt x="21218" y="3823"/>
                    <a:pt x="21600" y="2867"/>
                    <a:pt x="21600" y="1912"/>
                  </a:cubicBezTo>
                  <a:cubicBezTo>
                    <a:pt x="21600" y="1912"/>
                    <a:pt x="21600" y="1529"/>
                    <a:pt x="21600" y="1147"/>
                  </a:cubicBezTo>
                  <a:cubicBezTo>
                    <a:pt x="21409" y="956"/>
                    <a:pt x="21218" y="573"/>
                    <a:pt x="21027" y="382"/>
                  </a:cubicBezTo>
                  <a:cubicBezTo>
                    <a:pt x="20835" y="191"/>
                    <a:pt x="20262" y="0"/>
                    <a:pt x="19688" y="0"/>
                  </a:cubicBezTo>
                  <a:cubicBezTo>
                    <a:pt x="19688" y="0"/>
                    <a:pt x="18924" y="0"/>
                    <a:pt x="18924" y="0"/>
                  </a:cubicBezTo>
                  <a:cubicBezTo>
                    <a:pt x="17395" y="0"/>
                    <a:pt x="16248" y="573"/>
                    <a:pt x="15292" y="1529"/>
                  </a:cubicBezTo>
                  <a:cubicBezTo>
                    <a:pt x="15292" y="1529"/>
                    <a:pt x="11660" y="4970"/>
                    <a:pt x="10896" y="5926"/>
                  </a:cubicBezTo>
                  <a:cubicBezTo>
                    <a:pt x="5926" y="10896"/>
                    <a:pt x="5926" y="10896"/>
                    <a:pt x="5926" y="10896"/>
                  </a:cubicBezTo>
                  <a:cubicBezTo>
                    <a:pt x="5926" y="10896"/>
                    <a:pt x="5926" y="3058"/>
                    <a:pt x="5926" y="3058"/>
                  </a:cubicBezTo>
                  <a:cubicBezTo>
                    <a:pt x="5926" y="1338"/>
                    <a:pt x="4396" y="0"/>
                    <a:pt x="2676" y="0"/>
                  </a:cubicBezTo>
                  <a:cubicBezTo>
                    <a:pt x="2676" y="0"/>
                    <a:pt x="1338" y="0"/>
                    <a:pt x="1338" y="0"/>
                  </a:cubicBezTo>
                  <a:cubicBezTo>
                    <a:pt x="956" y="0"/>
                    <a:pt x="382" y="0"/>
                    <a:pt x="191" y="0"/>
                  </a:cubicBezTo>
                  <a:cubicBezTo>
                    <a:pt x="0" y="191"/>
                    <a:pt x="0" y="382"/>
                    <a:pt x="0" y="573"/>
                  </a:cubicBezTo>
                  <a:cubicBezTo>
                    <a:pt x="0" y="573"/>
                    <a:pt x="0" y="21218"/>
                    <a:pt x="0" y="21218"/>
                  </a:cubicBezTo>
                  <a:cubicBezTo>
                    <a:pt x="0" y="21409"/>
                    <a:pt x="191" y="21600"/>
                    <a:pt x="382" y="21600"/>
                  </a:cubicBezTo>
                  <a:lnTo>
                    <a:pt x="1529" y="21600"/>
                  </a:ln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373" name="Logo C"/>
            <p:cNvSpPr/>
            <p:nvPr/>
          </p:nvSpPr>
          <p:spPr>
            <a:xfrm>
              <a:off x="1390119" y="0"/>
              <a:ext cx="320432" cy="32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32" y="12397"/>
                  </a:moveTo>
                  <a:cubicBezTo>
                    <a:pt x="17811" y="12397"/>
                    <a:pt x="17811" y="12397"/>
                    <a:pt x="17811" y="12397"/>
                  </a:cubicBezTo>
                  <a:cubicBezTo>
                    <a:pt x="16674" y="12397"/>
                    <a:pt x="15916" y="12772"/>
                    <a:pt x="15537" y="13899"/>
                  </a:cubicBezTo>
                  <a:cubicBezTo>
                    <a:pt x="15347" y="14463"/>
                    <a:pt x="14968" y="15026"/>
                    <a:pt x="14400" y="15402"/>
                  </a:cubicBezTo>
                  <a:cubicBezTo>
                    <a:pt x="13832" y="15777"/>
                    <a:pt x="13263" y="16153"/>
                    <a:pt x="12316" y="16153"/>
                  </a:cubicBezTo>
                  <a:cubicBezTo>
                    <a:pt x="11747" y="16153"/>
                    <a:pt x="10800" y="15777"/>
                    <a:pt x="10042" y="15402"/>
                  </a:cubicBezTo>
                  <a:cubicBezTo>
                    <a:pt x="9284" y="15026"/>
                    <a:pt x="8716" y="14463"/>
                    <a:pt x="7958" y="13711"/>
                  </a:cubicBezTo>
                  <a:cubicBezTo>
                    <a:pt x="7389" y="13148"/>
                    <a:pt x="6821" y="12397"/>
                    <a:pt x="6442" y="11457"/>
                  </a:cubicBezTo>
                  <a:cubicBezTo>
                    <a:pt x="6063" y="10706"/>
                    <a:pt x="5874" y="9767"/>
                    <a:pt x="5874" y="9016"/>
                  </a:cubicBezTo>
                  <a:cubicBezTo>
                    <a:pt x="5874" y="7889"/>
                    <a:pt x="6253" y="7137"/>
                    <a:pt x="6821" y="6386"/>
                  </a:cubicBezTo>
                  <a:cubicBezTo>
                    <a:pt x="7579" y="5823"/>
                    <a:pt x="8337" y="5447"/>
                    <a:pt x="9284" y="5447"/>
                  </a:cubicBezTo>
                  <a:cubicBezTo>
                    <a:pt x="10421" y="5447"/>
                    <a:pt x="11558" y="5823"/>
                    <a:pt x="12505" y="6574"/>
                  </a:cubicBezTo>
                  <a:cubicBezTo>
                    <a:pt x="13074" y="6950"/>
                    <a:pt x="13453" y="7137"/>
                    <a:pt x="14021" y="7137"/>
                  </a:cubicBezTo>
                  <a:cubicBezTo>
                    <a:pt x="14400" y="7137"/>
                    <a:pt x="14968" y="6762"/>
                    <a:pt x="15537" y="6386"/>
                  </a:cubicBezTo>
                  <a:cubicBezTo>
                    <a:pt x="17811" y="4132"/>
                    <a:pt x="17811" y="4132"/>
                    <a:pt x="17811" y="4132"/>
                  </a:cubicBezTo>
                  <a:cubicBezTo>
                    <a:pt x="18000" y="3944"/>
                    <a:pt x="18000" y="3944"/>
                    <a:pt x="18000" y="3757"/>
                  </a:cubicBezTo>
                  <a:cubicBezTo>
                    <a:pt x="17811" y="3569"/>
                    <a:pt x="17811" y="3569"/>
                    <a:pt x="17621" y="3381"/>
                  </a:cubicBezTo>
                  <a:cubicBezTo>
                    <a:pt x="16484" y="2254"/>
                    <a:pt x="15158" y="1503"/>
                    <a:pt x="13832" y="939"/>
                  </a:cubicBezTo>
                  <a:cubicBezTo>
                    <a:pt x="12316" y="188"/>
                    <a:pt x="10800" y="0"/>
                    <a:pt x="9284" y="0"/>
                  </a:cubicBezTo>
                  <a:cubicBezTo>
                    <a:pt x="568" y="0"/>
                    <a:pt x="568" y="0"/>
                    <a:pt x="568" y="0"/>
                  </a:cubicBezTo>
                  <a:cubicBezTo>
                    <a:pt x="189" y="0"/>
                    <a:pt x="0" y="188"/>
                    <a:pt x="0" y="563"/>
                  </a:cubicBezTo>
                  <a:cubicBezTo>
                    <a:pt x="0" y="9203"/>
                    <a:pt x="0" y="9203"/>
                    <a:pt x="0" y="9203"/>
                  </a:cubicBezTo>
                  <a:cubicBezTo>
                    <a:pt x="0" y="10706"/>
                    <a:pt x="379" y="12397"/>
                    <a:pt x="1137" y="13899"/>
                  </a:cubicBezTo>
                  <a:cubicBezTo>
                    <a:pt x="1705" y="15402"/>
                    <a:pt x="2653" y="16717"/>
                    <a:pt x="3789" y="17843"/>
                  </a:cubicBezTo>
                  <a:cubicBezTo>
                    <a:pt x="4926" y="18970"/>
                    <a:pt x="6253" y="19910"/>
                    <a:pt x="7768" y="20473"/>
                  </a:cubicBezTo>
                  <a:cubicBezTo>
                    <a:pt x="9284" y="21224"/>
                    <a:pt x="10800" y="21600"/>
                    <a:pt x="12316" y="21600"/>
                  </a:cubicBezTo>
                  <a:cubicBezTo>
                    <a:pt x="13642" y="21600"/>
                    <a:pt x="14779" y="21412"/>
                    <a:pt x="15916" y="20849"/>
                  </a:cubicBezTo>
                  <a:cubicBezTo>
                    <a:pt x="17053" y="20473"/>
                    <a:pt x="18000" y="19910"/>
                    <a:pt x="18758" y="19158"/>
                  </a:cubicBezTo>
                  <a:cubicBezTo>
                    <a:pt x="19516" y="18407"/>
                    <a:pt x="20274" y="17468"/>
                    <a:pt x="20653" y="16341"/>
                  </a:cubicBezTo>
                  <a:cubicBezTo>
                    <a:pt x="21221" y="15214"/>
                    <a:pt x="21411" y="14087"/>
                    <a:pt x="21600" y="12960"/>
                  </a:cubicBezTo>
                  <a:cubicBezTo>
                    <a:pt x="21600" y="12584"/>
                    <a:pt x="21411" y="12397"/>
                    <a:pt x="21032" y="12397"/>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374" name="Logo R"/>
            <p:cNvSpPr/>
            <p:nvPr/>
          </p:nvSpPr>
          <p:spPr>
            <a:xfrm>
              <a:off x="1043482" y="-1"/>
              <a:ext cx="346639"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49" y="18924"/>
                  </a:moveTo>
                  <a:cubicBezTo>
                    <a:pt x="21249" y="18924"/>
                    <a:pt x="20195" y="18733"/>
                    <a:pt x="18263" y="16821"/>
                  </a:cubicBezTo>
                  <a:cubicBezTo>
                    <a:pt x="17210" y="15865"/>
                    <a:pt x="16332" y="15292"/>
                    <a:pt x="15980" y="14910"/>
                  </a:cubicBezTo>
                  <a:cubicBezTo>
                    <a:pt x="16332" y="14719"/>
                    <a:pt x="17561" y="14145"/>
                    <a:pt x="18790" y="12807"/>
                  </a:cubicBezTo>
                  <a:cubicBezTo>
                    <a:pt x="19493" y="11851"/>
                    <a:pt x="19844" y="10704"/>
                    <a:pt x="19844" y="9366"/>
                  </a:cubicBezTo>
                  <a:cubicBezTo>
                    <a:pt x="19844" y="8028"/>
                    <a:pt x="19493" y="6881"/>
                    <a:pt x="18790" y="5735"/>
                  </a:cubicBezTo>
                  <a:cubicBezTo>
                    <a:pt x="18088" y="4588"/>
                    <a:pt x="17210" y="3441"/>
                    <a:pt x="16156" y="2676"/>
                  </a:cubicBezTo>
                  <a:cubicBezTo>
                    <a:pt x="15102" y="1912"/>
                    <a:pt x="13873" y="1147"/>
                    <a:pt x="12468" y="765"/>
                  </a:cubicBezTo>
                  <a:cubicBezTo>
                    <a:pt x="11063" y="191"/>
                    <a:pt x="9834" y="0"/>
                    <a:pt x="8429" y="0"/>
                  </a:cubicBezTo>
                  <a:cubicBezTo>
                    <a:pt x="8429" y="0"/>
                    <a:pt x="351" y="0"/>
                    <a:pt x="351" y="0"/>
                  </a:cubicBezTo>
                  <a:cubicBezTo>
                    <a:pt x="176" y="0"/>
                    <a:pt x="0" y="191"/>
                    <a:pt x="0" y="382"/>
                  </a:cubicBezTo>
                  <a:cubicBezTo>
                    <a:pt x="0" y="382"/>
                    <a:pt x="0" y="15101"/>
                    <a:pt x="0" y="15101"/>
                  </a:cubicBezTo>
                  <a:cubicBezTo>
                    <a:pt x="0" y="18350"/>
                    <a:pt x="0" y="18350"/>
                    <a:pt x="0" y="18350"/>
                  </a:cubicBezTo>
                  <a:cubicBezTo>
                    <a:pt x="0" y="19497"/>
                    <a:pt x="0" y="19497"/>
                    <a:pt x="0" y="19497"/>
                  </a:cubicBezTo>
                  <a:cubicBezTo>
                    <a:pt x="0" y="20835"/>
                    <a:pt x="0" y="20835"/>
                    <a:pt x="0" y="20835"/>
                  </a:cubicBezTo>
                  <a:cubicBezTo>
                    <a:pt x="0" y="21027"/>
                    <a:pt x="0" y="21409"/>
                    <a:pt x="176" y="21409"/>
                  </a:cubicBezTo>
                  <a:cubicBezTo>
                    <a:pt x="351" y="21600"/>
                    <a:pt x="1054" y="21600"/>
                    <a:pt x="1229" y="21600"/>
                  </a:cubicBezTo>
                  <a:cubicBezTo>
                    <a:pt x="1756" y="21600"/>
                    <a:pt x="2283" y="21600"/>
                    <a:pt x="2634" y="21409"/>
                  </a:cubicBezTo>
                  <a:cubicBezTo>
                    <a:pt x="3337" y="21218"/>
                    <a:pt x="3863" y="20644"/>
                    <a:pt x="4390" y="20071"/>
                  </a:cubicBezTo>
                  <a:cubicBezTo>
                    <a:pt x="5093" y="18924"/>
                    <a:pt x="5268" y="17777"/>
                    <a:pt x="5268" y="16439"/>
                  </a:cubicBezTo>
                  <a:cubicBezTo>
                    <a:pt x="5268" y="16248"/>
                    <a:pt x="5268" y="7455"/>
                    <a:pt x="5268" y="7455"/>
                  </a:cubicBezTo>
                  <a:cubicBezTo>
                    <a:pt x="5268" y="7455"/>
                    <a:pt x="5268" y="7073"/>
                    <a:pt x="5444" y="6881"/>
                  </a:cubicBezTo>
                  <a:cubicBezTo>
                    <a:pt x="5444" y="6690"/>
                    <a:pt x="5620" y="6499"/>
                    <a:pt x="5620" y="6499"/>
                  </a:cubicBezTo>
                  <a:cubicBezTo>
                    <a:pt x="6146" y="5352"/>
                    <a:pt x="8254" y="4779"/>
                    <a:pt x="10537" y="5352"/>
                  </a:cubicBezTo>
                  <a:cubicBezTo>
                    <a:pt x="13522" y="6308"/>
                    <a:pt x="14400" y="8411"/>
                    <a:pt x="14049" y="9558"/>
                  </a:cubicBezTo>
                  <a:cubicBezTo>
                    <a:pt x="13698" y="10513"/>
                    <a:pt x="12644" y="11087"/>
                    <a:pt x="11239" y="11087"/>
                  </a:cubicBezTo>
                  <a:cubicBezTo>
                    <a:pt x="10712" y="11087"/>
                    <a:pt x="10010" y="11087"/>
                    <a:pt x="9307" y="10896"/>
                  </a:cubicBezTo>
                  <a:cubicBezTo>
                    <a:pt x="9307" y="10896"/>
                    <a:pt x="8780" y="10704"/>
                    <a:pt x="8429" y="10513"/>
                  </a:cubicBezTo>
                  <a:cubicBezTo>
                    <a:pt x="8429" y="10513"/>
                    <a:pt x="8078" y="10322"/>
                    <a:pt x="7727" y="10322"/>
                  </a:cubicBezTo>
                  <a:cubicBezTo>
                    <a:pt x="7551" y="10322"/>
                    <a:pt x="7551" y="10513"/>
                    <a:pt x="7551" y="10896"/>
                  </a:cubicBezTo>
                  <a:cubicBezTo>
                    <a:pt x="7551" y="10896"/>
                    <a:pt x="7551" y="13189"/>
                    <a:pt x="7551" y="13189"/>
                  </a:cubicBezTo>
                  <a:cubicBezTo>
                    <a:pt x="7551" y="13954"/>
                    <a:pt x="7727" y="14719"/>
                    <a:pt x="8254" y="15101"/>
                  </a:cubicBezTo>
                  <a:cubicBezTo>
                    <a:pt x="8254" y="15101"/>
                    <a:pt x="14751" y="20835"/>
                    <a:pt x="14751" y="20835"/>
                  </a:cubicBezTo>
                  <a:cubicBezTo>
                    <a:pt x="15454" y="21409"/>
                    <a:pt x="16156" y="21600"/>
                    <a:pt x="16859" y="21600"/>
                  </a:cubicBezTo>
                  <a:cubicBezTo>
                    <a:pt x="21249" y="21600"/>
                    <a:pt x="21249" y="21600"/>
                    <a:pt x="21249" y="21600"/>
                  </a:cubicBezTo>
                  <a:cubicBezTo>
                    <a:pt x="21424" y="21600"/>
                    <a:pt x="21600" y="21409"/>
                    <a:pt x="21600" y="21027"/>
                  </a:cubicBezTo>
                  <a:cubicBezTo>
                    <a:pt x="21600" y="19497"/>
                    <a:pt x="21600" y="19497"/>
                    <a:pt x="21600" y="19497"/>
                  </a:cubicBezTo>
                  <a:cubicBezTo>
                    <a:pt x="21600" y="19306"/>
                    <a:pt x="21424" y="18924"/>
                    <a:pt x="21249" y="18924"/>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375" name="Logo E"/>
            <p:cNvSpPr/>
            <p:nvPr/>
          </p:nvSpPr>
          <p:spPr>
            <a:xfrm>
              <a:off x="694463" y="-1"/>
              <a:ext cx="321624"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89" y="16057"/>
                  </a:moveTo>
                  <a:cubicBezTo>
                    <a:pt x="11937" y="16057"/>
                    <a:pt x="11937" y="16057"/>
                    <a:pt x="11937" y="16057"/>
                  </a:cubicBezTo>
                  <a:cubicBezTo>
                    <a:pt x="11179" y="16057"/>
                    <a:pt x="10232" y="15674"/>
                    <a:pt x="9474" y="15483"/>
                  </a:cubicBezTo>
                  <a:cubicBezTo>
                    <a:pt x="8905" y="15101"/>
                    <a:pt x="7768" y="14145"/>
                    <a:pt x="7579" y="13954"/>
                  </a:cubicBezTo>
                  <a:cubicBezTo>
                    <a:pt x="7011" y="13189"/>
                    <a:pt x="6442" y="12425"/>
                    <a:pt x="6253" y="11660"/>
                  </a:cubicBezTo>
                  <a:cubicBezTo>
                    <a:pt x="5874" y="10896"/>
                    <a:pt x="5684" y="9940"/>
                    <a:pt x="5684" y="9175"/>
                  </a:cubicBezTo>
                  <a:cubicBezTo>
                    <a:pt x="5684" y="8028"/>
                    <a:pt x="6063" y="7073"/>
                    <a:pt x="6632" y="6499"/>
                  </a:cubicBezTo>
                  <a:cubicBezTo>
                    <a:pt x="6821" y="6308"/>
                    <a:pt x="7011" y="6117"/>
                    <a:pt x="7389" y="5926"/>
                  </a:cubicBezTo>
                  <a:cubicBezTo>
                    <a:pt x="7579" y="5735"/>
                    <a:pt x="7958" y="5735"/>
                    <a:pt x="8147" y="5735"/>
                  </a:cubicBezTo>
                  <a:cubicBezTo>
                    <a:pt x="8526" y="5543"/>
                    <a:pt x="9095" y="5543"/>
                    <a:pt x="9474" y="5543"/>
                  </a:cubicBezTo>
                  <a:cubicBezTo>
                    <a:pt x="9853" y="5543"/>
                    <a:pt x="10232" y="5543"/>
                    <a:pt x="10611" y="5735"/>
                  </a:cubicBezTo>
                  <a:cubicBezTo>
                    <a:pt x="11368" y="5735"/>
                    <a:pt x="12126" y="6117"/>
                    <a:pt x="12695" y="6499"/>
                  </a:cubicBezTo>
                  <a:cubicBezTo>
                    <a:pt x="13642" y="7073"/>
                    <a:pt x="14779" y="8028"/>
                    <a:pt x="15347" y="8984"/>
                  </a:cubicBezTo>
                  <a:cubicBezTo>
                    <a:pt x="8905" y="8984"/>
                    <a:pt x="8905" y="8984"/>
                    <a:pt x="8905" y="8984"/>
                  </a:cubicBezTo>
                  <a:cubicBezTo>
                    <a:pt x="8526" y="8984"/>
                    <a:pt x="8337" y="9175"/>
                    <a:pt x="8337" y="9558"/>
                  </a:cubicBezTo>
                  <a:cubicBezTo>
                    <a:pt x="8337" y="10131"/>
                    <a:pt x="8526" y="10513"/>
                    <a:pt x="8716" y="11087"/>
                  </a:cubicBezTo>
                  <a:cubicBezTo>
                    <a:pt x="8905" y="11660"/>
                    <a:pt x="10232" y="13572"/>
                    <a:pt x="12695" y="13572"/>
                  </a:cubicBezTo>
                  <a:cubicBezTo>
                    <a:pt x="18758" y="13572"/>
                    <a:pt x="18758" y="13572"/>
                    <a:pt x="18758" y="13572"/>
                  </a:cubicBezTo>
                  <a:cubicBezTo>
                    <a:pt x="19895" y="13572"/>
                    <a:pt x="20653" y="13381"/>
                    <a:pt x="21032" y="12807"/>
                  </a:cubicBezTo>
                  <a:cubicBezTo>
                    <a:pt x="21411" y="12234"/>
                    <a:pt x="21600" y="11660"/>
                    <a:pt x="21600" y="10896"/>
                  </a:cubicBezTo>
                  <a:cubicBezTo>
                    <a:pt x="21600" y="9749"/>
                    <a:pt x="21221" y="8411"/>
                    <a:pt x="20463" y="7264"/>
                  </a:cubicBezTo>
                  <a:cubicBezTo>
                    <a:pt x="19895" y="5926"/>
                    <a:pt x="18947" y="4588"/>
                    <a:pt x="17811" y="3632"/>
                  </a:cubicBezTo>
                  <a:cubicBezTo>
                    <a:pt x="16863" y="2485"/>
                    <a:pt x="15537" y="1720"/>
                    <a:pt x="14021" y="956"/>
                  </a:cubicBezTo>
                  <a:cubicBezTo>
                    <a:pt x="12505" y="191"/>
                    <a:pt x="10989" y="0"/>
                    <a:pt x="9474" y="0"/>
                  </a:cubicBezTo>
                  <a:cubicBezTo>
                    <a:pt x="9474" y="0"/>
                    <a:pt x="568" y="0"/>
                    <a:pt x="568" y="0"/>
                  </a:cubicBezTo>
                  <a:cubicBezTo>
                    <a:pt x="189" y="0"/>
                    <a:pt x="0" y="191"/>
                    <a:pt x="0" y="382"/>
                  </a:cubicBezTo>
                  <a:cubicBezTo>
                    <a:pt x="0" y="382"/>
                    <a:pt x="0" y="9366"/>
                    <a:pt x="0" y="9366"/>
                  </a:cubicBezTo>
                  <a:cubicBezTo>
                    <a:pt x="0" y="10896"/>
                    <a:pt x="379" y="12616"/>
                    <a:pt x="947" y="13954"/>
                  </a:cubicBezTo>
                  <a:cubicBezTo>
                    <a:pt x="1705" y="15483"/>
                    <a:pt x="2463" y="16821"/>
                    <a:pt x="3600" y="17968"/>
                  </a:cubicBezTo>
                  <a:cubicBezTo>
                    <a:pt x="4737" y="19115"/>
                    <a:pt x="6063" y="19880"/>
                    <a:pt x="7389" y="20644"/>
                  </a:cubicBezTo>
                  <a:cubicBezTo>
                    <a:pt x="8905" y="21218"/>
                    <a:pt x="10421" y="21600"/>
                    <a:pt x="12126" y="21600"/>
                  </a:cubicBezTo>
                  <a:cubicBezTo>
                    <a:pt x="21032" y="21600"/>
                    <a:pt x="21032" y="21600"/>
                    <a:pt x="21032" y="21600"/>
                  </a:cubicBezTo>
                  <a:cubicBezTo>
                    <a:pt x="21221" y="21600"/>
                    <a:pt x="21600" y="21409"/>
                    <a:pt x="21600" y="21218"/>
                  </a:cubicBezTo>
                  <a:cubicBezTo>
                    <a:pt x="21600" y="19306"/>
                    <a:pt x="21600" y="19306"/>
                    <a:pt x="21600" y="19306"/>
                  </a:cubicBezTo>
                  <a:cubicBezTo>
                    <a:pt x="21600" y="18350"/>
                    <a:pt x="21221" y="17395"/>
                    <a:pt x="20653" y="16821"/>
                  </a:cubicBezTo>
                  <a:cubicBezTo>
                    <a:pt x="20084" y="16248"/>
                    <a:pt x="19326" y="16057"/>
                    <a:pt x="18189" y="16057"/>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sp>
          <p:nvSpPr>
            <p:cNvPr id="376" name="Logo M"/>
            <p:cNvSpPr/>
            <p:nvPr/>
          </p:nvSpPr>
          <p:spPr>
            <a:xfrm>
              <a:off x="-1" y="-1"/>
              <a:ext cx="667068" cy="318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058"/>
                  </a:moveTo>
                  <a:cubicBezTo>
                    <a:pt x="21600" y="1338"/>
                    <a:pt x="20871" y="0"/>
                    <a:pt x="20051" y="0"/>
                  </a:cubicBezTo>
                  <a:cubicBezTo>
                    <a:pt x="18501" y="0"/>
                    <a:pt x="18501" y="0"/>
                    <a:pt x="18501" y="0"/>
                  </a:cubicBezTo>
                  <a:cubicBezTo>
                    <a:pt x="18410" y="0"/>
                    <a:pt x="18319" y="0"/>
                    <a:pt x="18228" y="191"/>
                  </a:cubicBezTo>
                  <a:cubicBezTo>
                    <a:pt x="15038" y="6499"/>
                    <a:pt x="15038" y="6499"/>
                    <a:pt x="15038" y="6499"/>
                  </a:cubicBezTo>
                  <a:cubicBezTo>
                    <a:pt x="13944" y="8602"/>
                    <a:pt x="12486" y="9940"/>
                    <a:pt x="10846" y="9940"/>
                  </a:cubicBezTo>
                  <a:cubicBezTo>
                    <a:pt x="9114" y="9940"/>
                    <a:pt x="7565" y="8602"/>
                    <a:pt x="6471" y="6117"/>
                  </a:cubicBezTo>
                  <a:cubicBezTo>
                    <a:pt x="6471" y="6117"/>
                    <a:pt x="4101" y="1529"/>
                    <a:pt x="4010" y="1529"/>
                  </a:cubicBezTo>
                  <a:cubicBezTo>
                    <a:pt x="3554" y="573"/>
                    <a:pt x="3008" y="0"/>
                    <a:pt x="2278" y="0"/>
                  </a:cubicBezTo>
                  <a:cubicBezTo>
                    <a:pt x="365" y="0"/>
                    <a:pt x="365" y="0"/>
                    <a:pt x="365" y="0"/>
                  </a:cubicBezTo>
                  <a:cubicBezTo>
                    <a:pt x="182" y="0"/>
                    <a:pt x="0" y="191"/>
                    <a:pt x="0" y="573"/>
                  </a:cubicBezTo>
                  <a:cubicBezTo>
                    <a:pt x="0" y="18350"/>
                    <a:pt x="0" y="18350"/>
                    <a:pt x="0" y="18350"/>
                  </a:cubicBezTo>
                  <a:cubicBezTo>
                    <a:pt x="0" y="20262"/>
                    <a:pt x="729" y="21600"/>
                    <a:pt x="1549" y="21600"/>
                  </a:cubicBezTo>
                  <a:cubicBezTo>
                    <a:pt x="2096" y="21600"/>
                    <a:pt x="2096" y="21600"/>
                    <a:pt x="2096" y="21600"/>
                  </a:cubicBezTo>
                  <a:cubicBezTo>
                    <a:pt x="2552" y="21600"/>
                    <a:pt x="2552" y="21600"/>
                    <a:pt x="2552" y="21600"/>
                  </a:cubicBezTo>
                  <a:cubicBezTo>
                    <a:pt x="2734" y="21600"/>
                    <a:pt x="2825" y="21409"/>
                    <a:pt x="2825" y="21027"/>
                  </a:cubicBezTo>
                  <a:cubicBezTo>
                    <a:pt x="2825" y="14527"/>
                    <a:pt x="2825" y="14527"/>
                    <a:pt x="2825" y="14527"/>
                  </a:cubicBezTo>
                  <a:cubicBezTo>
                    <a:pt x="2825" y="12998"/>
                    <a:pt x="3463" y="11660"/>
                    <a:pt x="4284" y="11660"/>
                  </a:cubicBezTo>
                  <a:cubicBezTo>
                    <a:pt x="5742" y="11660"/>
                    <a:pt x="6744" y="14145"/>
                    <a:pt x="7656" y="15865"/>
                  </a:cubicBezTo>
                  <a:cubicBezTo>
                    <a:pt x="8841" y="17968"/>
                    <a:pt x="9752" y="20071"/>
                    <a:pt x="10846" y="20071"/>
                  </a:cubicBezTo>
                  <a:cubicBezTo>
                    <a:pt x="11939" y="20071"/>
                    <a:pt x="12759" y="17968"/>
                    <a:pt x="13944" y="15865"/>
                  </a:cubicBezTo>
                  <a:cubicBezTo>
                    <a:pt x="14856" y="14145"/>
                    <a:pt x="15949" y="11660"/>
                    <a:pt x="17316" y="11660"/>
                  </a:cubicBezTo>
                  <a:cubicBezTo>
                    <a:pt x="18137" y="11660"/>
                    <a:pt x="18775" y="12998"/>
                    <a:pt x="18775" y="14527"/>
                  </a:cubicBezTo>
                  <a:cubicBezTo>
                    <a:pt x="18775" y="14527"/>
                    <a:pt x="18775" y="18350"/>
                    <a:pt x="18775" y="18350"/>
                  </a:cubicBezTo>
                  <a:cubicBezTo>
                    <a:pt x="18775" y="20262"/>
                    <a:pt x="19504" y="21600"/>
                    <a:pt x="20324" y="21600"/>
                  </a:cubicBezTo>
                  <a:cubicBezTo>
                    <a:pt x="20324" y="21600"/>
                    <a:pt x="20962" y="21600"/>
                    <a:pt x="20962" y="21600"/>
                  </a:cubicBezTo>
                  <a:cubicBezTo>
                    <a:pt x="21144" y="21600"/>
                    <a:pt x="21327" y="21600"/>
                    <a:pt x="21327" y="21600"/>
                  </a:cubicBezTo>
                  <a:cubicBezTo>
                    <a:pt x="21327" y="21600"/>
                    <a:pt x="21327" y="21600"/>
                    <a:pt x="21327" y="21600"/>
                  </a:cubicBezTo>
                  <a:cubicBezTo>
                    <a:pt x="21418" y="21600"/>
                    <a:pt x="21600" y="21409"/>
                    <a:pt x="21600" y="21027"/>
                  </a:cubicBezTo>
                  <a:cubicBezTo>
                    <a:pt x="21600" y="21027"/>
                    <a:pt x="21600" y="3250"/>
                    <a:pt x="21600" y="3058"/>
                  </a:cubicBezTo>
                  <a:close/>
                </a:path>
              </a:pathLst>
            </a:custGeom>
            <a:solidFill>
              <a:srgbClr val="2DBECD"/>
            </a:solidFill>
            <a:ln w="12700" cap="flat">
              <a:noFill/>
              <a:miter lim="400000"/>
            </a:ln>
            <a:effectLst/>
          </p:spPr>
          <p:txBody>
            <a:bodyPr wrap="square" lIns="50800" tIns="50800" rIns="50800" bIns="50800" numCol="1" anchor="t">
              <a:noAutofit/>
            </a:bodyPr>
            <a:lstStyle/>
            <a:p>
              <a:pPr algn="l" defTabSz="1828800">
                <a:lnSpc>
                  <a:spcPct val="100000"/>
                </a:lnSpc>
                <a:defRPr sz="3600">
                  <a:latin typeface="Verdana"/>
                  <a:ea typeface="Verdana"/>
                  <a:cs typeface="Verdana"/>
                  <a:sym typeface="Verdana"/>
                </a:defRPr>
              </a:pPr>
            </a:p>
          </p:txBody>
        </p:sp>
      </p:grpSp>
      <p:sp>
        <p:nvSpPr>
          <p:cNvPr id="378" name="Texto del título"/>
          <p:cNvSpPr txBox="1"/>
          <p:nvPr>
            <p:ph type="title"/>
          </p:nvPr>
        </p:nvSpPr>
        <p:spPr>
          <a:xfrm>
            <a:off x="1247775" y="809626"/>
            <a:ext cx="21888452" cy="1303878"/>
          </a:xfrm>
          <a:prstGeom prst="rect">
            <a:avLst/>
          </a:prstGeom>
        </p:spPr>
        <p:txBody>
          <a:bodyPr lIns="0" tIns="0" rIns="0" bIns="0" anchor="b"/>
          <a:lstStyle>
            <a:lvl1pPr algn="l" defTabSz="1828800">
              <a:lnSpc>
                <a:spcPct val="100000"/>
              </a:lnSpc>
              <a:defRPr b="1" spc="0" sz="4400">
                <a:solidFill>
                  <a:srgbClr val="503291"/>
                </a:solidFill>
                <a:latin typeface="Verdana"/>
                <a:ea typeface="Verdana"/>
                <a:cs typeface="Verdana"/>
                <a:sym typeface="Verdana"/>
              </a:defRPr>
            </a:lvl1pPr>
          </a:lstStyle>
          <a:p>
            <a:pPr/>
            <a:r>
              <a:t>Texto del título</a:t>
            </a:r>
          </a:p>
        </p:txBody>
      </p:sp>
      <p:sp>
        <p:nvSpPr>
          <p:cNvPr id="379" name="Nivel de texto 1…"/>
          <p:cNvSpPr txBox="1"/>
          <p:nvPr>
            <p:ph type="body" sz="half" idx="1"/>
          </p:nvPr>
        </p:nvSpPr>
        <p:spPr>
          <a:xfrm>
            <a:off x="1676400" y="3651250"/>
            <a:ext cx="10363200" cy="8702676"/>
          </a:xfrm>
          <a:prstGeom prst="rect">
            <a:avLst/>
          </a:prstGeom>
        </p:spPr>
        <p:txBody>
          <a:bodyPr lIns="0" tIns="0" rIns="0" bIns="0"/>
          <a:lstStyle>
            <a:lvl1pPr marL="0" indent="0" defTabSz="1828800">
              <a:lnSpc>
                <a:spcPct val="104999"/>
              </a:lnSpc>
              <a:spcBef>
                <a:spcPts val="1200"/>
              </a:spcBef>
              <a:buSzTx/>
              <a:buNone/>
              <a:defRPr sz="3200">
                <a:latin typeface="Verdana"/>
                <a:ea typeface="Verdana"/>
                <a:cs typeface="Verdana"/>
                <a:sym typeface="Verdana"/>
              </a:defRPr>
            </a:lvl1pPr>
            <a:lvl2pPr marL="359999" indent="-359999" defTabSz="1828800">
              <a:lnSpc>
                <a:spcPct val="104999"/>
              </a:lnSpc>
              <a:spcBef>
                <a:spcPts val="1200"/>
              </a:spcBef>
              <a:buSzPct val="100000"/>
              <a:defRPr sz="3200">
                <a:latin typeface="Verdana"/>
                <a:ea typeface="Verdana"/>
                <a:cs typeface="Verdana"/>
                <a:sym typeface="Verdana"/>
              </a:defRPr>
            </a:lvl2pPr>
            <a:lvl3pPr marL="539999" indent="-359999" defTabSz="1828800">
              <a:lnSpc>
                <a:spcPct val="104999"/>
              </a:lnSpc>
              <a:spcBef>
                <a:spcPts val="1200"/>
              </a:spcBef>
              <a:buSzPct val="100000"/>
              <a:buChar char="−"/>
              <a:defRPr sz="3200">
                <a:latin typeface="Verdana"/>
                <a:ea typeface="Verdana"/>
                <a:cs typeface="Verdana"/>
                <a:sym typeface="Verdana"/>
              </a:defRPr>
            </a:lvl3pPr>
            <a:lvl4pPr marL="718161" indent="-359999" defTabSz="1828800">
              <a:lnSpc>
                <a:spcPct val="104999"/>
              </a:lnSpc>
              <a:spcBef>
                <a:spcPts val="1200"/>
              </a:spcBef>
              <a:buSzPct val="100000"/>
              <a:buChar char="−"/>
              <a:defRPr sz="3200">
                <a:latin typeface="Verdana"/>
                <a:ea typeface="Verdana"/>
                <a:cs typeface="Verdana"/>
                <a:sym typeface="Verdana"/>
              </a:defRPr>
            </a:lvl4pPr>
            <a:lvl5pPr marL="900724" indent="-360000" defTabSz="1828800">
              <a:lnSpc>
                <a:spcPct val="104999"/>
              </a:lnSpc>
              <a:spcBef>
                <a:spcPts val="1200"/>
              </a:spcBef>
              <a:buSzPct val="100000"/>
              <a:buChar char="−"/>
              <a:defRPr sz="3200">
                <a:latin typeface="Verdana"/>
                <a:ea typeface="Verdana"/>
                <a:cs typeface="Verdana"/>
                <a:sym typeface="Verdana"/>
              </a:defRPr>
            </a:lvl5pPr>
          </a:lstStyle>
          <a:p>
            <a:pPr/>
            <a:r>
              <a:t>Nivel de texto 1</a:t>
            </a:r>
          </a:p>
          <a:p>
            <a:pPr lvl="1"/>
            <a:r>
              <a:t>Nivel de texto 2</a:t>
            </a:r>
          </a:p>
          <a:p>
            <a:pPr lvl="2"/>
            <a:r>
              <a:t>Nivel de texto 3</a:t>
            </a:r>
          </a:p>
          <a:p>
            <a:pPr lvl="3"/>
            <a:r>
              <a:t>Nivel de texto 4</a:t>
            </a:r>
          </a:p>
          <a:p>
            <a:pPr lvl="4"/>
            <a:r>
              <a:t>Nivel de texto 5</a:t>
            </a:r>
          </a:p>
        </p:txBody>
      </p:sp>
      <p:sp>
        <p:nvSpPr>
          <p:cNvPr id="380" name="Número de diapositiva"/>
          <p:cNvSpPr txBox="1"/>
          <p:nvPr>
            <p:ph type="sldNum" sz="quarter" idx="2"/>
          </p:nvPr>
        </p:nvSpPr>
        <p:spPr>
          <a:xfrm>
            <a:off x="1248002" y="12953041"/>
            <a:ext cx="271066" cy="241301"/>
          </a:xfrm>
          <a:prstGeom prst="rect">
            <a:avLst/>
          </a:prstGeom>
        </p:spPr>
        <p:txBody>
          <a:bodyPr lIns="0" tIns="0" rIns="0" bIns="0"/>
          <a:lstStyle>
            <a:lvl1pPr algn="l" defTabSz="1828800">
              <a:defRPr sz="1600">
                <a:solidFill>
                  <a:srgbClr val="000000"/>
                </a:solidFill>
                <a:latin typeface="Verdana"/>
                <a:ea typeface="Verdana"/>
                <a:cs typeface="Verdana"/>
                <a:sym typeface="Verdan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objetos">
    <p:spTree>
      <p:nvGrpSpPr>
        <p:cNvPr id="1" name=""/>
        <p:cNvGrpSpPr/>
        <p:nvPr/>
      </p:nvGrpSpPr>
      <p:grpSpPr>
        <a:xfrm>
          <a:off x="0" y="0"/>
          <a:ext cx="0" cy="0"/>
          <a:chOff x="0" y="0"/>
          <a:chExt cx="0" cy="0"/>
        </a:xfrm>
      </p:grpSpPr>
      <p:sp>
        <p:nvSpPr>
          <p:cNvPr id="387" name="Texto del título"/>
          <p:cNvSpPr txBox="1"/>
          <p:nvPr>
            <p:ph type="title"/>
          </p:nvPr>
        </p:nvSpPr>
        <p:spPr>
          <a:xfrm>
            <a:off x="1676400" y="730250"/>
            <a:ext cx="21031200" cy="2651126"/>
          </a:xfrm>
          <a:prstGeom prst="rect">
            <a:avLst/>
          </a:prstGeom>
        </p:spPr>
        <p:txBody>
          <a:bodyPr lIns="91438" tIns="91438" rIns="91438" bIns="91438" anchor="ctr"/>
          <a:lstStyle>
            <a:lvl1pPr algn="l" defTabSz="1828800">
              <a:lnSpc>
                <a:spcPct val="90000"/>
              </a:lnSpc>
              <a:defRPr spc="0" sz="8800">
                <a:latin typeface="Calibri Light"/>
                <a:ea typeface="Calibri Light"/>
                <a:cs typeface="Calibri Light"/>
                <a:sym typeface="Calibri Light"/>
              </a:defRPr>
            </a:lvl1pPr>
          </a:lstStyle>
          <a:p>
            <a:pPr/>
            <a:r>
              <a:t>Texto del título</a:t>
            </a:r>
          </a:p>
        </p:txBody>
      </p:sp>
      <p:sp>
        <p:nvSpPr>
          <p:cNvPr id="388" name="Nivel de texto 1…"/>
          <p:cNvSpPr txBox="1"/>
          <p:nvPr>
            <p:ph type="body" idx="1"/>
          </p:nvPr>
        </p:nvSpPr>
        <p:spPr>
          <a:xfrm>
            <a:off x="1676400" y="3651250"/>
            <a:ext cx="21031200" cy="8702676"/>
          </a:xfrm>
          <a:prstGeom prst="rect">
            <a:avLst/>
          </a:prstGeom>
        </p:spPr>
        <p:txBody>
          <a:bodyPr lIns="91438" tIns="91438" rIns="91438" bIns="91438"/>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8" indent="-640078"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pPr/>
            <a:r>
              <a:t>Nivel de texto 1</a:t>
            </a:r>
          </a:p>
          <a:p>
            <a:pPr lvl="1"/>
            <a:r>
              <a:t>Nivel de texto 2</a:t>
            </a:r>
          </a:p>
          <a:p>
            <a:pPr lvl="2"/>
            <a:r>
              <a:t>Nivel de texto 3</a:t>
            </a:r>
          </a:p>
          <a:p>
            <a:pPr lvl="3"/>
            <a:r>
              <a:t>Nivel de texto 4</a:t>
            </a:r>
          </a:p>
          <a:p>
            <a:pPr lvl="4"/>
            <a:r>
              <a:t>Nivel de texto 5</a:t>
            </a:r>
          </a:p>
        </p:txBody>
      </p:sp>
      <p:sp>
        <p:nvSpPr>
          <p:cNvPr id="389" name="Número de diapositiva"/>
          <p:cNvSpPr txBox="1"/>
          <p:nvPr>
            <p:ph type="sldNum" sz="quarter" idx="2"/>
          </p:nvPr>
        </p:nvSpPr>
        <p:spPr>
          <a:xfrm>
            <a:off x="22203054" y="12835871"/>
            <a:ext cx="504546" cy="483908"/>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objetos 0">
    <p:spTree>
      <p:nvGrpSpPr>
        <p:cNvPr id="1" name=""/>
        <p:cNvGrpSpPr/>
        <p:nvPr/>
      </p:nvGrpSpPr>
      <p:grpSpPr>
        <a:xfrm>
          <a:off x="0" y="0"/>
          <a:ext cx="0" cy="0"/>
          <a:chOff x="0" y="0"/>
          <a:chExt cx="0" cy="0"/>
        </a:xfrm>
      </p:grpSpPr>
      <p:sp>
        <p:nvSpPr>
          <p:cNvPr id="396" name="Texto del título"/>
          <p:cNvSpPr txBox="1"/>
          <p:nvPr>
            <p:ph type="title"/>
          </p:nvPr>
        </p:nvSpPr>
        <p:spPr>
          <a:xfrm>
            <a:off x="5187205" y="1248220"/>
            <a:ext cx="17571198" cy="2561782"/>
          </a:xfrm>
          <a:prstGeom prst="rect">
            <a:avLst/>
          </a:prstGeom>
        </p:spPr>
        <p:txBody>
          <a:bodyPr lIns="91438" tIns="91438" rIns="91438" bIns="91438"/>
          <a:lstStyle>
            <a:lvl1pPr algn="l" defTabSz="914353">
              <a:lnSpc>
                <a:spcPct val="100000"/>
              </a:lnSpc>
              <a:defRPr spc="0" sz="7200">
                <a:solidFill>
                  <a:srgbClr val="262626"/>
                </a:solidFill>
                <a:latin typeface="Century Gothic"/>
                <a:ea typeface="Century Gothic"/>
                <a:cs typeface="Century Gothic"/>
                <a:sym typeface="Century Gothic"/>
              </a:defRPr>
            </a:lvl1pPr>
          </a:lstStyle>
          <a:p>
            <a:pPr/>
            <a:r>
              <a:t>Texto del título</a:t>
            </a:r>
          </a:p>
        </p:txBody>
      </p:sp>
      <p:sp>
        <p:nvSpPr>
          <p:cNvPr id="397" name="Nivel de texto 1…"/>
          <p:cNvSpPr txBox="1"/>
          <p:nvPr>
            <p:ph type="body" sz="half" idx="1"/>
          </p:nvPr>
        </p:nvSpPr>
        <p:spPr>
          <a:xfrm>
            <a:off x="5179774" y="4267200"/>
            <a:ext cx="17578628" cy="7555246"/>
          </a:xfrm>
          <a:prstGeom prst="rect">
            <a:avLst/>
          </a:prstGeom>
        </p:spPr>
        <p:txBody>
          <a:bodyPr lIns="91438" tIns="91438" rIns="91438" bIns="91438"/>
          <a:lstStyle>
            <a:lvl1pPr marL="685764" indent="-685764" defTabSz="914353">
              <a:lnSpc>
                <a:spcPct val="100000"/>
              </a:lnSpc>
              <a:spcBef>
                <a:spcPts val="2000"/>
              </a:spcBef>
              <a:buClr>
                <a:srgbClr val="A53010"/>
              </a:buClr>
              <a:buSzPct val="100000"/>
              <a:buFont typeface="Century Gothic"/>
              <a:buChar char="´"/>
              <a:defRPr sz="3600">
                <a:solidFill>
                  <a:srgbClr val="404040"/>
                </a:solidFill>
                <a:latin typeface="Century Gothic"/>
                <a:ea typeface="Century Gothic"/>
                <a:cs typeface="Century Gothic"/>
                <a:sym typeface="Century Gothic"/>
              </a:defRPr>
            </a:lvl1pPr>
            <a:lvl2pPr marL="1100081" indent="-642906" defTabSz="914353">
              <a:lnSpc>
                <a:spcPct val="100000"/>
              </a:lnSpc>
              <a:spcBef>
                <a:spcPts val="2000"/>
              </a:spcBef>
              <a:buClr>
                <a:srgbClr val="A53010"/>
              </a:buClr>
              <a:buSzPct val="100000"/>
              <a:buFont typeface="Century Gothic"/>
              <a:buChar char="´"/>
              <a:defRPr sz="3600">
                <a:solidFill>
                  <a:srgbClr val="404040"/>
                </a:solidFill>
                <a:latin typeface="Century Gothic"/>
                <a:ea typeface="Century Gothic"/>
                <a:cs typeface="Century Gothic"/>
                <a:sym typeface="Century Gothic"/>
              </a:defRPr>
            </a:lvl2pPr>
            <a:lvl3pPr marL="1502151" indent="-587796" defTabSz="914353">
              <a:lnSpc>
                <a:spcPct val="100000"/>
              </a:lnSpc>
              <a:spcBef>
                <a:spcPts val="2000"/>
              </a:spcBef>
              <a:buClr>
                <a:srgbClr val="A53010"/>
              </a:buClr>
              <a:buSzPct val="100000"/>
              <a:buFont typeface="Century Gothic"/>
              <a:buChar char="´"/>
              <a:defRPr sz="3600">
                <a:solidFill>
                  <a:srgbClr val="404040"/>
                </a:solidFill>
                <a:latin typeface="Century Gothic"/>
                <a:ea typeface="Century Gothic"/>
                <a:cs typeface="Century Gothic"/>
                <a:sym typeface="Century Gothic"/>
              </a:defRPr>
            </a:lvl3pPr>
            <a:lvl4pPr marL="2057293" indent="-685762" defTabSz="914353">
              <a:lnSpc>
                <a:spcPct val="100000"/>
              </a:lnSpc>
              <a:spcBef>
                <a:spcPts val="2000"/>
              </a:spcBef>
              <a:buClr>
                <a:srgbClr val="A53010"/>
              </a:buClr>
              <a:buSzPct val="100000"/>
              <a:buFont typeface="Century Gothic"/>
              <a:buChar char="´"/>
              <a:defRPr sz="3600">
                <a:solidFill>
                  <a:srgbClr val="404040"/>
                </a:solidFill>
                <a:latin typeface="Century Gothic"/>
                <a:ea typeface="Century Gothic"/>
                <a:cs typeface="Century Gothic"/>
                <a:sym typeface="Century Gothic"/>
              </a:defRPr>
            </a:lvl4pPr>
            <a:lvl5pPr marL="2514469" indent="-685762" defTabSz="914353">
              <a:lnSpc>
                <a:spcPct val="100000"/>
              </a:lnSpc>
              <a:spcBef>
                <a:spcPts val="2000"/>
              </a:spcBef>
              <a:buClr>
                <a:srgbClr val="A53010"/>
              </a:buClr>
              <a:buSzPct val="100000"/>
              <a:buFont typeface="Century Gothic"/>
              <a:buChar char="´"/>
              <a:defRPr sz="3600">
                <a:solidFill>
                  <a:srgbClr val="404040"/>
                </a:solidFill>
                <a:latin typeface="Century Gothic"/>
                <a:ea typeface="Century Gothic"/>
                <a:cs typeface="Century Gothic"/>
                <a:sym typeface="Century Gothic"/>
              </a:defRPr>
            </a:lvl5pPr>
          </a:lstStyle>
          <a:p>
            <a:pPr/>
            <a:r>
              <a:t>Nivel de texto 1</a:t>
            </a:r>
          </a:p>
          <a:p>
            <a:pPr lvl="1"/>
            <a:r>
              <a:t>Nivel de texto 2</a:t>
            </a:r>
          </a:p>
          <a:p>
            <a:pPr lvl="2"/>
            <a:r>
              <a:t>Nivel de texto 3</a:t>
            </a:r>
          </a:p>
          <a:p>
            <a:pPr lvl="3"/>
            <a:r>
              <a:t>Nivel de texto 4</a:t>
            </a:r>
          </a:p>
          <a:p>
            <a:pPr lvl="4"/>
            <a:r>
              <a:t>Nivel de texto 5</a:t>
            </a:r>
          </a:p>
        </p:txBody>
      </p:sp>
      <p:sp>
        <p:nvSpPr>
          <p:cNvPr id="398" name="Número de diapositiva"/>
          <p:cNvSpPr txBox="1"/>
          <p:nvPr>
            <p:ph type="sldNum" sz="quarter" idx="2"/>
          </p:nvPr>
        </p:nvSpPr>
        <p:spPr>
          <a:xfrm>
            <a:off x="2164574" y="1538103"/>
            <a:ext cx="758645" cy="805179"/>
          </a:xfrm>
          <a:prstGeom prst="rect">
            <a:avLst/>
          </a:prstGeom>
        </p:spPr>
        <p:txBody>
          <a:bodyPr lIns="91438" tIns="91438" rIns="91438" bIns="91438" anchor="ctr"/>
          <a:lstStyle>
            <a:lvl1pPr algn="r" defTabSz="1828800">
              <a:defRPr sz="4000">
                <a:solidFill>
                  <a:srgbClr val="FEFFFF"/>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05" name="Texto del título"/>
          <p:cNvSpPr txBox="1"/>
          <p:nvPr>
            <p:ph type="title"/>
          </p:nvPr>
        </p:nvSpPr>
        <p:spPr>
          <a:xfrm>
            <a:off x="1676400" y="730250"/>
            <a:ext cx="21031200" cy="2651126"/>
          </a:xfrm>
          <a:prstGeom prst="rect">
            <a:avLst/>
          </a:prstGeom>
        </p:spPr>
        <p:txBody>
          <a:bodyPr lIns="91438" tIns="91438" rIns="91438" bIns="91438" anchor="ctr"/>
          <a:lstStyle>
            <a:lvl1pPr algn="l" defTabSz="1828800">
              <a:lnSpc>
                <a:spcPct val="90000"/>
              </a:lnSpc>
              <a:defRPr spc="0" sz="8800">
                <a:latin typeface="Calibri Light"/>
                <a:ea typeface="Calibri Light"/>
                <a:cs typeface="Calibri Light"/>
                <a:sym typeface="Calibri Light"/>
              </a:defRPr>
            </a:lvl1pPr>
          </a:lstStyle>
          <a:p>
            <a:pPr/>
            <a:r>
              <a:t>Texto del título</a:t>
            </a:r>
          </a:p>
        </p:txBody>
      </p:sp>
      <p:sp>
        <p:nvSpPr>
          <p:cNvPr id="406" name="Nivel de texto 1…"/>
          <p:cNvSpPr txBox="1"/>
          <p:nvPr>
            <p:ph type="body" idx="1"/>
          </p:nvPr>
        </p:nvSpPr>
        <p:spPr>
          <a:xfrm>
            <a:off x="1676400" y="3651250"/>
            <a:ext cx="21031200" cy="8702676"/>
          </a:xfrm>
          <a:prstGeom prst="rect">
            <a:avLst/>
          </a:prstGeom>
        </p:spPr>
        <p:txBody>
          <a:bodyPr lIns="91438" tIns="91438" rIns="91438" bIns="91438"/>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8" indent="-640078"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pPr/>
            <a:r>
              <a:t>Nivel de texto 1</a:t>
            </a:r>
          </a:p>
          <a:p>
            <a:pPr lvl="1"/>
            <a:r>
              <a:t>Nivel de texto 2</a:t>
            </a:r>
          </a:p>
          <a:p>
            <a:pPr lvl="2"/>
            <a:r>
              <a:t>Nivel de texto 3</a:t>
            </a:r>
          </a:p>
          <a:p>
            <a:pPr lvl="3"/>
            <a:r>
              <a:t>Nivel de texto 4</a:t>
            </a:r>
          </a:p>
          <a:p>
            <a:pPr lvl="4"/>
            <a:r>
              <a:t>Nivel de texto 5</a:t>
            </a:r>
          </a:p>
        </p:txBody>
      </p:sp>
      <p:sp>
        <p:nvSpPr>
          <p:cNvPr id="407" name="Número de diapositiva"/>
          <p:cNvSpPr txBox="1"/>
          <p:nvPr>
            <p:ph type="sldNum" sz="quarter" idx="2"/>
          </p:nvPr>
        </p:nvSpPr>
        <p:spPr>
          <a:xfrm>
            <a:off x="22203054" y="12835871"/>
            <a:ext cx="504546" cy="483908"/>
          </a:xfrm>
          <a:prstGeom prst="rect">
            <a:avLst/>
          </a:prstGeom>
        </p:spPr>
        <p:txBody>
          <a:bodyPr lIns="91438" tIns="91438" rIns="91438" bIns="91438"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14" name="Texto del título"/>
          <p:cNvSpPr txBox="1"/>
          <p:nvPr>
            <p:ph type="title"/>
          </p:nvPr>
        </p:nvSpPr>
        <p:spPr>
          <a:xfrm>
            <a:off x="1676400" y="730250"/>
            <a:ext cx="21031200" cy="2651126"/>
          </a:xfrm>
          <a:prstGeom prst="rect">
            <a:avLst/>
          </a:prstGeom>
        </p:spPr>
        <p:txBody>
          <a:bodyPr lIns="91439" tIns="91439" rIns="91439" bIns="91439" anchor="ctr"/>
          <a:lstStyle>
            <a:lvl1pPr algn="l" defTabSz="1828800">
              <a:lnSpc>
                <a:spcPct val="90000"/>
              </a:lnSpc>
              <a:defRPr spc="0" sz="8800">
                <a:latin typeface="Aptos Display"/>
                <a:ea typeface="Aptos Display"/>
                <a:cs typeface="Aptos Display"/>
                <a:sym typeface="Aptos Display"/>
              </a:defRPr>
            </a:lvl1pPr>
          </a:lstStyle>
          <a:p>
            <a:pPr/>
            <a:r>
              <a:t>Texto del título</a:t>
            </a:r>
          </a:p>
        </p:txBody>
      </p:sp>
      <p:sp>
        <p:nvSpPr>
          <p:cNvPr id="415" name="Nivel de texto 1…"/>
          <p:cNvSpPr txBox="1"/>
          <p:nvPr>
            <p:ph type="body" idx="1"/>
          </p:nvPr>
        </p:nvSpPr>
        <p:spPr>
          <a:xfrm>
            <a:off x="1676400" y="3651250"/>
            <a:ext cx="21031200" cy="8702676"/>
          </a:xfrm>
          <a:prstGeom prst="rect">
            <a:avLst/>
          </a:prstGeom>
        </p:spPr>
        <p:txBody>
          <a:bodyPr lIns="91439" tIns="91439" rIns="91439" bIns="91439"/>
          <a:lstStyle>
            <a:lvl1pPr marL="457200" indent="-457200" defTabSz="1828800">
              <a:spcBef>
                <a:spcPts val="2000"/>
              </a:spcBef>
              <a:buSzPct val="100000"/>
              <a:buFont typeface="Arial"/>
              <a:defRPr sz="5600">
                <a:latin typeface="Aptos"/>
                <a:ea typeface="Aptos"/>
                <a:cs typeface="Aptos"/>
                <a:sym typeface="Aptos"/>
              </a:defRPr>
            </a:lvl1pPr>
            <a:lvl2pPr marL="990600" indent="-533400" defTabSz="1828800">
              <a:spcBef>
                <a:spcPts val="2000"/>
              </a:spcBef>
              <a:buSzPct val="100000"/>
              <a:buFont typeface="Arial"/>
              <a:defRPr sz="5600">
                <a:latin typeface="Aptos"/>
                <a:ea typeface="Aptos"/>
                <a:cs typeface="Aptos"/>
                <a:sym typeface="Aptos"/>
              </a:defRPr>
            </a:lvl2pPr>
            <a:lvl3pPr marL="1554479" indent="-640079" defTabSz="1828800">
              <a:spcBef>
                <a:spcPts val="2000"/>
              </a:spcBef>
              <a:buSzPct val="100000"/>
              <a:buFont typeface="Arial"/>
              <a:defRPr sz="5600">
                <a:latin typeface="Aptos"/>
                <a:ea typeface="Aptos"/>
                <a:cs typeface="Aptos"/>
                <a:sym typeface="Aptos"/>
              </a:defRPr>
            </a:lvl3pPr>
            <a:lvl4pPr marL="2082800" indent="-711200" defTabSz="1828800">
              <a:spcBef>
                <a:spcPts val="2000"/>
              </a:spcBef>
              <a:buSzPct val="100000"/>
              <a:buFont typeface="Arial"/>
              <a:defRPr sz="5600">
                <a:latin typeface="Aptos"/>
                <a:ea typeface="Aptos"/>
                <a:cs typeface="Aptos"/>
                <a:sym typeface="Aptos"/>
              </a:defRPr>
            </a:lvl4pPr>
            <a:lvl5pPr marL="2540000" indent="-711200" defTabSz="1828800">
              <a:spcBef>
                <a:spcPts val="2000"/>
              </a:spcBef>
              <a:buSzPct val="100000"/>
              <a:buFont typeface="Arial"/>
              <a:defRPr sz="5600">
                <a:latin typeface="Aptos"/>
                <a:ea typeface="Aptos"/>
                <a:cs typeface="Aptos"/>
                <a:sym typeface="Aptos"/>
              </a:defRPr>
            </a:lvl5pPr>
          </a:lstStyle>
          <a:p>
            <a:pPr/>
            <a:r>
              <a:t>Nivel de texto 1</a:t>
            </a:r>
          </a:p>
          <a:p>
            <a:pPr lvl="1"/>
            <a:r>
              <a:t>Nivel de texto 2</a:t>
            </a:r>
          </a:p>
          <a:p>
            <a:pPr lvl="2"/>
            <a:r>
              <a:t>Nivel de texto 3</a:t>
            </a:r>
          </a:p>
          <a:p>
            <a:pPr lvl="3"/>
            <a:r>
              <a:t>Nivel de texto 4</a:t>
            </a:r>
          </a:p>
          <a:p>
            <a:pPr lvl="4"/>
            <a:r>
              <a:t>Nivel de texto 5</a:t>
            </a:r>
          </a:p>
        </p:txBody>
      </p:sp>
      <p:sp>
        <p:nvSpPr>
          <p:cNvPr id="416" name="Número de diapositiva"/>
          <p:cNvSpPr txBox="1"/>
          <p:nvPr>
            <p:ph type="sldNum" sz="quarter" idx="2"/>
          </p:nvPr>
        </p:nvSpPr>
        <p:spPr>
          <a:xfrm>
            <a:off x="22172989" y="12802235"/>
            <a:ext cx="534611" cy="551181"/>
          </a:xfrm>
          <a:prstGeom prst="rect">
            <a:avLst/>
          </a:prstGeom>
        </p:spPr>
        <p:txBody>
          <a:bodyPr lIns="91439" tIns="91439" rIns="91439" bIns="91439" anchor="ctr"/>
          <a:lstStyle>
            <a:lvl1pPr algn="r" defTabSz="1828800">
              <a:defRPr sz="2400">
                <a:solidFill>
                  <a:srgbClr val="757575"/>
                </a:solidFill>
                <a:latin typeface="Aptos"/>
                <a:ea typeface="Aptos"/>
                <a:cs typeface="Aptos"/>
                <a:sym typeface="Apto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23" name="Texto del título"/>
          <p:cNvSpPr txBox="1"/>
          <p:nvPr>
            <p:ph type="title"/>
          </p:nvPr>
        </p:nvSpPr>
        <p:spPr>
          <a:xfrm>
            <a:off x="1676400" y="730250"/>
            <a:ext cx="21031200" cy="2651126"/>
          </a:xfrm>
          <a:prstGeom prst="rect">
            <a:avLst/>
          </a:prstGeom>
        </p:spPr>
        <p:txBody>
          <a:bodyPr lIns="91439" tIns="91439" rIns="91439" bIns="91439" anchor="ctr"/>
          <a:lstStyle>
            <a:lvl1pPr defTabSz="1219169">
              <a:lnSpc>
                <a:spcPct val="100000"/>
              </a:lnSpc>
              <a:defRPr b="1" spc="0" sz="4800">
                <a:latin typeface="+mn-lt"/>
                <a:ea typeface="+mn-ea"/>
                <a:cs typeface="+mn-cs"/>
                <a:sym typeface="Helvetica Neue"/>
              </a:defRPr>
            </a:lvl1pPr>
          </a:lstStyle>
          <a:p>
            <a:pPr/>
            <a:r>
              <a:t>Texto del título</a:t>
            </a:r>
          </a:p>
        </p:txBody>
      </p:sp>
      <p:sp>
        <p:nvSpPr>
          <p:cNvPr id="424" name="Nivel de texto 1…"/>
          <p:cNvSpPr txBox="1"/>
          <p:nvPr>
            <p:ph type="body" idx="1"/>
          </p:nvPr>
        </p:nvSpPr>
        <p:spPr>
          <a:xfrm>
            <a:off x="1676400" y="3651250"/>
            <a:ext cx="21031200" cy="8702676"/>
          </a:xfrm>
          <a:prstGeom prst="rect">
            <a:avLst/>
          </a:prstGeom>
        </p:spPr>
        <p:txBody>
          <a:bodyPr lIns="91439" tIns="91439" rIns="91439" bIns="91439"/>
          <a:lstStyle>
            <a:lvl1pPr marL="457200" indent="-457200" defTabSz="1828800">
              <a:spcBef>
                <a:spcPts val="2000"/>
              </a:spcBef>
              <a:buSzPct val="100000"/>
              <a:buFont typeface="Arial"/>
              <a:defRPr sz="5600">
                <a:latin typeface="Aptos"/>
                <a:ea typeface="Aptos"/>
                <a:cs typeface="Aptos"/>
                <a:sym typeface="Aptos"/>
              </a:defRPr>
            </a:lvl1pPr>
            <a:lvl2pPr marL="990600" indent="-533400" defTabSz="1828800">
              <a:spcBef>
                <a:spcPts val="2000"/>
              </a:spcBef>
              <a:buSzPct val="100000"/>
              <a:buFont typeface="Arial"/>
              <a:defRPr sz="5600">
                <a:latin typeface="Aptos"/>
                <a:ea typeface="Aptos"/>
                <a:cs typeface="Aptos"/>
                <a:sym typeface="Aptos"/>
              </a:defRPr>
            </a:lvl2pPr>
            <a:lvl3pPr marL="1554479" indent="-640079" defTabSz="1828800">
              <a:spcBef>
                <a:spcPts val="2000"/>
              </a:spcBef>
              <a:buSzPct val="100000"/>
              <a:buFont typeface="Arial"/>
              <a:defRPr sz="5600">
                <a:latin typeface="Aptos"/>
                <a:ea typeface="Aptos"/>
                <a:cs typeface="Aptos"/>
                <a:sym typeface="Aptos"/>
              </a:defRPr>
            </a:lvl3pPr>
            <a:lvl4pPr marL="2082800" indent="-711200" defTabSz="1828800">
              <a:spcBef>
                <a:spcPts val="2000"/>
              </a:spcBef>
              <a:buSzPct val="100000"/>
              <a:buFont typeface="Arial"/>
              <a:defRPr sz="5600">
                <a:latin typeface="Aptos"/>
                <a:ea typeface="Aptos"/>
                <a:cs typeface="Aptos"/>
                <a:sym typeface="Aptos"/>
              </a:defRPr>
            </a:lvl4pPr>
            <a:lvl5pPr marL="2540000" indent="-711200" defTabSz="1828800">
              <a:spcBef>
                <a:spcPts val="2000"/>
              </a:spcBef>
              <a:buSzPct val="100000"/>
              <a:buFont typeface="Arial"/>
              <a:defRPr sz="5600">
                <a:latin typeface="Aptos"/>
                <a:ea typeface="Aptos"/>
                <a:cs typeface="Aptos"/>
                <a:sym typeface="Aptos"/>
              </a:defRPr>
            </a:lvl5pPr>
          </a:lstStyle>
          <a:p>
            <a:pPr/>
            <a:r>
              <a:t>Nivel de texto 1</a:t>
            </a:r>
          </a:p>
          <a:p>
            <a:pPr lvl="1"/>
            <a:r>
              <a:t>Nivel de texto 2</a:t>
            </a:r>
          </a:p>
          <a:p>
            <a:pPr lvl="2"/>
            <a:r>
              <a:t>Nivel de texto 3</a:t>
            </a:r>
          </a:p>
          <a:p>
            <a:pPr lvl="3"/>
            <a:r>
              <a:t>Nivel de texto 4</a:t>
            </a:r>
          </a:p>
          <a:p>
            <a:pPr lvl="4"/>
            <a:r>
              <a:t>Nivel de texto 5</a:t>
            </a:r>
          </a:p>
        </p:txBody>
      </p:sp>
      <p:sp>
        <p:nvSpPr>
          <p:cNvPr id="425" name="Número de diapositiva"/>
          <p:cNvSpPr txBox="1"/>
          <p:nvPr>
            <p:ph type="sldNum" sz="quarter" idx="2"/>
          </p:nvPr>
        </p:nvSpPr>
        <p:spPr>
          <a:xfrm>
            <a:off x="22172989" y="12802235"/>
            <a:ext cx="534611" cy="551181"/>
          </a:xfrm>
          <a:prstGeom prst="rect">
            <a:avLst/>
          </a:prstGeom>
        </p:spPr>
        <p:txBody>
          <a:bodyPr lIns="91439" tIns="91439" rIns="91439" bIns="91439" anchor="ctr"/>
          <a:lstStyle>
            <a:lvl1pPr algn="r" defTabSz="1828800">
              <a:defRPr sz="2400">
                <a:solidFill>
                  <a:srgbClr val="757575"/>
                </a:solidFill>
                <a:latin typeface="Aptos"/>
                <a:ea typeface="Aptos"/>
                <a:cs typeface="Aptos"/>
                <a:sym typeface="Apto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32" name="Texto del título"/>
          <p:cNvSpPr txBox="1"/>
          <p:nvPr>
            <p:ph type="title"/>
          </p:nvPr>
        </p:nvSpPr>
        <p:spPr>
          <a:xfrm>
            <a:off x="1676400" y="730250"/>
            <a:ext cx="21031200" cy="2651126"/>
          </a:xfrm>
          <a:prstGeom prst="rect">
            <a:avLst/>
          </a:prstGeom>
        </p:spPr>
        <p:txBody>
          <a:bodyPr lIns="91437" tIns="91437" rIns="91437" bIns="91437" anchor="ctr"/>
          <a:lstStyle>
            <a:lvl1pPr algn="l" defTabSz="1828800">
              <a:lnSpc>
                <a:spcPct val="90000"/>
              </a:lnSpc>
              <a:defRPr b="1" spc="0" sz="8800">
                <a:latin typeface="Carlito"/>
                <a:ea typeface="Carlito"/>
                <a:cs typeface="Carlito"/>
                <a:sym typeface="Carlito"/>
              </a:defRPr>
            </a:lvl1pPr>
          </a:lstStyle>
          <a:p>
            <a:pPr/>
            <a:r>
              <a:t>Texto del título</a:t>
            </a:r>
          </a:p>
        </p:txBody>
      </p:sp>
      <p:sp>
        <p:nvSpPr>
          <p:cNvPr id="433" name="Nivel de texto 1…"/>
          <p:cNvSpPr txBox="1"/>
          <p:nvPr>
            <p:ph type="body" idx="1"/>
          </p:nvPr>
        </p:nvSpPr>
        <p:spPr>
          <a:xfrm>
            <a:off x="1676400" y="3651250"/>
            <a:ext cx="21031200" cy="8702676"/>
          </a:xfrm>
          <a:prstGeom prst="rect">
            <a:avLst/>
          </a:prstGeom>
        </p:spPr>
        <p:txBody>
          <a:bodyPr lIns="91437" tIns="91437" rIns="91437" bIns="91437"/>
          <a:lstStyle>
            <a:lvl1pPr marL="457200" indent="-457200" defTabSz="1828800">
              <a:spcBef>
                <a:spcPts val="2000"/>
              </a:spcBef>
              <a:buSzPct val="100000"/>
              <a:buFont typeface="Arial"/>
              <a:defRPr sz="5600">
                <a:latin typeface="Calibri"/>
                <a:ea typeface="Calibri"/>
                <a:cs typeface="Calibri"/>
                <a:sym typeface="Calibri"/>
              </a:defRPr>
            </a:lvl1pPr>
            <a:lvl2pPr marL="990600" indent="-533400" defTabSz="1828800">
              <a:spcBef>
                <a:spcPts val="2000"/>
              </a:spcBef>
              <a:buSzPct val="100000"/>
              <a:buFont typeface="Arial"/>
              <a:defRPr sz="5600">
                <a:latin typeface="Calibri"/>
                <a:ea typeface="Calibri"/>
                <a:cs typeface="Calibri"/>
                <a:sym typeface="Calibri"/>
              </a:defRPr>
            </a:lvl2pPr>
            <a:lvl3pPr marL="1554477" indent="-640077" defTabSz="1828800">
              <a:spcBef>
                <a:spcPts val="2000"/>
              </a:spcBef>
              <a:buSzPct val="100000"/>
              <a:buFont typeface="Arial"/>
              <a:defRPr sz="5600">
                <a:latin typeface="Calibri"/>
                <a:ea typeface="Calibri"/>
                <a:cs typeface="Calibri"/>
                <a:sym typeface="Calibri"/>
              </a:defRPr>
            </a:lvl3pPr>
            <a:lvl4pPr marL="2082800" indent="-711200" defTabSz="1828800">
              <a:spcBef>
                <a:spcPts val="2000"/>
              </a:spcBef>
              <a:buSzPct val="100000"/>
              <a:buFont typeface="Arial"/>
              <a:defRPr sz="5600">
                <a:latin typeface="Calibri"/>
                <a:ea typeface="Calibri"/>
                <a:cs typeface="Calibri"/>
                <a:sym typeface="Calibri"/>
              </a:defRPr>
            </a:lvl4pPr>
            <a:lvl5pPr marL="2540000" indent="-711200" defTabSz="1828800">
              <a:spcBef>
                <a:spcPts val="2000"/>
              </a:spcBef>
              <a:buSzPct val="100000"/>
              <a:buFont typeface="Arial"/>
              <a:defRPr sz="5600">
                <a:latin typeface="Calibri"/>
                <a:ea typeface="Calibri"/>
                <a:cs typeface="Calibri"/>
                <a:sym typeface="Calibri"/>
              </a:defRPr>
            </a:lvl5pPr>
          </a:lstStyle>
          <a:p>
            <a:pPr/>
            <a:r>
              <a:t>Nivel de texto 1</a:t>
            </a:r>
          </a:p>
          <a:p>
            <a:pPr lvl="1"/>
            <a:r>
              <a:t>Nivel de texto 2</a:t>
            </a:r>
          </a:p>
          <a:p>
            <a:pPr lvl="2"/>
            <a:r>
              <a:t>Nivel de texto 3</a:t>
            </a:r>
          </a:p>
          <a:p>
            <a:pPr lvl="3"/>
            <a:r>
              <a:t>Nivel de texto 4</a:t>
            </a:r>
          </a:p>
          <a:p>
            <a:pPr lvl="4"/>
            <a:r>
              <a:t>Nivel de texto 5</a:t>
            </a:r>
          </a:p>
        </p:txBody>
      </p:sp>
      <p:sp>
        <p:nvSpPr>
          <p:cNvPr id="434" name="Número de diapositiva"/>
          <p:cNvSpPr txBox="1"/>
          <p:nvPr>
            <p:ph type="sldNum" sz="quarter" idx="2"/>
          </p:nvPr>
        </p:nvSpPr>
        <p:spPr>
          <a:xfrm>
            <a:off x="22203056" y="12835872"/>
            <a:ext cx="504544" cy="483906"/>
          </a:xfrm>
          <a:prstGeom prst="rect">
            <a:avLst/>
          </a:prstGeom>
        </p:spPr>
        <p:txBody>
          <a:bodyPr lIns="91437" tIns="91437" rIns="91437" bIns="91437" anchor="ctr"/>
          <a:lstStyle>
            <a:lvl1pPr algn="r" defTabSz="1828800">
              <a:defRPr sz="24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ítulo de diapositiva"/>
          <p:cNvSpPr txBox="1"/>
          <p:nvPr>
            <p:ph type="title" hasCustomPrompt="1"/>
          </p:nvPr>
        </p:nvSpPr>
        <p:spPr>
          <a:xfrm>
            <a:off x="1215494" y="4585101"/>
            <a:ext cx="9757339" cy="2540002"/>
          </a:xfrm>
          <a:prstGeom prst="rect">
            <a:avLst/>
          </a:prstGeom>
        </p:spPr>
        <p:txBody>
          <a:bodyPr anchor="b"/>
          <a:lstStyle/>
          <a:p>
            <a:pPr/>
            <a:r>
              <a:t>Título de diapositiva</a:t>
            </a:r>
          </a:p>
        </p:txBody>
      </p:sp>
      <p:sp>
        <p:nvSpPr>
          <p:cNvPr id="33" name="Mar al atardecer con el cielo de fondo"/>
          <p:cNvSpPr/>
          <p:nvPr>
            <p:ph type="pic" idx="21"/>
          </p:nvPr>
        </p:nvSpPr>
        <p:spPr>
          <a:xfrm>
            <a:off x="9283700" y="1270000"/>
            <a:ext cx="16751300" cy="11176000"/>
          </a:xfrm>
          <a:prstGeom prst="rect">
            <a:avLst/>
          </a:prstGeom>
        </p:spPr>
        <p:txBody>
          <a:bodyPr lIns="91439" tIns="45719" rIns="91439" bIns="45719">
            <a:noAutofit/>
          </a:bodyPr>
          <a:lstStyle/>
          <a:p>
            <a:pPr/>
          </a:p>
        </p:txBody>
      </p:sp>
      <p:sp>
        <p:nvSpPr>
          <p:cNvPr id="34" name="Nivel de texto 1…"/>
          <p:cNvSpPr txBox="1"/>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marL="0" indent="0" algn="ctr" defTabSz="825500">
              <a:lnSpc>
                <a:spcPct val="100000"/>
              </a:lnSpc>
              <a:spcBef>
                <a:spcPts val="0"/>
              </a:spcBef>
              <a:buSzTx/>
              <a:buNone/>
              <a:defRPr spc="-44">
                <a:latin typeface="Graphik Semibold"/>
                <a:ea typeface="Graphik Semibold"/>
                <a:cs typeface="Graphik Semibold"/>
                <a:sym typeface="Graphik Semibold"/>
              </a:defRPr>
            </a:lvl2pPr>
            <a:lvl3pPr marL="0" indent="0" algn="ctr" defTabSz="825500">
              <a:lnSpc>
                <a:spcPct val="100000"/>
              </a:lnSpc>
              <a:spcBef>
                <a:spcPts val="0"/>
              </a:spcBef>
              <a:buSzTx/>
              <a:buNone/>
              <a:defRPr spc="-44">
                <a:latin typeface="Graphik Semibold"/>
                <a:ea typeface="Graphik Semibold"/>
                <a:cs typeface="Graphik Semibold"/>
                <a:sym typeface="Graphik Semibold"/>
              </a:defRPr>
            </a:lvl3pPr>
            <a:lvl4pPr marL="0" indent="0" algn="ctr" defTabSz="825500">
              <a:lnSpc>
                <a:spcPct val="100000"/>
              </a:lnSpc>
              <a:spcBef>
                <a:spcPts val="0"/>
              </a:spcBef>
              <a:buSzTx/>
              <a:buNone/>
              <a:defRPr spc="-44">
                <a:latin typeface="Graphik Semibold"/>
                <a:ea typeface="Graphik Semibold"/>
                <a:cs typeface="Graphik Semibold"/>
                <a:sym typeface="Graphik Semibold"/>
              </a:defRPr>
            </a:lvl4pPr>
            <a:lvl5pPr marL="0" indent="0" algn="ctr" defTabSz="825500">
              <a:lnSpc>
                <a:spcPct val="100000"/>
              </a:lnSpc>
              <a:spcBef>
                <a:spcPts val="0"/>
              </a:spcBef>
              <a:buSzTx/>
              <a:buNone/>
              <a:defRPr spc="-44">
                <a:latin typeface="Graphik Semibold"/>
                <a:ea typeface="Graphik Semibold"/>
                <a:cs typeface="Graphik Semibold"/>
                <a:sym typeface="Graphik Semibold"/>
              </a:defRPr>
            </a:lvl5pPr>
          </a:lstStyle>
          <a:p>
            <a:pPr/>
            <a:r>
              <a:t>Subtítulo de diapositiva</a:t>
            </a:r>
          </a:p>
          <a:p>
            <a:pPr lvl="1"/>
            <a:r>
              <a:t/>
            </a:r>
          </a:p>
          <a:p>
            <a:pPr lvl="2"/>
            <a:r>
              <a:t/>
            </a:r>
          </a:p>
          <a:p>
            <a:pPr lvl="3"/>
            <a:r>
              <a:t/>
            </a:r>
          </a:p>
          <a:p>
            <a:pPr lvl="4"/>
            <a:r>
              <a:t/>
            </a:r>
          </a:p>
        </p:txBody>
      </p:sp>
      <p:sp>
        <p:nvSpPr>
          <p:cNvPr id="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4" name="Subtítulo de diapositiva"/>
          <p:cNvSpPr txBox="1"/>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100">
                <a:latin typeface="Graphik Semibold"/>
                <a:ea typeface="Graphik Semibold"/>
                <a:cs typeface="Graphik Semibold"/>
                <a:sym typeface="Graphik Semibold"/>
              </a:defRPr>
            </a:lvl1pPr>
          </a:lstStyle>
          <a:p>
            <a:pPr/>
            <a:r>
              <a:t>Subtítulo de diapositiva</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xfrm>
            <a:off x="1219200" y="4013200"/>
            <a:ext cx="21945600" cy="8487148"/>
          </a:xfrm>
          <a:prstGeom prst="rect">
            <a:avLst/>
          </a:prstGeom>
        </p:spPr>
        <p:txBody>
          <a:bodyPr numCol="2" spcCol="2558383"/>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Título de diapositiva"/>
          <p:cNvSpPr txBox="1"/>
          <p:nvPr>
            <p:ph type="title" hasCustomPrompt="1"/>
          </p:nvPr>
        </p:nvSpPr>
        <p:spPr>
          <a:xfrm>
            <a:off x="1219200" y="774700"/>
            <a:ext cx="9753600" cy="1600200"/>
          </a:xfrm>
          <a:prstGeom prst="rect">
            <a:avLst/>
          </a:prstGeom>
        </p:spPr>
        <p:txBody>
          <a:bodyPr/>
          <a:lstStyle/>
          <a:p>
            <a:pPr/>
            <a:r>
              <a:t>Título de diapositiva</a:t>
            </a:r>
          </a:p>
        </p:txBody>
      </p:sp>
      <p:sp>
        <p:nvSpPr>
          <p:cNvPr id="61" name="Mar al atardecer con el cielo de fondo"/>
          <p:cNvSpPr/>
          <p:nvPr>
            <p:ph type="pic" idx="21"/>
          </p:nvPr>
        </p:nvSpPr>
        <p:spPr>
          <a:xfrm>
            <a:off x="12192644" y="718588"/>
            <a:ext cx="10972801" cy="12329625"/>
          </a:xfrm>
          <a:prstGeom prst="rect">
            <a:avLst/>
          </a:prstGeom>
        </p:spPr>
        <p:txBody>
          <a:bodyPr lIns="91439" tIns="45719" rIns="91439" bIns="45719">
            <a:noAutofit/>
          </a:bodyPr>
          <a:lstStyle/>
          <a:p>
            <a:pPr/>
          </a:p>
        </p:txBody>
      </p:sp>
      <p:sp>
        <p:nvSpPr>
          <p:cNvPr id="62" name="Nivel de texto 1…"/>
          <p:cNvSpPr txBox="1"/>
          <p:nvPr>
            <p:ph type="body" sz="quarter" idx="1"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algn="ctr" defTabSz="825500">
              <a:lnSpc>
                <a:spcPct val="100000"/>
              </a:lnSpc>
              <a:spcBef>
                <a:spcPts val="0"/>
              </a:spcBef>
              <a:defRPr spc="-44">
                <a:latin typeface="Graphik Semibold"/>
                <a:ea typeface="Graphik Semibold"/>
                <a:cs typeface="Graphik Semibold"/>
                <a:sym typeface="Graphik Semibold"/>
              </a:defRPr>
            </a:lvl2pPr>
            <a:lvl3pPr algn="ctr" defTabSz="825500">
              <a:lnSpc>
                <a:spcPct val="100000"/>
              </a:lnSpc>
              <a:spcBef>
                <a:spcPts val="0"/>
              </a:spcBef>
              <a:defRPr spc="-44">
                <a:latin typeface="Graphik Semibold"/>
                <a:ea typeface="Graphik Semibold"/>
                <a:cs typeface="Graphik Semibold"/>
                <a:sym typeface="Graphik Semibold"/>
              </a:defRPr>
            </a:lvl3pPr>
            <a:lvl4pPr algn="ctr" defTabSz="825500">
              <a:lnSpc>
                <a:spcPct val="100000"/>
              </a:lnSpc>
              <a:spcBef>
                <a:spcPts val="0"/>
              </a:spcBef>
              <a:defRPr spc="-44">
                <a:latin typeface="Graphik Semibold"/>
                <a:ea typeface="Graphik Semibold"/>
                <a:cs typeface="Graphik Semibold"/>
                <a:sym typeface="Graphik Semibold"/>
              </a:defRPr>
            </a:lvl4pPr>
            <a:lvl5pPr algn="ctr" defTabSz="825500">
              <a:lnSpc>
                <a:spcPct val="100000"/>
              </a:lnSpc>
              <a:spcBef>
                <a:spcPts val="0"/>
              </a:spcBef>
              <a:defRPr spc="-44">
                <a:latin typeface="Graphik Semibold"/>
                <a:ea typeface="Graphik Semibold"/>
                <a:cs typeface="Graphik Semibold"/>
                <a:sym typeface="Graphik Semibold"/>
              </a:defRPr>
            </a:lvl5pPr>
          </a:lstStyle>
          <a:p>
            <a:pPr/>
            <a:r>
              <a:t>Subtítulo de diapositiva</a:t>
            </a:r>
          </a:p>
          <a:p>
            <a:pPr lvl="1"/>
            <a:r>
              <a:t/>
            </a:r>
          </a:p>
          <a:p>
            <a:pPr lvl="2"/>
            <a:r>
              <a:t/>
            </a:r>
          </a:p>
          <a:p>
            <a:pPr lvl="3"/>
            <a:r>
              <a:t/>
            </a:r>
          </a:p>
          <a:p>
            <a:pPr lvl="4"/>
            <a:r>
              <a:t/>
            </a:r>
          </a:p>
        </p:txBody>
      </p:sp>
      <p:sp>
        <p:nvSpPr>
          <p:cNvPr id="63" name="Nivel de texto 1…"/>
          <p:cNvSpPr txBox="1"/>
          <p:nvPr>
            <p:ph type="body" sz="half" idx="22" hasCustomPrompt="1"/>
          </p:nvPr>
        </p:nvSpPr>
        <p:spPr>
          <a:xfrm>
            <a:off x="1219199" y="4023221"/>
            <a:ext cx="9757571" cy="8384679"/>
          </a:xfrm>
          <a:prstGeom prst="rect">
            <a:avLst/>
          </a:prstGeom>
        </p:spPr>
        <p:txBody>
          <a:bodyPr/>
          <a:lstStyle/>
          <a:p>
            <a:pPr/>
            <a:r>
              <a:t>Texto en viñeta de diapositiva</a:t>
            </a:r>
          </a:p>
        </p:txBody>
      </p:sp>
      <p:sp>
        <p:nvSpPr>
          <p:cNvPr id="64" name="Número de diapositiva"/>
          <p:cNvSpPr txBox="1"/>
          <p:nvPr>
            <p:ph type="sldNum" sz="quarter" idx="2"/>
          </p:nvPr>
        </p:nvSpPr>
        <p:spPr>
          <a:xfrm>
            <a:off x="12004040"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71" name="Título de sección"/>
          <p:cNvSpPr txBox="1"/>
          <p:nvPr>
            <p:ph type="title" hasCustomPrompt="1"/>
          </p:nvPr>
        </p:nvSpPr>
        <p:spPr>
          <a:xfrm>
            <a:off x="1219200" y="3242269"/>
            <a:ext cx="21945600" cy="6604002"/>
          </a:xfrm>
          <a:prstGeom prst="rect">
            <a:avLst/>
          </a:prstGeom>
        </p:spPr>
        <p:txBody>
          <a:bodyPr anchor="ctr"/>
          <a:lstStyle>
            <a:lvl1pPr>
              <a:defRPr spc="0" sz="12800"/>
            </a:lvl1pPr>
          </a:lstStyle>
          <a:p>
            <a:pPr/>
            <a:r>
              <a:t>Título de sección</a:t>
            </a:r>
          </a:p>
        </p:txBody>
      </p:sp>
      <p:sp>
        <p:nvSpPr>
          <p:cNvPr id="72" name="Número de diapositiva"/>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79" name="Título de diapositiva"/>
          <p:cNvSpPr txBox="1"/>
          <p:nvPr>
            <p:ph type="title" hasCustomPrompt="1"/>
          </p:nvPr>
        </p:nvSpPr>
        <p:spPr>
          <a:prstGeom prst="rect">
            <a:avLst/>
          </a:prstGeom>
        </p:spPr>
        <p:txBody>
          <a:bodyPr/>
          <a:lstStyle/>
          <a:p>
            <a:pPr/>
            <a:r>
              <a:t>Título de diapositiva</a:t>
            </a:r>
          </a:p>
        </p:txBody>
      </p:sp>
      <p:sp>
        <p:nvSpPr>
          <p:cNvPr id="80" name="Nivel de texto 1…"/>
          <p:cNvSpPr txBox="1"/>
          <p:nvPr>
            <p:ph type="body" sz="quarter" idx="1" hasCustomPrompt="1"/>
          </p:nvPr>
        </p:nvSpPr>
        <p:spPr>
          <a:xfrm>
            <a:off x="1219200" y="2384648"/>
            <a:ext cx="21945602" cy="832614"/>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algn="ctr" defTabSz="825500">
              <a:lnSpc>
                <a:spcPct val="100000"/>
              </a:lnSpc>
              <a:spcBef>
                <a:spcPts val="0"/>
              </a:spcBef>
              <a:defRPr spc="-44">
                <a:latin typeface="Graphik Semibold"/>
                <a:ea typeface="Graphik Semibold"/>
                <a:cs typeface="Graphik Semibold"/>
                <a:sym typeface="Graphik Semibold"/>
              </a:defRPr>
            </a:lvl2pPr>
            <a:lvl3pPr algn="ctr" defTabSz="825500">
              <a:lnSpc>
                <a:spcPct val="100000"/>
              </a:lnSpc>
              <a:spcBef>
                <a:spcPts val="0"/>
              </a:spcBef>
              <a:defRPr spc="-44">
                <a:latin typeface="Graphik Semibold"/>
                <a:ea typeface="Graphik Semibold"/>
                <a:cs typeface="Graphik Semibold"/>
                <a:sym typeface="Graphik Semibold"/>
              </a:defRPr>
            </a:lvl3pPr>
            <a:lvl4pPr algn="ctr" defTabSz="825500">
              <a:lnSpc>
                <a:spcPct val="100000"/>
              </a:lnSpc>
              <a:spcBef>
                <a:spcPts val="0"/>
              </a:spcBef>
              <a:defRPr spc="-44">
                <a:latin typeface="Graphik Semibold"/>
                <a:ea typeface="Graphik Semibold"/>
                <a:cs typeface="Graphik Semibold"/>
                <a:sym typeface="Graphik Semibold"/>
              </a:defRPr>
            </a:lvl4pPr>
            <a:lvl5pPr algn="ctr" defTabSz="825500">
              <a:lnSpc>
                <a:spcPct val="100000"/>
              </a:lnSpc>
              <a:spcBef>
                <a:spcPts val="0"/>
              </a:spcBef>
              <a:defRPr spc="-44">
                <a:latin typeface="Graphik Semibold"/>
                <a:ea typeface="Graphik Semibold"/>
                <a:cs typeface="Graphik Semibold"/>
                <a:sym typeface="Graphik Semibold"/>
              </a:defRPr>
            </a:lvl5pPr>
          </a:lstStyle>
          <a:p>
            <a:pPr/>
            <a:r>
              <a:t>Subtítulo de diapositiva</a:t>
            </a:r>
          </a:p>
          <a:p>
            <a:pPr lvl="1"/>
            <a:r>
              <a:t/>
            </a:r>
          </a:p>
          <a:p>
            <a:pPr lvl="2"/>
            <a:r>
              <a:t/>
            </a:r>
          </a:p>
          <a:p>
            <a:pPr lvl="3"/>
            <a:r>
              <a:t/>
            </a:r>
          </a:p>
          <a:p>
            <a:pPr lvl="4"/>
            <a:r>
              <a:t/>
            </a:r>
          </a:p>
        </p:txBody>
      </p:sp>
      <p:sp>
        <p:nvSpPr>
          <p:cNvPr id="81" name="Número de diapositiva"/>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Título de agenda"/>
          <p:cNvSpPr txBox="1"/>
          <p:nvPr>
            <p:ph type="title" hasCustomPrompt="1"/>
          </p:nvPr>
        </p:nvSpPr>
        <p:spPr>
          <a:prstGeom prst="rect">
            <a:avLst/>
          </a:prstGeom>
        </p:spPr>
        <p:txBody>
          <a:bodyPr/>
          <a:lstStyle/>
          <a:p>
            <a:pPr/>
            <a:r>
              <a:t>Título de agenda</a:t>
            </a:r>
          </a:p>
        </p:txBody>
      </p:sp>
      <p:sp>
        <p:nvSpPr>
          <p:cNvPr id="89" name="Nivel de texto 1…"/>
          <p:cNvSpPr txBox="1"/>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pc="-136" sz="6800">
                <a:latin typeface="Canela Deck Regular"/>
                <a:ea typeface="Canela Deck Regular"/>
                <a:cs typeface="Canela Deck Regular"/>
                <a:sym typeface="Canela Deck Regular"/>
              </a:defRPr>
            </a:lvl1pPr>
            <a:lvl2pPr marL="0" indent="0" defTabSz="825500">
              <a:lnSpc>
                <a:spcPct val="100000"/>
              </a:lnSpc>
              <a:buSzTx/>
              <a:buNone/>
              <a:defRPr spc="-136" sz="6800">
                <a:latin typeface="Canela Deck Regular"/>
                <a:ea typeface="Canela Deck Regular"/>
                <a:cs typeface="Canela Deck Regular"/>
                <a:sym typeface="Canela Deck Regular"/>
              </a:defRPr>
            </a:lvl2pPr>
            <a:lvl3pPr marL="0" indent="0" defTabSz="825500">
              <a:lnSpc>
                <a:spcPct val="100000"/>
              </a:lnSpc>
              <a:buSzTx/>
              <a:buNone/>
              <a:defRPr spc="-136" sz="6800">
                <a:latin typeface="Canela Deck Regular"/>
                <a:ea typeface="Canela Deck Regular"/>
                <a:cs typeface="Canela Deck Regular"/>
                <a:sym typeface="Canela Deck Regular"/>
              </a:defRPr>
            </a:lvl3pPr>
            <a:lvl4pPr marL="0" indent="0" defTabSz="825500">
              <a:lnSpc>
                <a:spcPct val="100000"/>
              </a:lnSpc>
              <a:buSzTx/>
              <a:buNone/>
              <a:defRPr spc="-136" sz="6800">
                <a:latin typeface="Canela Deck Regular"/>
                <a:ea typeface="Canela Deck Regular"/>
                <a:cs typeface="Canela Deck Regular"/>
                <a:sym typeface="Canela Deck Regular"/>
              </a:defRPr>
            </a:lvl4pPr>
            <a:lvl5pPr marL="0" indent="0" defTabSz="825500">
              <a:lnSpc>
                <a:spcPct val="100000"/>
              </a:lnSpc>
              <a:buSzTx/>
              <a:buNone/>
              <a:defRPr spc="-136" sz="6800">
                <a:latin typeface="Canela Deck Regular"/>
                <a:ea typeface="Canela Deck Regular"/>
                <a:cs typeface="Canela Deck Regular"/>
                <a:sym typeface="Canela Deck Regular"/>
              </a:defRPr>
            </a:lvl5pPr>
          </a:lstStyle>
          <a:p>
            <a:pPr/>
            <a:r>
              <a:t>Temas de agenda</a:t>
            </a:r>
          </a:p>
          <a:p>
            <a:pPr lvl="1"/>
            <a:r>
              <a:t/>
            </a:r>
          </a:p>
          <a:p>
            <a:pPr lvl="2"/>
            <a:r>
              <a:t/>
            </a:r>
          </a:p>
          <a:p>
            <a:pPr lvl="3"/>
            <a:r>
              <a:t/>
            </a:r>
          </a:p>
          <a:p>
            <a:pPr lvl="4"/>
            <a:r>
              <a:t/>
            </a:r>
          </a:p>
        </p:txBody>
      </p:sp>
      <p:sp>
        <p:nvSpPr>
          <p:cNvPr id="90" name="Subtítulo de agenda"/>
          <p:cNvSpPr txBox="1"/>
          <p:nvPr>
            <p:ph type="body" sz="quarter" idx="21" hasCustomPrompt="1"/>
          </p:nvPr>
        </p:nvSpPr>
        <p:spPr>
          <a:xfrm>
            <a:off x="1219200" y="2387114"/>
            <a:ext cx="21945602" cy="832614"/>
          </a:xfrm>
          <a:prstGeom prst="rect">
            <a:avLst/>
          </a:prstGeom>
        </p:spPr>
        <p:txBody>
          <a:bodyPr/>
          <a:lstStyle>
            <a:lvl1pPr marL="0" indent="0" algn="ctr" defTabSz="825500">
              <a:lnSpc>
                <a:spcPct val="100000"/>
              </a:lnSpc>
              <a:spcBef>
                <a:spcPts val="0"/>
              </a:spcBef>
              <a:buSzTx/>
              <a:buNone/>
              <a:defRPr spc="-100">
                <a:latin typeface="Graphik Semibold"/>
                <a:ea typeface="Graphik Semibold"/>
                <a:cs typeface="Graphik Semibold"/>
                <a:sym typeface="Graphik Semibold"/>
              </a:defRPr>
            </a:lvl1pPr>
          </a:lstStyle>
          <a:p>
            <a:pPr/>
            <a:r>
              <a:t>Subtítulo de agenda</a:t>
            </a:r>
          </a:p>
        </p:txBody>
      </p:sp>
      <p:sp>
        <p:nvSpPr>
          <p:cNvPr id="91" name="Número de diapositiva"/>
          <p:cNvSpPr txBox="1"/>
          <p:nvPr>
            <p:ph type="sldNum" sz="quarter" idx="2"/>
          </p:nvPr>
        </p:nvSpPr>
        <p:spPr>
          <a:xfrm>
            <a:off x="12001499" y="12700000"/>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1997690"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transition xmlns:p14="http://schemas.microsoft.com/office/powerpoint/2010/main" spd="med" advClick="1"/>
  <p:txStyles>
    <p:titleStyle>
      <a:lvl1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1pPr>
      <a:lvl2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2pPr>
      <a:lvl3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3pPr>
      <a:lvl4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4pPr>
      <a:lvl5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5pPr>
      <a:lvl6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6pPr>
      <a:lvl7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7pPr>
      <a:lvl8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8pPr>
      <a:lvl9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9pPr>
    </p:titleStyle>
    <p:bodyStyle>
      <a:lvl1pPr marL="5461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1pPr>
      <a:lvl2pPr marL="10922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2pPr>
      <a:lvl3pPr marL="16383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3pPr>
      <a:lvl4pPr marL="21844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4pPr>
      <a:lvl5pPr marL="27305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5pPr>
      <a:lvl6pPr marL="32766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6pPr>
      <a:lvl7pPr marL="38227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7pPr>
      <a:lvl8pPr marL="43688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8pPr>
      <a:lvl9pPr marL="49149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png"/><Relationship Id="rId3"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png"/><Relationship Id="rId3" Type="http://schemas.openxmlformats.org/officeDocument/2006/relationships/image" Target="../media/image2.jpeg"/><Relationship Id="rId4"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1.gif"/><Relationship Id="rId4" Type="http://schemas.openxmlformats.org/officeDocument/2006/relationships/image" Target="../media/image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png"/><Relationship Id="rId3" Type="http://schemas.openxmlformats.org/officeDocument/2006/relationships/image" Target="../media/image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3.jpeg"/><Relationship Id="rId4" Type="http://schemas.openxmlformats.org/officeDocument/2006/relationships/image" Target="../media/image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 Id="rId3" Type="http://schemas.openxmlformats.org/officeDocument/2006/relationships/image" Target="../media/image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8.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6.png"/><Relationship Id="rId3" Type="http://schemas.openxmlformats.org/officeDocument/2006/relationships/image" Target="../media/image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png"/><Relationship Id="rId3" Type="http://schemas.openxmlformats.org/officeDocument/2006/relationships/image" Target="../media/image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jpeg"/><Relationship Id="rId4"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jpeg"/><Relationship Id="rId4" Type="http://schemas.openxmlformats.org/officeDocument/2006/relationships/image" Target="../media/image3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8.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hyperlink" Target="mailto:dra.tolentinosalcedo@gmail.com" TargetMode="External"/><Relationship Id="rId3" Type="http://schemas.openxmlformats.org/officeDocument/2006/relationships/image" Target="../media/image4.tif"/><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5.tif"/><Relationship Id="rId7"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43" name="Picture 5" descr="Picture 5"/>
          <p:cNvPicPr>
            <a:picLocks noChangeAspect="1"/>
          </p:cNvPicPr>
          <p:nvPr/>
        </p:nvPicPr>
        <p:blipFill>
          <a:blip r:embed="rId3">
            <a:extLst/>
          </a:blip>
          <a:stretch>
            <a:fillRect/>
          </a:stretch>
        </p:blipFill>
        <p:spPr>
          <a:xfrm>
            <a:off x="1676400" y="844316"/>
            <a:ext cx="8589961" cy="2055456"/>
          </a:xfrm>
          <a:prstGeom prst="rect">
            <a:avLst/>
          </a:prstGeom>
          <a:ln w="12700">
            <a:miter lim="400000"/>
          </a:ln>
        </p:spPr>
      </p:pic>
      <p:sp>
        <p:nvSpPr>
          <p:cNvPr id="444" name="Impacto Cardiovascular de la Enfermedad Tiroidea"/>
          <p:cNvSpPr txBox="1"/>
          <p:nvPr/>
        </p:nvSpPr>
        <p:spPr>
          <a:xfrm>
            <a:off x="3389126" y="3938237"/>
            <a:ext cx="16705617" cy="29962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3251200">
              <a:lnSpc>
                <a:spcPct val="80000"/>
              </a:lnSpc>
              <a:defRPr spc="-100" sz="8400">
                <a:solidFill>
                  <a:srgbClr val="535353"/>
                </a:solidFill>
              </a:defRPr>
            </a:lvl1pPr>
          </a:lstStyle>
          <a:p>
            <a:pPr/>
            <a:r>
              <a:t>Impacto Cardiovascular de la Enfermedad Tiroidea</a:t>
            </a:r>
          </a:p>
        </p:txBody>
      </p:sp>
      <p:sp>
        <p:nvSpPr>
          <p:cNvPr id="445" name="Dra. Michelle Tolentino…"/>
          <p:cNvSpPr txBox="1"/>
          <p:nvPr/>
        </p:nvSpPr>
        <p:spPr>
          <a:xfrm>
            <a:off x="-1794183" y="9382860"/>
            <a:ext cx="29260801" cy="3805125"/>
          </a:xfrm>
          <a:prstGeom prst="rect">
            <a:avLst/>
          </a:prstGeom>
          <a:ln w="12700">
            <a:miter lim="400000"/>
          </a:ln>
          <a:extLst>
            <a:ext uri="{C572A759-6A51-4108-AA02-DFA0A04FC94B}">
              <ma14:wrappingTextBoxFlag xmlns:ma14="http://schemas.microsoft.com/office/mac/drawingml/2011/main" val="1"/>
            </a:ext>
          </a:extLst>
        </p:spPr>
        <p:txBody>
          <a:bodyPr lIns="67733" tIns="67733" rIns="67733" bIns="67733">
            <a:normAutofit fontScale="100000" lnSpcReduction="0"/>
          </a:bodyPr>
          <a:lstStyle/>
          <a:p>
            <a:pPr defTabSz="847512">
              <a:lnSpc>
                <a:spcPct val="100000"/>
              </a:lnSpc>
              <a:defRPr b="1" spc="-77" sz="2772">
                <a:solidFill>
                  <a:srgbClr val="535353"/>
                </a:solidFill>
                <a:latin typeface="Graphik"/>
                <a:ea typeface="Graphik"/>
                <a:cs typeface="Graphik"/>
                <a:sym typeface="Graphik"/>
              </a:defRPr>
            </a:pPr>
            <a:r>
              <a:t>Dra. Michelle Tolentino</a:t>
            </a:r>
            <a:endParaRPr spc="-27"/>
          </a:p>
          <a:p>
            <a:pPr defTabSz="847512">
              <a:lnSpc>
                <a:spcPct val="100000"/>
              </a:lnSpc>
              <a:defRPr spc="-77" sz="2772">
                <a:solidFill>
                  <a:srgbClr val="535353"/>
                </a:solidFill>
                <a:latin typeface="Graphik Medium"/>
                <a:ea typeface="Graphik Medium"/>
                <a:cs typeface="Graphik Medium"/>
                <a:sym typeface="Graphik Medium"/>
              </a:defRPr>
            </a:pPr>
            <a:r>
              <a:t>Endocrinóloga-Alta especialidad en Enfermedades Tiroideas</a:t>
            </a:r>
          </a:p>
          <a:p>
            <a:pPr defTabSz="847512">
              <a:lnSpc>
                <a:spcPct val="100000"/>
              </a:lnSpc>
              <a:defRPr spc="-72" sz="2618">
                <a:solidFill>
                  <a:srgbClr val="535353"/>
                </a:solidFill>
                <a:latin typeface="Graphik Medium"/>
                <a:ea typeface="Graphik Medium"/>
                <a:cs typeface="Graphik Medium"/>
                <a:sym typeface="Graphik Medium"/>
              </a:defRPr>
            </a:pPr>
          </a:p>
          <a:p>
            <a:pPr defTabSz="847512">
              <a:lnSpc>
                <a:spcPct val="100000"/>
              </a:lnSpc>
              <a:defRPr i="1" spc="-72" sz="2618">
                <a:solidFill>
                  <a:srgbClr val="535353"/>
                </a:solidFill>
                <a:latin typeface="Graphik"/>
                <a:ea typeface="Graphik"/>
                <a:cs typeface="Graphik"/>
                <a:sym typeface="Graphik"/>
              </a:defRPr>
            </a:pPr>
            <a:r>
              <a:t>Punta Cana. </a:t>
            </a:r>
          </a:p>
          <a:p>
            <a:pPr defTabSz="847512">
              <a:lnSpc>
                <a:spcPct val="100000"/>
              </a:lnSpc>
              <a:defRPr i="1" spc="-72" sz="2618">
                <a:solidFill>
                  <a:srgbClr val="535353"/>
                </a:solidFill>
                <a:latin typeface="Graphik"/>
                <a:ea typeface="Graphik"/>
                <a:cs typeface="Graphik"/>
                <a:sym typeface="Graphik"/>
              </a:defRPr>
            </a:pPr>
            <a:r>
              <a:t>Septiembre del 2025</a:t>
            </a:r>
          </a:p>
          <a:p>
            <a:pPr defTabSz="847512">
              <a:lnSpc>
                <a:spcPct val="100000"/>
              </a:lnSpc>
              <a:defRPr spc="-77" sz="2772">
                <a:solidFill>
                  <a:srgbClr val="535353"/>
                </a:solidFill>
                <a:latin typeface="Graphik Medium"/>
                <a:ea typeface="Graphik Medium"/>
                <a:cs typeface="Graphik Medium"/>
                <a:sym typeface="Graphik Medium"/>
              </a:defRPr>
            </a:pPr>
            <a:endParaRPr spc="-27"/>
          </a:p>
          <a:p>
            <a:pPr defTabSz="847512">
              <a:lnSpc>
                <a:spcPct val="100000"/>
              </a:lnSpc>
              <a:defRPr i="1" spc="-27" sz="2772">
                <a:solidFill>
                  <a:srgbClr val="535353"/>
                </a:solidFill>
                <a:latin typeface="Graphik"/>
                <a:ea typeface="Graphik"/>
                <a:cs typeface="Graphik"/>
                <a:sym typeface="Graphik"/>
              </a:defRPr>
            </a:pPr>
          </a:p>
        </p:txBody>
      </p:sp>
      <p:pic>
        <p:nvPicPr>
          <p:cNvPr id="446" name="Captura de pantalla 2018-06-30 a las 20.48.35.png" descr="Captura de pantalla 2018-06-30 a las 20.48.35.png"/>
          <p:cNvPicPr>
            <a:picLocks noChangeAspect="1"/>
          </p:cNvPicPr>
          <p:nvPr/>
        </p:nvPicPr>
        <p:blipFill>
          <a:blip r:embed="rId4">
            <a:extLst/>
          </a:blip>
          <a:srcRect l="2210" t="0" r="0" b="1364"/>
          <a:stretch>
            <a:fillRect/>
          </a:stretch>
        </p:blipFill>
        <p:spPr>
          <a:xfrm>
            <a:off x="393" y="7045300"/>
            <a:ext cx="6282079" cy="662297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0" name="Captura de Pantalla 2025-02-27 a la(s) 11.54.21 p. m..png" descr="Captura de Pantalla 2025-02-27 a la(s) 11.54.21 p. m..png"/>
          <p:cNvPicPr>
            <a:picLocks noChangeAspect="1"/>
          </p:cNvPicPr>
          <p:nvPr/>
        </p:nvPicPr>
        <p:blipFill>
          <a:blip r:embed="rId3">
            <a:extLst/>
          </a:blip>
          <a:stretch>
            <a:fillRect/>
          </a:stretch>
        </p:blipFill>
        <p:spPr>
          <a:xfrm>
            <a:off x="3183187" y="2391435"/>
            <a:ext cx="17264400" cy="11154933"/>
          </a:xfrm>
          <a:prstGeom prst="rect">
            <a:avLst/>
          </a:prstGeom>
          <a:ln w="12700">
            <a:miter lim="400000"/>
          </a:ln>
        </p:spPr>
      </p:pic>
      <p:sp>
        <p:nvSpPr>
          <p:cNvPr id="521" name="Interacción entre las hormonas tiroideas y el sistema cardiovascular"/>
          <p:cNvSpPr txBox="1"/>
          <p:nvPr>
            <p:ph type="title"/>
          </p:nvPr>
        </p:nvSpPr>
        <p:spPr>
          <a:xfrm>
            <a:off x="3323723" y="1644117"/>
            <a:ext cx="18559550" cy="1727202"/>
          </a:xfrm>
          <a:prstGeom prst="rect">
            <a:avLst/>
          </a:prstGeom>
        </p:spPr>
        <p:txBody>
          <a:bodyPr/>
          <a:lstStyle>
            <a:lvl1pPr defTabSz="1511808">
              <a:defRPr spc="-100" sz="4800">
                <a:solidFill>
                  <a:srgbClr val="5E5E5E"/>
                </a:solidFill>
              </a:defRPr>
            </a:lvl1pPr>
          </a:lstStyle>
          <a:p>
            <a:pPr/>
            <a:r>
              <a:t>Interacción entre las hormonas tiroideas y el sistema cardiovascular</a:t>
            </a:r>
          </a:p>
        </p:txBody>
      </p:sp>
      <p:grpSp>
        <p:nvGrpSpPr>
          <p:cNvPr id="524" name="TR ⍶"/>
          <p:cNvGrpSpPr/>
          <p:nvPr/>
        </p:nvGrpSpPr>
        <p:grpSpPr>
          <a:xfrm>
            <a:off x="285838" y="6013450"/>
            <a:ext cx="1970480" cy="1689100"/>
            <a:chOff x="0" y="0"/>
            <a:chExt cx="1970478" cy="1689100"/>
          </a:xfrm>
        </p:grpSpPr>
        <p:sp>
          <p:nvSpPr>
            <p:cNvPr id="522" name="Rectángulo redondeado"/>
            <p:cNvSpPr/>
            <p:nvPr/>
          </p:nvSpPr>
          <p:spPr>
            <a:xfrm>
              <a:off x="0" y="0"/>
              <a:ext cx="1970479" cy="1689100"/>
            </a:xfrm>
            <a:prstGeom prst="roundRect">
              <a:avLst>
                <a:gd name="adj" fmla="val 17984"/>
              </a:avLst>
            </a:prstGeom>
            <a:solidFill>
              <a:srgbClr val="6E8790"/>
            </a:solidFill>
            <a:ln w="12700" cap="flat">
              <a:noFill/>
              <a:miter lim="400000"/>
            </a:ln>
            <a:effectLst/>
          </p:spPr>
          <p:txBody>
            <a:bodyPr wrap="square" lIns="50800" tIns="50800" rIns="50800" bIns="50800" numCol="1" anchor="ctr">
              <a:noAutofit/>
            </a:bodyPr>
            <a:lstStyle/>
            <a:p>
              <a:pPr defTabSz="825500">
                <a:lnSpc>
                  <a:spcPct val="100000"/>
                </a:lnSpc>
                <a:defRPr b="1" sz="3200">
                  <a:solidFill>
                    <a:srgbClr val="FFFFFF"/>
                  </a:solidFill>
                  <a:latin typeface="Graphik"/>
                  <a:ea typeface="Graphik"/>
                  <a:cs typeface="Graphik"/>
                  <a:sym typeface="Graphik"/>
                </a:defRPr>
              </a:pPr>
            </a:p>
          </p:txBody>
        </p:sp>
        <p:sp>
          <p:nvSpPr>
            <p:cNvPr id="523" name="TR ⍶"/>
            <p:cNvSpPr txBox="1"/>
            <p:nvPr/>
          </p:nvSpPr>
          <p:spPr>
            <a:xfrm>
              <a:off x="88970" y="525863"/>
              <a:ext cx="1792539" cy="6373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b="1" sz="3200">
                  <a:solidFill>
                    <a:srgbClr val="FFFFFF"/>
                  </a:solidFill>
                  <a:latin typeface="Graphik"/>
                  <a:ea typeface="Graphik"/>
                  <a:cs typeface="Graphik"/>
                  <a:sym typeface="Graphik"/>
                </a:defRPr>
              </a:lvl1pPr>
            </a:lstStyle>
            <a:p>
              <a:pPr/>
              <a:r>
                <a:t>TR ⍶</a:t>
              </a:r>
            </a:p>
          </p:txBody>
        </p:sp>
      </p:grpSp>
      <p:grpSp>
        <p:nvGrpSpPr>
          <p:cNvPr id="527" name="TR B"/>
          <p:cNvGrpSpPr/>
          <p:nvPr/>
        </p:nvGrpSpPr>
        <p:grpSpPr>
          <a:xfrm>
            <a:off x="285838" y="8134846"/>
            <a:ext cx="1970480" cy="1689102"/>
            <a:chOff x="0" y="0"/>
            <a:chExt cx="1970478" cy="1689100"/>
          </a:xfrm>
        </p:grpSpPr>
        <p:sp>
          <p:nvSpPr>
            <p:cNvPr id="525" name="Rectángulo redondeado"/>
            <p:cNvSpPr/>
            <p:nvPr/>
          </p:nvSpPr>
          <p:spPr>
            <a:xfrm>
              <a:off x="0" y="0"/>
              <a:ext cx="1970479" cy="1689101"/>
            </a:xfrm>
            <a:prstGeom prst="roundRect">
              <a:avLst>
                <a:gd name="adj" fmla="val 17984"/>
              </a:avLst>
            </a:prstGeom>
            <a:solidFill>
              <a:srgbClr val="497059"/>
            </a:solidFill>
            <a:ln w="12700" cap="flat">
              <a:noFill/>
              <a:miter lim="400000"/>
            </a:ln>
            <a:effectLst/>
          </p:spPr>
          <p:txBody>
            <a:bodyPr wrap="square" lIns="50800" tIns="50800" rIns="50800" bIns="50800" numCol="1" anchor="ctr">
              <a:noAutofit/>
            </a:bodyPr>
            <a:lstStyle/>
            <a:p>
              <a:pPr defTabSz="825500">
                <a:lnSpc>
                  <a:spcPct val="100000"/>
                </a:lnSpc>
                <a:defRPr b="1" sz="3200">
                  <a:solidFill>
                    <a:srgbClr val="FFFFFF"/>
                  </a:solidFill>
                  <a:latin typeface="Graphik"/>
                  <a:ea typeface="Graphik"/>
                  <a:cs typeface="Graphik"/>
                  <a:sym typeface="Graphik"/>
                </a:defRPr>
              </a:pPr>
            </a:p>
          </p:txBody>
        </p:sp>
        <p:sp>
          <p:nvSpPr>
            <p:cNvPr id="526" name="TR B"/>
            <p:cNvSpPr txBox="1"/>
            <p:nvPr/>
          </p:nvSpPr>
          <p:spPr>
            <a:xfrm>
              <a:off x="88970" y="529082"/>
              <a:ext cx="1792539" cy="63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b="1" sz="3200">
                  <a:solidFill>
                    <a:srgbClr val="FFFFFF"/>
                  </a:solidFill>
                  <a:latin typeface="Graphik"/>
                  <a:ea typeface="Graphik"/>
                  <a:cs typeface="Graphik"/>
                  <a:sym typeface="Graphik"/>
                </a:defRPr>
              </a:lvl1pPr>
            </a:lstStyle>
            <a:p>
              <a:pPr/>
              <a:r>
                <a:t>TR B</a:t>
              </a:r>
            </a:p>
          </p:txBody>
        </p:sp>
      </p:grpSp>
      <p:sp>
        <p:nvSpPr>
          <p:cNvPr id="528" name="ritmo, la contracción del miocardio"/>
          <p:cNvSpPr txBox="1"/>
          <p:nvPr/>
        </p:nvSpPr>
        <p:spPr>
          <a:xfrm>
            <a:off x="17959234" y="4442654"/>
            <a:ext cx="4477163" cy="8395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1" sz="2200">
                <a:latin typeface="+mn-lt"/>
                <a:ea typeface="+mn-ea"/>
                <a:cs typeface="+mn-cs"/>
                <a:sym typeface="Helvetica Neue"/>
              </a:defRPr>
            </a:lvl1pPr>
          </a:lstStyle>
          <a:p>
            <a:pPr/>
            <a:r>
              <a:t>ritmo, la contracción del miocardio </a:t>
            </a:r>
          </a:p>
        </p:txBody>
      </p:sp>
      <p:pic>
        <p:nvPicPr>
          <p:cNvPr id="529" name="Captura de Pantalla 2025-09-05 a la(s) 10.54.02 p. m..png" descr="Captura de Pantalla 2025-09-05 a la(s) 10.54.02 p. m..png"/>
          <p:cNvPicPr>
            <a:picLocks noChangeAspect="1"/>
          </p:cNvPicPr>
          <p:nvPr/>
        </p:nvPicPr>
        <p:blipFill>
          <a:blip r:embed="rId4">
            <a:extLst/>
          </a:blip>
          <a:stretch>
            <a:fillRect/>
          </a:stretch>
        </p:blipFill>
        <p:spPr>
          <a:xfrm>
            <a:off x="185789" y="174024"/>
            <a:ext cx="5716702" cy="1445056"/>
          </a:xfrm>
          <a:prstGeom prst="rect">
            <a:avLst/>
          </a:prstGeom>
          <a:ln w="12700">
            <a:miter lim="400000"/>
          </a:ln>
        </p:spPr>
      </p:pic>
      <p:sp>
        <p:nvSpPr>
          <p:cNvPr id="530" name="Regulación de la presión arterial"/>
          <p:cNvSpPr txBox="1"/>
          <p:nvPr/>
        </p:nvSpPr>
        <p:spPr>
          <a:xfrm>
            <a:off x="4419324" y="4239155"/>
            <a:ext cx="4422649" cy="4363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2200">
                <a:latin typeface="+mn-lt"/>
                <a:ea typeface="+mn-ea"/>
                <a:cs typeface="+mn-cs"/>
                <a:sym typeface="Helvetica Neue"/>
              </a:defRPr>
            </a:lvl1pPr>
          </a:lstStyle>
          <a:p>
            <a:pPr/>
            <a:r>
              <a:t>Regulación de la presión arterial</a:t>
            </a:r>
          </a:p>
        </p:txBody>
      </p:sp>
      <p:sp>
        <p:nvSpPr>
          <p:cNvPr id="531" name="Modulación"/>
          <p:cNvSpPr txBox="1"/>
          <p:nvPr/>
        </p:nvSpPr>
        <p:spPr>
          <a:xfrm>
            <a:off x="12426746" y="10212324"/>
            <a:ext cx="1765708"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Modulación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5" name="Captura de Pantalla 2025-02-28 a la(s) 12.27.15 a. m..png" descr="Captura de Pantalla 2025-02-28 a la(s) 12.27.15 a. m..png"/>
          <p:cNvPicPr>
            <a:picLocks noChangeAspect="1"/>
          </p:cNvPicPr>
          <p:nvPr/>
        </p:nvPicPr>
        <p:blipFill>
          <a:blip r:embed="rId3">
            <a:extLst/>
          </a:blip>
          <a:stretch>
            <a:fillRect/>
          </a:stretch>
        </p:blipFill>
        <p:spPr>
          <a:xfrm>
            <a:off x="3588780" y="1715152"/>
            <a:ext cx="18966160" cy="11861997"/>
          </a:xfrm>
          <a:prstGeom prst="rect">
            <a:avLst/>
          </a:prstGeom>
          <a:ln w="12700">
            <a:miter lim="400000"/>
          </a:ln>
        </p:spPr>
      </p:pic>
      <p:sp>
        <p:nvSpPr>
          <p:cNvPr id="536" name="Efectos de las hormonas tiroideas sobre los cardiomiocitos"/>
          <p:cNvSpPr txBox="1"/>
          <p:nvPr>
            <p:ph type="title"/>
          </p:nvPr>
        </p:nvSpPr>
        <p:spPr>
          <a:xfrm>
            <a:off x="1206500" y="199571"/>
            <a:ext cx="21971000" cy="1689101"/>
          </a:xfrm>
          <a:prstGeom prst="rect">
            <a:avLst/>
          </a:prstGeom>
        </p:spPr>
        <p:txBody>
          <a:bodyPr/>
          <a:lstStyle>
            <a:lvl1pPr algn="ctr" defTabSz="1950720">
              <a:lnSpc>
                <a:spcPct val="80000"/>
              </a:lnSpc>
              <a:defRPr sz="6700">
                <a:solidFill>
                  <a:srgbClr val="5E5E5E"/>
                </a:solidFill>
                <a:latin typeface="Canela Bold"/>
                <a:ea typeface="Canela Bold"/>
                <a:cs typeface="Canela Bold"/>
                <a:sym typeface="Canela Bold"/>
              </a:defRPr>
            </a:lvl1pPr>
          </a:lstStyle>
          <a:p>
            <a:pPr/>
            <a:r>
              <a:t>Efectos de las hormonas tiroideas sobre los cardiomiocitos</a:t>
            </a:r>
          </a:p>
        </p:txBody>
      </p:sp>
      <p:grpSp>
        <p:nvGrpSpPr>
          <p:cNvPr id="539" name="Corazón:…"/>
          <p:cNvGrpSpPr/>
          <p:nvPr/>
        </p:nvGrpSpPr>
        <p:grpSpPr>
          <a:xfrm>
            <a:off x="184965" y="3523950"/>
            <a:ext cx="3105871" cy="2963814"/>
            <a:chOff x="0" y="0"/>
            <a:chExt cx="3105869" cy="2963813"/>
          </a:xfrm>
        </p:grpSpPr>
        <p:sp>
          <p:nvSpPr>
            <p:cNvPr id="537" name="Rectángulo redondeado"/>
            <p:cNvSpPr/>
            <p:nvPr/>
          </p:nvSpPr>
          <p:spPr>
            <a:xfrm>
              <a:off x="0" y="0"/>
              <a:ext cx="3105870" cy="2963814"/>
            </a:xfrm>
            <a:prstGeom prst="roundRect">
              <a:avLst>
                <a:gd name="adj" fmla="val 15000"/>
              </a:avLst>
            </a:prstGeom>
            <a:solidFill>
              <a:srgbClr val="6E8790"/>
            </a:solidFill>
            <a:ln w="12700" cap="flat">
              <a:noFill/>
              <a:miter lim="400000"/>
            </a:ln>
            <a:effectLst/>
          </p:spPr>
          <p:txBody>
            <a:bodyPr wrap="square" lIns="50800" tIns="50800" rIns="50800" bIns="50800" numCol="1" anchor="ctr">
              <a:noAutofit/>
            </a:bodyPr>
            <a:lstStyle/>
            <a:p>
              <a:pPr defTabSz="825500">
                <a:lnSpc>
                  <a:spcPct val="100000"/>
                </a:lnSpc>
                <a:defRPr sz="3200">
                  <a:solidFill>
                    <a:srgbClr val="FFFFFF"/>
                  </a:solidFill>
                  <a:latin typeface="Produkt Medium"/>
                  <a:ea typeface="Produkt Medium"/>
                  <a:cs typeface="Produkt Medium"/>
                  <a:sym typeface="Produkt Medium"/>
                </a:defRPr>
              </a:pPr>
            </a:p>
          </p:txBody>
        </p:sp>
        <p:sp>
          <p:nvSpPr>
            <p:cNvPr id="538" name="Corazón:…"/>
            <p:cNvSpPr txBox="1"/>
            <p:nvPr/>
          </p:nvSpPr>
          <p:spPr>
            <a:xfrm>
              <a:off x="130210" y="899738"/>
              <a:ext cx="2845450"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lnSpc>
                  <a:spcPct val="100000"/>
                </a:lnSpc>
                <a:defRPr sz="3200">
                  <a:solidFill>
                    <a:srgbClr val="FFFFFF"/>
                  </a:solidFill>
                  <a:latin typeface="Produkt Medium"/>
                  <a:ea typeface="Produkt Medium"/>
                  <a:cs typeface="Produkt Medium"/>
                  <a:sym typeface="Produkt Medium"/>
                </a:defRPr>
              </a:pPr>
              <a:r>
                <a:t>Corazón:</a:t>
              </a:r>
            </a:p>
            <a:p>
              <a:pPr defTabSz="825500">
                <a:lnSpc>
                  <a:spcPct val="100000"/>
                </a:lnSpc>
                <a:defRPr sz="3200">
                  <a:solidFill>
                    <a:srgbClr val="FFFFFF"/>
                  </a:solidFill>
                  <a:latin typeface="Produkt Medium"/>
                  <a:ea typeface="Produkt Medium"/>
                  <a:cs typeface="Produkt Medium"/>
                  <a:sym typeface="Produkt Medium"/>
                </a:defRPr>
              </a:pPr>
              <a:r>
                <a:t>DIO2 y DIO3</a:t>
              </a:r>
            </a:p>
          </p:txBody>
        </p:sp>
      </p:grpSp>
      <p:sp>
        <p:nvSpPr>
          <p:cNvPr id="540" name="1."/>
          <p:cNvSpPr txBox="1"/>
          <p:nvPr/>
        </p:nvSpPr>
        <p:spPr>
          <a:xfrm>
            <a:off x="10311224" y="5824517"/>
            <a:ext cx="502413"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355600">
              <a:lnSpc>
                <a:spcPct val="100000"/>
              </a:lnSpc>
              <a:spcBef>
                <a:spcPts val="4700"/>
              </a:spcBef>
              <a:defRPr sz="4000">
                <a:solidFill>
                  <a:srgbClr val="FF2600"/>
                </a:solidFill>
                <a:latin typeface="Produkt Medium"/>
                <a:ea typeface="Produkt Medium"/>
                <a:cs typeface="Produkt Medium"/>
                <a:sym typeface="Produkt Medium"/>
              </a:defRPr>
            </a:lvl1pPr>
          </a:lstStyle>
          <a:p>
            <a:pPr/>
            <a:r>
              <a:t>1.</a:t>
            </a:r>
          </a:p>
        </p:txBody>
      </p:sp>
      <p:sp>
        <p:nvSpPr>
          <p:cNvPr id="541" name="2."/>
          <p:cNvSpPr txBox="1"/>
          <p:nvPr/>
        </p:nvSpPr>
        <p:spPr>
          <a:xfrm>
            <a:off x="13925385" y="3428627"/>
            <a:ext cx="557277" cy="756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355600">
              <a:lnSpc>
                <a:spcPct val="100000"/>
              </a:lnSpc>
              <a:spcBef>
                <a:spcPts val="4700"/>
              </a:spcBef>
              <a:defRPr sz="4000">
                <a:solidFill>
                  <a:srgbClr val="FF2600"/>
                </a:solidFill>
                <a:latin typeface="Produkt Medium"/>
                <a:ea typeface="Produkt Medium"/>
                <a:cs typeface="Produkt Medium"/>
                <a:sym typeface="Produkt Medium"/>
              </a:defRPr>
            </a:lvl1pPr>
          </a:lstStyle>
          <a:p>
            <a:pPr/>
            <a:r>
              <a:t>2.</a:t>
            </a:r>
          </a:p>
        </p:txBody>
      </p:sp>
      <p:sp>
        <p:nvSpPr>
          <p:cNvPr id="542" name="Nature Reviews. Cardiology. Jabbar et al. doi:10.1038/nrcardio.2016.174"/>
          <p:cNvSpPr txBox="1"/>
          <p:nvPr/>
        </p:nvSpPr>
        <p:spPr>
          <a:xfrm>
            <a:off x="426264" y="12963466"/>
            <a:ext cx="5427002" cy="557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355600">
              <a:lnSpc>
                <a:spcPct val="100000"/>
              </a:lnSpc>
              <a:spcBef>
                <a:spcPts val="4700"/>
              </a:spcBef>
              <a:defRPr sz="1400">
                <a:solidFill>
                  <a:srgbClr val="53585F"/>
                </a:solidFill>
                <a:latin typeface="Graphik Light"/>
                <a:ea typeface="Graphik Light"/>
                <a:cs typeface="Graphik Light"/>
                <a:sym typeface="Graphik Light"/>
              </a:defRPr>
            </a:lvl1pPr>
          </a:lstStyle>
          <a:p>
            <a:pPr/>
            <a:r>
              <a:t>Nature Reviews. Cardiology. Jabbar et al. doi:10.1038/nrcardio.2016.174</a:t>
            </a:r>
          </a:p>
        </p:txBody>
      </p:sp>
      <p:pic>
        <p:nvPicPr>
          <p:cNvPr id="543" name="Captura de Pantalla 2025-09-05 a la(s) 10.54.02 p. m..png" descr="Captura de Pantalla 2025-09-05 a la(s) 10.54.02 p. m..png"/>
          <p:cNvPicPr>
            <a:picLocks noChangeAspect="1"/>
          </p:cNvPicPr>
          <p:nvPr/>
        </p:nvPicPr>
        <p:blipFill>
          <a:blip r:embed="rId4">
            <a:extLst/>
          </a:blip>
          <a:stretch>
            <a:fillRect/>
          </a:stretch>
        </p:blipFill>
        <p:spPr>
          <a:xfrm>
            <a:off x="21191590" y="12673159"/>
            <a:ext cx="2994413" cy="75692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1" grpId="2"/>
      <p:bldP build="whole" bldLvl="1" animBg="1" rev="0" advAuto="0" spid="54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47" name="Cuadrado"/>
          <p:cNvSpPr/>
          <p:nvPr/>
        </p:nvSpPr>
        <p:spPr>
          <a:xfrm>
            <a:off x="11684000" y="6350000"/>
            <a:ext cx="1270000" cy="1270000"/>
          </a:xfrm>
          <a:prstGeom prst="rect">
            <a:avLst/>
          </a:prstGeom>
          <a:solidFill>
            <a:srgbClr val="1C3D76"/>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pic>
        <p:nvPicPr>
          <p:cNvPr id="548" name="Captura de Pantalla 2025-02-28 a la(s) 10.28.31 p. m..png" descr="Captura de Pantalla 2025-02-28 a la(s) 10.28.31 p. m..png"/>
          <p:cNvPicPr>
            <a:picLocks noChangeAspect="1"/>
          </p:cNvPicPr>
          <p:nvPr/>
        </p:nvPicPr>
        <p:blipFill>
          <a:blip r:embed="rId3">
            <a:extLst/>
          </a:blip>
          <a:stretch>
            <a:fillRect/>
          </a:stretch>
        </p:blipFill>
        <p:spPr>
          <a:xfrm>
            <a:off x="5247757" y="1366181"/>
            <a:ext cx="14483232" cy="10547076"/>
          </a:xfrm>
          <a:prstGeom prst="rect">
            <a:avLst/>
          </a:prstGeom>
          <a:ln w="12700">
            <a:miter lim="400000"/>
          </a:ln>
        </p:spPr>
      </p:pic>
      <p:sp>
        <p:nvSpPr>
          <p:cNvPr id="549" name="https://doi.org/10.1016/j.jacc.2018.02.045"/>
          <p:cNvSpPr txBox="1"/>
          <p:nvPr/>
        </p:nvSpPr>
        <p:spPr>
          <a:xfrm>
            <a:off x="15659247" y="13094507"/>
            <a:ext cx="5581498"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spcBef>
                <a:spcPts val="2400"/>
              </a:spcBef>
              <a:defRPr>
                <a:latin typeface="Canela Text Regular"/>
                <a:ea typeface="Canela Text Regular"/>
                <a:cs typeface="Canela Text Regular"/>
                <a:sym typeface="Canela Text Regular"/>
              </a:defRPr>
            </a:lvl1pPr>
          </a:lstStyle>
          <a:p>
            <a:pPr/>
            <a:r>
              <a:t>https://doi.org/10.1016/j.jacc.2018.02.045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Título 1"/>
          <p:cNvSpPr txBox="1"/>
          <p:nvPr>
            <p:ph type="title"/>
          </p:nvPr>
        </p:nvSpPr>
        <p:spPr>
          <a:xfrm>
            <a:off x="1964398" y="2028379"/>
            <a:ext cx="21031202" cy="902603"/>
          </a:xfrm>
          <a:prstGeom prst="rect">
            <a:avLst/>
          </a:prstGeom>
        </p:spPr>
        <p:txBody>
          <a:bodyPr/>
          <a:lstStyle/>
          <a:p>
            <a:pPr algn="ctr" defTabSz="936344">
              <a:defRPr sz="4880">
                <a:solidFill>
                  <a:srgbClr val="000000"/>
                </a:solidFill>
              </a:defRPr>
            </a:pPr>
            <a:r>
              <a:t>Modelo por el cual la T</a:t>
            </a:r>
            <a:r>
              <a:rPr baseline="-15125"/>
              <a:t>3 </a:t>
            </a:r>
            <a:r>
              <a:t> media los cambios  hemodinámicos</a:t>
            </a:r>
          </a:p>
        </p:txBody>
      </p:sp>
      <p:grpSp>
        <p:nvGrpSpPr>
          <p:cNvPr id="556" name="Marcador de contenido 3"/>
          <p:cNvGrpSpPr/>
          <p:nvPr/>
        </p:nvGrpSpPr>
        <p:grpSpPr>
          <a:xfrm>
            <a:off x="2591647" y="3144227"/>
            <a:ext cx="19200706" cy="9075567"/>
            <a:chOff x="0" y="0"/>
            <a:chExt cx="19200705" cy="9075566"/>
          </a:xfrm>
        </p:grpSpPr>
        <p:sp>
          <p:nvSpPr>
            <p:cNvPr id="554" name="Rectángulo"/>
            <p:cNvSpPr/>
            <p:nvPr/>
          </p:nvSpPr>
          <p:spPr>
            <a:xfrm>
              <a:off x="0" y="0"/>
              <a:ext cx="19200706" cy="9075566"/>
            </a:xfrm>
            <a:prstGeom prst="rect">
              <a:avLst/>
            </a:prstGeom>
            <a:solidFill>
              <a:srgbClr val="4EA9F0"/>
            </a:solidFill>
            <a:ln w="12700" cap="flat">
              <a:noFill/>
              <a:miter lim="400000"/>
            </a:ln>
            <a:effectLst/>
          </p:spPr>
          <p:txBody>
            <a:bodyPr wrap="square" lIns="50800" tIns="50800" rIns="50800" bIns="50800" numCol="1" anchor="ctr">
              <a:noAutofit/>
            </a:bodyPr>
            <a:lstStyle/>
            <a:p>
              <a:pPr algn="l" defTabSz="1828800">
                <a:lnSpc>
                  <a:spcPct val="100000"/>
                </a:lnSpc>
                <a:defRPr sz="3600">
                  <a:latin typeface="Verdana"/>
                  <a:ea typeface="Verdana"/>
                  <a:cs typeface="Verdana"/>
                  <a:sym typeface="Verdana"/>
                </a:defRPr>
              </a:pPr>
            </a:p>
          </p:txBody>
        </p:sp>
        <p:pic>
          <p:nvPicPr>
            <p:cNvPr id="555" name="image10.png" descr="image10.png"/>
            <p:cNvPicPr>
              <a:picLocks noChangeAspect="1"/>
            </p:cNvPicPr>
            <p:nvPr/>
          </p:nvPicPr>
          <p:blipFill>
            <a:blip r:embed="rId2">
              <a:extLst/>
            </a:blip>
            <a:stretch>
              <a:fillRect/>
            </a:stretch>
          </p:blipFill>
          <p:spPr>
            <a:xfrm>
              <a:off x="0" y="0"/>
              <a:ext cx="19200707" cy="9075567"/>
            </a:xfrm>
            <a:prstGeom prst="rect">
              <a:avLst/>
            </a:prstGeom>
            <a:ln w="12700" cap="flat">
              <a:noFill/>
              <a:miter lim="400000"/>
            </a:ln>
            <a:effectLst/>
          </p:spPr>
        </p:pic>
      </p:grpSp>
      <p:sp>
        <p:nvSpPr>
          <p:cNvPr id="557" name="CuadroTexto 4"/>
          <p:cNvSpPr txBox="1"/>
          <p:nvPr/>
        </p:nvSpPr>
        <p:spPr>
          <a:xfrm>
            <a:off x="14149965" y="12623800"/>
            <a:ext cx="7294085" cy="487678"/>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1828800">
              <a:lnSpc>
                <a:spcPct val="100000"/>
              </a:lnSpc>
              <a:defRPr sz="2000">
                <a:solidFill>
                  <a:srgbClr val="503291"/>
                </a:solidFill>
                <a:latin typeface="Verdana"/>
                <a:ea typeface="Verdana"/>
                <a:cs typeface="Verdana"/>
                <a:sym typeface="Verdana"/>
              </a:defRPr>
            </a:lvl1pPr>
          </a:lstStyle>
          <a:p>
            <a:pPr/>
            <a:r>
              <a:t>Adaptado de NEJM 2001;344:501-50</a:t>
            </a:r>
          </a:p>
        </p:txBody>
      </p:sp>
      <p:sp>
        <p:nvSpPr>
          <p:cNvPr id="558" name="Rectángulo"/>
          <p:cNvSpPr/>
          <p:nvPr/>
        </p:nvSpPr>
        <p:spPr>
          <a:xfrm>
            <a:off x="20837070" y="12407640"/>
            <a:ext cx="2789431" cy="1270002"/>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pic>
        <p:nvPicPr>
          <p:cNvPr id="559" name="Captura de Pantalla 2025-09-05 a la(s) 10.54.02 p. m..png" descr="Captura de Pantalla 2025-09-05 a la(s) 10.54.02 p. m..png"/>
          <p:cNvPicPr>
            <a:picLocks noChangeAspect="1"/>
          </p:cNvPicPr>
          <p:nvPr/>
        </p:nvPicPr>
        <p:blipFill>
          <a:blip r:embed="rId3">
            <a:extLst/>
          </a:blip>
          <a:stretch>
            <a:fillRect/>
          </a:stretch>
        </p:blipFill>
        <p:spPr>
          <a:xfrm>
            <a:off x="261649" y="85530"/>
            <a:ext cx="5716703" cy="1445056"/>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1" name="Captura de Pantalla 2025-02-28 a la(s) 1.12.00 a. m..png" descr="Captura de Pantalla 2025-02-28 a la(s) 1.12.00 a. m..png"/>
          <p:cNvPicPr>
            <a:picLocks noChangeAspect="1"/>
          </p:cNvPicPr>
          <p:nvPr/>
        </p:nvPicPr>
        <p:blipFill>
          <a:blip r:embed="rId3">
            <a:extLst/>
          </a:blip>
          <a:stretch>
            <a:fillRect/>
          </a:stretch>
        </p:blipFill>
        <p:spPr>
          <a:xfrm>
            <a:off x="1767167" y="-50035"/>
            <a:ext cx="22673803" cy="12838333"/>
          </a:xfrm>
          <a:prstGeom prst="rect">
            <a:avLst/>
          </a:prstGeom>
          <a:ln w="12700">
            <a:miter lim="400000"/>
          </a:ln>
        </p:spPr>
      </p:pic>
      <p:sp>
        <p:nvSpPr>
          <p:cNvPr id="562" name="Efectos de las hormonas tiroideas en el sistema CV"/>
          <p:cNvSpPr txBox="1"/>
          <p:nvPr>
            <p:ph type="title"/>
          </p:nvPr>
        </p:nvSpPr>
        <p:spPr>
          <a:xfrm>
            <a:off x="266700" y="393700"/>
            <a:ext cx="8451461" cy="1727200"/>
          </a:xfrm>
          <a:prstGeom prst="rect">
            <a:avLst/>
          </a:prstGeom>
        </p:spPr>
        <p:txBody>
          <a:bodyPr/>
          <a:lstStyle>
            <a:lvl1pPr defTabSz="1389888">
              <a:defRPr spc="-99" sz="4700"/>
            </a:lvl1pPr>
          </a:lstStyle>
          <a:p>
            <a:pPr/>
            <a:r>
              <a:t>Efectos de las hormonas tiroideas en el sistema CV</a:t>
            </a:r>
          </a:p>
        </p:txBody>
      </p:sp>
      <p:pic>
        <p:nvPicPr>
          <p:cNvPr id="563" name="Captura de Pantalla 2025-09-05 a la(s) 10.54.02 p. m..png" descr="Captura de Pantalla 2025-09-05 a la(s) 10.54.02 p. m..png"/>
          <p:cNvPicPr>
            <a:picLocks noChangeAspect="1"/>
          </p:cNvPicPr>
          <p:nvPr/>
        </p:nvPicPr>
        <p:blipFill>
          <a:blip r:embed="rId4">
            <a:extLst/>
          </a:blip>
          <a:stretch>
            <a:fillRect/>
          </a:stretch>
        </p:blipFill>
        <p:spPr>
          <a:xfrm>
            <a:off x="133338" y="12313868"/>
            <a:ext cx="3755820" cy="94938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Agenda"/>
          <p:cNvSpPr txBox="1"/>
          <p:nvPr>
            <p:ph type="body" sz="quarter" idx="1"/>
          </p:nvPr>
        </p:nvSpPr>
        <p:spPr>
          <a:xfrm>
            <a:off x="891791" y="3194001"/>
            <a:ext cx="21971003" cy="1689102"/>
          </a:xfrm>
          <a:prstGeom prst="rect">
            <a:avLst/>
          </a:prstGeom>
        </p:spPr>
        <p:txBody>
          <a:bodyPr/>
          <a:lstStyle>
            <a:lvl1pPr algn="ctr" defTabSz="1780032">
              <a:lnSpc>
                <a:spcPct val="90000"/>
              </a:lnSpc>
              <a:defRPr spc="-99" sz="8300">
                <a:latin typeface="Canela Bold"/>
                <a:ea typeface="Canela Bold"/>
                <a:cs typeface="Canela Bold"/>
                <a:sym typeface="Canela Bold"/>
              </a:defRPr>
            </a:lvl1pPr>
          </a:lstStyle>
          <a:p>
            <a:pPr/>
            <a:r>
              <a:t>Agenda</a:t>
            </a:r>
          </a:p>
        </p:txBody>
      </p:sp>
      <p:sp>
        <p:nvSpPr>
          <p:cNvPr id="568" name="Introducción…"/>
          <p:cNvSpPr txBox="1"/>
          <p:nvPr>
            <p:ph type="body" idx="21"/>
          </p:nvPr>
        </p:nvSpPr>
        <p:spPr>
          <a:xfrm>
            <a:off x="2427945" y="4975521"/>
            <a:ext cx="21971003" cy="8256013"/>
          </a:xfrm>
          <a:prstGeom prst="rect">
            <a:avLst/>
          </a:prstGeom>
          <a:extLst>
            <a:ext uri="{C572A759-6A51-4108-AA02-DFA0A04FC94B}">
              <ma14:wrappingTextBoxFlag xmlns:ma14="http://schemas.microsoft.com/office/mac/drawingml/2011/main" val="1"/>
            </a:ext>
          </a:extLst>
        </p:spPr>
        <p:txBody>
          <a:bodyPr/>
          <a:lstStyle/>
          <a:p>
            <a:pPr>
              <a:defRPr>
                <a:latin typeface="+mn-lt"/>
                <a:ea typeface="+mn-ea"/>
                <a:cs typeface="+mn-cs"/>
                <a:sym typeface="Helvetica Neue"/>
              </a:defRPr>
            </a:pPr>
            <a:r>
              <a:t>Introducción</a:t>
            </a:r>
          </a:p>
          <a:p>
            <a:pPr>
              <a:defRPr>
                <a:latin typeface="+mn-lt"/>
                <a:ea typeface="+mn-ea"/>
                <a:cs typeface="+mn-cs"/>
                <a:sym typeface="Helvetica Neue"/>
              </a:defRPr>
            </a:pPr>
            <a:r>
              <a:t>Aspectos fisiológicos de las  HT a nivel cardiovascular</a:t>
            </a:r>
          </a:p>
          <a:p>
            <a:pPr>
              <a:defRPr b="1">
                <a:latin typeface="+mn-lt"/>
                <a:ea typeface="+mn-ea"/>
                <a:cs typeface="+mn-cs"/>
                <a:sym typeface="Helvetica Neue"/>
              </a:defRPr>
            </a:pPr>
            <a:r>
              <a:t>Acciones de las hormonas tiroideas  en el metabolismo de lípidos</a:t>
            </a:r>
          </a:p>
          <a:p>
            <a:pPr>
              <a:defRPr>
                <a:latin typeface="+mn-lt"/>
                <a:ea typeface="+mn-ea"/>
                <a:cs typeface="+mn-cs"/>
                <a:sym typeface="Helvetica Neue"/>
              </a:defRPr>
            </a:pPr>
            <a:r>
              <a:t>Disfunción Tiroidea y Enfermedad Cardiovascular</a:t>
            </a:r>
          </a:p>
          <a:p>
            <a:pPr>
              <a:defRPr>
                <a:latin typeface="+mn-lt"/>
                <a:ea typeface="+mn-ea"/>
                <a:cs typeface="+mn-cs"/>
                <a:sym typeface="Helvetica Neue"/>
              </a:defRPr>
            </a:pPr>
            <a:r>
              <a:t>Perspectivas del tratamiento</a:t>
            </a:r>
          </a:p>
        </p:txBody>
      </p:sp>
      <p:pic>
        <p:nvPicPr>
          <p:cNvPr id="569" name="Captura de Pantalla 2025-09-05 a la(s) 10.54.02 p. m..png" descr="Captura de Pantalla 2025-09-05 a la(s) 10.54.02 p. m..png"/>
          <p:cNvPicPr>
            <a:picLocks noChangeAspect="1"/>
          </p:cNvPicPr>
          <p:nvPr/>
        </p:nvPicPr>
        <p:blipFill>
          <a:blip r:embed="rId2">
            <a:extLst/>
          </a:blip>
          <a:stretch>
            <a:fillRect/>
          </a:stretch>
        </p:blipFill>
        <p:spPr>
          <a:xfrm>
            <a:off x="261649" y="85530"/>
            <a:ext cx="8524564" cy="215482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Acciones de las hormonas tiroideas en el metabolismo de lípidos"/>
          <p:cNvSpPr txBox="1"/>
          <p:nvPr>
            <p:ph type="title"/>
          </p:nvPr>
        </p:nvSpPr>
        <p:spPr>
          <a:xfrm>
            <a:off x="1176751" y="1030769"/>
            <a:ext cx="21305206" cy="2537880"/>
          </a:xfrm>
          <a:prstGeom prst="rect">
            <a:avLst/>
          </a:prstGeom>
        </p:spPr>
        <p:txBody>
          <a:bodyPr/>
          <a:lstStyle>
            <a:lvl1pPr defTabSz="1389888">
              <a:defRPr spc="-127" sz="6000"/>
            </a:lvl1pPr>
          </a:lstStyle>
          <a:p>
            <a:pPr/>
            <a:r>
              <a:t>Acciones de las hormonas tiroideas en el metabolismo de lípidos </a:t>
            </a:r>
          </a:p>
        </p:txBody>
      </p:sp>
      <p:pic>
        <p:nvPicPr>
          <p:cNvPr id="572" name="Captura de Pantalla 2025-02-28 a la(s) 11.19.01 p. m..png" descr="Captura de Pantalla 2025-02-28 a la(s) 11.19.01 p. m..png"/>
          <p:cNvPicPr>
            <a:picLocks noChangeAspect="1"/>
          </p:cNvPicPr>
          <p:nvPr/>
        </p:nvPicPr>
        <p:blipFill>
          <a:blip r:embed="rId3">
            <a:extLst/>
          </a:blip>
          <a:stretch>
            <a:fillRect/>
          </a:stretch>
        </p:blipFill>
        <p:spPr>
          <a:xfrm>
            <a:off x="7270716" y="3003778"/>
            <a:ext cx="15616729" cy="10350043"/>
          </a:xfrm>
          <a:prstGeom prst="rect">
            <a:avLst/>
          </a:prstGeom>
          <a:ln w="12700">
            <a:miter lim="400000"/>
          </a:ln>
        </p:spPr>
      </p:pic>
      <p:sp>
        <p:nvSpPr>
          <p:cNvPr id="573" name="Endocrine (2024) 84:293–300"/>
          <p:cNvSpPr txBox="1"/>
          <p:nvPr/>
        </p:nvSpPr>
        <p:spPr>
          <a:xfrm>
            <a:off x="21147724" y="12777056"/>
            <a:ext cx="323932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00000"/>
              </a:lnSpc>
              <a:spcBef>
                <a:spcPts val="1200"/>
              </a:spcBef>
              <a:defRPr sz="2000">
                <a:latin typeface="Times Roman"/>
                <a:ea typeface="Times Roman"/>
                <a:cs typeface="Times Roman"/>
                <a:sym typeface="Times Roman"/>
              </a:defRPr>
            </a:lvl1pPr>
          </a:lstStyle>
          <a:p>
            <a:pPr/>
            <a:r>
              <a:t>Endocrine (2024) 84:293–300 </a:t>
            </a:r>
          </a:p>
        </p:txBody>
      </p:sp>
      <p:sp>
        <p:nvSpPr>
          <p:cNvPr id="574" name="Las hormonas tiroideas influyen en todos los aspectos del metabolismo de los lípidos, incluida la síntesis, movilización y degradación."/>
          <p:cNvSpPr txBox="1"/>
          <p:nvPr/>
        </p:nvSpPr>
        <p:spPr>
          <a:xfrm>
            <a:off x="695629" y="6396776"/>
            <a:ext cx="7786576" cy="3564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sz="4000">
                <a:latin typeface="+mn-lt"/>
                <a:ea typeface="+mn-ea"/>
                <a:cs typeface="+mn-cs"/>
                <a:sym typeface="Helvetica Neue"/>
              </a:defRPr>
            </a:lvl1pPr>
          </a:lstStyle>
          <a:p>
            <a:pPr/>
            <a:r>
              <a:t>Las hormonas tiroideas influyen en todos los aspectos del metabolismo de los lípidos, incluida la síntesis, movilización y degradación. </a:t>
            </a:r>
          </a:p>
        </p:txBody>
      </p:sp>
      <p:pic>
        <p:nvPicPr>
          <p:cNvPr id="575" name="Captura de Pantalla 2025-09-05 a la(s) 10.54.02 p. m..png" descr="Captura de Pantalla 2025-09-05 a la(s) 10.54.02 p. m..png"/>
          <p:cNvPicPr>
            <a:picLocks noChangeAspect="1"/>
          </p:cNvPicPr>
          <p:nvPr/>
        </p:nvPicPr>
        <p:blipFill>
          <a:blip r:embed="rId4">
            <a:extLst/>
          </a:blip>
          <a:stretch>
            <a:fillRect/>
          </a:stretch>
        </p:blipFill>
        <p:spPr>
          <a:xfrm>
            <a:off x="182973" y="11975957"/>
            <a:ext cx="5716702" cy="1445056"/>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La hormona tiroidea (TH) aumenta la síntesis de colesterol y el flujo de ácidos biliares (BA), lo que resulta en una reducción del colesterol hepático y una mejora de la absorción de colesterol desde la circulación hacia el hígado."/>
          <p:cNvSpPr txBox="1"/>
          <p:nvPr>
            <p:ph type="title"/>
          </p:nvPr>
        </p:nvSpPr>
        <p:spPr>
          <a:xfrm>
            <a:off x="892628" y="2951841"/>
            <a:ext cx="6641499" cy="6333539"/>
          </a:xfrm>
          <a:prstGeom prst="rect">
            <a:avLst/>
          </a:prstGeom>
        </p:spPr>
        <p:txBody>
          <a:bodyPr/>
          <a:lstStyle>
            <a:lvl1pPr algn="just" defTabSz="457200">
              <a:lnSpc>
                <a:spcPct val="117999"/>
              </a:lnSpc>
              <a:defRPr spc="0" sz="3800">
                <a:latin typeface="+mn-lt"/>
                <a:ea typeface="+mn-ea"/>
                <a:cs typeface="+mn-cs"/>
                <a:sym typeface="Helvetica Neue"/>
              </a:defRPr>
            </a:lvl1pPr>
          </a:lstStyle>
          <a:p>
            <a:pPr/>
            <a:r>
              <a:t>La hormona tiroidea (TH) aumenta la síntesis de colesterol y el flujo de ácidos biliares (BA), lo que resulta en una reducción del colesterol hepático y una mejora de la absorción de colesterol desde la circulación hacia el hígado. </a:t>
            </a:r>
          </a:p>
        </p:txBody>
      </p:sp>
      <p:pic>
        <p:nvPicPr>
          <p:cNvPr id="580" name="Captura de Pantalla 2025-03-01 a la(s) 12.19.20 a. m..png" descr="Captura de Pantalla 2025-03-01 a la(s) 12.19.20 a. m..png"/>
          <p:cNvPicPr>
            <a:picLocks noChangeAspect="1"/>
          </p:cNvPicPr>
          <p:nvPr/>
        </p:nvPicPr>
        <p:blipFill>
          <a:blip r:embed="rId3">
            <a:extLst/>
          </a:blip>
          <a:stretch>
            <a:fillRect/>
          </a:stretch>
        </p:blipFill>
        <p:spPr>
          <a:xfrm>
            <a:off x="8015938" y="-25628"/>
            <a:ext cx="16409975" cy="13178342"/>
          </a:xfrm>
          <a:prstGeom prst="rect">
            <a:avLst/>
          </a:prstGeom>
          <a:ln w="12700">
            <a:miter lim="400000"/>
          </a:ln>
        </p:spPr>
      </p:pic>
      <p:sp>
        <p:nvSpPr>
          <p:cNvPr id="581" name="doi: 10.3389/fendo.2018.00511"/>
          <p:cNvSpPr txBox="1"/>
          <p:nvPr/>
        </p:nvSpPr>
        <p:spPr>
          <a:xfrm>
            <a:off x="19049285" y="13321393"/>
            <a:ext cx="5163004"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00000"/>
              </a:lnSpc>
              <a:spcBef>
                <a:spcPts val="1200"/>
              </a:spcBef>
              <a:defRPr sz="3100">
                <a:solidFill>
                  <a:srgbClr val="4D4D4D"/>
                </a:solidFill>
                <a:latin typeface="Times Roman"/>
                <a:ea typeface="Times Roman"/>
                <a:cs typeface="Times Roman"/>
                <a:sym typeface="Times Roman"/>
              </a:defRPr>
            </a:lvl1pPr>
          </a:lstStyle>
          <a:p>
            <a:pPr/>
            <a:r>
              <a:t>doi: 10.3389/fendo.2018.00511 </a:t>
            </a:r>
          </a:p>
        </p:txBody>
      </p:sp>
      <p:pic>
        <p:nvPicPr>
          <p:cNvPr id="582" name="Captura de Pantalla 2025-09-05 a la(s) 10.54.02 p. m..png" descr="Captura de Pantalla 2025-09-05 a la(s) 10.54.02 p. m..png"/>
          <p:cNvPicPr>
            <a:picLocks noChangeAspect="1"/>
          </p:cNvPicPr>
          <p:nvPr/>
        </p:nvPicPr>
        <p:blipFill>
          <a:blip r:embed="rId4">
            <a:extLst/>
          </a:blip>
          <a:stretch>
            <a:fillRect/>
          </a:stretch>
        </p:blipFill>
        <p:spPr>
          <a:xfrm>
            <a:off x="392778" y="386085"/>
            <a:ext cx="5716702" cy="144505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Efecto de las hormonas tiroideas en varias fracciones de lípidos"/>
          <p:cNvSpPr txBox="1"/>
          <p:nvPr>
            <p:ph type="title"/>
          </p:nvPr>
        </p:nvSpPr>
        <p:spPr>
          <a:xfrm>
            <a:off x="861301" y="3050198"/>
            <a:ext cx="21945601" cy="1727202"/>
          </a:xfrm>
          <a:prstGeom prst="rect">
            <a:avLst/>
          </a:prstGeom>
        </p:spPr>
        <p:txBody>
          <a:bodyPr/>
          <a:lstStyle>
            <a:lvl1pPr defTabSz="1804416">
              <a:defRPr spc="-100" sz="6200">
                <a:solidFill>
                  <a:srgbClr val="5E5E5E"/>
                </a:solidFill>
              </a:defRPr>
            </a:lvl1pPr>
          </a:lstStyle>
          <a:p>
            <a:pPr/>
            <a:r>
              <a:t>Efecto de las hormonas tiroideas en varias fracciones de lípidos </a:t>
            </a:r>
          </a:p>
        </p:txBody>
      </p:sp>
      <p:pic>
        <p:nvPicPr>
          <p:cNvPr id="587" name="Captura de Pantalla 2025-03-01 a la(s) 12.38.02 a. m..png" descr="Captura de Pantalla 2025-03-01 a la(s) 12.38.02 a. m..png"/>
          <p:cNvPicPr>
            <a:picLocks noChangeAspect="1"/>
          </p:cNvPicPr>
          <p:nvPr/>
        </p:nvPicPr>
        <p:blipFill>
          <a:blip r:embed="rId3">
            <a:extLst/>
          </a:blip>
          <a:stretch>
            <a:fillRect/>
          </a:stretch>
        </p:blipFill>
        <p:spPr>
          <a:xfrm>
            <a:off x="714121" y="6469531"/>
            <a:ext cx="22955758" cy="2238988"/>
          </a:xfrm>
          <a:prstGeom prst="rect">
            <a:avLst/>
          </a:prstGeom>
          <a:ln w="12700">
            <a:miter lim="400000"/>
          </a:ln>
        </p:spPr>
      </p:pic>
      <p:sp>
        <p:nvSpPr>
          <p:cNvPr id="588" name="doi: 10.3389/fendo.2018.00511"/>
          <p:cNvSpPr txBox="1"/>
          <p:nvPr/>
        </p:nvSpPr>
        <p:spPr>
          <a:xfrm>
            <a:off x="18613856" y="13294179"/>
            <a:ext cx="5163003"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00000"/>
              </a:lnSpc>
              <a:spcBef>
                <a:spcPts val="1200"/>
              </a:spcBef>
              <a:defRPr sz="3100">
                <a:solidFill>
                  <a:srgbClr val="4D4D4D"/>
                </a:solidFill>
                <a:latin typeface="Times Roman"/>
                <a:ea typeface="Times Roman"/>
                <a:cs typeface="Times Roman"/>
                <a:sym typeface="Times Roman"/>
              </a:defRPr>
            </a:lvl1pPr>
          </a:lstStyle>
          <a:p>
            <a:pPr/>
            <a:r>
              <a:t>doi: 10.3389/fendo.2018.00511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Agenda"/>
          <p:cNvSpPr txBox="1"/>
          <p:nvPr>
            <p:ph type="body" sz="quarter" idx="1"/>
          </p:nvPr>
        </p:nvSpPr>
        <p:spPr>
          <a:xfrm>
            <a:off x="1206499" y="1217413"/>
            <a:ext cx="21971002" cy="1689102"/>
          </a:xfrm>
          <a:prstGeom prst="rect">
            <a:avLst/>
          </a:prstGeom>
        </p:spPr>
        <p:txBody>
          <a:bodyPr/>
          <a:lstStyle>
            <a:lvl1pPr algn="ctr" defTabSz="1780032">
              <a:lnSpc>
                <a:spcPct val="90000"/>
              </a:lnSpc>
              <a:defRPr spc="-99" sz="8300">
                <a:latin typeface="Canela Bold"/>
                <a:ea typeface="Canela Bold"/>
                <a:cs typeface="Canela Bold"/>
                <a:sym typeface="Canela Bold"/>
              </a:defRPr>
            </a:lvl1pPr>
          </a:lstStyle>
          <a:p>
            <a:pPr/>
            <a:r>
              <a:t>Agenda</a:t>
            </a:r>
          </a:p>
        </p:txBody>
      </p:sp>
      <p:sp>
        <p:nvSpPr>
          <p:cNvPr id="593" name="Introducción…"/>
          <p:cNvSpPr txBox="1"/>
          <p:nvPr>
            <p:ph type="body" idx="21"/>
          </p:nvPr>
        </p:nvSpPr>
        <p:spPr>
          <a:xfrm>
            <a:off x="3130066" y="4057624"/>
            <a:ext cx="21971003" cy="8256013"/>
          </a:xfrm>
          <a:prstGeom prst="rect">
            <a:avLst/>
          </a:prstGeom>
          <a:extLst>
            <a:ext uri="{C572A759-6A51-4108-AA02-DFA0A04FC94B}">
              <ma14:wrappingTextBoxFlag xmlns:ma14="http://schemas.microsoft.com/office/mac/drawingml/2011/main" val="1"/>
            </a:ext>
          </a:extLst>
        </p:spPr>
        <p:txBody>
          <a:bodyPr/>
          <a:lstStyle/>
          <a:p>
            <a:pPr>
              <a:defRPr>
                <a:latin typeface="+mn-lt"/>
                <a:ea typeface="+mn-ea"/>
                <a:cs typeface="+mn-cs"/>
                <a:sym typeface="Helvetica Neue"/>
              </a:defRPr>
            </a:pPr>
            <a:r>
              <a:t>Introducción</a:t>
            </a:r>
          </a:p>
          <a:p>
            <a:pPr>
              <a:defRPr>
                <a:latin typeface="+mn-lt"/>
                <a:ea typeface="+mn-ea"/>
                <a:cs typeface="+mn-cs"/>
                <a:sym typeface="Helvetica Neue"/>
              </a:defRPr>
            </a:pPr>
            <a:r>
              <a:t>Aspectos fisiológicos de las  HT a nivel cardiovascular</a:t>
            </a:r>
          </a:p>
          <a:p>
            <a:pPr>
              <a:defRPr>
                <a:latin typeface="+mn-lt"/>
                <a:ea typeface="+mn-ea"/>
                <a:cs typeface="+mn-cs"/>
                <a:sym typeface="Helvetica Neue"/>
              </a:defRPr>
            </a:pPr>
            <a:r>
              <a:t>Acciones de las hormonas tiroideas  en el metabolismo de lípidos</a:t>
            </a:r>
          </a:p>
          <a:p>
            <a:pPr>
              <a:defRPr b="1">
                <a:latin typeface="+mn-lt"/>
                <a:ea typeface="+mn-ea"/>
                <a:cs typeface="+mn-cs"/>
                <a:sym typeface="Helvetica Neue"/>
              </a:defRPr>
            </a:pPr>
            <a:r>
              <a:t>Disfunción Tiroidea y Enfermedad Cardiovascular</a:t>
            </a:r>
          </a:p>
          <a:p>
            <a:pPr>
              <a:defRPr>
                <a:latin typeface="+mn-lt"/>
                <a:ea typeface="+mn-ea"/>
                <a:cs typeface="+mn-cs"/>
                <a:sym typeface="Helvetica Neue"/>
              </a:defRPr>
            </a:pPr>
            <a:r>
              <a:t>Perspectivas del tratamiento</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48" name="Captura de pantalla 2018-06-30 a las 20.48.35.png" descr="Captura de pantalla 2018-06-30 a las 20.48.35.png"/>
          <p:cNvPicPr>
            <a:picLocks noChangeAspect="1"/>
          </p:cNvPicPr>
          <p:nvPr/>
        </p:nvPicPr>
        <p:blipFill>
          <a:blip r:embed="rId3">
            <a:extLst/>
          </a:blip>
          <a:srcRect l="2210" t="0" r="0" b="1364"/>
          <a:stretch>
            <a:fillRect/>
          </a:stretch>
        </p:blipFill>
        <p:spPr>
          <a:xfrm>
            <a:off x="150337" y="87284"/>
            <a:ext cx="5826225" cy="6142385"/>
          </a:xfrm>
          <a:prstGeom prst="rect">
            <a:avLst/>
          </a:prstGeom>
          <a:ln w="12700">
            <a:miter lim="400000"/>
          </a:ln>
        </p:spPr>
      </p:pic>
      <p:sp>
        <p:nvSpPr>
          <p:cNvPr id="449" name="Title 1"/>
          <p:cNvSpPr txBox="1"/>
          <p:nvPr>
            <p:ph type="title"/>
          </p:nvPr>
        </p:nvSpPr>
        <p:spPr>
          <a:xfrm>
            <a:off x="2882778" y="782701"/>
            <a:ext cx="21031201" cy="2651127"/>
          </a:xfrm>
          <a:prstGeom prst="rect">
            <a:avLst/>
          </a:prstGeom>
        </p:spPr>
        <p:txBody>
          <a:bodyPr/>
          <a:lstStyle>
            <a:lvl1pPr defTabSz="1828800">
              <a:defRPr cap="all" sz="6600">
                <a:latin typeface="Arial"/>
                <a:ea typeface="Arial"/>
                <a:cs typeface="Arial"/>
                <a:sym typeface="Arial"/>
              </a:defRPr>
            </a:lvl1pPr>
          </a:lstStyle>
          <a:p>
            <a:pPr/>
            <a:r>
              <a:t>Declaración de Conflicto de Interés</a:t>
            </a:r>
          </a:p>
        </p:txBody>
      </p:sp>
      <p:sp>
        <p:nvSpPr>
          <p:cNvPr id="450" name="Content Placeholder 2"/>
          <p:cNvSpPr txBox="1"/>
          <p:nvPr>
            <p:ph type="body" idx="1"/>
          </p:nvPr>
        </p:nvSpPr>
        <p:spPr>
          <a:xfrm>
            <a:off x="2882778" y="3677475"/>
            <a:ext cx="21031201" cy="7145281"/>
          </a:xfrm>
          <a:prstGeom prst="rect">
            <a:avLst/>
          </a:prstGeom>
        </p:spPr>
        <p:txBody>
          <a:bodyPr/>
          <a:lstStyle/>
          <a:p>
            <a:pPr marL="0" indent="0">
              <a:lnSpc>
                <a:spcPct val="126000"/>
              </a:lnSpc>
              <a:spcBef>
                <a:spcPts val="1200"/>
              </a:spcBef>
              <a:buSzTx/>
              <a:buNone/>
              <a:defRPr sz="4800">
                <a:latin typeface="Times Roman"/>
                <a:ea typeface="Times Roman"/>
                <a:cs typeface="Times Roman"/>
                <a:sym typeface="Times Roman"/>
              </a:defRPr>
            </a:pPr>
          </a:p>
          <a:p>
            <a:pPr marL="0" indent="0">
              <a:lnSpc>
                <a:spcPct val="126000"/>
              </a:lnSpc>
              <a:spcBef>
                <a:spcPts val="1200"/>
              </a:spcBef>
              <a:buSzTx/>
              <a:buNone/>
              <a:defRPr sz="4800">
                <a:latin typeface="Times Roman"/>
                <a:ea typeface="Times Roman"/>
                <a:cs typeface="Times Roman"/>
                <a:sym typeface="Times Roman"/>
              </a:defRPr>
            </a:pPr>
            <a:r>
              <a:t>No tengo conflictos de interés para esta presentación.</a:t>
            </a:r>
          </a:p>
          <a:p>
            <a:pPr marL="0" indent="0" algn="just">
              <a:lnSpc>
                <a:spcPct val="126000"/>
              </a:lnSpc>
              <a:spcBef>
                <a:spcPts val="1200"/>
              </a:spcBef>
              <a:buSzTx/>
              <a:buNone/>
              <a:defRPr sz="4800">
                <a:latin typeface="Times Roman"/>
                <a:ea typeface="Times Roman"/>
                <a:cs typeface="Times Roman"/>
                <a:sym typeface="Times Roman"/>
              </a:defRPr>
            </a:pPr>
          </a:p>
          <a:p>
            <a:pPr marL="0" indent="0" algn="just">
              <a:lnSpc>
                <a:spcPct val="126000"/>
              </a:lnSpc>
              <a:spcBef>
                <a:spcPts val="1200"/>
              </a:spcBef>
              <a:buSzTx/>
              <a:buNone/>
              <a:defRPr sz="4800">
                <a:latin typeface="Times Roman"/>
                <a:ea typeface="Times Roman"/>
                <a:cs typeface="Times Roman"/>
                <a:sym typeface="Times Roman"/>
              </a:defRPr>
            </a:pPr>
            <a:r>
              <a:t>He recibido patrocinios para educación médica continuada u honorarios por conferencista de: Astra Zeneca, Novartis, Sanofi, Abbott, Merck, Bagó-Armstrong, Asofarma, LAM, Cardiopharm, Farqui, Bayer.</a:t>
            </a:r>
          </a:p>
        </p:txBody>
      </p:sp>
      <p:pic>
        <p:nvPicPr>
          <p:cNvPr id="451" name="Picture 3" descr="Picture 3"/>
          <p:cNvPicPr>
            <a:picLocks noChangeAspect="1"/>
          </p:cNvPicPr>
          <p:nvPr/>
        </p:nvPicPr>
        <p:blipFill>
          <a:blip r:embed="rId4">
            <a:extLst/>
          </a:blip>
          <a:stretch>
            <a:fillRect/>
          </a:stretch>
        </p:blipFill>
        <p:spPr>
          <a:xfrm>
            <a:off x="1385934" y="11868746"/>
            <a:ext cx="5755696" cy="1377903"/>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5" name="Captura de Pantalla 2025-03-02 a la(s) 6.21.27 p. m..png" descr="Captura de Pantalla 2025-03-02 a la(s) 6.21.27 p. m..png"/>
          <p:cNvPicPr>
            <a:picLocks noChangeAspect="1"/>
          </p:cNvPicPr>
          <p:nvPr/>
        </p:nvPicPr>
        <p:blipFill>
          <a:blip r:embed="rId3">
            <a:extLst/>
          </a:blip>
          <a:stretch>
            <a:fillRect/>
          </a:stretch>
        </p:blipFill>
        <p:spPr>
          <a:xfrm>
            <a:off x="5434386" y="1972848"/>
            <a:ext cx="15382644" cy="11524005"/>
          </a:xfrm>
          <a:prstGeom prst="rect">
            <a:avLst/>
          </a:prstGeom>
          <a:ln w="12700">
            <a:miter lim="400000"/>
          </a:ln>
        </p:spPr>
      </p:pic>
      <p:sp>
        <p:nvSpPr>
          <p:cNvPr id="596" name="Disfunción Tiroidea"/>
          <p:cNvSpPr txBox="1"/>
          <p:nvPr>
            <p:ph type="body" sz="quarter" idx="1"/>
          </p:nvPr>
        </p:nvSpPr>
        <p:spPr>
          <a:xfrm>
            <a:off x="5683403" y="785367"/>
            <a:ext cx="14884610" cy="1689102"/>
          </a:xfrm>
          <a:prstGeom prst="rect">
            <a:avLst/>
          </a:prstGeom>
        </p:spPr>
        <p:txBody>
          <a:bodyPr lIns="45718" tIns="45718" rIns="45718" bIns="45718"/>
          <a:lstStyle>
            <a:lvl1pPr defTabSz="1780032">
              <a:lnSpc>
                <a:spcPct val="90000"/>
              </a:lnSpc>
              <a:defRPr spc="-79" sz="6600">
                <a:solidFill>
                  <a:srgbClr val="53585F"/>
                </a:solidFill>
                <a:latin typeface="Canela Bold"/>
                <a:ea typeface="Canela Bold"/>
                <a:cs typeface="Canela Bold"/>
                <a:sym typeface="Canela Bold"/>
              </a:defRPr>
            </a:lvl1pPr>
          </a:lstStyle>
          <a:p>
            <a:pPr/>
            <a:r>
              <a:t>Disfunción Tiroidea</a:t>
            </a:r>
          </a:p>
        </p:txBody>
      </p:sp>
      <p:pic>
        <p:nvPicPr>
          <p:cNvPr id="597" name="Captura de Pantalla 2025-09-05 a la(s) 10.54.02 p. m..png" descr="Captura de Pantalla 2025-09-05 a la(s) 10.54.02 p. m..png"/>
          <p:cNvPicPr>
            <a:picLocks noChangeAspect="1"/>
          </p:cNvPicPr>
          <p:nvPr/>
        </p:nvPicPr>
        <p:blipFill>
          <a:blip r:embed="rId4">
            <a:extLst/>
          </a:blip>
          <a:stretch>
            <a:fillRect/>
          </a:stretch>
        </p:blipFill>
        <p:spPr>
          <a:xfrm>
            <a:off x="261649" y="85530"/>
            <a:ext cx="7420176" cy="187565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1" name="Captura de Pantalla 2025-03-03 a la(s) 10.54.16 p. m..png" descr="Captura de Pantalla 2025-03-03 a la(s) 10.54.16 p. m..png"/>
          <p:cNvPicPr>
            <a:picLocks noChangeAspect="1"/>
          </p:cNvPicPr>
          <p:nvPr/>
        </p:nvPicPr>
        <p:blipFill>
          <a:blip r:embed="rId3">
            <a:extLst/>
          </a:blip>
          <a:stretch>
            <a:fillRect/>
          </a:stretch>
        </p:blipFill>
        <p:spPr>
          <a:xfrm>
            <a:off x="3144939" y="2000653"/>
            <a:ext cx="19573914" cy="11913476"/>
          </a:xfrm>
          <a:prstGeom prst="rect">
            <a:avLst/>
          </a:prstGeom>
          <a:ln w="12700">
            <a:miter lim="400000"/>
          </a:ln>
        </p:spPr>
      </p:pic>
      <p:sp>
        <p:nvSpPr>
          <p:cNvPr id="602" name="Cambios Fisiopatológicos que conllevan a una circulación hiperdinámica en el hipertiroidismo"/>
          <p:cNvSpPr txBox="1"/>
          <p:nvPr/>
        </p:nvSpPr>
        <p:spPr>
          <a:xfrm>
            <a:off x="1216585" y="1019932"/>
            <a:ext cx="22623948" cy="9216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spc="-41" sz="4300"/>
            </a:lvl1pPr>
          </a:lstStyle>
          <a:p>
            <a:pPr/>
            <a:r>
              <a:t>Cambios Fisiopatológicos que conllevan a una circulación hiperdinámica en el hipertiroidismo </a:t>
            </a:r>
          </a:p>
        </p:txBody>
      </p:sp>
      <p:sp>
        <p:nvSpPr>
          <p:cNvPr id="603" name="Rev. Cardiovasc. Med. 2022; 23(4): 136"/>
          <p:cNvSpPr txBox="1"/>
          <p:nvPr/>
        </p:nvSpPr>
        <p:spPr>
          <a:xfrm>
            <a:off x="8300792" y="13077122"/>
            <a:ext cx="5231588"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Canela Text Regular"/>
                <a:ea typeface="Canela Text Regular"/>
                <a:cs typeface="Canela Text Regular"/>
                <a:sym typeface="Canela Text Regular"/>
              </a:defRPr>
            </a:lvl1pPr>
          </a:lstStyle>
          <a:p>
            <a:pPr/>
            <a:r>
              <a:t>Rev. Cardiovasc. Med. 2022; 23(4): 136</a:t>
            </a:r>
          </a:p>
        </p:txBody>
      </p:sp>
      <p:pic>
        <p:nvPicPr>
          <p:cNvPr id="604" name="Captura de Pantalla 2025-09-05 a la(s) 10.54.02 p. m..png" descr="Captura de Pantalla 2025-09-05 a la(s) 10.54.02 p. m..png"/>
          <p:cNvPicPr>
            <a:picLocks noChangeAspect="1"/>
          </p:cNvPicPr>
          <p:nvPr/>
        </p:nvPicPr>
        <p:blipFill>
          <a:blip r:embed="rId4">
            <a:extLst/>
          </a:blip>
          <a:stretch>
            <a:fillRect/>
          </a:stretch>
        </p:blipFill>
        <p:spPr>
          <a:xfrm>
            <a:off x="-79284" y="12522755"/>
            <a:ext cx="4422017" cy="1117789"/>
          </a:xfrm>
          <a:prstGeom prst="rect">
            <a:avLst/>
          </a:prstGeom>
          <a:ln w="12700">
            <a:miter lim="400000"/>
          </a:ln>
        </p:spPr>
      </p:pic>
      <p:sp>
        <p:nvSpPr>
          <p:cNvPr id="605" name="1"/>
          <p:cNvSpPr txBox="1"/>
          <p:nvPr/>
        </p:nvSpPr>
        <p:spPr>
          <a:xfrm>
            <a:off x="15681062" y="2296663"/>
            <a:ext cx="230125"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a:t>
            </a:r>
          </a:p>
        </p:txBody>
      </p:sp>
      <p:sp>
        <p:nvSpPr>
          <p:cNvPr id="606" name="2"/>
          <p:cNvSpPr txBox="1"/>
          <p:nvPr/>
        </p:nvSpPr>
        <p:spPr>
          <a:xfrm>
            <a:off x="9133219" y="5183997"/>
            <a:ext cx="284684"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a:t>
            </a:r>
          </a:p>
        </p:txBody>
      </p:sp>
      <p:sp>
        <p:nvSpPr>
          <p:cNvPr id="607" name="3"/>
          <p:cNvSpPr txBox="1"/>
          <p:nvPr/>
        </p:nvSpPr>
        <p:spPr>
          <a:xfrm>
            <a:off x="6515118" y="9112653"/>
            <a:ext cx="288951"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1" name="Imagen" descr="Imagen"/>
          <p:cNvPicPr>
            <a:picLocks noChangeAspect="1"/>
          </p:cNvPicPr>
          <p:nvPr/>
        </p:nvPicPr>
        <p:blipFill>
          <a:blip r:embed="rId2">
            <a:extLst/>
          </a:blip>
          <a:stretch>
            <a:fillRect/>
          </a:stretch>
        </p:blipFill>
        <p:spPr>
          <a:xfrm>
            <a:off x="2524809" y="108491"/>
            <a:ext cx="18842325" cy="12677284"/>
          </a:xfrm>
          <a:prstGeom prst="rect">
            <a:avLst/>
          </a:prstGeom>
          <a:ln w="12700">
            <a:miter lim="400000"/>
          </a:ln>
        </p:spPr>
      </p:pic>
      <p:sp>
        <p:nvSpPr>
          <p:cNvPr id="612" name="European Thyroid Journal (2024) 13 e240090"/>
          <p:cNvSpPr txBox="1"/>
          <p:nvPr/>
        </p:nvSpPr>
        <p:spPr>
          <a:xfrm>
            <a:off x="18605664" y="13191139"/>
            <a:ext cx="5355370"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spcBef>
                <a:spcPts val="1200"/>
              </a:spcBef>
              <a:defRPr i="1" sz="2200">
                <a:latin typeface="Times Roman"/>
                <a:ea typeface="Times Roman"/>
                <a:cs typeface="Times Roman"/>
                <a:sym typeface="Times Roman"/>
              </a:defRPr>
            </a:pPr>
            <a:r>
              <a:t>European Thyroid Journal </a:t>
            </a:r>
            <a:r>
              <a:rPr i="0"/>
              <a:t>(2024) </a:t>
            </a:r>
            <a:r>
              <a:rPr b="1" i="0"/>
              <a:t>13 </a:t>
            </a:r>
            <a:r>
              <a:rPr i="0"/>
              <a:t>e240090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16" name="Título 1"/>
          <p:cNvGrpSpPr/>
          <p:nvPr/>
        </p:nvGrpSpPr>
        <p:grpSpPr>
          <a:xfrm>
            <a:off x="388264" y="385010"/>
            <a:ext cx="24229814" cy="2235244"/>
            <a:chOff x="0" y="0"/>
            <a:chExt cx="24229812" cy="2235243"/>
          </a:xfrm>
        </p:grpSpPr>
        <p:sp>
          <p:nvSpPr>
            <p:cNvPr id="614" name="Rectángulo"/>
            <p:cNvSpPr/>
            <p:nvPr/>
          </p:nvSpPr>
          <p:spPr>
            <a:xfrm>
              <a:off x="-1" y="0"/>
              <a:ext cx="24229814" cy="2235244"/>
            </a:xfrm>
            <a:prstGeom prst="rect">
              <a:avLst/>
            </a:prstGeom>
            <a:solidFill>
              <a:srgbClr val="FFFFFF"/>
            </a:solidFill>
            <a:ln w="9525" cap="flat">
              <a:solidFill>
                <a:srgbClr val="000000"/>
              </a:solidFill>
              <a:prstDash val="solid"/>
              <a:round/>
            </a:ln>
            <a:effectLst/>
          </p:spPr>
          <p:txBody>
            <a:bodyPr wrap="square" lIns="50800" tIns="50800" rIns="50800" bIns="50800" numCol="1" anchor="ctr">
              <a:noAutofit/>
            </a:bodyPr>
            <a:lstStyle/>
            <a:p>
              <a:pPr defTabSz="1170430">
                <a:lnSpc>
                  <a:spcPct val="80000"/>
                </a:lnSpc>
                <a:defRPr spc="-61" sz="6100"/>
              </a:pPr>
            </a:p>
          </p:txBody>
        </p:sp>
        <p:sp>
          <p:nvSpPr>
            <p:cNvPr id="615" name="Efectos de la duración del hipertiroidismo sobre la evolución de la insuficiencia cardíaca"/>
            <p:cNvSpPr txBox="1"/>
            <p:nvPr/>
          </p:nvSpPr>
          <p:spPr>
            <a:xfrm>
              <a:off x="4762" y="4763"/>
              <a:ext cx="24220288" cy="22257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rmAutofit fontScale="100000" lnSpcReduction="0"/>
            </a:bodyPr>
            <a:lstStyle>
              <a:lvl1pPr defTabSz="1170430">
                <a:lnSpc>
                  <a:spcPct val="80000"/>
                </a:lnSpc>
                <a:defRPr spc="-99" sz="6100"/>
              </a:lvl1pPr>
            </a:lstStyle>
            <a:p>
              <a:pPr/>
              <a:r>
                <a:t>Efectos de la duración del hipertiroidismo sobre la evolución de la insuficiencia cardíaca</a:t>
              </a:r>
            </a:p>
          </p:txBody>
        </p:sp>
      </p:grpSp>
      <p:pic>
        <p:nvPicPr>
          <p:cNvPr id="617" name="Captura de Pantalla 2025-03-07 a la(s) 12.44.13 a. m..png" descr="Captura de Pantalla 2025-03-07 a la(s) 12.44.13 a. m..png"/>
          <p:cNvPicPr>
            <a:picLocks noChangeAspect="1"/>
          </p:cNvPicPr>
          <p:nvPr/>
        </p:nvPicPr>
        <p:blipFill>
          <a:blip r:embed="rId3">
            <a:extLst/>
          </a:blip>
          <a:stretch>
            <a:fillRect/>
          </a:stretch>
        </p:blipFill>
        <p:spPr>
          <a:xfrm>
            <a:off x="4753862" y="2508568"/>
            <a:ext cx="14242974" cy="11142464"/>
          </a:xfrm>
          <a:prstGeom prst="rect">
            <a:avLst/>
          </a:prstGeom>
          <a:ln w="12700">
            <a:miter lim="400000"/>
          </a:ln>
        </p:spPr>
      </p:pic>
      <p:sp>
        <p:nvSpPr>
          <p:cNvPr id="618" name="JACC VOL. 71, NO. 16, 2018 APRIL 24, 2018:1781–96"/>
          <p:cNvSpPr txBox="1"/>
          <p:nvPr/>
        </p:nvSpPr>
        <p:spPr>
          <a:xfrm>
            <a:off x="17905060" y="13327023"/>
            <a:ext cx="624918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00000"/>
              </a:lnSpc>
              <a:spcBef>
                <a:spcPts val="1200"/>
              </a:spcBef>
              <a:defRPr sz="2100">
                <a:latin typeface="Times Roman"/>
                <a:ea typeface="Times Roman"/>
                <a:cs typeface="Times Roman"/>
                <a:sym typeface="Times Roman"/>
              </a:defRPr>
            </a:lvl1pPr>
          </a:lstStyle>
          <a:p>
            <a:pPr/>
            <a:r>
              <a:t>JACC VOL. 71, NO. 16, 2018 APRIL 24, 2018:1781–96 </a:t>
            </a:r>
          </a:p>
        </p:txBody>
      </p:sp>
      <p:sp>
        <p:nvSpPr>
          <p:cNvPr id="619" name="AF  atrial fibrillation; CHD coronary heart disease; HF 1⁄4 heart failure; LVEDV left ventricular end-diastolic volume; LVM left ventricular mass; SVR  systemic vascular resistance."/>
          <p:cNvSpPr txBox="1"/>
          <p:nvPr/>
        </p:nvSpPr>
        <p:spPr>
          <a:xfrm>
            <a:off x="87960" y="12054645"/>
            <a:ext cx="6351080" cy="16463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sz="2200">
                <a:latin typeface="+mn-lt"/>
                <a:ea typeface="+mn-ea"/>
                <a:cs typeface="+mn-cs"/>
                <a:sym typeface="Helvetica Neue"/>
              </a:defRPr>
            </a:lvl1pPr>
          </a:lstStyle>
          <a:p>
            <a:pPr/>
            <a:r>
              <a:t>AF  atrial fibrillation; CHD coronary heart disease; HF 1⁄4 heart failure; LVEDV left ventricular end-diastolic volume; LVM left ventricular mass; SVR  systemic vascular resistance.</a:t>
            </a:r>
          </a:p>
        </p:txBody>
      </p:sp>
      <p:pic>
        <p:nvPicPr>
          <p:cNvPr id="620" name="Captura de Pantalla 2025-09-05 a la(s) 10.54.02 p. m..png" descr="Captura de Pantalla 2025-09-05 a la(s) 10.54.02 p. m..png"/>
          <p:cNvPicPr>
            <a:picLocks noChangeAspect="1"/>
          </p:cNvPicPr>
          <p:nvPr/>
        </p:nvPicPr>
        <p:blipFill>
          <a:blip r:embed="rId4">
            <a:extLst/>
          </a:blip>
          <a:stretch>
            <a:fillRect/>
          </a:stretch>
        </p:blipFill>
        <p:spPr>
          <a:xfrm>
            <a:off x="18716716" y="11405155"/>
            <a:ext cx="5642158" cy="1426213"/>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Rectangle 8"/>
          <p:cNvSpPr txBox="1"/>
          <p:nvPr/>
        </p:nvSpPr>
        <p:spPr>
          <a:xfrm>
            <a:off x="3452261" y="11401682"/>
            <a:ext cx="5645913" cy="46666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p>
            <a:pPr defTabSz="821501">
              <a:lnSpc>
                <a:spcPct val="100000"/>
              </a:lnSpc>
              <a:spcBef>
                <a:spcPts val="1200"/>
              </a:spcBef>
              <a:defRPr sz="2000">
                <a:solidFill>
                  <a:srgbClr val="FFFFFF"/>
                </a:solidFill>
                <a:latin typeface="Arial"/>
                <a:ea typeface="Arial"/>
                <a:cs typeface="Arial"/>
                <a:sym typeface="Arial"/>
              </a:defRPr>
            </a:pPr>
            <a:r>
              <a:t>based on Klein and Danzi, In: </a:t>
            </a:r>
            <a:r>
              <a:rPr i="1"/>
              <a:t>The Thyroid</a:t>
            </a:r>
            <a:r>
              <a:t> 2004 </a:t>
            </a:r>
          </a:p>
        </p:txBody>
      </p:sp>
      <p:grpSp>
        <p:nvGrpSpPr>
          <p:cNvPr id="647" name="Group 4"/>
          <p:cNvGrpSpPr/>
          <p:nvPr/>
        </p:nvGrpSpPr>
        <p:grpSpPr>
          <a:xfrm>
            <a:off x="4120612" y="1998953"/>
            <a:ext cx="18095278" cy="10893496"/>
            <a:chOff x="0" y="0"/>
            <a:chExt cx="18095276" cy="10893494"/>
          </a:xfrm>
        </p:grpSpPr>
        <p:pic>
          <p:nvPicPr>
            <p:cNvPr id="625" name="Picture 1" descr="Picture 1"/>
            <p:cNvPicPr>
              <a:picLocks noChangeAspect="1"/>
            </p:cNvPicPr>
            <p:nvPr/>
          </p:nvPicPr>
          <p:blipFill>
            <a:blip r:embed="rId3">
              <a:extLst/>
            </a:blip>
            <a:stretch>
              <a:fillRect/>
            </a:stretch>
          </p:blipFill>
          <p:spPr>
            <a:xfrm>
              <a:off x="-1" y="787754"/>
              <a:ext cx="15296212" cy="10105741"/>
            </a:xfrm>
            <a:prstGeom prst="rect">
              <a:avLst/>
            </a:prstGeom>
            <a:ln w="12700" cap="flat">
              <a:noFill/>
              <a:miter lim="400000"/>
            </a:ln>
            <a:effectLst/>
          </p:spPr>
        </p:pic>
        <p:sp>
          <p:nvSpPr>
            <p:cNvPr id="626" name="TextBox 2"/>
            <p:cNvSpPr txBox="1"/>
            <p:nvPr/>
          </p:nvSpPr>
          <p:spPr>
            <a:xfrm>
              <a:off x="1119411" y="0"/>
              <a:ext cx="3168217" cy="13159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p>
              <a:pPr defTabSz="821501">
                <a:lnSpc>
                  <a:spcPct val="80000"/>
                </a:lnSpc>
                <a:defRPr>
                  <a:latin typeface="Century Gothic"/>
                  <a:ea typeface="Century Gothic"/>
                  <a:cs typeface="Century Gothic"/>
                  <a:sym typeface="Century Gothic"/>
                </a:defRPr>
              </a:pPr>
            </a:p>
            <a:p>
              <a:pPr defTabSz="821501">
                <a:lnSpc>
                  <a:spcPct val="80000"/>
                </a:lnSpc>
                <a:defRPr b="1">
                  <a:latin typeface="Century Gothic"/>
                  <a:ea typeface="Century Gothic"/>
                  <a:cs typeface="Century Gothic"/>
                  <a:sym typeface="Century Gothic"/>
                </a:defRPr>
              </a:pPr>
              <a:r>
                <a:t>Termogénesis</a:t>
              </a:r>
            </a:p>
            <a:p>
              <a:pPr defTabSz="821501">
                <a:lnSpc>
                  <a:spcPct val="80000"/>
                </a:lnSpc>
                <a:defRPr b="1">
                  <a:latin typeface="Century Gothic"/>
                  <a:ea typeface="Century Gothic"/>
                  <a:cs typeface="Century Gothic"/>
                  <a:sym typeface="Century Gothic"/>
                </a:defRPr>
              </a:pPr>
              <a:r>
                <a:t>Tisular </a:t>
              </a:r>
            </a:p>
          </p:txBody>
        </p:sp>
        <p:sp>
          <p:nvSpPr>
            <p:cNvPr id="627" name="TextBox 5"/>
            <p:cNvSpPr txBox="1"/>
            <p:nvPr/>
          </p:nvSpPr>
          <p:spPr>
            <a:xfrm>
              <a:off x="12386232" y="874012"/>
              <a:ext cx="5709045" cy="6360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lvl1pPr defTabSz="821501">
                <a:lnSpc>
                  <a:spcPct val="80000"/>
                </a:lnSpc>
                <a:defRPr b="1">
                  <a:latin typeface="Century Gothic"/>
                  <a:ea typeface="Century Gothic"/>
                  <a:cs typeface="Century Gothic"/>
                  <a:sym typeface="Century Gothic"/>
                </a:defRPr>
              </a:lvl1pPr>
            </a:lstStyle>
            <a:p>
              <a:pPr/>
              <a:r>
                <a:t>Resistencia vascular sistémica </a:t>
              </a:r>
            </a:p>
          </p:txBody>
        </p:sp>
        <p:sp>
          <p:nvSpPr>
            <p:cNvPr id="628" name="TextBox 6"/>
            <p:cNvSpPr txBox="1"/>
            <p:nvPr/>
          </p:nvSpPr>
          <p:spPr>
            <a:xfrm>
              <a:off x="12471723" y="4481304"/>
              <a:ext cx="4480868" cy="6360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lvl1pPr defTabSz="821501">
                <a:lnSpc>
                  <a:spcPct val="80000"/>
                </a:lnSpc>
                <a:defRPr b="1">
                  <a:latin typeface="Century Gothic"/>
                  <a:ea typeface="Century Gothic"/>
                  <a:cs typeface="Century Gothic"/>
                  <a:sym typeface="Century Gothic"/>
                </a:defRPr>
              </a:lvl1pPr>
            </a:lstStyle>
            <a:p>
              <a:pPr/>
              <a:r>
                <a:t>Presión arterial diastólica</a:t>
              </a:r>
            </a:p>
          </p:txBody>
        </p:sp>
        <p:sp>
          <p:nvSpPr>
            <p:cNvPr id="629" name="TextBox 7"/>
            <p:cNvSpPr txBox="1"/>
            <p:nvPr/>
          </p:nvSpPr>
          <p:spPr>
            <a:xfrm>
              <a:off x="12517652" y="9954479"/>
              <a:ext cx="2137193" cy="6360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lvl1pPr defTabSz="821501">
                <a:lnSpc>
                  <a:spcPct val="80000"/>
                </a:lnSpc>
                <a:defRPr b="1">
                  <a:latin typeface="Century Gothic"/>
                  <a:ea typeface="Century Gothic"/>
                  <a:cs typeface="Century Gothic"/>
                  <a:sym typeface="Century Gothic"/>
                </a:defRPr>
              </a:lvl1pPr>
            </a:lstStyle>
            <a:p>
              <a:pPr/>
              <a:r>
                <a:t>Poscarga </a:t>
              </a:r>
            </a:p>
          </p:txBody>
        </p:sp>
        <p:sp>
          <p:nvSpPr>
            <p:cNvPr id="630" name="TextBox 8"/>
            <p:cNvSpPr txBox="1"/>
            <p:nvPr/>
          </p:nvSpPr>
          <p:spPr>
            <a:xfrm>
              <a:off x="508243" y="9739683"/>
              <a:ext cx="3718681" cy="9759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lvl1pPr defTabSz="821501">
                <a:lnSpc>
                  <a:spcPct val="80000"/>
                </a:lnSpc>
                <a:defRPr b="1">
                  <a:latin typeface="Century Gothic"/>
                  <a:ea typeface="Century Gothic"/>
                  <a:cs typeface="Century Gothic"/>
                  <a:sym typeface="Century Gothic"/>
                </a:defRPr>
              </a:lvl1pPr>
            </a:lstStyle>
            <a:p>
              <a:pPr/>
              <a:r>
                <a:t>Inotropismo y cronotropismo </a:t>
              </a:r>
            </a:p>
          </p:txBody>
        </p:sp>
        <p:sp>
          <p:nvSpPr>
            <p:cNvPr id="631" name="TextBox 9"/>
            <p:cNvSpPr txBox="1"/>
            <p:nvPr/>
          </p:nvSpPr>
          <p:spPr>
            <a:xfrm>
              <a:off x="888483" y="6482584"/>
              <a:ext cx="2905737" cy="6360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lvl1pPr defTabSz="821501">
                <a:lnSpc>
                  <a:spcPct val="80000"/>
                </a:lnSpc>
                <a:defRPr b="1">
                  <a:latin typeface="Century Gothic"/>
                  <a:ea typeface="Century Gothic"/>
                  <a:cs typeface="Century Gothic"/>
                  <a:sym typeface="Century Gothic"/>
                </a:defRPr>
              </a:lvl1pPr>
            </a:lstStyle>
            <a:p>
              <a:pPr/>
              <a:r>
                <a:t>Gasto cardíaco</a:t>
              </a:r>
            </a:p>
          </p:txBody>
        </p:sp>
        <p:sp>
          <p:nvSpPr>
            <p:cNvPr id="632" name="TextBox 10"/>
            <p:cNvSpPr txBox="1"/>
            <p:nvPr/>
          </p:nvSpPr>
          <p:spPr>
            <a:xfrm>
              <a:off x="5825008" y="8384147"/>
              <a:ext cx="2039078" cy="6360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lvl1pPr defTabSz="821501">
                <a:lnSpc>
                  <a:spcPct val="80000"/>
                </a:lnSpc>
                <a:defRPr b="1">
                  <a:latin typeface="Century Gothic"/>
                  <a:ea typeface="Century Gothic"/>
                  <a:cs typeface="Century Gothic"/>
                  <a:sym typeface="Century Gothic"/>
                </a:defRPr>
              </a:lvl1pPr>
            </a:lstStyle>
            <a:p>
              <a:pPr/>
              <a:r>
                <a:t>Precarga </a:t>
              </a:r>
            </a:p>
          </p:txBody>
        </p:sp>
        <p:sp>
          <p:nvSpPr>
            <p:cNvPr id="633" name="TextBox 11"/>
            <p:cNvSpPr txBox="1"/>
            <p:nvPr/>
          </p:nvSpPr>
          <p:spPr>
            <a:xfrm>
              <a:off x="8706835" y="6693186"/>
              <a:ext cx="5948011" cy="9759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p>
              <a:pPr defTabSz="821501">
                <a:lnSpc>
                  <a:spcPct val="80000"/>
                </a:lnSpc>
                <a:defRPr b="1">
                  <a:latin typeface="Century Gothic"/>
                  <a:ea typeface="Century Gothic"/>
                  <a:cs typeface="Century Gothic"/>
                  <a:sym typeface="Century Gothic"/>
                </a:defRPr>
              </a:pPr>
              <a:r>
                <a:t>Activación del Sistema Renina/</a:t>
              </a:r>
            </a:p>
            <a:p>
              <a:pPr defTabSz="821501">
                <a:lnSpc>
                  <a:spcPct val="80000"/>
                </a:lnSpc>
                <a:defRPr b="1">
                  <a:latin typeface="Century Gothic"/>
                  <a:ea typeface="Century Gothic"/>
                  <a:cs typeface="Century Gothic"/>
                  <a:sym typeface="Century Gothic"/>
                </a:defRPr>
              </a:pPr>
              <a:r>
                <a:t>Angiotensina/Aldosterona</a:t>
              </a:r>
            </a:p>
          </p:txBody>
        </p:sp>
        <p:sp>
          <p:nvSpPr>
            <p:cNvPr id="634" name="TextBox 12"/>
            <p:cNvSpPr txBox="1"/>
            <p:nvPr/>
          </p:nvSpPr>
          <p:spPr>
            <a:xfrm>
              <a:off x="4246545" y="4340702"/>
              <a:ext cx="644191" cy="905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p>
              <a:pPr defTabSz="821501">
                <a:lnSpc>
                  <a:spcPct val="80000"/>
                </a:lnSpc>
                <a:defRPr b="1" sz="3600">
                  <a:latin typeface="Century Gothic"/>
                  <a:ea typeface="Century Gothic"/>
                  <a:cs typeface="Century Gothic"/>
                  <a:sym typeface="Century Gothic"/>
                </a:defRPr>
              </a:pPr>
              <a:r>
                <a:t>T</a:t>
              </a:r>
              <a:r>
                <a:rPr baseline="-15500"/>
                <a:t>4</a:t>
              </a:r>
            </a:p>
          </p:txBody>
        </p:sp>
        <p:sp>
          <p:nvSpPr>
            <p:cNvPr id="635" name="TextBox 14"/>
            <p:cNvSpPr txBox="1"/>
            <p:nvPr/>
          </p:nvSpPr>
          <p:spPr>
            <a:xfrm>
              <a:off x="7326007" y="5417958"/>
              <a:ext cx="644191" cy="905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p>
              <a:pPr defTabSz="821501">
                <a:lnSpc>
                  <a:spcPct val="80000"/>
                </a:lnSpc>
                <a:defRPr b="1" sz="3600">
                  <a:latin typeface="Century Gothic"/>
                  <a:ea typeface="Century Gothic"/>
                  <a:cs typeface="Century Gothic"/>
                  <a:sym typeface="Century Gothic"/>
                </a:defRPr>
              </a:pPr>
              <a:r>
                <a:t>T</a:t>
              </a:r>
              <a:r>
                <a:rPr baseline="-15500"/>
                <a:t>3</a:t>
              </a:r>
            </a:p>
          </p:txBody>
        </p:sp>
        <p:sp>
          <p:nvSpPr>
            <p:cNvPr id="636" name="TextBox 15"/>
            <p:cNvSpPr txBox="1"/>
            <p:nvPr/>
          </p:nvSpPr>
          <p:spPr>
            <a:xfrm>
              <a:off x="4959059" y="4946465"/>
              <a:ext cx="876698" cy="1285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p>
              <a:pPr defTabSz="821501">
                <a:lnSpc>
                  <a:spcPct val="80000"/>
                </a:lnSpc>
                <a:defRPr b="1" sz="5600">
                  <a:latin typeface="Century Gothic"/>
                  <a:ea typeface="Century Gothic"/>
                  <a:cs typeface="Century Gothic"/>
                  <a:sym typeface="Century Gothic"/>
                </a:defRPr>
              </a:pPr>
              <a:r>
                <a:t>T</a:t>
              </a:r>
              <a:r>
                <a:rPr baseline="-15500"/>
                <a:t>3</a:t>
              </a:r>
            </a:p>
          </p:txBody>
        </p:sp>
        <p:sp>
          <p:nvSpPr>
            <p:cNvPr id="637" name="TextBox 17"/>
            <p:cNvSpPr txBox="1"/>
            <p:nvPr/>
          </p:nvSpPr>
          <p:spPr>
            <a:xfrm>
              <a:off x="7382278" y="2827451"/>
              <a:ext cx="876697" cy="12854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noAutofit/>
            </a:bodyPr>
            <a:lstStyle/>
            <a:p>
              <a:pPr defTabSz="821501">
                <a:lnSpc>
                  <a:spcPct val="80000"/>
                </a:lnSpc>
                <a:defRPr b="1" sz="5600">
                  <a:solidFill>
                    <a:srgbClr val="E3EACF"/>
                  </a:solidFill>
                  <a:latin typeface="Century Gothic"/>
                  <a:ea typeface="Century Gothic"/>
                  <a:cs typeface="Century Gothic"/>
                  <a:sym typeface="Century Gothic"/>
                </a:defRPr>
              </a:pPr>
              <a:r>
                <a:t>T</a:t>
              </a:r>
              <a:r>
                <a:rPr baseline="-15500"/>
                <a:t>4</a:t>
              </a:r>
            </a:p>
          </p:txBody>
        </p:sp>
        <p:sp>
          <p:nvSpPr>
            <p:cNvPr id="638" name="Straight Arrow Connector 20"/>
            <p:cNvSpPr/>
            <p:nvPr/>
          </p:nvSpPr>
          <p:spPr>
            <a:xfrm>
              <a:off x="6958246" y="5417958"/>
              <a:ext cx="2" cy="872410"/>
            </a:xfrm>
            <a:prstGeom prst="line">
              <a:avLst/>
            </a:prstGeom>
            <a:noFill/>
            <a:ln w="114300" cap="rnd">
              <a:solidFill>
                <a:srgbClr val="FF0000"/>
              </a:solidFill>
              <a:prstDash val="solid"/>
              <a:round/>
              <a:tailEnd type="triangle" w="med" len="med"/>
            </a:ln>
            <a:effectLst/>
          </p:spPr>
          <p:txBody>
            <a:bodyPr wrap="square" lIns="45718" tIns="45718" rIns="45718" bIns="45718" numCol="1" anchor="t">
              <a:noAutofit/>
            </a:bodyPr>
            <a:lstStyle/>
            <a:p>
              <a:pPr/>
            </a:p>
          </p:txBody>
        </p:sp>
        <p:sp>
          <p:nvSpPr>
            <p:cNvPr id="639" name="Straight Arrow Connector 21"/>
            <p:cNvSpPr/>
            <p:nvPr/>
          </p:nvSpPr>
          <p:spPr>
            <a:xfrm flipH="1">
              <a:off x="614140" y="931280"/>
              <a:ext cx="2" cy="872410"/>
            </a:xfrm>
            <a:prstGeom prst="line">
              <a:avLst/>
            </a:prstGeom>
            <a:noFill/>
            <a:ln w="114300" cap="rnd">
              <a:solidFill>
                <a:srgbClr val="FF0000"/>
              </a:solidFill>
              <a:prstDash val="solid"/>
              <a:round/>
              <a:tailEnd type="triangle" w="med" len="med"/>
            </a:ln>
            <a:effectLst/>
          </p:spPr>
          <p:txBody>
            <a:bodyPr wrap="square" lIns="45718" tIns="45718" rIns="45718" bIns="45718" numCol="1" anchor="t">
              <a:noAutofit/>
            </a:bodyPr>
            <a:lstStyle/>
            <a:p>
              <a:pPr/>
            </a:p>
          </p:txBody>
        </p:sp>
        <p:sp>
          <p:nvSpPr>
            <p:cNvPr id="640" name="Straight Arrow Connector 22"/>
            <p:cNvSpPr/>
            <p:nvPr/>
          </p:nvSpPr>
          <p:spPr>
            <a:xfrm flipV="1">
              <a:off x="11781381" y="931280"/>
              <a:ext cx="2" cy="872410"/>
            </a:xfrm>
            <a:prstGeom prst="line">
              <a:avLst/>
            </a:prstGeom>
            <a:noFill/>
            <a:ln w="114300" cap="rnd">
              <a:solidFill>
                <a:srgbClr val="FF0000"/>
              </a:solidFill>
              <a:prstDash val="solid"/>
              <a:round/>
              <a:tailEnd type="triangle" w="med" len="med"/>
            </a:ln>
            <a:effectLst/>
          </p:spPr>
          <p:txBody>
            <a:bodyPr wrap="square" lIns="45718" tIns="45718" rIns="45718" bIns="45718" numCol="1" anchor="t">
              <a:noAutofit/>
            </a:bodyPr>
            <a:lstStyle/>
            <a:p>
              <a:pPr/>
            </a:p>
          </p:txBody>
        </p:sp>
        <p:sp>
          <p:nvSpPr>
            <p:cNvPr id="641" name="Straight Arrow Connector 23"/>
            <p:cNvSpPr/>
            <p:nvPr/>
          </p:nvSpPr>
          <p:spPr>
            <a:xfrm>
              <a:off x="8050834" y="6813812"/>
              <a:ext cx="2" cy="872410"/>
            </a:xfrm>
            <a:prstGeom prst="line">
              <a:avLst/>
            </a:prstGeom>
            <a:noFill/>
            <a:ln w="114300" cap="rnd">
              <a:solidFill>
                <a:srgbClr val="FF0000"/>
              </a:solidFill>
              <a:prstDash val="solid"/>
              <a:round/>
              <a:tailEnd type="triangle" w="med" len="med"/>
            </a:ln>
            <a:effectLst/>
          </p:spPr>
          <p:txBody>
            <a:bodyPr wrap="square" lIns="45718" tIns="45718" rIns="45718" bIns="45718" numCol="1" anchor="t">
              <a:noAutofit/>
            </a:bodyPr>
            <a:lstStyle/>
            <a:p>
              <a:pPr/>
            </a:p>
          </p:txBody>
        </p:sp>
        <p:sp>
          <p:nvSpPr>
            <p:cNvPr id="642" name="Straight Arrow Connector 24"/>
            <p:cNvSpPr/>
            <p:nvPr/>
          </p:nvSpPr>
          <p:spPr>
            <a:xfrm>
              <a:off x="5397409" y="8209664"/>
              <a:ext cx="2" cy="872410"/>
            </a:xfrm>
            <a:prstGeom prst="line">
              <a:avLst/>
            </a:prstGeom>
            <a:noFill/>
            <a:ln w="114300" cap="rnd">
              <a:solidFill>
                <a:srgbClr val="FF0000"/>
              </a:solidFill>
              <a:prstDash val="solid"/>
              <a:round/>
              <a:tailEnd type="triangle" w="med" len="med"/>
            </a:ln>
            <a:effectLst/>
          </p:spPr>
          <p:txBody>
            <a:bodyPr wrap="square" lIns="45718" tIns="45718" rIns="45718" bIns="45718" numCol="1" anchor="t">
              <a:noAutofit/>
            </a:bodyPr>
            <a:lstStyle/>
            <a:p>
              <a:pPr/>
            </a:p>
          </p:txBody>
        </p:sp>
        <p:sp>
          <p:nvSpPr>
            <p:cNvPr id="643" name="Straight Arrow Connector 25"/>
            <p:cNvSpPr/>
            <p:nvPr/>
          </p:nvSpPr>
          <p:spPr>
            <a:xfrm flipH="1">
              <a:off x="386200" y="9921248"/>
              <a:ext cx="2" cy="872410"/>
            </a:xfrm>
            <a:prstGeom prst="line">
              <a:avLst/>
            </a:prstGeom>
            <a:noFill/>
            <a:ln w="114300" cap="rnd">
              <a:solidFill>
                <a:srgbClr val="FF0000"/>
              </a:solidFill>
              <a:prstDash val="solid"/>
              <a:round/>
              <a:tailEnd type="triangle" w="med" len="med"/>
            </a:ln>
            <a:effectLst/>
          </p:spPr>
          <p:txBody>
            <a:bodyPr wrap="square" lIns="45718" tIns="45718" rIns="45718" bIns="45718" numCol="1" anchor="t">
              <a:noAutofit/>
            </a:bodyPr>
            <a:lstStyle/>
            <a:p>
              <a:pPr/>
            </a:p>
          </p:txBody>
        </p:sp>
        <p:sp>
          <p:nvSpPr>
            <p:cNvPr id="644" name="Straight Arrow Connector 26"/>
            <p:cNvSpPr/>
            <p:nvPr/>
          </p:nvSpPr>
          <p:spPr>
            <a:xfrm flipH="1">
              <a:off x="402729" y="6639330"/>
              <a:ext cx="2" cy="872410"/>
            </a:xfrm>
            <a:prstGeom prst="line">
              <a:avLst/>
            </a:prstGeom>
            <a:noFill/>
            <a:ln w="114300" cap="rnd">
              <a:solidFill>
                <a:srgbClr val="FF0000"/>
              </a:solidFill>
              <a:prstDash val="solid"/>
              <a:round/>
              <a:tailEnd type="triangle" w="med" len="med"/>
            </a:ln>
            <a:effectLst/>
          </p:spPr>
          <p:txBody>
            <a:bodyPr wrap="square" lIns="45718" tIns="45718" rIns="45718" bIns="45718" numCol="1" anchor="t">
              <a:noAutofit/>
            </a:bodyPr>
            <a:lstStyle/>
            <a:p>
              <a:pPr/>
            </a:p>
          </p:txBody>
        </p:sp>
        <p:sp>
          <p:nvSpPr>
            <p:cNvPr id="645" name="Straight Arrow Connector 27"/>
            <p:cNvSpPr/>
            <p:nvPr/>
          </p:nvSpPr>
          <p:spPr>
            <a:xfrm flipV="1">
              <a:off x="11796844" y="4283828"/>
              <a:ext cx="2" cy="872410"/>
            </a:xfrm>
            <a:prstGeom prst="line">
              <a:avLst/>
            </a:prstGeom>
            <a:noFill/>
            <a:ln w="114300" cap="rnd">
              <a:solidFill>
                <a:srgbClr val="FF0000"/>
              </a:solidFill>
              <a:prstDash val="solid"/>
              <a:round/>
              <a:tailEnd type="triangle" w="med" len="med"/>
            </a:ln>
            <a:effectLst/>
          </p:spPr>
          <p:txBody>
            <a:bodyPr wrap="square" lIns="45718" tIns="45718" rIns="45718" bIns="45718" numCol="1" anchor="t">
              <a:noAutofit/>
            </a:bodyPr>
            <a:lstStyle/>
            <a:p>
              <a:pPr/>
            </a:p>
          </p:txBody>
        </p:sp>
        <p:sp>
          <p:nvSpPr>
            <p:cNvPr id="646" name="Straight Arrow Connector 28"/>
            <p:cNvSpPr/>
            <p:nvPr/>
          </p:nvSpPr>
          <p:spPr>
            <a:xfrm flipV="1">
              <a:off x="12109010" y="9655378"/>
              <a:ext cx="2" cy="872409"/>
            </a:xfrm>
            <a:prstGeom prst="line">
              <a:avLst/>
            </a:prstGeom>
            <a:noFill/>
            <a:ln w="114300" cap="rnd">
              <a:solidFill>
                <a:srgbClr val="FF0000"/>
              </a:solidFill>
              <a:prstDash val="solid"/>
              <a:round/>
              <a:tailEnd type="triangle" w="med" len="med"/>
            </a:ln>
            <a:effectLst/>
          </p:spPr>
          <p:txBody>
            <a:bodyPr wrap="square" lIns="45718" tIns="45718" rIns="45718" bIns="45718" numCol="1" anchor="t">
              <a:noAutofit/>
            </a:bodyPr>
            <a:lstStyle/>
            <a:p>
              <a:pPr/>
            </a:p>
          </p:txBody>
        </p:sp>
      </p:grpSp>
      <p:sp>
        <p:nvSpPr>
          <p:cNvPr id="648" name="CuadroTexto 16"/>
          <p:cNvSpPr txBox="1"/>
          <p:nvPr/>
        </p:nvSpPr>
        <p:spPr>
          <a:xfrm>
            <a:off x="3792962" y="928919"/>
            <a:ext cx="18750579" cy="1203244"/>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1828800">
              <a:lnSpc>
                <a:spcPct val="100000"/>
              </a:lnSpc>
              <a:defRPr b="1" sz="8000">
                <a:latin typeface="Calibri"/>
                <a:ea typeface="Calibri"/>
                <a:cs typeface="Calibri"/>
                <a:sym typeface="Calibri"/>
              </a:defRPr>
            </a:lvl1pPr>
          </a:lstStyle>
          <a:p>
            <a:pPr/>
            <a:r>
              <a:t>Hipotiroidismo y sistema cardiovascular</a:t>
            </a:r>
          </a:p>
        </p:txBody>
      </p:sp>
      <p:sp>
        <p:nvSpPr>
          <p:cNvPr id="649" name="Shape 157"/>
          <p:cNvSpPr txBox="1"/>
          <p:nvPr/>
        </p:nvSpPr>
        <p:spPr>
          <a:xfrm>
            <a:off x="230097" y="12793812"/>
            <a:ext cx="5857618" cy="800737"/>
          </a:xfrm>
          <a:prstGeom prst="rect">
            <a:avLst/>
          </a:prstGeom>
          <a:ln w="12700">
            <a:miter lim="400000"/>
          </a:ln>
          <a:extLst>
            <a:ext uri="{C572A759-6A51-4108-AA02-DFA0A04FC94B}">
              <ma14:wrappingTextBoxFlag xmlns:ma14="http://schemas.microsoft.com/office/mac/drawingml/2011/main" val="1"/>
            </a:ext>
          </a:extLst>
        </p:spPr>
        <p:txBody>
          <a:bodyPr lIns="71438" tIns="71438" rIns="71438" bIns="71438" anchor="ctr">
            <a:spAutoFit/>
          </a:bodyPr>
          <a:lstStyle>
            <a:lvl1pPr algn="l" defTabSz="642914">
              <a:lnSpc>
                <a:spcPts val="5600"/>
              </a:lnSpc>
              <a:spcBef>
                <a:spcPts val="1600"/>
              </a:spcBef>
              <a:defRPr sz="2800">
                <a:latin typeface="Calibri"/>
                <a:ea typeface="Calibri"/>
                <a:cs typeface="Calibri"/>
                <a:sym typeface="Calibri"/>
              </a:defRPr>
            </a:lvl1pPr>
          </a:lstStyle>
          <a:p>
            <a:pPr/>
            <a:r>
              <a:t>Curr Probl Cardiol, February 2016 </a:t>
            </a:r>
          </a:p>
        </p:txBody>
      </p:sp>
      <p:pic>
        <p:nvPicPr>
          <p:cNvPr id="650" name="Captura de Pantalla 2025-09-05 a la(s) 10.54.02 p. m..png" descr="Captura de Pantalla 2025-09-05 a la(s) 10.54.02 p. m..png"/>
          <p:cNvPicPr>
            <a:picLocks noChangeAspect="1"/>
          </p:cNvPicPr>
          <p:nvPr/>
        </p:nvPicPr>
        <p:blipFill>
          <a:blip r:embed="rId4">
            <a:extLst/>
          </a:blip>
          <a:stretch>
            <a:fillRect/>
          </a:stretch>
        </p:blipFill>
        <p:spPr>
          <a:xfrm>
            <a:off x="19801039" y="12353583"/>
            <a:ext cx="4593475" cy="116112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2 Título"/>
          <p:cNvSpPr txBox="1"/>
          <p:nvPr>
            <p:ph type="title"/>
          </p:nvPr>
        </p:nvSpPr>
        <p:spPr>
          <a:xfrm>
            <a:off x="3670403" y="491148"/>
            <a:ext cx="19141092" cy="3218690"/>
          </a:xfrm>
          <a:prstGeom prst="rect">
            <a:avLst/>
          </a:prstGeom>
        </p:spPr>
        <p:txBody>
          <a:bodyPr/>
          <a:lstStyle>
            <a:lvl1pPr>
              <a:defRPr b="1" sz="5300">
                <a:latin typeface="Carlito"/>
                <a:ea typeface="Carlito"/>
                <a:cs typeface="Carlito"/>
                <a:sym typeface="Carlito"/>
              </a:defRPr>
            </a:lvl1pPr>
          </a:lstStyle>
          <a:p>
            <a:pPr/>
            <a:r>
              <a:t>Factores de riesgo cardiovasculares en  el hipotiroidismo </a:t>
            </a:r>
          </a:p>
        </p:txBody>
      </p:sp>
      <p:grpSp>
        <p:nvGrpSpPr>
          <p:cNvPr id="657" name="4 Elipse"/>
          <p:cNvGrpSpPr/>
          <p:nvPr/>
        </p:nvGrpSpPr>
        <p:grpSpPr>
          <a:xfrm>
            <a:off x="10145107" y="5372815"/>
            <a:ext cx="4773375" cy="4318769"/>
            <a:chOff x="-1" y="-1"/>
            <a:chExt cx="4773374" cy="4318768"/>
          </a:xfrm>
        </p:grpSpPr>
        <p:sp>
          <p:nvSpPr>
            <p:cNvPr id="655" name="Óvalo"/>
            <p:cNvSpPr/>
            <p:nvPr/>
          </p:nvSpPr>
          <p:spPr>
            <a:xfrm>
              <a:off x="-2" y="-2"/>
              <a:ext cx="4773375" cy="4318769"/>
            </a:xfrm>
            <a:prstGeom prst="ellipse">
              <a:avLst/>
            </a:prstGeom>
            <a:solidFill>
              <a:srgbClr val="C00000"/>
            </a:solidFill>
            <a:ln w="25400" cap="flat">
              <a:solidFill>
                <a:srgbClr val="32538F"/>
              </a:solidFill>
              <a:prstDash val="solid"/>
              <a:miter lim="800000"/>
            </a:ln>
            <a:effectLst/>
          </p:spPr>
          <p:txBody>
            <a:bodyPr wrap="square" lIns="50800" tIns="50800" rIns="50800" bIns="50800" numCol="1" anchor="ctr">
              <a:noAutofit/>
            </a:bodyPr>
            <a:lstStyle/>
            <a:p>
              <a:pPr defTabSz="1371600">
                <a:lnSpc>
                  <a:spcPct val="100000"/>
                </a:lnSpc>
                <a:defRPr sz="3600">
                  <a:solidFill>
                    <a:srgbClr val="FFFFFF"/>
                  </a:solidFill>
                  <a:latin typeface="Calibri"/>
                  <a:ea typeface="Calibri"/>
                  <a:cs typeface="Calibri"/>
                  <a:sym typeface="Calibri"/>
                </a:defRPr>
              </a:pPr>
            </a:p>
          </p:txBody>
        </p:sp>
        <p:sp>
          <p:nvSpPr>
            <p:cNvPr id="656" name="Factores de riesgo cardiovasculares"/>
            <p:cNvSpPr txBox="1"/>
            <p:nvPr/>
          </p:nvSpPr>
          <p:spPr>
            <a:xfrm>
              <a:off x="372773" y="1598042"/>
              <a:ext cx="3955953" cy="1122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defTabSz="1371600">
                <a:lnSpc>
                  <a:spcPct val="100000"/>
                </a:lnSpc>
                <a:defRPr sz="3200">
                  <a:solidFill>
                    <a:srgbClr val="FFFFFF"/>
                  </a:solidFill>
                  <a:latin typeface="Bookman Old Style"/>
                  <a:ea typeface="Bookman Old Style"/>
                  <a:cs typeface="Bookman Old Style"/>
                  <a:sym typeface="Bookman Old Style"/>
                </a:defRPr>
              </a:lvl1pPr>
            </a:lstStyle>
            <a:p>
              <a:pPr/>
              <a:r>
                <a:t>Factores de riesgo cardiovasculares</a:t>
              </a:r>
            </a:p>
          </p:txBody>
        </p:sp>
      </p:grpSp>
      <p:sp>
        <p:nvSpPr>
          <p:cNvPr id="658" name="5 CuadroTexto"/>
          <p:cNvSpPr txBox="1"/>
          <p:nvPr/>
        </p:nvSpPr>
        <p:spPr>
          <a:xfrm>
            <a:off x="3866605" y="4963264"/>
            <a:ext cx="6226951" cy="114986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l" defTabSz="1371600">
              <a:lnSpc>
                <a:spcPct val="100000"/>
              </a:lnSpc>
              <a:defRPr sz="2800">
                <a:latin typeface="Bookman Old Style"/>
                <a:ea typeface="Bookman Old Style"/>
                <a:cs typeface="Bookman Old Style"/>
                <a:sym typeface="Bookman Old Style"/>
              </a:defRPr>
            </a:pPr>
            <a:r>
              <a:t>   </a:t>
            </a:r>
            <a:r>
              <a:rPr b="1" sz="3200"/>
              <a:t>Fibrinógeno, PAI -1, Factor VII y  </a:t>
            </a:r>
            <a:r>
              <a:rPr sz="3200">
                <a:latin typeface="Symbol"/>
                <a:ea typeface="Symbol"/>
                <a:cs typeface="Symbol"/>
                <a:sym typeface="Symbol"/>
              </a:rPr>
              <a:t>¯ </a:t>
            </a:r>
            <a:r>
              <a:rPr b="1" sz="3200"/>
              <a:t>AT III</a:t>
            </a:r>
          </a:p>
        </p:txBody>
      </p:sp>
      <p:sp>
        <p:nvSpPr>
          <p:cNvPr id="659" name="6 CuadroTexto"/>
          <p:cNvSpPr txBox="1"/>
          <p:nvPr/>
        </p:nvSpPr>
        <p:spPr>
          <a:xfrm>
            <a:off x="14970033" y="4397149"/>
            <a:ext cx="3814356" cy="11226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l" defTabSz="1371600">
              <a:lnSpc>
                <a:spcPct val="100000"/>
              </a:lnSpc>
              <a:defRPr sz="2800">
                <a:latin typeface="Bookman Old Style"/>
                <a:ea typeface="Bookman Old Style"/>
                <a:cs typeface="Bookman Old Style"/>
                <a:sym typeface="Bookman Old Style"/>
              </a:defRPr>
            </a:pPr>
            <a:r>
              <a:t>  </a:t>
            </a:r>
            <a:r>
              <a:rPr b="1" sz="3200"/>
              <a:t>Receptores α1 adrenérgicos</a:t>
            </a:r>
          </a:p>
        </p:txBody>
      </p:sp>
      <p:sp>
        <p:nvSpPr>
          <p:cNvPr id="660" name="7 CuadroTexto"/>
          <p:cNvSpPr txBox="1"/>
          <p:nvPr/>
        </p:nvSpPr>
        <p:spPr>
          <a:xfrm>
            <a:off x="6068333" y="9429770"/>
            <a:ext cx="4424874" cy="20624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p>
            <a:pPr algn="l" defTabSz="1371600">
              <a:lnSpc>
                <a:spcPct val="100000"/>
              </a:lnSpc>
              <a:defRPr b="1" sz="3200">
                <a:latin typeface="Bookman Old Style"/>
                <a:ea typeface="Bookman Old Style"/>
                <a:cs typeface="Bookman Old Style"/>
                <a:sym typeface="Bookman Old Style"/>
              </a:defRPr>
            </a:pPr>
            <a:r>
              <a:t>Rigidez arterial central</a:t>
            </a:r>
          </a:p>
          <a:p>
            <a:pPr algn="l" defTabSz="1371600">
              <a:lnSpc>
                <a:spcPct val="100000"/>
              </a:lnSpc>
              <a:defRPr b="1" sz="3200">
                <a:latin typeface="Bookman Old Style"/>
                <a:ea typeface="Bookman Old Style"/>
                <a:cs typeface="Bookman Old Style"/>
                <a:sym typeface="Bookman Old Style"/>
              </a:defRPr>
            </a:pPr>
            <a:r>
              <a:t>Presión aórtica central</a:t>
            </a:r>
          </a:p>
        </p:txBody>
      </p:sp>
      <p:sp>
        <p:nvSpPr>
          <p:cNvPr id="661" name="8 CuadroTexto"/>
          <p:cNvSpPr txBox="1"/>
          <p:nvPr/>
        </p:nvSpPr>
        <p:spPr>
          <a:xfrm>
            <a:off x="15617730" y="7286631"/>
            <a:ext cx="3643293" cy="11226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1371600">
              <a:lnSpc>
                <a:spcPct val="100000"/>
              </a:lnSpc>
              <a:defRPr b="1" sz="3200">
                <a:latin typeface="Bookman Old Style"/>
                <a:ea typeface="Bookman Old Style"/>
                <a:cs typeface="Bookman Old Style"/>
                <a:sym typeface="Bookman Old Style"/>
              </a:defRPr>
            </a:lvl1pPr>
          </a:lstStyle>
          <a:p>
            <a:pPr/>
            <a:r>
              <a:t>Receptores AT1 de la AT II</a:t>
            </a:r>
          </a:p>
        </p:txBody>
      </p:sp>
      <p:sp>
        <p:nvSpPr>
          <p:cNvPr id="662" name="9 CuadroTexto"/>
          <p:cNvSpPr txBox="1"/>
          <p:nvPr/>
        </p:nvSpPr>
        <p:spPr>
          <a:xfrm>
            <a:off x="5961177" y="7393784"/>
            <a:ext cx="301185" cy="5638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l" defTabSz="1371600">
              <a:lnSpc>
                <a:spcPct val="100000"/>
              </a:lnSpc>
              <a:defRPr sz="2600">
                <a:latin typeface="Bookman Old Style"/>
                <a:ea typeface="Bookman Old Style"/>
                <a:cs typeface="Bookman Old Style"/>
                <a:sym typeface="Bookman Old Style"/>
              </a:defRPr>
            </a:lvl1pPr>
          </a:lstStyle>
          <a:p>
            <a:pPr/>
            <a:r>
              <a:t> </a:t>
            </a:r>
          </a:p>
        </p:txBody>
      </p:sp>
      <p:sp>
        <p:nvSpPr>
          <p:cNvPr id="663" name="10 CuadroTexto"/>
          <p:cNvSpPr txBox="1"/>
          <p:nvPr/>
        </p:nvSpPr>
        <p:spPr>
          <a:xfrm>
            <a:off x="13925007" y="9771018"/>
            <a:ext cx="5666138" cy="11226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1371600">
              <a:lnSpc>
                <a:spcPct val="100000"/>
              </a:lnSpc>
              <a:defRPr b="1" sz="3200">
                <a:latin typeface="Bookman Old Style"/>
                <a:ea typeface="Bookman Old Style"/>
                <a:cs typeface="Bookman Old Style"/>
                <a:sym typeface="Bookman Old Style"/>
              </a:defRPr>
            </a:lvl1pPr>
          </a:lstStyle>
          <a:p>
            <a:pPr/>
            <a:r>
              <a:t>Mixedema de la pared arterial</a:t>
            </a:r>
          </a:p>
        </p:txBody>
      </p:sp>
      <p:sp>
        <p:nvSpPr>
          <p:cNvPr id="664" name="12 Conector recto de flecha"/>
          <p:cNvSpPr/>
          <p:nvPr/>
        </p:nvSpPr>
        <p:spPr>
          <a:xfrm flipH="1" flipV="1">
            <a:off x="8887486" y="5623269"/>
            <a:ext cx="1713315" cy="330860"/>
          </a:xfrm>
          <a:prstGeom prst="line">
            <a:avLst/>
          </a:prstGeom>
          <a:ln w="12700">
            <a:solidFill>
              <a:srgbClr val="4472C4"/>
            </a:solidFill>
            <a:miter/>
            <a:tailEnd type="triangle"/>
          </a:ln>
        </p:spPr>
        <p:txBody>
          <a:bodyPr lIns="45718" tIns="45718" rIns="45718" bIns="45718"/>
          <a:lstStyle/>
          <a:p>
            <a:pPr/>
          </a:p>
        </p:txBody>
      </p:sp>
      <p:sp>
        <p:nvSpPr>
          <p:cNvPr id="665" name="14 Conector recto de flecha"/>
          <p:cNvSpPr/>
          <p:nvPr/>
        </p:nvSpPr>
        <p:spPr>
          <a:xfrm flipH="1" flipV="1">
            <a:off x="8227190" y="7393786"/>
            <a:ext cx="1714514" cy="2384"/>
          </a:xfrm>
          <a:prstGeom prst="line">
            <a:avLst/>
          </a:prstGeom>
          <a:ln w="12700">
            <a:solidFill>
              <a:srgbClr val="4472C4"/>
            </a:solidFill>
            <a:miter/>
            <a:tailEnd type="triangle"/>
          </a:ln>
        </p:spPr>
        <p:txBody>
          <a:bodyPr lIns="45718" tIns="45718" rIns="45718" bIns="45718"/>
          <a:lstStyle/>
          <a:p>
            <a:pPr/>
          </a:p>
        </p:txBody>
      </p:sp>
      <p:sp>
        <p:nvSpPr>
          <p:cNvPr id="666" name="16 Conector recto de flecha"/>
          <p:cNvSpPr/>
          <p:nvPr/>
        </p:nvSpPr>
        <p:spPr>
          <a:xfrm flipH="1">
            <a:off x="9834546" y="8833443"/>
            <a:ext cx="766256" cy="382014"/>
          </a:xfrm>
          <a:prstGeom prst="line">
            <a:avLst/>
          </a:prstGeom>
          <a:ln w="12700">
            <a:solidFill>
              <a:srgbClr val="4472C4"/>
            </a:solidFill>
            <a:miter/>
            <a:tailEnd type="triangle"/>
          </a:ln>
        </p:spPr>
        <p:txBody>
          <a:bodyPr lIns="45718" tIns="45718" rIns="45718" bIns="45718"/>
          <a:lstStyle/>
          <a:p>
            <a:pPr/>
          </a:p>
        </p:txBody>
      </p:sp>
      <p:sp>
        <p:nvSpPr>
          <p:cNvPr id="667" name="18 Conector recto de flecha"/>
          <p:cNvSpPr/>
          <p:nvPr/>
        </p:nvSpPr>
        <p:spPr>
          <a:xfrm flipV="1">
            <a:off x="14539873" y="5519828"/>
            <a:ext cx="1389580" cy="823024"/>
          </a:xfrm>
          <a:prstGeom prst="line">
            <a:avLst/>
          </a:prstGeom>
          <a:ln w="12700">
            <a:solidFill>
              <a:srgbClr val="4472C4"/>
            </a:solidFill>
            <a:miter/>
            <a:tailEnd type="triangle"/>
          </a:ln>
        </p:spPr>
        <p:txBody>
          <a:bodyPr lIns="45718" tIns="45718" rIns="45718" bIns="45718"/>
          <a:lstStyle/>
          <a:p>
            <a:pPr/>
          </a:p>
        </p:txBody>
      </p:sp>
      <p:sp>
        <p:nvSpPr>
          <p:cNvPr id="668" name="20 Conector recto de flecha"/>
          <p:cNvSpPr/>
          <p:nvPr/>
        </p:nvSpPr>
        <p:spPr>
          <a:xfrm>
            <a:off x="14442297" y="7393786"/>
            <a:ext cx="750102" cy="2384"/>
          </a:xfrm>
          <a:prstGeom prst="line">
            <a:avLst/>
          </a:prstGeom>
          <a:ln w="12700">
            <a:solidFill>
              <a:srgbClr val="4472C4"/>
            </a:solidFill>
            <a:miter/>
            <a:tailEnd type="triangle"/>
          </a:ln>
        </p:spPr>
        <p:txBody>
          <a:bodyPr lIns="45718" tIns="45718" rIns="45718" bIns="45718"/>
          <a:lstStyle/>
          <a:p>
            <a:pPr/>
          </a:p>
        </p:txBody>
      </p:sp>
      <p:sp>
        <p:nvSpPr>
          <p:cNvPr id="669" name="22 Conector recto de flecha"/>
          <p:cNvSpPr/>
          <p:nvPr/>
        </p:nvSpPr>
        <p:spPr>
          <a:xfrm>
            <a:off x="13783198" y="8833444"/>
            <a:ext cx="863547" cy="863547"/>
          </a:xfrm>
          <a:prstGeom prst="line">
            <a:avLst/>
          </a:prstGeom>
          <a:ln w="12700">
            <a:solidFill>
              <a:srgbClr val="4472C4"/>
            </a:solidFill>
            <a:miter/>
            <a:tailEnd type="triangle"/>
          </a:ln>
        </p:spPr>
        <p:txBody>
          <a:bodyPr lIns="45718" tIns="45718" rIns="45718" bIns="45718"/>
          <a:lstStyle/>
          <a:p>
            <a:pPr/>
          </a:p>
        </p:txBody>
      </p:sp>
      <p:sp>
        <p:nvSpPr>
          <p:cNvPr id="670" name="24 CuadroTexto"/>
          <p:cNvSpPr txBox="1"/>
          <p:nvPr/>
        </p:nvSpPr>
        <p:spPr>
          <a:xfrm>
            <a:off x="11286307" y="10878349"/>
            <a:ext cx="1974613" cy="6527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1371600">
              <a:lnSpc>
                <a:spcPct val="100000"/>
              </a:lnSpc>
              <a:defRPr b="1" sz="3200">
                <a:latin typeface="Bookman Old Style"/>
                <a:ea typeface="Bookman Old Style"/>
                <a:cs typeface="Bookman Old Style"/>
                <a:sym typeface="Bookman Old Style"/>
              </a:defRPr>
            </a:lvl1pPr>
          </a:lstStyle>
          <a:p>
            <a:pPr/>
            <a:r>
              <a:t>ADH</a:t>
            </a:r>
          </a:p>
        </p:txBody>
      </p:sp>
      <p:sp>
        <p:nvSpPr>
          <p:cNvPr id="671" name="26 Conector recto de flecha"/>
          <p:cNvSpPr/>
          <p:nvPr/>
        </p:nvSpPr>
        <p:spPr>
          <a:xfrm flipV="1">
            <a:off x="11227586" y="10926672"/>
            <a:ext cx="2385" cy="321473"/>
          </a:xfrm>
          <a:prstGeom prst="line">
            <a:avLst/>
          </a:prstGeom>
          <a:ln w="12700">
            <a:solidFill>
              <a:srgbClr val="000000"/>
            </a:solidFill>
            <a:miter/>
            <a:tailEnd type="triangle"/>
          </a:ln>
        </p:spPr>
        <p:txBody>
          <a:bodyPr lIns="45718" tIns="45718" rIns="45718" bIns="45718"/>
          <a:lstStyle/>
          <a:p>
            <a:pPr/>
          </a:p>
        </p:txBody>
      </p:sp>
      <p:sp>
        <p:nvSpPr>
          <p:cNvPr id="672" name="28 Conector recto de flecha"/>
          <p:cNvSpPr/>
          <p:nvPr/>
        </p:nvSpPr>
        <p:spPr>
          <a:xfrm flipH="1">
            <a:off x="12296557" y="9699955"/>
            <a:ext cx="82844" cy="1178395"/>
          </a:xfrm>
          <a:prstGeom prst="line">
            <a:avLst/>
          </a:prstGeom>
          <a:ln w="12700">
            <a:solidFill>
              <a:srgbClr val="4472C4"/>
            </a:solidFill>
            <a:miter/>
            <a:tailEnd type="triangle"/>
          </a:ln>
        </p:spPr>
        <p:txBody>
          <a:bodyPr lIns="45718" tIns="45718" rIns="45718" bIns="45718"/>
          <a:lstStyle/>
          <a:p>
            <a:pPr/>
          </a:p>
        </p:txBody>
      </p:sp>
      <p:sp>
        <p:nvSpPr>
          <p:cNvPr id="673" name="31 Conector recto de flecha"/>
          <p:cNvSpPr/>
          <p:nvPr/>
        </p:nvSpPr>
        <p:spPr>
          <a:xfrm flipV="1">
            <a:off x="5898516" y="9429770"/>
            <a:ext cx="2384" cy="428630"/>
          </a:xfrm>
          <a:prstGeom prst="line">
            <a:avLst/>
          </a:prstGeom>
          <a:ln w="12700">
            <a:solidFill>
              <a:srgbClr val="000000"/>
            </a:solidFill>
            <a:miter/>
            <a:tailEnd type="triangle"/>
          </a:ln>
        </p:spPr>
        <p:txBody>
          <a:bodyPr lIns="45718" tIns="45718" rIns="45718" bIns="45718"/>
          <a:lstStyle/>
          <a:p>
            <a:pPr/>
          </a:p>
        </p:txBody>
      </p:sp>
      <p:sp>
        <p:nvSpPr>
          <p:cNvPr id="674" name="23 Conector recto de flecha"/>
          <p:cNvSpPr/>
          <p:nvPr/>
        </p:nvSpPr>
        <p:spPr>
          <a:xfrm flipV="1">
            <a:off x="4095296" y="4972278"/>
            <a:ext cx="1" cy="563882"/>
          </a:xfrm>
          <a:prstGeom prst="line">
            <a:avLst/>
          </a:prstGeom>
          <a:ln w="12700">
            <a:solidFill>
              <a:srgbClr val="404040"/>
            </a:solidFill>
            <a:miter/>
            <a:tailEnd type="triangle"/>
          </a:ln>
        </p:spPr>
        <p:txBody>
          <a:bodyPr lIns="45718" tIns="45718" rIns="45718" bIns="45718"/>
          <a:lstStyle/>
          <a:p>
            <a:pPr/>
          </a:p>
        </p:txBody>
      </p:sp>
      <p:sp>
        <p:nvSpPr>
          <p:cNvPr id="675" name="34 Conector recto de flecha"/>
          <p:cNvSpPr/>
          <p:nvPr/>
        </p:nvSpPr>
        <p:spPr>
          <a:xfrm flipH="1" flipV="1">
            <a:off x="15082860" y="4600149"/>
            <a:ext cx="2384" cy="484751"/>
          </a:xfrm>
          <a:prstGeom prst="line">
            <a:avLst/>
          </a:prstGeom>
          <a:ln w="12700">
            <a:solidFill>
              <a:srgbClr val="000000"/>
            </a:solidFill>
            <a:miter/>
            <a:tailEnd type="triangle"/>
          </a:ln>
        </p:spPr>
        <p:txBody>
          <a:bodyPr lIns="45718" tIns="45718" rIns="45718" bIns="45718"/>
          <a:lstStyle/>
          <a:p>
            <a:pPr/>
          </a:p>
        </p:txBody>
      </p:sp>
      <p:sp>
        <p:nvSpPr>
          <p:cNvPr id="676" name="36 Conector recto de flecha"/>
          <p:cNvSpPr/>
          <p:nvPr/>
        </p:nvSpPr>
        <p:spPr>
          <a:xfrm flipV="1">
            <a:off x="15507371" y="7287818"/>
            <a:ext cx="2384" cy="535788"/>
          </a:xfrm>
          <a:prstGeom prst="line">
            <a:avLst/>
          </a:prstGeom>
          <a:ln w="12700">
            <a:solidFill>
              <a:srgbClr val="000000"/>
            </a:solidFill>
            <a:miter/>
            <a:tailEnd type="triangle"/>
          </a:ln>
        </p:spPr>
        <p:txBody>
          <a:bodyPr lIns="45718" tIns="45718" rIns="45718" bIns="45718"/>
          <a:lstStyle/>
          <a:p>
            <a:pPr/>
          </a:p>
        </p:txBody>
      </p:sp>
      <p:sp>
        <p:nvSpPr>
          <p:cNvPr id="677" name="43 Conector recto de flecha"/>
          <p:cNvSpPr/>
          <p:nvPr/>
        </p:nvSpPr>
        <p:spPr>
          <a:xfrm flipH="1">
            <a:off x="5445223" y="7394978"/>
            <a:ext cx="2385" cy="428630"/>
          </a:xfrm>
          <a:prstGeom prst="line">
            <a:avLst/>
          </a:prstGeom>
          <a:ln w="12700">
            <a:solidFill>
              <a:srgbClr val="222A35"/>
            </a:solidFill>
            <a:miter/>
            <a:tailEnd type="triangle"/>
          </a:ln>
        </p:spPr>
        <p:txBody>
          <a:bodyPr lIns="45718" tIns="45718" rIns="45718" bIns="45718"/>
          <a:lstStyle/>
          <a:p>
            <a:pPr/>
          </a:p>
        </p:txBody>
      </p:sp>
      <p:sp>
        <p:nvSpPr>
          <p:cNvPr id="678" name="44 CuadroTexto"/>
          <p:cNvSpPr txBox="1"/>
          <p:nvPr/>
        </p:nvSpPr>
        <p:spPr>
          <a:xfrm>
            <a:off x="5762583" y="7375572"/>
            <a:ext cx="1073466" cy="6527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lvl1pPr algn="l" defTabSz="1371600">
              <a:lnSpc>
                <a:spcPct val="100000"/>
              </a:lnSpc>
              <a:defRPr b="1" sz="3200">
                <a:latin typeface="Bookman Old Style"/>
                <a:ea typeface="Bookman Old Style"/>
                <a:cs typeface="Bookman Old Style"/>
                <a:sym typeface="Bookman Old Style"/>
              </a:defRPr>
            </a:lvl1pPr>
          </a:lstStyle>
          <a:p>
            <a:pPr/>
            <a:r>
              <a:t>TFG</a:t>
            </a:r>
          </a:p>
        </p:txBody>
      </p:sp>
      <p:sp>
        <p:nvSpPr>
          <p:cNvPr id="679" name="45 CuadroTexto"/>
          <p:cNvSpPr txBox="1"/>
          <p:nvPr/>
        </p:nvSpPr>
        <p:spPr>
          <a:xfrm>
            <a:off x="8056140" y="12717898"/>
            <a:ext cx="13144877" cy="5511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1371600">
              <a:lnSpc>
                <a:spcPct val="100000"/>
              </a:lnSpc>
              <a:defRPr i="1">
                <a:latin typeface="Bookman Old Style"/>
                <a:ea typeface="Bookman Old Style"/>
                <a:cs typeface="Bookman Old Style"/>
                <a:sym typeface="Bookman Old Style"/>
              </a:defRPr>
            </a:lvl1pPr>
          </a:lstStyle>
          <a:p>
            <a:pPr/>
            <a:r>
              <a:t>Dillmann WH. Cellular action of thyroid hormone on the heart. Thyroid.2002.12:447-452</a:t>
            </a:r>
          </a:p>
        </p:txBody>
      </p:sp>
      <p:pic>
        <p:nvPicPr>
          <p:cNvPr id="680" name="Captura de Pantalla 2025-09-05 a la(s) 10.54.02 p. m..png" descr="Captura de Pantalla 2025-09-05 a la(s) 10.54.02 p. m..png"/>
          <p:cNvPicPr>
            <a:picLocks noChangeAspect="1"/>
          </p:cNvPicPr>
          <p:nvPr/>
        </p:nvPicPr>
        <p:blipFill>
          <a:blip r:embed="rId2">
            <a:extLst/>
          </a:blip>
          <a:stretch>
            <a:fillRect/>
          </a:stretch>
        </p:blipFill>
        <p:spPr>
          <a:xfrm>
            <a:off x="301716" y="12434595"/>
            <a:ext cx="4422017" cy="1117788"/>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2 Título"/>
          <p:cNvSpPr txBox="1"/>
          <p:nvPr>
            <p:ph type="title"/>
          </p:nvPr>
        </p:nvSpPr>
        <p:spPr>
          <a:xfrm>
            <a:off x="1593779" y="254847"/>
            <a:ext cx="21934956" cy="3218690"/>
          </a:xfrm>
          <a:prstGeom prst="rect">
            <a:avLst/>
          </a:prstGeom>
        </p:spPr>
        <p:txBody>
          <a:bodyPr/>
          <a:lstStyle/>
          <a:p>
            <a:pPr>
              <a:defRPr sz="6400">
                <a:solidFill>
                  <a:srgbClr val="C00000"/>
                </a:solidFill>
              </a:defRPr>
            </a:pPr>
            <a:r>
              <a:t>                           </a:t>
            </a:r>
            <a:br/>
          </a:p>
        </p:txBody>
      </p:sp>
      <p:grpSp>
        <p:nvGrpSpPr>
          <p:cNvPr id="685" name="4 Elipse"/>
          <p:cNvGrpSpPr/>
          <p:nvPr/>
        </p:nvGrpSpPr>
        <p:grpSpPr>
          <a:xfrm>
            <a:off x="10270450" y="5927576"/>
            <a:ext cx="4616401" cy="4071971"/>
            <a:chOff x="17392" y="0"/>
            <a:chExt cx="4616400" cy="4071970"/>
          </a:xfrm>
        </p:grpSpPr>
        <p:sp>
          <p:nvSpPr>
            <p:cNvPr id="683" name="Óvalo"/>
            <p:cNvSpPr/>
            <p:nvPr/>
          </p:nvSpPr>
          <p:spPr>
            <a:xfrm>
              <a:off x="75294" y="0"/>
              <a:ext cx="4500598" cy="4071971"/>
            </a:xfrm>
            <a:prstGeom prst="ellipse">
              <a:avLst/>
            </a:prstGeom>
            <a:solidFill>
              <a:srgbClr val="C00000"/>
            </a:solidFill>
            <a:ln w="25400" cap="flat">
              <a:solidFill>
                <a:srgbClr val="32538F"/>
              </a:solidFill>
              <a:prstDash val="solid"/>
              <a:miter lim="800000"/>
            </a:ln>
            <a:effectLst/>
          </p:spPr>
          <p:txBody>
            <a:bodyPr wrap="square" lIns="50800" tIns="50800" rIns="50800" bIns="50800" numCol="1" anchor="ctr">
              <a:noAutofit/>
            </a:bodyPr>
            <a:lstStyle/>
            <a:p>
              <a:pPr defTabSz="1371600">
                <a:lnSpc>
                  <a:spcPct val="100000"/>
                </a:lnSpc>
                <a:defRPr sz="3600">
                  <a:solidFill>
                    <a:srgbClr val="FFFFFF"/>
                  </a:solidFill>
                  <a:latin typeface="Calibri"/>
                  <a:ea typeface="Calibri"/>
                  <a:cs typeface="Calibri"/>
                  <a:sym typeface="Calibri"/>
                </a:defRPr>
              </a:pPr>
            </a:p>
          </p:txBody>
        </p:sp>
        <p:sp>
          <p:nvSpPr>
            <p:cNvPr id="684" name="Factores de riesgo cardiovasculares"/>
            <p:cNvSpPr/>
            <p:nvPr/>
          </p:nvSpPr>
          <p:spPr>
            <a:xfrm>
              <a:off x="17392" y="1509458"/>
              <a:ext cx="46164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lvl1pPr defTabSz="1371600">
                <a:lnSpc>
                  <a:spcPct val="100000"/>
                </a:lnSpc>
                <a:defRPr sz="3600">
                  <a:solidFill>
                    <a:srgbClr val="FFFFFF"/>
                  </a:solidFill>
                  <a:latin typeface="Bookman Old Style"/>
                  <a:ea typeface="Bookman Old Style"/>
                  <a:cs typeface="Bookman Old Style"/>
                  <a:sym typeface="Bookman Old Style"/>
                </a:defRPr>
              </a:lvl1pPr>
            </a:lstStyle>
            <a:p>
              <a:pPr/>
              <a:r>
                <a:t>Factores de riesgo cardiovasculares</a:t>
              </a:r>
            </a:p>
          </p:txBody>
        </p:sp>
      </p:grpSp>
      <p:sp>
        <p:nvSpPr>
          <p:cNvPr id="686" name="12 Conector recto de flecha"/>
          <p:cNvSpPr/>
          <p:nvPr/>
        </p:nvSpPr>
        <p:spPr>
          <a:xfrm flipH="1" flipV="1">
            <a:off x="10048860" y="6139774"/>
            <a:ext cx="551942" cy="382014"/>
          </a:xfrm>
          <a:prstGeom prst="line">
            <a:avLst/>
          </a:prstGeom>
          <a:ln w="12700">
            <a:solidFill>
              <a:srgbClr val="4472C4"/>
            </a:solidFill>
            <a:miter/>
            <a:tailEnd type="triangle"/>
          </a:ln>
        </p:spPr>
        <p:txBody>
          <a:bodyPr lIns="45718" tIns="45718" rIns="45718" bIns="45718"/>
          <a:lstStyle/>
          <a:p>
            <a:pPr/>
          </a:p>
        </p:txBody>
      </p:sp>
      <p:sp>
        <p:nvSpPr>
          <p:cNvPr id="687" name="16 Conector recto de flecha"/>
          <p:cNvSpPr/>
          <p:nvPr/>
        </p:nvSpPr>
        <p:spPr>
          <a:xfrm flipH="1">
            <a:off x="9727391" y="9401102"/>
            <a:ext cx="873413" cy="596328"/>
          </a:xfrm>
          <a:prstGeom prst="line">
            <a:avLst/>
          </a:prstGeom>
          <a:ln w="12700">
            <a:solidFill>
              <a:srgbClr val="4472C4"/>
            </a:solidFill>
            <a:miter/>
            <a:tailEnd type="triangle"/>
          </a:ln>
        </p:spPr>
        <p:txBody>
          <a:bodyPr lIns="45718" tIns="45718" rIns="45718" bIns="45718"/>
          <a:lstStyle/>
          <a:p>
            <a:pPr/>
          </a:p>
        </p:txBody>
      </p:sp>
      <p:sp>
        <p:nvSpPr>
          <p:cNvPr id="688" name="20 Conector recto de flecha"/>
          <p:cNvSpPr/>
          <p:nvPr/>
        </p:nvSpPr>
        <p:spPr>
          <a:xfrm>
            <a:off x="14442296" y="7961448"/>
            <a:ext cx="1226509" cy="2"/>
          </a:xfrm>
          <a:prstGeom prst="line">
            <a:avLst/>
          </a:prstGeom>
          <a:ln w="12700">
            <a:solidFill>
              <a:srgbClr val="4472C4"/>
            </a:solidFill>
            <a:miter/>
            <a:tailEnd type="triangle"/>
          </a:ln>
        </p:spPr>
        <p:txBody>
          <a:bodyPr lIns="45718" tIns="45718" rIns="45718" bIns="45718"/>
          <a:lstStyle/>
          <a:p>
            <a:pPr/>
          </a:p>
        </p:txBody>
      </p:sp>
      <p:sp>
        <p:nvSpPr>
          <p:cNvPr id="689" name="22 Conector recto de flecha"/>
          <p:cNvSpPr/>
          <p:nvPr/>
        </p:nvSpPr>
        <p:spPr>
          <a:xfrm flipV="1">
            <a:off x="14270043" y="6027244"/>
            <a:ext cx="1223177" cy="606892"/>
          </a:xfrm>
          <a:prstGeom prst="line">
            <a:avLst/>
          </a:prstGeom>
          <a:ln w="12700">
            <a:solidFill>
              <a:srgbClr val="4472C4"/>
            </a:solidFill>
            <a:miter/>
            <a:tailEnd type="triangle"/>
          </a:ln>
        </p:spPr>
        <p:txBody>
          <a:bodyPr lIns="45718" tIns="45718" rIns="45718" bIns="45718"/>
          <a:lstStyle/>
          <a:p>
            <a:pPr/>
          </a:p>
        </p:txBody>
      </p:sp>
      <p:grpSp>
        <p:nvGrpSpPr>
          <p:cNvPr id="698" name="Grupo 1"/>
          <p:cNvGrpSpPr/>
          <p:nvPr/>
        </p:nvGrpSpPr>
        <p:grpSpPr>
          <a:xfrm>
            <a:off x="5740681" y="5086958"/>
            <a:ext cx="16632766" cy="7167807"/>
            <a:chOff x="0" y="0"/>
            <a:chExt cx="16632763" cy="7167805"/>
          </a:xfrm>
        </p:grpSpPr>
        <p:sp>
          <p:nvSpPr>
            <p:cNvPr id="690" name="5 CuadroTexto"/>
            <p:cNvSpPr txBox="1"/>
            <p:nvPr/>
          </p:nvSpPr>
          <p:spPr>
            <a:xfrm>
              <a:off x="448817" y="0"/>
              <a:ext cx="6787474" cy="11226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8" tIns="91438" rIns="91438" bIns="91438" numCol="1" anchor="t">
              <a:spAutoFit/>
            </a:bodyPr>
            <a:lstStyle/>
            <a:p>
              <a:pPr algn="l" defTabSz="1371600">
                <a:lnSpc>
                  <a:spcPct val="100000"/>
                </a:lnSpc>
                <a:defRPr b="1" sz="3200">
                  <a:latin typeface="Bookman Old Style"/>
                  <a:ea typeface="Bookman Old Style"/>
                  <a:cs typeface="Bookman Old Style"/>
                  <a:sym typeface="Bookman Old Style"/>
                </a:defRPr>
              </a:pPr>
              <a:r>
                <a:t>Alteración de la contractilidad </a:t>
              </a:r>
            </a:p>
            <a:p>
              <a:pPr algn="l" defTabSz="1371600">
                <a:lnSpc>
                  <a:spcPct val="100000"/>
                </a:lnSpc>
                <a:defRPr b="1" sz="3200">
                  <a:latin typeface="Bookman Old Style"/>
                  <a:ea typeface="Bookman Old Style"/>
                  <a:cs typeface="Bookman Old Style"/>
                  <a:sym typeface="Bookman Old Style"/>
                </a:defRPr>
              </a:pPr>
              <a:r>
                <a:t>cardíaca</a:t>
              </a:r>
            </a:p>
          </p:txBody>
        </p:sp>
        <p:sp>
          <p:nvSpPr>
            <p:cNvPr id="691" name="6 CuadroTexto"/>
            <p:cNvSpPr txBox="1"/>
            <p:nvPr/>
          </p:nvSpPr>
          <p:spPr>
            <a:xfrm>
              <a:off x="9801700" y="107150"/>
              <a:ext cx="4665979" cy="6527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8" tIns="91438" rIns="91438" bIns="91438" numCol="1" anchor="t">
              <a:spAutoFit/>
            </a:bodyPr>
            <a:lstStyle>
              <a:lvl1pPr algn="l" defTabSz="1371600">
                <a:lnSpc>
                  <a:spcPct val="100000"/>
                </a:lnSpc>
                <a:defRPr b="1" sz="3200">
                  <a:latin typeface="Bookman Old Style"/>
                  <a:ea typeface="Bookman Old Style"/>
                  <a:cs typeface="Bookman Old Style"/>
                  <a:sym typeface="Bookman Old Style"/>
                </a:defRPr>
              </a:lvl1pPr>
            </a:lstStyle>
            <a:p>
              <a:pPr/>
              <a:r>
                <a:t>Disfunción diastólica</a:t>
              </a:r>
            </a:p>
          </p:txBody>
        </p:sp>
        <p:sp>
          <p:nvSpPr>
            <p:cNvPr id="692" name="7 CuadroTexto"/>
            <p:cNvSpPr/>
            <p:nvPr/>
          </p:nvSpPr>
          <p:spPr>
            <a:xfrm>
              <a:off x="339637" y="4179121"/>
              <a:ext cx="435647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spAutoFit/>
            </a:bodyPr>
            <a:lstStyle/>
            <a:p>
              <a:pPr algn="l" defTabSz="1371600">
                <a:lnSpc>
                  <a:spcPct val="100000"/>
                </a:lnSpc>
                <a:defRPr sz="3200">
                  <a:latin typeface="Symbol"/>
                  <a:ea typeface="Symbol"/>
                  <a:cs typeface="Symbol"/>
                  <a:sym typeface="Symbol"/>
                </a:defRPr>
              </a:pPr>
              <a:r>
                <a:t>­ </a:t>
              </a:r>
              <a:r>
                <a:rPr b="1">
                  <a:latin typeface="Bookman Old Style"/>
                  <a:ea typeface="Bookman Old Style"/>
                  <a:cs typeface="Bookman Old Style"/>
                  <a:sym typeface="Bookman Old Style"/>
                </a:rPr>
                <a:t>de la </a:t>
              </a:r>
              <a:endParaRPr>
                <a:latin typeface="Bookman Old Style"/>
                <a:ea typeface="Bookman Old Style"/>
                <a:cs typeface="Bookman Old Style"/>
                <a:sym typeface="Bookman Old Style"/>
              </a:endParaRPr>
            </a:p>
            <a:p>
              <a:pPr algn="l" defTabSz="1371600">
                <a:lnSpc>
                  <a:spcPct val="100000"/>
                </a:lnSpc>
                <a:defRPr b="1" sz="3200">
                  <a:latin typeface="Bookman Old Style"/>
                  <a:ea typeface="Bookman Old Style"/>
                  <a:cs typeface="Bookman Old Style"/>
                  <a:sym typeface="Bookman Old Style"/>
                </a:defRPr>
              </a:pPr>
              <a:r>
                <a:t>resistencia vascular sistémica</a:t>
              </a:r>
            </a:p>
          </p:txBody>
        </p:sp>
        <p:sp>
          <p:nvSpPr>
            <p:cNvPr id="693" name="8 CuadroTexto"/>
            <p:cNvSpPr/>
            <p:nvPr/>
          </p:nvSpPr>
          <p:spPr>
            <a:xfrm>
              <a:off x="10265495" y="2035981"/>
              <a:ext cx="34604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spAutoFit/>
            </a:bodyPr>
            <a:lstStyle/>
            <a:p>
              <a:pPr algn="l" defTabSz="1371600">
                <a:lnSpc>
                  <a:spcPct val="100000"/>
                </a:lnSpc>
                <a:defRPr sz="3200">
                  <a:latin typeface="Symbol"/>
                  <a:ea typeface="Symbol"/>
                  <a:cs typeface="Symbol"/>
                  <a:sym typeface="Symbol"/>
                </a:defRPr>
              </a:pPr>
              <a:r>
                <a:t>­ </a:t>
              </a:r>
              <a:r>
                <a:rPr b="1">
                  <a:latin typeface="Bookman Old Style"/>
                  <a:ea typeface="Bookman Old Style"/>
                  <a:cs typeface="Bookman Old Style"/>
                  <a:sym typeface="Bookman Old Style"/>
                </a:rPr>
                <a:t>Aumento del colesterol sérico</a:t>
              </a:r>
            </a:p>
          </p:txBody>
        </p:sp>
        <p:sp>
          <p:nvSpPr>
            <p:cNvPr id="694" name="9 CuadroTexto"/>
            <p:cNvSpPr/>
            <p:nvPr/>
          </p:nvSpPr>
          <p:spPr>
            <a:xfrm>
              <a:off x="0" y="1855751"/>
              <a:ext cx="385104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spAutoFit/>
            </a:bodyPr>
            <a:lstStyle/>
            <a:p>
              <a:pPr algn="l" defTabSz="1371600">
                <a:lnSpc>
                  <a:spcPct val="100000"/>
                </a:lnSpc>
                <a:defRPr sz="2600">
                  <a:latin typeface="Symbol"/>
                  <a:ea typeface="Symbol"/>
                  <a:cs typeface="Symbol"/>
                  <a:sym typeface="Symbol"/>
                </a:defRPr>
              </a:pPr>
              <a:r>
                <a:t>­</a:t>
              </a:r>
              <a:r>
                <a:rPr>
                  <a:latin typeface="Bookman Old Style"/>
                  <a:ea typeface="Bookman Old Style"/>
                  <a:cs typeface="Bookman Old Style"/>
                  <a:sym typeface="Bookman Old Style"/>
                </a:rPr>
                <a:t> </a:t>
              </a:r>
              <a:r>
                <a:rPr b="1" sz="3200">
                  <a:latin typeface="Bookman Old Style"/>
                  <a:ea typeface="Bookman Old Style"/>
                  <a:cs typeface="Bookman Old Style"/>
                  <a:sym typeface="Bookman Old Style"/>
                </a:rPr>
                <a:t>de la PCR,</a:t>
              </a:r>
              <a:endParaRPr sz="3200">
                <a:latin typeface="Bookman Old Style"/>
                <a:ea typeface="Bookman Old Style"/>
                <a:cs typeface="Bookman Old Style"/>
                <a:sym typeface="Bookman Old Style"/>
              </a:endParaRPr>
            </a:p>
            <a:p>
              <a:pPr algn="l" defTabSz="1371600">
                <a:lnSpc>
                  <a:spcPct val="100000"/>
                </a:lnSpc>
                <a:defRPr b="1" sz="3200">
                  <a:latin typeface="Bookman Old Style"/>
                  <a:ea typeface="Bookman Old Style"/>
                  <a:cs typeface="Bookman Old Style"/>
                  <a:sym typeface="Bookman Old Style"/>
                </a:defRPr>
              </a:pPr>
              <a:r>
                <a:t>IL6,TNFα,ICAM,</a:t>
              </a:r>
            </a:p>
            <a:p>
              <a:pPr algn="l" defTabSz="1371600">
                <a:lnSpc>
                  <a:spcPct val="100000"/>
                </a:lnSpc>
                <a:defRPr b="1" sz="3200">
                  <a:latin typeface="Bookman Old Style"/>
                  <a:ea typeface="Bookman Old Style"/>
                  <a:cs typeface="Bookman Old Style"/>
                  <a:sym typeface="Bookman Old Style"/>
                </a:defRPr>
              </a:pPr>
              <a:r>
                <a:t>NF-KB,PLA2-LP</a:t>
              </a:r>
            </a:p>
          </p:txBody>
        </p:sp>
        <p:sp>
          <p:nvSpPr>
            <p:cNvPr id="695" name="10 CuadroTexto"/>
            <p:cNvSpPr txBox="1"/>
            <p:nvPr/>
          </p:nvSpPr>
          <p:spPr>
            <a:xfrm>
              <a:off x="9377898" y="4500587"/>
              <a:ext cx="5354160" cy="679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8" tIns="91438" rIns="91438" bIns="91438" numCol="1" anchor="t">
              <a:spAutoFit/>
            </a:bodyPr>
            <a:lstStyle/>
            <a:p>
              <a:pPr algn="l" defTabSz="1371600">
                <a:lnSpc>
                  <a:spcPct val="100000"/>
                </a:lnSpc>
                <a:defRPr sz="3200">
                  <a:latin typeface="Symbol"/>
                  <a:ea typeface="Symbol"/>
                  <a:cs typeface="Symbol"/>
                  <a:sym typeface="Symbol"/>
                </a:defRPr>
              </a:pPr>
              <a:r>
                <a:t>­ </a:t>
              </a:r>
              <a:r>
                <a:rPr b="1">
                  <a:latin typeface="Bookman Old Style"/>
                  <a:ea typeface="Bookman Old Style"/>
                  <a:cs typeface="Bookman Old Style"/>
                  <a:sym typeface="Bookman Old Style"/>
                </a:rPr>
                <a:t>Hiperhomocisteinemia</a:t>
              </a:r>
            </a:p>
          </p:txBody>
        </p:sp>
        <p:sp>
          <p:nvSpPr>
            <p:cNvPr id="696" name="24 CuadroTexto"/>
            <p:cNvSpPr txBox="1"/>
            <p:nvPr/>
          </p:nvSpPr>
          <p:spPr>
            <a:xfrm>
              <a:off x="3877837" y="5851871"/>
              <a:ext cx="4363163" cy="679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8" tIns="91438" rIns="91438" bIns="91438" numCol="1" anchor="t">
              <a:spAutoFit/>
            </a:bodyPr>
            <a:lstStyle/>
            <a:p>
              <a:pPr algn="l" defTabSz="1371600">
                <a:lnSpc>
                  <a:spcPct val="100000"/>
                </a:lnSpc>
                <a:defRPr sz="3200">
                  <a:latin typeface="Symbol"/>
                  <a:ea typeface="Symbol"/>
                  <a:cs typeface="Symbol"/>
                  <a:sym typeface="Symbol"/>
                </a:defRPr>
              </a:pPr>
              <a:r>
                <a:t>¯</a:t>
              </a:r>
              <a:r>
                <a:rPr>
                  <a:latin typeface="Bookman Old Style"/>
                  <a:ea typeface="Bookman Old Style"/>
                  <a:cs typeface="Bookman Old Style"/>
                  <a:sym typeface="Bookman Old Style"/>
                </a:rPr>
                <a:t> </a:t>
              </a:r>
              <a:r>
                <a:rPr b="1">
                  <a:latin typeface="Bookman Old Style"/>
                  <a:ea typeface="Bookman Old Style"/>
                  <a:cs typeface="Bookman Old Style"/>
                  <a:sym typeface="Bookman Old Style"/>
                </a:rPr>
                <a:t>la eNOS</a:t>
              </a:r>
              <a:r>
                <a:rPr>
                  <a:latin typeface="Bookman Old Style"/>
                  <a:ea typeface="Bookman Old Style"/>
                  <a:cs typeface="Bookman Old Style"/>
                  <a:sym typeface="Bookman Old Style"/>
                </a:rPr>
                <a:t>,  </a:t>
              </a:r>
              <a:r>
                <a:t>­ </a:t>
              </a:r>
              <a:r>
                <a:rPr b="1">
                  <a:latin typeface="Bookman Old Style"/>
                  <a:ea typeface="Bookman Old Style"/>
                  <a:cs typeface="Bookman Old Style"/>
                  <a:sym typeface="Bookman Old Style"/>
                </a:rPr>
                <a:t>ADMA</a:t>
              </a:r>
              <a:r>
                <a:rPr>
                  <a:latin typeface="Bookman Old Style"/>
                  <a:ea typeface="Bookman Old Style"/>
                  <a:cs typeface="Bookman Old Style"/>
                  <a:sym typeface="Bookman Old Style"/>
                </a:rPr>
                <a:t> </a:t>
              </a:r>
            </a:p>
          </p:txBody>
        </p:sp>
        <p:sp>
          <p:nvSpPr>
            <p:cNvPr id="697" name="32 CuadroTexto"/>
            <p:cNvSpPr/>
            <p:nvPr/>
          </p:nvSpPr>
          <p:spPr>
            <a:xfrm>
              <a:off x="6668383" y="7167805"/>
              <a:ext cx="996438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t">
              <a:spAutoFit/>
            </a:bodyPr>
            <a:lstStyle/>
            <a:p>
              <a:pPr algn="l" defTabSz="1371600">
                <a:lnSpc>
                  <a:spcPct val="100000"/>
                </a:lnSpc>
                <a:defRPr sz="2000">
                  <a:latin typeface="Bookman Old Style"/>
                  <a:ea typeface="Bookman Old Style"/>
                  <a:cs typeface="Bookman Old Style"/>
                  <a:sym typeface="Bookman Old Style"/>
                </a:defRPr>
              </a:pPr>
              <a:r>
                <a:t>Dillmann WH. Cellular action</a:t>
              </a:r>
            </a:p>
            <a:p>
              <a:pPr algn="l" defTabSz="1371600">
                <a:lnSpc>
                  <a:spcPct val="100000"/>
                </a:lnSpc>
                <a:defRPr sz="2000">
                  <a:latin typeface="Bookman Old Style"/>
                  <a:ea typeface="Bookman Old Style"/>
                  <a:cs typeface="Bookman Old Style"/>
                  <a:sym typeface="Bookman Old Style"/>
                </a:defRPr>
              </a:pPr>
              <a:r>
                <a:t> of thyroid hormone on the heart. Thyroid.2002.12:447-452</a:t>
              </a:r>
            </a:p>
          </p:txBody>
        </p:sp>
      </p:grpSp>
      <p:sp>
        <p:nvSpPr>
          <p:cNvPr id="699" name="Rectangle 10"/>
          <p:cNvSpPr txBox="1"/>
          <p:nvPr/>
        </p:nvSpPr>
        <p:spPr>
          <a:xfrm>
            <a:off x="2643313" y="1468969"/>
            <a:ext cx="19835889" cy="2216268"/>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defTabSz="1828800">
              <a:lnSpc>
                <a:spcPct val="100000"/>
              </a:lnSpc>
              <a:defRPr sz="7200">
                <a:latin typeface="Calibri Light"/>
                <a:ea typeface="Calibri Light"/>
                <a:cs typeface="Calibri Light"/>
                <a:sym typeface="Calibri Light"/>
              </a:defRPr>
            </a:lvl1pPr>
          </a:lstStyle>
          <a:p>
            <a:pPr/>
            <a:r>
              <a:t>Mecanismos asociados a las alteraciones cardiovasculares en el hipotiroidismo</a:t>
            </a:r>
          </a:p>
        </p:txBody>
      </p:sp>
      <p:sp>
        <p:nvSpPr>
          <p:cNvPr id="700" name="22 Conector recto de flecha"/>
          <p:cNvSpPr/>
          <p:nvPr/>
        </p:nvSpPr>
        <p:spPr>
          <a:xfrm>
            <a:off x="12436984" y="10117388"/>
            <a:ext cx="241460" cy="825345"/>
          </a:xfrm>
          <a:prstGeom prst="line">
            <a:avLst/>
          </a:prstGeom>
          <a:ln w="12700">
            <a:solidFill>
              <a:srgbClr val="4472C4"/>
            </a:solidFill>
            <a:miter/>
            <a:tailEnd type="triangle"/>
          </a:ln>
        </p:spPr>
        <p:txBody>
          <a:bodyPr lIns="45718" tIns="45718" rIns="45718" bIns="45718"/>
          <a:lstStyle/>
          <a:p>
            <a:pPr/>
          </a:p>
        </p:txBody>
      </p:sp>
      <p:sp>
        <p:nvSpPr>
          <p:cNvPr id="701" name="22 Conector recto de flecha"/>
          <p:cNvSpPr/>
          <p:nvPr/>
        </p:nvSpPr>
        <p:spPr>
          <a:xfrm>
            <a:off x="13910199" y="9528103"/>
            <a:ext cx="988331" cy="596434"/>
          </a:xfrm>
          <a:prstGeom prst="line">
            <a:avLst/>
          </a:prstGeom>
          <a:ln w="12700">
            <a:solidFill>
              <a:srgbClr val="4472C4"/>
            </a:solidFill>
            <a:miter/>
            <a:tailEnd type="triangle"/>
          </a:ln>
        </p:spPr>
        <p:txBody>
          <a:bodyPr lIns="45718" tIns="45718" rIns="45718" bIns="45718"/>
          <a:lstStyle/>
          <a:p>
            <a:pPr/>
          </a:p>
        </p:txBody>
      </p:sp>
      <p:pic>
        <p:nvPicPr>
          <p:cNvPr id="702" name="Captura de Pantalla 2025-09-05 a la(s) 10.54.02 p. m..png" descr="Captura de Pantalla 2025-09-05 a la(s) 10.54.02 p. m..png"/>
          <p:cNvPicPr>
            <a:picLocks noChangeAspect="1"/>
          </p:cNvPicPr>
          <p:nvPr/>
        </p:nvPicPr>
        <p:blipFill>
          <a:blip r:embed="rId3">
            <a:extLst/>
          </a:blip>
          <a:stretch>
            <a:fillRect/>
          </a:stretch>
        </p:blipFill>
        <p:spPr>
          <a:xfrm>
            <a:off x="200116" y="12497355"/>
            <a:ext cx="4422017" cy="1117789"/>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Título 1"/>
          <p:cNvSpPr txBox="1"/>
          <p:nvPr>
            <p:ph type="title"/>
          </p:nvPr>
        </p:nvSpPr>
        <p:spPr>
          <a:xfrm>
            <a:off x="1388398" y="724874"/>
            <a:ext cx="21031203" cy="1960387"/>
          </a:xfrm>
          <a:prstGeom prst="rect">
            <a:avLst/>
          </a:prstGeom>
        </p:spPr>
        <p:txBody>
          <a:bodyPr/>
          <a:lstStyle>
            <a:lvl1pPr algn="ctr">
              <a:defRPr sz="5600">
                <a:solidFill>
                  <a:srgbClr val="000000"/>
                </a:solidFill>
              </a:defRPr>
            </a:lvl1pPr>
          </a:lstStyle>
          <a:p>
            <a:pPr/>
            <a:r>
              <a:t>Hipotiroidismo y metabolismo de los lípidos</a:t>
            </a:r>
          </a:p>
        </p:txBody>
      </p:sp>
      <p:pic>
        <p:nvPicPr>
          <p:cNvPr id="707" name="Marcador de contenido 6" descr="Marcador de contenido 6"/>
          <p:cNvPicPr>
            <a:picLocks noChangeAspect="1"/>
          </p:cNvPicPr>
          <p:nvPr/>
        </p:nvPicPr>
        <p:blipFill>
          <a:blip r:embed="rId2">
            <a:extLst/>
          </a:blip>
          <a:stretch>
            <a:fillRect/>
          </a:stretch>
        </p:blipFill>
        <p:spPr>
          <a:xfrm>
            <a:off x="3754573" y="3119185"/>
            <a:ext cx="16298853" cy="9518744"/>
          </a:xfrm>
          <a:prstGeom prst="rect">
            <a:avLst/>
          </a:prstGeom>
          <a:ln w="12700">
            <a:miter lim="400000"/>
          </a:ln>
        </p:spPr>
      </p:pic>
      <p:sp>
        <p:nvSpPr>
          <p:cNvPr id="708" name="CuadroTexto 3"/>
          <p:cNvSpPr txBox="1"/>
          <p:nvPr/>
        </p:nvSpPr>
        <p:spPr>
          <a:xfrm>
            <a:off x="12508682" y="13071853"/>
            <a:ext cx="6278631" cy="614679"/>
          </a:xfrm>
          <a:prstGeom prst="rect">
            <a:avLst/>
          </a:prstGeom>
          <a:ln w="12700">
            <a:miter lim="400000"/>
          </a:ln>
          <a:extLst>
            <a:ext uri="{C572A759-6A51-4108-AA02-DFA0A04FC94B}">
              <ma14:wrappingTextBoxFlag xmlns:ma14="http://schemas.microsoft.com/office/mac/drawingml/2011/main" val="1"/>
            </a:ext>
          </a:extLst>
        </p:spPr>
        <p:txBody>
          <a:bodyPr wrap="none" lIns="91438" tIns="91438" rIns="91438" bIns="91438">
            <a:spAutoFit/>
          </a:bodyPr>
          <a:lstStyle/>
          <a:p>
            <a:pPr algn="l" defTabSz="1828800">
              <a:lnSpc>
                <a:spcPct val="100000"/>
              </a:lnSpc>
              <a:defRPr i="1" sz="2800">
                <a:latin typeface="Verdana"/>
                <a:ea typeface="Verdana"/>
                <a:cs typeface="Verdana"/>
                <a:sym typeface="Verdana"/>
              </a:defRPr>
            </a:pPr>
            <a:r>
              <a:t>Med Clin N Am</a:t>
            </a:r>
            <a:r>
              <a:rPr i="0"/>
              <a:t>. 96(2012)269-281</a:t>
            </a:r>
          </a:p>
        </p:txBody>
      </p:sp>
      <p:sp>
        <p:nvSpPr>
          <p:cNvPr id="709" name="Rectángulo"/>
          <p:cNvSpPr/>
          <p:nvPr/>
        </p:nvSpPr>
        <p:spPr>
          <a:xfrm>
            <a:off x="20850181" y="12065398"/>
            <a:ext cx="2701082" cy="1270001"/>
          </a:xfrm>
          <a:prstGeom prst="rect">
            <a:avLst/>
          </a:prstGeom>
          <a:solidFill>
            <a:srgbClr val="FFFFFF"/>
          </a:solidFill>
          <a:ln w="12700">
            <a:miter lim="400000"/>
          </a:ln>
        </p:spPr>
        <p:txBody>
          <a:bodyPr lIns="50800" tIns="50800" rIns="50800" bIns="50800" anchor="ctr"/>
          <a:lstStyle/>
          <a:p>
            <a:pPr/>
          </a:p>
        </p:txBody>
      </p:sp>
      <p:pic>
        <p:nvPicPr>
          <p:cNvPr id="710" name="Captura de Pantalla 2025-09-05 a la(s) 10.54.02 p. m..png" descr="Captura de Pantalla 2025-09-05 a la(s) 10.54.02 p. m..png"/>
          <p:cNvPicPr>
            <a:picLocks noChangeAspect="1"/>
          </p:cNvPicPr>
          <p:nvPr/>
        </p:nvPicPr>
        <p:blipFill>
          <a:blip r:embed="rId3">
            <a:extLst/>
          </a:blip>
          <a:stretch>
            <a:fillRect/>
          </a:stretch>
        </p:blipFill>
        <p:spPr>
          <a:xfrm>
            <a:off x="-28484" y="12483747"/>
            <a:ext cx="4422017" cy="111778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2" name="Content Placeholder 2"/>
          <p:cNvSpPr txBox="1"/>
          <p:nvPr>
            <p:ph type="body" sz="half" idx="1"/>
          </p:nvPr>
        </p:nvSpPr>
        <p:spPr>
          <a:xfrm>
            <a:off x="8653957" y="3838425"/>
            <a:ext cx="13464990" cy="9359151"/>
          </a:xfrm>
          <a:prstGeom prst="rect">
            <a:avLst/>
          </a:prstGeom>
        </p:spPr>
        <p:txBody>
          <a:bodyPr/>
          <a:lstStyle/>
          <a:p>
            <a:pPr marL="0" indent="0">
              <a:buSzTx/>
              <a:buNone/>
              <a:defRPr sz="3800"/>
            </a:pPr>
            <a:r>
              <a:t>-</a:t>
            </a:r>
            <a:r>
              <a:rPr sz="4000"/>
              <a:t>Aumento de la  expresión en las células del músculo liso vascular de los receptores AT1 de la Angiotensina II.</a:t>
            </a:r>
            <a:endParaRPr sz="4000"/>
          </a:p>
          <a:p>
            <a:pPr marL="0" indent="0">
              <a:buSzTx/>
              <a:buNone/>
              <a:defRPr sz="4000"/>
            </a:pPr>
            <a:r>
              <a:t>-Disminución de  la eNOs.</a:t>
            </a:r>
          </a:p>
          <a:p>
            <a:pPr marL="0" indent="0">
              <a:buSzTx/>
              <a:buNone/>
              <a:defRPr sz="4000"/>
            </a:pPr>
            <a:r>
              <a:t>-Mixedema de la pared arterial.</a:t>
            </a:r>
          </a:p>
          <a:p>
            <a:pPr marL="0" indent="0">
              <a:buSzTx/>
              <a:buNone/>
              <a:defRPr sz="4000"/>
            </a:pPr>
            <a:r>
              <a:t>-Disminución de la  TFG y flujo sanguíneo renal, disminución de la  excreción de agua libre, aumento de la  ADH y retención de agua con efecto presor.</a:t>
            </a:r>
          </a:p>
          <a:p>
            <a:pPr marL="0" indent="0">
              <a:buSzTx/>
              <a:buNone/>
              <a:defRPr sz="4000"/>
            </a:pPr>
            <a:r>
              <a:t>-Disminución de  la expresión de receptores betadrenérgicos en células de músculo liso vascular.</a:t>
            </a:r>
          </a:p>
          <a:p>
            <a:pPr marL="0" indent="0">
              <a:buSzTx/>
              <a:buNone/>
              <a:defRPr sz="4000"/>
            </a:pPr>
            <a:r>
              <a:t>-Aumento de la densidad de los receptors alfa 1 adrenérgicos.</a:t>
            </a:r>
          </a:p>
          <a:p>
            <a:pPr marL="0" indent="0">
              <a:buSzTx/>
              <a:buNone/>
              <a:defRPr sz="4000"/>
            </a:pPr>
            <a:r>
              <a:t>-Aumento de la resistencia vascular periférica.</a:t>
            </a:r>
          </a:p>
          <a:p>
            <a:pPr marL="0" indent="0">
              <a:buSzTx/>
              <a:buNone/>
              <a:defRPr sz="4000"/>
            </a:pPr>
            <a:r>
              <a:t>-Vasoconstricción debida al déficit de T3, cuyo efecto es dilatador.</a:t>
            </a:r>
          </a:p>
        </p:txBody>
      </p:sp>
      <p:pic>
        <p:nvPicPr>
          <p:cNvPr id="713" name="Picture 4" descr="Picture 4"/>
          <p:cNvPicPr>
            <a:picLocks noChangeAspect="1"/>
          </p:cNvPicPr>
          <p:nvPr/>
        </p:nvPicPr>
        <p:blipFill>
          <a:blip r:embed="rId3">
            <a:extLst/>
          </a:blip>
          <a:stretch>
            <a:fillRect/>
          </a:stretch>
        </p:blipFill>
        <p:spPr>
          <a:xfrm>
            <a:off x="1915031" y="5712047"/>
            <a:ext cx="5253316" cy="5611906"/>
          </a:xfrm>
          <a:prstGeom prst="rect">
            <a:avLst/>
          </a:prstGeom>
          <a:ln w="12700">
            <a:miter lim="400000"/>
          </a:ln>
        </p:spPr>
      </p:pic>
      <p:sp>
        <p:nvSpPr>
          <p:cNvPr id="714" name="CuadroTexto 4"/>
          <p:cNvSpPr txBox="1"/>
          <p:nvPr/>
        </p:nvSpPr>
        <p:spPr>
          <a:xfrm>
            <a:off x="4332073" y="1454108"/>
            <a:ext cx="15298337" cy="1753115"/>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1828800">
              <a:lnSpc>
                <a:spcPct val="100000"/>
              </a:lnSpc>
              <a:defRPr b="1" sz="5600">
                <a:latin typeface="Calibri"/>
                <a:ea typeface="Calibri"/>
                <a:cs typeface="Calibri"/>
                <a:sym typeface="Calibri"/>
              </a:defRPr>
            </a:lvl1pPr>
          </a:lstStyle>
          <a:p>
            <a:pPr/>
            <a:r>
              <a:t>Hipertensión arterial en hipotiroidismo: mecanismos asociados </a:t>
            </a:r>
          </a:p>
        </p:txBody>
      </p:sp>
      <p:pic>
        <p:nvPicPr>
          <p:cNvPr id="715" name="Captura de Pantalla 2025-09-05 a la(s) 10.54.02 p. m..png" descr="Captura de Pantalla 2025-09-05 a la(s) 10.54.02 p. m..png"/>
          <p:cNvPicPr>
            <a:picLocks noChangeAspect="1"/>
          </p:cNvPicPr>
          <p:nvPr/>
        </p:nvPicPr>
        <p:blipFill>
          <a:blip r:embed="rId4">
            <a:extLst/>
          </a:blip>
          <a:stretch>
            <a:fillRect/>
          </a:stretch>
        </p:blipFill>
        <p:spPr>
          <a:xfrm>
            <a:off x="-3084" y="12522755"/>
            <a:ext cx="4422017" cy="1117789"/>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Mecanismos que inducen y aceleran la formación de placa aterosclerótica en el hipotiroidismo"/>
          <p:cNvSpPr txBox="1"/>
          <p:nvPr>
            <p:ph type="title"/>
          </p:nvPr>
        </p:nvSpPr>
        <p:spPr>
          <a:xfrm>
            <a:off x="838200" y="1816100"/>
            <a:ext cx="21945600" cy="2117238"/>
          </a:xfrm>
          <a:prstGeom prst="rect">
            <a:avLst/>
          </a:prstGeom>
        </p:spPr>
        <p:txBody>
          <a:bodyPr/>
          <a:lstStyle>
            <a:lvl1pPr defTabSz="1097278">
              <a:defRPr spc="-84" sz="4800"/>
            </a:lvl1pPr>
          </a:lstStyle>
          <a:p>
            <a:pPr/>
            <a:r>
              <a:t>Mecanismos que inducen y aceleran la formación de placa aterosclerótica en el hipotiroidismo</a:t>
            </a:r>
          </a:p>
        </p:txBody>
      </p:sp>
      <p:pic>
        <p:nvPicPr>
          <p:cNvPr id="720" name="Captura de Pantalla 2025-03-02 a la(s) 7.23.46 p. m..png" descr="Captura de Pantalla 2025-03-02 a la(s) 7.23.46 p. m..png"/>
          <p:cNvPicPr>
            <a:picLocks noChangeAspect="1"/>
          </p:cNvPicPr>
          <p:nvPr/>
        </p:nvPicPr>
        <p:blipFill>
          <a:blip r:embed="rId2">
            <a:extLst/>
          </a:blip>
          <a:stretch>
            <a:fillRect/>
          </a:stretch>
        </p:blipFill>
        <p:spPr>
          <a:xfrm>
            <a:off x="2696099" y="3462566"/>
            <a:ext cx="18229802" cy="10058587"/>
          </a:xfrm>
          <a:prstGeom prst="rect">
            <a:avLst/>
          </a:prstGeom>
          <a:ln w="12700">
            <a:miter lim="400000"/>
          </a:ln>
        </p:spPr>
      </p:pic>
      <p:sp>
        <p:nvSpPr>
          <p:cNvPr id="721" name="Zúñiga D, Balasubramanian S, Mehmood K T, et al. (January 18, 2024) Hypothyroidism and Cardiovascular Disease: A Review. Cureus 16(1): e52512. doi:10.7759/cureus.52512"/>
          <p:cNvSpPr txBox="1"/>
          <p:nvPr/>
        </p:nvSpPr>
        <p:spPr>
          <a:xfrm>
            <a:off x="4241489" y="13208001"/>
            <a:ext cx="20042759"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2000"/>
              </a:spcBef>
              <a:defRPr b="1" sz="1900">
                <a:solidFill>
                  <a:srgbClr val="6C757D"/>
                </a:solidFill>
                <a:latin typeface="+mj-lt"/>
                <a:ea typeface="+mj-ea"/>
                <a:cs typeface="+mj-cs"/>
                <a:sym typeface="Helvetica"/>
              </a:defRPr>
            </a:lvl1pPr>
          </a:lstStyle>
          <a:p>
            <a:pPr/>
            <a:r>
              <a:t>Zúñiga D, Balasubramanian S, Mehmood K T, et al. (January 18, 2024) Hypothyroidism and Cardiovascular Disease: A Review. Cureus 16(1): e52512. doi:10.7759/cureus.52512</a:t>
            </a:r>
          </a:p>
        </p:txBody>
      </p:sp>
      <p:pic>
        <p:nvPicPr>
          <p:cNvPr id="722" name="Captura de Pantalla 2025-09-05 a la(s) 10.54.02 p. m..png" descr="Captura de Pantalla 2025-09-05 a la(s) 10.54.02 p. m..png"/>
          <p:cNvPicPr>
            <a:picLocks noChangeAspect="1"/>
          </p:cNvPicPr>
          <p:nvPr/>
        </p:nvPicPr>
        <p:blipFill>
          <a:blip r:embed="rId3">
            <a:extLst/>
          </a:blip>
          <a:stretch>
            <a:fillRect/>
          </a:stretch>
        </p:blipFill>
        <p:spPr>
          <a:xfrm>
            <a:off x="98516" y="229155"/>
            <a:ext cx="4422017" cy="111778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53" name="Title 1"/>
          <p:cNvSpPr txBox="1"/>
          <p:nvPr>
            <p:ph type="title"/>
          </p:nvPr>
        </p:nvSpPr>
        <p:spPr>
          <a:prstGeom prst="rect">
            <a:avLst/>
          </a:prstGeom>
        </p:spPr>
        <p:txBody>
          <a:bodyPr/>
          <a:lstStyle>
            <a:lvl1pPr algn="ctr" defTabSz="2438400">
              <a:lnSpc>
                <a:spcPct val="80000"/>
              </a:lnSpc>
              <a:defRPr spc="-128" sz="12800">
                <a:latin typeface="Canela Bold"/>
                <a:ea typeface="Canela Bold"/>
                <a:cs typeface="Canela Bold"/>
                <a:sym typeface="Canela Bold"/>
              </a:defRPr>
            </a:lvl1pPr>
          </a:lstStyle>
          <a:p>
            <a:pPr/>
            <a:r>
              <a:t>Agenda</a:t>
            </a:r>
          </a:p>
        </p:txBody>
      </p:sp>
      <p:sp>
        <p:nvSpPr>
          <p:cNvPr id="454" name="Content Placeholder 2"/>
          <p:cNvSpPr txBox="1"/>
          <p:nvPr>
            <p:ph type="body" idx="1"/>
          </p:nvPr>
        </p:nvSpPr>
        <p:spPr>
          <a:xfrm>
            <a:off x="1676400" y="3651250"/>
            <a:ext cx="21031200" cy="7145281"/>
          </a:xfrm>
          <a:prstGeom prst="rect">
            <a:avLst/>
          </a:prstGeom>
        </p:spPr>
        <p:txBody>
          <a:bodyPr/>
          <a:lstStyle/>
          <a:p>
            <a:pPr defTabSz="355600">
              <a:lnSpc>
                <a:spcPct val="100000"/>
              </a:lnSpc>
              <a:spcBef>
                <a:spcPts val="4700"/>
              </a:spcBef>
              <a:buFontTx/>
              <a:defRPr sz="4000">
                <a:solidFill>
                  <a:srgbClr val="53585F"/>
                </a:solidFill>
                <a:latin typeface="+mn-lt"/>
                <a:ea typeface="+mn-ea"/>
                <a:cs typeface="+mn-cs"/>
                <a:sym typeface="Helvetica Neue"/>
              </a:defRPr>
            </a:pPr>
            <a:r>
              <a:t>Introducción</a:t>
            </a:r>
          </a:p>
          <a:p>
            <a:pPr defTabSz="355600">
              <a:lnSpc>
                <a:spcPct val="100000"/>
              </a:lnSpc>
              <a:spcBef>
                <a:spcPts val="4700"/>
              </a:spcBef>
              <a:buFontTx/>
              <a:defRPr sz="4000">
                <a:solidFill>
                  <a:srgbClr val="53585F"/>
                </a:solidFill>
                <a:latin typeface="+mn-lt"/>
                <a:ea typeface="+mn-ea"/>
                <a:cs typeface="+mn-cs"/>
                <a:sym typeface="Helvetica Neue"/>
              </a:defRPr>
            </a:pPr>
            <a:r>
              <a:t>Aspectos fisiológicos de las  HT a nivel cardiovascular</a:t>
            </a:r>
          </a:p>
          <a:p>
            <a:pPr defTabSz="355600">
              <a:lnSpc>
                <a:spcPct val="100000"/>
              </a:lnSpc>
              <a:spcBef>
                <a:spcPts val="4700"/>
              </a:spcBef>
              <a:buFontTx/>
              <a:defRPr sz="4000">
                <a:solidFill>
                  <a:srgbClr val="53585F"/>
                </a:solidFill>
                <a:latin typeface="+mn-lt"/>
                <a:ea typeface="+mn-ea"/>
                <a:cs typeface="+mn-cs"/>
                <a:sym typeface="Helvetica Neue"/>
              </a:defRPr>
            </a:pPr>
            <a:r>
              <a:t>Acciones de las hormonas tiroideas  en el metabolismo de lípidos</a:t>
            </a:r>
          </a:p>
          <a:p>
            <a:pPr defTabSz="355600">
              <a:lnSpc>
                <a:spcPct val="100000"/>
              </a:lnSpc>
              <a:spcBef>
                <a:spcPts val="4700"/>
              </a:spcBef>
              <a:buFontTx/>
              <a:defRPr sz="4000">
                <a:solidFill>
                  <a:srgbClr val="53585F"/>
                </a:solidFill>
                <a:latin typeface="+mn-lt"/>
                <a:ea typeface="+mn-ea"/>
                <a:cs typeface="+mn-cs"/>
                <a:sym typeface="Helvetica Neue"/>
              </a:defRPr>
            </a:pPr>
            <a:r>
              <a:t>Disfunción Tiroidea y Enfermedad Cardiovascular</a:t>
            </a:r>
          </a:p>
          <a:p>
            <a:pPr defTabSz="355600">
              <a:lnSpc>
                <a:spcPct val="100000"/>
              </a:lnSpc>
              <a:spcBef>
                <a:spcPts val="4700"/>
              </a:spcBef>
              <a:buFontTx/>
              <a:defRPr sz="4000">
                <a:solidFill>
                  <a:srgbClr val="53585F"/>
                </a:solidFill>
                <a:latin typeface="+mn-lt"/>
                <a:ea typeface="+mn-ea"/>
                <a:cs typeface="+mn-cs"/>
                <a:sym typeface="Helvetica Neue"/>
              </a:defRPr>
            </a:pPr>
            <a:r>
              <a:t>Perspectivas del tratamiento</a:t>
            </a:r>
          </a:p>
        </p:txBody>
      </p:sp>
      <p:pic>
        <p:nvPicPr>
          <p:cNvPr id="455" name="Picture 3" descr="Picture 3"/>
          <p:cNvPicPr>
            <a:picLocks noChangeAspect="1"/>
          </p:cNvPicPr>
          <p:nvPr/>
        </p:nvPicPr>
        <p:blipFill>
          <a:blip r:embed="rId3">
            <a:extLst/>
          </a:blip>
          <a:stretch>
            <a:fillRect/>
          </a:stretch>
        </p:blipFill>
        <p:spPr>
          <a:xfrm>
            <a:off x="1385934" y="11868746"/>
            <a:ext cx="5755696" cy="1377903"/>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24" name="Fisiopatología del hipotiroidismo y  la Insuficiencia Cardíaca"/>
          <p:cNvSpPr txBox="1"/>
          <p:nvPr>
            <p:ph type="title"/>
          </p:nvPr>
        </p:nvSpPr>
        <p:spPr>
          <a:prstGeom prst="rect">
            <a:avLst/>
          </a:prstGeom>
        </p:spPr>
        <p:txBody>
          <a:bodyPr/>
          <a:lstStyle>
            <a:lvl1pPr defTabSz="1877566">
              <a:defRPr spc="-100" sz="6400"/>
            </a:lvl1pPr>
          </a:lstStyle>
          <a:p>
            <a:pPr/>
            <a:r>
              <a:t>Fisiopatología del hipotiroidismo y  la Insuficiencia Cardíaca</a:t>
            </a:r>
          </a:p>
        </p:txBody>
      </p:sp>
      <p:pic>
        <p:nvPicPr>
          <p:cNvPr id="725" name="Captura de Pantalla 2025-02-28 a la(s) 10.44.53 p. m..png" descr="Captura de Pantalla 2025-02-28 a la(s) 10.44.53 p. m..png"/>
          <p:cNvPicPr>
            <a:picLocks noChangeAspect="1"/>
          </p:cNvPicPr>
          <p:nvPr/>
        </p:nvPicPr>
        <p:blipFill>
          <a:blip r:embed="rId3">
            <a:extLst/>
          </a:blip>
          <a:stretch>
            <a:fillRect/>
          </a:stretch>
        </p:blipFill>
        <p:spPr>
          <a:xfrm>
            <a:off x="1864906" y="2732242"/>
            <a:ext cx="20654187" cy="9994632"/>
          </a:xfrm>
          <a:prstGeom prst="rect">
            <a:avLst/>
          </a:prstGeom>
          <a:ln w="12700">
            <a:miter lim="400000"/>
          </a:ln>
        </p:spPr>
      </p:pic>
      <p:grpSp>
        <p:nvGrpSpPr>
          <p:cNvPr id="728" name="Disfunción del miocardio"/>
          <p:cNvGrpSpPr/>
          <p:nvPr/>
        </p:nvGrpSpPr>
        <p:grpSpPr>
          <a:xfrm>
            <a:off x="15448643" y="3038928"/>
            <a:ext cx="3188609" cy="1270002"/>
            <a:chOff x="0" y="0"/>
            <a:chExt cx="3188608" cy="1270001"/>
          </a:xfrm>
        </p:grpSpPr>
        <p:sp>
          <p:nvSpPr>
            <p:cNvPr id="726" name="Rectángulo"/>
            <p:cNvSpPr/>
            <p:nvPr/>
          </p:nvSpPr>
          <p:spPr>
            <a:xfrm>
              <a:off x="-1" y="-1"/>
              <a:ext cx="3188610" cy="1270003"/>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727" name="Disfunción del miocardio"/>
            <p:cNvSpPr txBox="1"/>
            <p:nvPr/>
          </p:nvSpPr>
          <p:spPr>
            <a:xfrm>
              <a:off x="-1" y="52832"/>
              <a:ext cx="3188610"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sz="3200">
                  <a:latin typeface="Graphik"/>
                  <a:ea typeface="Graphik"/>
                  <a:cs typeface="Graphik"/>
                  <a:sym typeface="Graphik"/>
                </a:defRPr>
              </a:lvl1pPr>
            </a:lstStyle>
            <a:p>
              <a:pPr/>
              <a:r>
                <a:t>Disfunción del miocardio</a:t>
              </a:r>
            </a:p>
          </p:txBody>
        </p:sp>
      </p:grpSp>
      <p:grpSp>
        <p:nvGrpSpPr>
          <p:cNvPr id="731" name="Reducción del gasto cardiaco"/>
          <p:cNvGrpSpPr/>
          <p:nvPr/>
        </p:nvGrpSpPr>
        <p:grpSpPr>
          <a:xfrm>
            <a:off x="15448643" y="5367358"/>
            <a:ext cx="3188609" cy="1270002"/>
            <a:chOff x="0" y="0"/>
            <a:chExt cx="3188608" cy="1270001"/>
          </a:xfrm>
        </p:grpSpPr>
        <p:sp>
          <p:nvSpPr>
            <p:cNvPr id="729" name="Rectángulo"/>
            <p:cNvSpPr/>
            <p:nvPr/>
          </p:nvSpPr>
          <p:spPr>
            <a:xfrm>
              <a:off x="-1" y="-1"/>
              <a:ext cx="3188610" cy="1270003"/>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730" name="Reducción del gasto cardiaco"/>
            <p:cNvSpPr txBox="1"/>
            <p:nvPr/>
          </p:nvSpPr>
          <p:spPr>
            <a:xfrm>
              <a:off x="-1" y="52832"/>
              <a:ext cx="3188610"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sz="3200">
                  <a:latin typeface="Graphik"/>
                  <a:ea typeface="Graphik"/>
                  <a:cs typeface="Graphik"/>
                  <a:sym typeface="Graphik"/>
                </a:defRPr>
              </a:lvl1pPr>
            </a:lstStyle>
            <a:p>
              <a:pPr/>
              <a:r>
                <a:t>Reducción del gasto cardiaco </a:t>
              </a:r>
            </a:p>
          </p:txBody>
        </p:sp>
      </p:grpSp>
      <p:grpSp>
        <p:nvGrpSpPr>
          <p:cNvPr id="734" name="Activación del SRAA"/>
          <p:cNvGrpSpPr/>
          <p:nvPr/>
        </p:nvGrpSpPr>
        <p:grpSpPr>
          <a:xfrm>
            <a:off x="14979834" y="7874000"/>
            <a:ext cx="4126226" cy="826812"/>
            <a:chOff x="0" y="0"/>
            <a:chExt cx="4126224" cy="826811"/>
          </a:xfrm>
        </p:grpSpPr>
        <p:sp>
          <p:nvSpPr>
            <p:cNvPr id="732" name="Rectángulo"/>
            <p:cNvSpPr/>
            <p:nvPr/>
          </p:nvSpPr>
          <p:spPr>
            <a:xfrm>
              <a:off x="0" y="0"/>
              <a:ext cx="4126225" cy="826812"/>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733" name="Activación del SRAA"/>
            <p:cNvSpPr txBox="1"/>
            <p:nvPr/>
          </p:nvSpPr>
          <p:spPr>
            <a:xfrm>
              <a:off x="0" y="97938"/>
              <a:ext cx="4126225" cy="63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sz="3200">
                  <a:latin typeface="Graphik"/>
                  <a:ea typeface="Graphik"/>
                  <a:cs typeface="Graphik"/>
                  <a:sym typeface="Graphik"/>
                </a:defRPr>
              </a:lvl1pPr>
            </a:lstStyle>
            <a:p>
              <a:pPr/>
              <a:r>
                <a:t>Activación del SRAA</a:t>
              </a:r>
            </a:p>
          </p:txBody>
        </p:sp>
      </p:grpSp>
      <p:grpSp>
        <p:nvGrpSpPr>
          <p:cNvPr id="737" name="Vasoconstricción"/>
          <p:cNvGrpSpPr/>
          <p:nvPr/>
        </p:nvGrpSpPr>
        <p:grpSpPr>
          <a:xfrm>
            <a:off x="5962834" y="9579427"/>
            <a:ext cx="3973782" cy="826813"/>
            <a:chOff x="0" y="0"/>
            <a:chExt cx="3973781" cy="826811"/>
          </a:xfrm>
        </p:grpSpPr>
        <p:sp>
          <p:nvSpPr>
            <p:cNvPr id="735" name="Rectángulo"/>
            <p:cNvSpPr/>
            <p:nvPr/>
          </p:nvSpPr>
          <p:spPr>
            <a:xfrm>
              <a:off x="-1" y="0"/>
              <a:ext cx="3973783" cy="826812"/>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736" name="Vasoconstricción"/>
            <p:cNvSpPr txBox="1"/>
            <p:nvPr/>
          </p:nvSpPr>
          <p:spPr>
            <a:xfrm>
              <a:off x="-1" y="97938"/>
              <a:ext cx="3973783" cy="63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sz="3200">
                  <a:latin typeface="Graphik"/>
                  <a:ea typeface="Graphik"/>
                  <a:cs typeface="Graphik"/>
                  <a:sym typeface="Graphik"/>
                </a:defRPr>
              </a:lvl1pPr>
            </a:lstStyle>
            <a:p>
              <a:pPr/>
              <a:r>
                <a:t>Vasoconstricción </a:t>
              </a:r>
            </a:p>
          </p:txBody>
        </p:sp>
      </p:grpSp>
      <p:grpSp>
        <p:nvGrpSpPr>
          <p:cNvPr id="740" name="Incremento de la actividad simpática"/>
          <p:cNvGrpSpPr/>
          <p:nvPr/>
        </p:nvGrpSpPr>
        <p:grpSpPr>
          <a:xfrm>
            <a:off x="10051142" y="6540500"/>
            <a:ext cx="3591190" cy="1727200"/>
            <a:chOff x="0" y="0"/>
            <a:chExt cx="3591188" cy="1727200"/>
          </a:xfrm>
        </p:grpSpPr>
        <p:sp>
          <p:nvSpPr>
            <p:cNvPr id="738" name="Rectángulo"/>
            <p:cNvSpPr/>
            <p:nvPr/>
          </p:nvSpPr>
          <p:spPr>
            <a:xfrm>
              <a:off x="-1" y="0"/>
              <a:ext cx="3591190" cy="1727200"/>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739" name="Incremento de la actividad simpática"/>
            <p:cNvSpPr txBox="1"/>
            <p:nvPr/>
          </p:nvSpPr>
          <p:spPr>
            <a:xfrm>
              <a:off x="-1" y="14732"/>
              <a:ext cx="3591190" cy="1697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sz="3200">
                  <a:latin typeface="Graphik"/>
                  <a:ea typeface="Graphik"/>
                  <a:cs typeface="Graphik"/>
                  <a:sym typeface="Graphik"/>
                </a:defRPr>
              </a:lvl1pPr>
            </a:lstStyle>
            <a:p>
              <a:pPr/>
              <a:r>
                <a:t>Incremento de la actividad simpática</a:t>
              </a:r>
            </a:p>
          </p:txBody>
        </p:sp>
      </p:grpSp>
      <p:grpSp>
        <p:nvGrpSpPr>
          <p:cNvPr id="743" name="Reducción del flujo sanguíneo renal…"/>
          <p:cNvGrpSpPr/>
          <p:nvPr/>
        </p:nvGrpSpPr>
        <p:grpSpPr>
          <a:xfrm>
            <a:off x="14979834" y="9734919"/>
            <a:ext cx="4126226" cy="3297937"/>
            <a:chOff x="0" y="0"/>
            <a:chExt cx="4126224" cy="3297935"/>
          </a:xfrm>
        </p:grpSpPr>
        <p:sp>
          <p:nvSpPr>
            <p:cNvPr id="741" name="Rectángulo"/>
            <p:cNvSpPr/>
            <p:nvPr/>
          </p:nvSpPr>
          <p:spPr>
            <a:xfrm>
              <a:off x="0" y="7794"/>
              <a:ext cx="4126225" cy="3282349"/>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742" name="Reducción del flujo sanguíneo renal…"/>
            <p:cNvSpPr txBox="1"/>
            <p:nvPr/>
          </p:nvSpPr>
          <p:spPr>
            <a:xfrm>
              <a:off x="0" y="0"/>
              <a:ext cx="4126225" cy="3297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lnSpc>
                  <a:spcPct val="100000"/>
                </a:lnSpc>
                <a:defRPr sz="3200">
                  <a:latin typeface="Graphik"/>
                  <a:ea typeface="Graphik"/>
                  <a:cs typeface="Graphik"/>
                  <a:sym typeface="Graphik"/>
                </a:defRPr>
              </a:pPr>
              <a:r>
                <a:t>Reducción del flujo sanguíneo renal</a:t>
              </a:r>
            </a:p>
            <a:p>
              <a:pPr defTabSz="825500">
                <a:lnSpc>
                  <a:spcPct val="100000"/>
                </a:lnSpc>
                <a:defRPr sz="3200">
                  <a:latin typeface="Graphik"/>
                  <a:ea typeface="Graphik"/>
                  <a:cs typeface="Graphik"/>
                  <a:sym typeface="Graphik"/>
                </a:defRPr>
              </a:pPr>
              <a:r>
                <a:t>Reducción de la TFG</a:t>
              </a:r>
            </a:p>
            <a:p>
              <a:pPr defTabSz="825500">
                <a:lnSpc>
                  <a:spcPct val="100000"/>
                </a:lnSpc>
                <a:defRPr sz="3200">
                  <a:latin typeface="Graphik"/>
                  <a:ea typeface="Graphik"/>
                  <a:cs typeface="Graphik"/>
                  <a:sym typeface="Graphik"/>
                </a:defRPr>
              </a:pPr>
              <a:r>
                <a:t>Incremento de la retención renal de sodio</a:t>
              </a:r>
            </a:p>
          </p:txBody>
        </p:sp>
      </p:grpSp>
      <p:grpSp>
        <p:nvGrpSpPr>
          <p:cNvPr id="746" name="Disfunción de la médula ósea"/>
          <p:cNvGrpSpPr/>
          <p:nvPr/>
        </p:nvGrpSpPr>
        <p:grpSpPr>
          <a:xfrm>
            <a:off x="8690443" y="3676524"/>
            <a:ext cx="3188610" cy="1270002"/>
            <a:chOff x="0" y="0"/>
            <a:chExt cx="3188608" cy="1270001"/>
          </a:xfrm>
        </p:grpSpPr>
        <p:sp>
          <p:nvSpPr>
            <p:cNvPr id="744" name="Rectángulo"/>
            <p:cNvSpPr/>
            <p:nvPr/>
          </p:nvSpPr>
          <p:spPr>
            <a:xfrm>
              <a:off x="-1" y="-1"/>
              <a:ext cx="3188610" cy="1270003"/>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745" name="Disfunción de la médula ósea"/>
            <p:cNvSpPr txBox="1"/>
            <p:nvPr/>
          </p:nvSpPr>
          <p:spPr>
            <a:xfrm>
              <a:off x="-1" y="52832"/>
              <a:ext cx="3188610"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sz="3200">
                  <a:latin typeface="Graphik"/>
                  <a:ea typeface="Graphik"/>
                  <a:cs typeface="Graphik"/>
                  <a:sym typeface="Graphik"/>
                </a:defRPr>
              </a:lvl1pPr>
            </a:lstStyle>
            <a:p>
              <a:pPr/>
              <a:r>
                <a:t>Disfunción de la médula ósea  </a:t>
              </a:r>
            </a:p>
          </p:txBody>
        </p:sp>
      </p:grpSp>
      <p:grpSp>
        <p:nvGrpSpPr>
          <p:cNvPr id="749" name="Incremento del retorno venoso"/>
          <p:cNvGrpSpPr/>
          <p:nvPr/>
        </p:nvGrpSpPr>
        <p:grpSpPr>
          <a:xfrm>
            <a:off x="2116379" y="7297595"/>
            <a:ext cx="3188609" cy="1270002"/>
            <a:chOff x="0" y="0"/>
            <a:chExt cx="3188608" cy="1270001"/>
          </a:xfrm>
        </p:grpSpPr>
        <p:sp>
          <p:nvSpPr>
            <p:cNvPr id="747" name="Rectángulo"/>
            <p:cNvSpPr/>
            <p:nvPr/>
          </p:nvSpPr>
          <p:spPr>
            <a:xfrm>
              <a:off x="-1" y="-1"/>
              <a:ext cx="3188610" cy="1270003"/>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748" name="Incremento del retorno venoso"/>
            <p:cNvSpPr txBox="1"/>
            <p:nvPr/>
          </p:nvSpPr>
          <p:spPr>
            <a:xfrm>
              <a:off x="-1" y="52832"/>
              <a:ext cx="3188610"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sz="3200">
                  <a:latin typeface="Graphik"/>
                  <a:ea typeface="Graphik"/>
                  <a:cs typeface="Graphik"/>
                  <a:sym typeface="Graphik"/>
                </a:defRPr>
              </a:lvl1pPr>
            </a:lstStyle>
            <a:p>
              <a:pPr/>
              <a:r>
                <a:t>Incremento del retorno venoso  </a:t>
              </a:r>
            </a:p>
          </p:txBody>
        </p:sp>
      </p:grpSp>
      <p:grpSp>
        <p:nvGrpSpPr>
          <p:cNvPr id="752" name="Incremento de la precarga"/>
          <p:cNvGrpSpPr/>
          <p:nvPr/>
        </p:nvGrpSpPr>
        <p:grpSpPr>
          <a:xfrm>
            <a:off x="2116379" y="3038928"/>
            <a:ext cx="3188609" cy="1270002"/>
            <a:chOff x="0" y="0"/>
            <a:chExt cx="3188608" cy="1270001"/>
          </a:xfrm>
        </p:grpSpPr>
        <p:sp>
          <p:nvSpPr>
            <p:cNvPr id="750" name="Rectángulo"/>
            <p:cNvSpPr/>
            <p:nvPr/>
          </p:nvSpPr>
          <p:spPr>
            <a:xfrm>
              <a:off x="-1" y="-1"/>
              <a:ext cx="3188610" cy="1270003"/>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751" name="Incremento de la precarga"/>
            <p:cNvSpPr txBox="1"/>
            <p:nvPr/>
          </p:nvSpPr>
          <p:spPr>
            <a:xfrm>
              <a:off x="-1" y="52832"/>
              <a:ext cx="3188610"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sz="3200">
                  <a:latin typeface="Graphik"/>
                  <a:ea typeface="Graphik"/>
                  <a:cs typeface="Graphik"/>
                  <a:sym typeface="Graphik"/>
                </a:defRPr>
              </a:lvl1pPr>
            </a:lstStyle>
            <a:p>
              <a:pPr/>
              <a:r>
                <a:t>Incremento de la precarga</a:t>
              </a:r>
            </a:p>
          </p:txBody>
        </p:sp>
      </p:grpSp>
      <p:sp>
        <p:nvSpPr>
          <p:cNvPr id="753" name="https://doi.org/10.1016/j.jacc.2018.02.045"/>
          <p:cNvSpPr txBox="1"/>
          <p:nvPr/>
        </p:nvSpPr>
        <p:spPr>
          <a:xfrm>
            <a:off x="18545737" y="12931816"/>
            <a:ext cx="5581499" cy="5557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337">
              <a:spcBef>
                <a:spcPts val="2400"/>
              </a:spcBef>
              <a:defRPr>
                <a:latin typeface="Canela Text Regular"/>
                <a:ea typeface="Canela Text Regular"/>
                <a:cs typeface="Canela Text Regular"/>
                <a:sym typeface="Canela Text Regular"/>
              </a:defRPr>
            </a:lvl1pPr>
          </a:lstStyle>
          <a:p>
            <a:pPr/>
            <a:r>
              <a:t>https://doi.org/10.1016/j.jacc.2018.02.045 </a:t>
            </a:r>
          </a:p>
        </p:txBody>
      </p:sp>
      <p:pic>
        <p:nvPicPr>
          <p:cNvPr id="754" name="Captura de Pantalla 2025-09-05 a la(s) 10.54.02 p. m..png" descr="Captura de Pantalla 2025-09-05 a la(s) 10.54.02 p. m..png"/>
          <p:cNvPicPr>
            <a:picLocks noChangeAspect="1"/>
          </p:cNvPicPr>
          <p:nvPr/>
        </p:nvPicPr>
        <p:blipFill>
          <a:blip r:embed="rId4">
            <a:extLst/>
          </a:blip>
          <a:stretch>
            <a:fillRect/>
          </a:stretch>
        </p:blipFill>
        <p:spPr>
          <a:xfrm>
            <a:off x="-79284" y="12522755"/>
            <a:ext cx="4422017" cy="1117789"/>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58" name="Título de diapositiva"/>
          <p:cNvSpPr txBox="1"/>
          <p:nvPr>
            <p:ph type="title"/>
          </p:nvPr>
        </p:nvSpPr>
        <p:spPr>
          <a:prstGeom prst="rect">
            <a:avLst/>
          </a:prstGeom>
        </p:spPr>
        <p:txBody>
          <a:bodyPr/>
          <a:lstStyle/>
          <a:p>
            <a:pPr/>
          </a:p>
        </p:txBody>
      </p:sp>
      <p:sp>
        <p:nvSpPr>
          <p:cNvPr id="759" name="Subtítulo de diapositiva"/>
          <p:cNvSpPr txBox="1"/>
          <p:nvPr>
            <p:ph type="body" sz="quarter" idx="1"/>
          </p:nvPr>
        </p:nvSpPr>
        <p:spPr>
          <a:xfrm>
            <a:off x="1219200" y="2384648"/>
            <a:ext cx="21945602" cy="832613"/>
          </a:xfrm>
          <a:prstGeom prst="rect">
            <a:avLst/>
          </a:prstGeom>
        </p:spPr>
        <p:txBody>
          <a:bodyPr/>
          <a:lstStyle/>
          <a:p>
            <a:pPr/>
          </a:p>
        </p:txBody>
      </p:sp>
      <p:pic>
        <p:nvPicPr>
          <p:cNvPr id="760" name="Captura de Pantalla 2025-03-02 a la(s) 5.39.40 p. m..png" descr="Captura de Pantalla 2025-03-02 a la(s) 5.39.40 p. m..png"/>
          <p:cNvPicPr>
            <a:picLocks noChangeAspect="1"/>
          </p:cNvPicPr>
          <p:nvPr/>
        </p:nvPicPr>
        <p:blipFill>
          <a:blip r:embed="rId2">
            <a:extLst/>
          </a:blip>
          <a:stretch>
            <a:fillRect/>
          </a:stretch>
        </p:blipFill>
        <p:spPr>
          <a:xfrm>
            <a:off x="1071303" y="-630196"/>
            <a:ext cx="22429027" cy="17915533"/>
          </a:xfrm>
          <a:prstGeom prst="rect">
            <a:avLst/>
          </a:prstGeom>
          <a:ln w="12700">
            <a:miter lim="400000"/>
          </a:ln>
        </p:spPr>
      </p:pic>
      <p:sp>
        <p:nvSpPr>
          <p:cNvPr id="761" name="Clin Invest Arterioscl. 2014;26(6):296-309"/>
          <p:cNvSpPr txBox="1"/>
          <p:nvPr/>
        </p:nvSpPr>
        <p:spPr>
          <a:xfrm>
            <a:off x="19263008" y="13228862"/>
            <a:ext cx="4095379"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spcBef>
                <a:spcPts val="1200"/>
              </a:spcBef>
              <a:defRPr sz="1800">
                <a:latin typeface="Times Roman"/>
                <a:ea typeface="Times Roman"/>
                <a:cs typeface="Times Roman"/>
                <a:sym typeface="Times Roman"/>
              </a:defRPr>
            </a:pPr>
            <a:r>
              <a:t>Clin Invest Arterioscl. 2014;</a:t>
            </a:r>
            <a:r>
              <a:rPr b="1"/>
              <a:t>26(6)</a:t>
            </a:r>
            <a:r>
              <a:t>:296-309 </a:t>
            </a:r>
          </a:p>
        </p:txBody>
      </p:sp>
      <p:grpSp>
        <p:nvGrpSpPr>
          <p:cNvPr id="764" name="Título 1"/>
          <p:cNvGrpSpPr/>
          <p:nvPr/>
        </p:nvGrpSpPr>
        <p:grpSpPr>
          <a:xfrm>
            <a:off x="388264" y="385009"/>
            <a:ext cx="6944223" cy="1340703"/>
            <a:chOff x="0" y="0"/>
            <a:chExt cx="6944221" cy="1340701"/>
          </a:xfrm>
        </p:grpSpPr>
        <p:sp>
          <p:nvSpPr>
            <p:cNvPr id="762" name="Rectángulo"/>
            <p:cNvSpPr/>
            <p:nvPr/>
          </p:nvSpPr>
          <p:spPr>
            <a:xfrm>
              <a:off x="-1" y="-1"/>
              <a:ext cx="6944223" cy="1340703"/>
            </a:xfrm>
            <a:prstGeom prst="rect">
              <a:avLst/>
            </a:prstGeom>
            <a:solidFill>
              <a:srgbClr val="FFFFFF"/>
            </a:solidFill>
            <a:ln w="9525" cap="flat">
              <a:solidFill>
                <a:srgbClr val="000000"/>
              </a:solidFill>
              <a:prstDash val="solid"/>
              <a:round/>
            </a:ln>
            <a:effectLst/>
          </p:spPr>
          <p:txBody>
            <a:bodyPr wrap="square" lIns="50800" tIns="50800" rIns="50800" bIns="50800" numCol="1" anchor="ctr">
              <a:noAutofit/>
            </a:bodyPr>
            <a:lstStyle/>
            <a:p>
              <a:pPr algn="l" defTabSz="914400">
                <a:defRPr b="1" sz="3600">
                  <a:latin typeface="Calibri"/>
                  <a:ea typeface="Calibri"/>
                  <a:cs typeface="Calibri"/>
                  <a:sym typeface="Calibri"/>
                </a:defRPr>
              </a:pPr>
            </a:p>
          </p:txBody>
        </p:sp>
        <p:sp>
          <p:nvSpPr>
            <p:cNvPr id="763" name="Falla cardíaca en el hipotiroidismo"/>
            <p:cNvSpPr txBox="1"/>
            <p:nvPr/>
          </p:nvSpPr>
          <p:spPr>
            <a:xfrm>
              <a:off x="4762" y="4763"/>
              <a:ext cx="6934697" cy="1331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normAutofit fontScale="100000" lnSpcReduction="0"/>
            </a:bodyPr>
            <a:lstStyle>
              <a:lvl1pPr algn="l" defTabSz="914400">
                <a:defRPr b="1" sz="3600">
                  <a:latin typeface="Calibri"/>
                  <a:ea typeface="Calibri"/>
                  <a:cs typeface="Calibri"/>
                  <a:sym typeface="Calibri"/>
                </a:defRPr>
              </a:lvl1pPr>
            </a:lstStyle>
            <a:p>
              <a:pPr/>
              <a:r>
                <a:t>Falla cardíaca en el hipotiroidismo</a:t>
              </a:r>
            </a:p>
          </p:txBody>
        </p:sp>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Título 1"/>
          <p:cNvSpPr txBox="1"/>
          <p:nvPr>
            <p:ph type="title"/>
          </p:nvPr>
        </p:nvSpPr>
        <p:spPr>
          <a:xfrm>
            <a:off x="5824359" y="-560564"/>
            <a:ext cx="21031203" cy="2717990"/>
          </a:xfrm>
          <a:prstGeom prst="rect">
            <a:avLst/>
          </a:prstGeom>
        </p:spPr>
        <p:txBody>
          <a:bodyPr/>
          <a:lstStyle>
            <a:lvl1pPr>
              <a:defRPr b="1" sz="6200">
                <a:latin typeface="Calibri"/>
                <a:ea typeface="Calibri"/>
                <a:cs typeface="Calibri"/>
                <a:sym typeface="Calibri"/>
              </a:defRPr>
            </a:lvl1pPr>
          </a:lstStyle>
          <a:p>
            <a:pPr/>
            <a:r>
              <a:t>Hipotiroidismo e insuficiencia cardíaca</a:t>
            </a:r>
          </a:p>
        </p:txBody>
      </p:sp>
      <p:pic>
        <p:nvPicPr>
          <p:cNvPr id="767" name="Marcador de contenido 4" descr="Marcador de contenido 4"/>
          <p:cNvPicPr>
            <a:picLocks noChangeAspect="1"/>
          </p:cNvPicPr>
          <p:nvPr/>
        </p:nvPicPr>
        <p:blipFill>
          <a:blip r:embed="rId2">
            <a:extLst/>
          </a:blip>
          <a:stretch>
            <a:fillRect/>
          </a:stretch>
        </p:blipFill>
        <p:spPr>
          <a:xfrm>
            <a:off x="1856377" y="1304703"/>
            <a:ext cx="22387747" cy="12637120"/>
          </a:xfrm>
          <a:prstGeom prst="rect">
            <a:avLst/>
          </a:prstGeom>
          <a:ln w="12700">
            <a:miter lim="400000"/>
          </a:ln>
        </p:spPr>
      </p:pic>
      <p:pic>
        <p:nvPicPr>
          <p:cNvPr id="768" name="Captura de Pantalla 2025-06-25 a la(s) 4.21.54 p. m..png" descr="Captura de Pantalla 2025-06-25 a la(s) 4.21.54 p. m..png"/>
          <p:cNvPicPr>
            <a:picLocks noChangeAspect="1"/>
          </p:cNvPicPr>
          <p:nvPr/>
        </p:nvPicPr>
        <p:blipFill>
          <a:blip r:embed="rId3">
            <a:extLst/>
          </a:blip>
          <a:stretch>
            <a:fillRect/>
          </a:stretch>
        </p:blipFill>
        <p:spPr>
          <a:xfrm>
            <a:off x="236546" y="12706490"/>
            <a:ext cx="5879905" cy="761770"/>
          </a:xfrm>
          <a:prstGeom prst="rect">
            <a:avLst/>
          </a:prstGeom>
          <a:ln w="12700">
            <a:miter lim="400000"/>
          </a:ln>
        </p:spPr>
      </p:pic>
      <p:pic>
        <p:nvPicPr>
          <p:cNvPr id="769" name="Captura de Pantalla 2025-09-05 a la(s) 10.54.02 p. m..png" descr="Captura de Pantalla 2025-09-05 a la(s) 10.54.02 p. m..png"/>
          <p:cNvPicPr>
            <a:picLocks noChangeAspect="1"/>
          </p:cNvPicPr>
          <p:nvPr/>
        </p:nvPicPr>
        <p:blipFill>
          <a:blip r:embed="rId4">
            <a:extLst/>
          </a:blip>
          <a:stretch>
            <a:fillRect/>
          </a:stretch>
        </p:blipFill>
        <p:spPr>
          <a:xfrm>
            <a:off x="-79284" y="51355"/>
            <a:ext cx="4422017" cy="1117789"/>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1" name="Marcador de contenido 3" descr="Marcador de contenido 3"/>
          <p:cNvPicPr>
            <a:picLocks noChangeAspect="1"/>
          </p:cNvPicPr>
          <p:nvPr/>
        </p:nvPicPr>
        <p:blipFill>
          <a:blip r:embed="rId2">
            <a:extLst/>
          </a:blip>
          <a:stretch>
            <a:fillRect/>
          </a:stretch>
        </p:blipFill>
        <p:spPr>
          <a:xfrm>
            <a:off x="4684431" y="2348183"/>
            <a:ext cx="15856087" cy="10972801"/>
          </a:xfrm>
          <a:prstGeom prst="rect">
            <a:avLst/>
          </a:prstGeom>
          <a:ln w="12700">
            <a:miter lim="400000"/>
          </a:ln>
        </p:spPr>
      </p:pic>
      <p:sp>
        <p:nvSpPr>
          <p:cNvPr id="772" name="Efectos hemodinamicos del hipotiroidismo"/>
          <p:cNvSpPr txBox="1"/>
          <p:nvPr/>
        </p:nvSpPr>
        <p:spPr>
          <a:xfrm>
            <a:off x="1639673" y="1539258"/>
            <a:ext cx="21945603" cy="1727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80000"/>
              </a:lnSpc>
              <a:defRPr spc="-100" sz="6000"/>
            </a:lvl1pPr>
          </a:lstStyle>
          <a:p>
            <a:pPr/>
            <a:r>
              <a:t>Efectos hemodinamicos del hipotiroidismo</a:t>
            </a:r>
          </a:p>
        </p:txBody>
      </p:sp>
      <p:pic>
        <p:nvPicPr>
          <p:cNvPr id="773" name="Captura de Pantalla 2025-09-05 a la(s) 10.54.02 p. m..png" descr="Captura de Pantalla 2025-09-05 a la(s) 10.54.02 p. m..png"/>
          <p:cNvPicPr>
            <a:picLocks noChangeAspect="1"/>
          </p:cNvPicPr>
          <p:nvPr/>
        </p:nvPicPr>
        <p:blipFill>
          <a:blip r:embed="rId3">
            <a:extLst/>
          </a:blip>
          <a:stretch>
            <a:fillRect/>
          </a:stretch>
        </p:blipFill>
        <p:spPr>
          <a:xfrm>
            <a:off x="-28484" y="406955"/>
            <a:ext cx="4768863" cy="1205464"/>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75" name="Título de diapositiva"/>
          <p:cNvSpPr txBox="1"/>
          <p:nvPr>
            <p:ph type="title"/>
          </p:nvPr>
        </p:nvSpPr>
        <p:spPr>
          <a:prstGeom prst="rect">
            <a:avLst/>
          </a:prstGeom>
        </p:spPr>
        <p:txBody>
          <a:bodyPr/>
          <a:lstStyle/>
          <a:p>
            <a:pPr/>
          </a:p>
        </p:txBody>
      </p:sp>
      <p:sp>
        <p:nvSpPr>
          <p:cNvPr id="776" name="Subtítulo de diapositiva"/>
          <p:cNvSpPr txBox="1"/>
          <p:nvPr>
            <p:ph type="body" sz="quarter" idx="1"/>
          </p:nvPr>
        </p:nvSpPr>
        <p:spPr>
          <a:xfrm>
            <a:off x="1219200" y="2384648"/>
            <a:ext cx="21945602" cy="832613"/>
          </a:xfrm>
          <a:prstGeom prst="rect">
            <a:avLst/>
          </a:prstGeom>
        </p:spPr>
        <p:txBody>
          <a:bodyPr/>
          <a:lstStyle/>
          <a:p>
            <a:pPr/>
          </a:p>
        </p:txBody>
      </p:sp>
      <p:pic>
        <p:nvPicPr>
          <p:cNvPr id="777" name="Captura de Pantalla 2025-03-02 a la(s) 5.40.17 p. m..png" descr="Captura de Pantalla 2025-03-02 a la(s) 5.40.17 p. m..png"/>
          <p:cNvPicPr>
            <a:picLocks noChangeAspect="1"/>
          </p:cNvPicPr>
          <p:nvPr/>
        </p:nvPicPr>
        <p:blipFill>
          <a:blip r:embed="rId2">
            <a:extLst/>
          </a:blip>
          <a:stretch>
            <a:fillRect/>
          </a:stretch>
        </p:blipFill>
        <p:spPr>
          <a:xfrm>
            <a:off x="4079342" y="-34391"/>
            <a:ext cx="17088917" cy="13784782"/>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Efecto de la Disfunción Tiroidea sobre los Factores de Riesgo de Enfermedad CV"/>
          <p:cNvSpPr txBox="1"/>
          <p:nvPr>
            <p:ph type="title"/>
          </p:nvPr>
        </p:nvSpPr>
        <p:spPr>
          <a:prstGeom prst="rect">
            <a:avLst/>
          </a:prstGeom>
        </p:spPr>
        <p:txBody>
          <a:bodyPr/>
          <a:lstStyle>
            <a:lvl1pPr defTabSz="1414272">
              <a:defRPr spc="-100" sz="4800"/>
            </a:lvl1pPr>
          </a:lstStyle>
          <a:p>
            <a:pPr/>
            <a:r>
              <a:t>Efecto de la Disfunción Tiroidea sobre los Factores de Riesgo de Enfermedad CV</a:t>
            </a:r>
          </a:p>
        </p:txBody>
      </p:sp>
      <p:pic>
        <p:nvPicPr>
          <p:cNvPr id="780" name="Captura de Pantalla 2025-03-03 a la(s) 11.20.07 p. m..png" descr="Captura de Pantalla 2025-03-03 a la(s) 11.20.07 p. m..png"/>
          <p:cNvPicPr>
            <a:picLocks noChangeAspect="1"/>
          </p:cNvPicPr>
          <p:nvPr/>
        </p:nvPicPr>
        <p:blipFill>
          <a:blip r:embed="rId2">
            <a:extLst/>
          </a:blip>
          <a:stretch>
            <a:fillRect/>
          </a:stretch>
        </p:blipFill>
        <p:spPr>
          <a:xfrm>
            <a:off x="2716840" y="1923270"/>
            <a:ext cx="18950320" cy="11285616"/>
          </a:xfrm>
          <a:prstGeom prst="rect">
            <a:avLst/>
          </a:prstGeom>
          <a:ln w="12700">
            <a:miter lim="400000"/>
          </a:ln>
        </p:spPr>
      </p:pic>
      <p:sp>
        <p:nvSpPr>
          <p:cNvPr id="781" name="JACC VOL. 71, NO. 16, 2018 APRIL 24, 2018:1781–96"/>
          <p:cNvSpPr txBox="1"/>
          <p:nvPr/>
        </p:nvSpPr>
        <p:spPr>
          <a:xfrm>
            <a:off x="17912908" y="13278563"/>
            <a:ext cx="595704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00000"/>
              </a:lnSpc>
              <a:spcBef>
                <a:spcPts val="1200"/>
              </a:spcBef>
              <a:defRPr sz="2000">
                <a:latin typeface="Times Roman"/>
                <a:ea typeface="Times Roman"/>
                <a:cs typeface="Times Roman"/>
                <a:sym typeface="Times Roman"/>
              </a:defRPr>
            </a:lvl1pPr>
          </a:lstStyle>
          <a:p>
            <a:pPr/>
            <a:r>
              <a:t>JACC VOL. 71, NO. 16, 2018 APRIL 24, 2018:1781–96 </a:t>
            </a:r>
          </a:p>
        </p:txBody>
      </p:sp>
      <p:pic>
        <p:nvPicPr>
          <p:cNvPr id="782" name="Captura de Pantalla 2025-09-05 a la(s) 10.54.02 p. m..png" descr="Captura de Pantalla 2025-09-05 a la(s) 10.54.02 p. m..png"/>
          <p:cNvPicPr>
            <a:picLocks noChangeAspect="1"/>
          </p:cNvPicPr>
          <p:nvPr/>
        </p:nvPicPr>
        <p:blipFill>
          <a:blip r:embed="rId3">
            <a:extLst/>
          </a:blip>
          <a:stretch>
            <a:fillRect/>
          </a:stretch>
        </p:blipFill>
        <p:spPr>
          <a:xfrm>
            <a:off x="-79284" y="12885435"/>
            <a:ext cx="2987237" cy="755108"/>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4" name="Captura de Pantalla 2025-03-07 a la(s) 12.52.07 a. m..png" descr="Captura de Pantalla 2025-03-07 a la(s) 12.52.07 a. m..png"/>
          <p:cNvPicPr>
            <a:picLocks noChangeAspect="1"/>
          </p:cNvPicPr>
          <p:nvPr/>
        </p:nvPicPr>
        <p:blipFill>
          <a:blip r:embed="rId2">
            <a:extLst/>
          </a:blip>
          <a:stretch>
            <a:fillRect/>
          </a:stretch>
        </p:blipFill>
        <p:spPr>
          <a:xfrm>
            <a:off x="1272289" y="1090388"/>
            <a:ext cx="21160817" cy="11651045"/>
          </a:xfrm>
          <a:prstGeom prst="rect">
            <a:avLst/>
          </a:prstGeom>
          <a:ln w="12700">
            <a:miter lim="400000"/>
          </a:ln>
        </p:spPr>
      </p:pic>
      <p:sp>
        <p:nvSpPr>
          <p:cNvPr id="785" name="N.N.M. Soetedjo et al. IJC Heart &amp; Vasculature 55 (2024) 101536"/>
          <p:cNvSpPr txBox="1"/>
          <p:nvPr/>
        </p:nvSpPr>
        <p:spPr>
          <a:xfrm>
            <a:off x="16345081" y="13275234"/>
            <a:ext cx="759261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00000"/>
              </a:lnSpc>
              <a:spcBef>
                <a:spcPts val="1200"/>
              </a:spcBef>
              <a:defRPr i="1" sz="2200">
                <a:latin typeface="Times Roman"/>
                <a:ea typeface="Times Roman"/>
                <a:cs typeface="Times Roman"/>
                <a:sym typeface="Times Roman"/>
              </a:defRPr>
            </a:lvl1pPr>
          </a:lstStyle>
          <a:p>
            <a:pPr/>
            <a:r>
              <a:t>N.N.M. Soetedjo et al. IJC Heart &amp; Vasculature 55 (2024) 101536 </a:t>
            </a:r>
          </a:p>
        </p:txBody>
      </p:sp>
      <p:pic>
        <p:nvPicPr>
          <p:cNvPr id="786" name="Captura de Pantalla 2025-09-05 a la(s) 10.54.02 p. m..png" descr="Captura de Pantalla 2025-09-05 a la(s) 10.54.02 p. m..png"/>
          <p:cNvPicPr>
            <a:picLocks noChangeAspect="1"/>
          </p:cNvPicPr>
          <p:nvPr/>
        </p:nvPicPr>
        <p:blipFill>
          <a:blip r:embed="rId3">
            <a:extLst/>
          </a:blip>
          <a:stretch>
            <a:fillRect/>
          </a:stretch>
        </p:blipFill>
        <p:spPr>
          <a:xfrm>
            <a:off x="377916" y="305355"/>
            <a:ext cx="4494120" cy="1136015"/>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Agenda"/>
          <p:cNvSpPr txBox="1"/>
          <p:nvPr>
            <p:ph type="body" sz="quarter" idx="1"/>
          </p:nvPr>
        </p:nvSpPr>
        <p:spPr>
          <a:xfrm>
            <a:off x="387252" y="1837013"/>
            <a:ext cx="21971002" cy="1689102"/>
          </a:xfrm>
          <a:prstGeom prst="rect">
            <a:avLst/>
          </a:prstGeom>
        </p:spPr>
        <p:txBody>
          <a:bodyPr/>
          <a:lstStyle>
            <a:lvl1pPr algn="ctr" defTabSz="1780032">
              <a:lnSpc>
                <a:spcPct val="90000"/>
              </a:lnSpc>
              <a:defRPr spc="-99" sz="8300">
                <a:latin typeface="Canela Bold"/>
                <a:ea typeface="Canela Bold"/>
                <a:cs typeface="Canela Bold"/>
                <a:sym typeface="Canela Bold"/>
              </a:defRPr>
            </a:lvl1pPr>
          </a:lstStyle>
          <a:p>
            <a:pPr/>
            <a:r>
              <a:t>Agenda</a:t>
            </a:r>
          </a:p>
        </p:txBody>
      </p:sp>
      <p:sp>
        <p:nvSpPr>
          <p:cNvPr id="789" name="Introducción…"/>
          <p:cNvSpPr txBox="1"/>
          <p:nvPr>
            <p:ph type="body" idx="21"/>
          </p:nvPr>
        </p:nvSpPr>
        <p:spPr>
          <a:xfrm>
            <a:off x="6470453" y="4248503"/>
            <a:ext cx="21971003" cy="8256014"/>
          </a:xfrm>
          <a:prstGeom prst="rect">
            <a:avLst/>
          </a:prstGeom>
          <a:extLst>
            <a:ext uri="{C572A759-6A51-4108-AA02-DFA0A04FC94B}">
              <ma14:wrappingTextBoxFlag xmlns:ma14="http://schemas.microsoft.com/office/mac/drawingml/2011/main" val="1"/>
            </a:ext>
          </a:extLst>
        </p:spPr>
        <p:txBody>
          <a:bodyPr/>
          <a:lstStyle/>
          <a:p>
            <a:pPr>
              <a:defRPr>
                <a:latin typeface="+mn-lt"/>
                <a:ea typeface="+mn-ea"/>
                <a:cs typeface="+mn-cs"/>
                <a:sym typeface="Helvetica Neue"/>
              </a:defRPr>
            </a:pPr>
            <a:r>
              <a:t>Introducción</a:t>
            </a:r>
          </a:p>
          <a:p>
            <a:pPr>
              <a:defRPr>
                <a:latin typeface="+mn-lt"/>
                <a:ea typeface="+mn-ea"/>
                <a:cs typeface="+mn-cs"/>
                <a:sym typeface="Helvetica Neue"/>
              </a:defRPr>
            </a:pPr>
            <a:r>
              <a:t>Aspectos fisiológicos de las  HT a nivel cardiovascular</a:t>
            </a:r>
          </a:p>
          <a:p>
            <a:pPr>
              <a:defRPr>
                <a:latin typeface="+mn-lt"/>
                <a:ea typeface="+mn-ea"/>
                <a:cs typeface="+mn-cs"/>
                <a:sym typeface="Helvetica Neue"/>
              </a:defRPr>
            </a:pPr>
            <a:r>
              <a:t>Acciones de las hormonas tiroideas  en el metabolismo de lípidos</a:t>
            </a:r>
          </a:p>
          <a:p>
            <a:pPr>
              <a:defRPr>
                <a:latin typeface="+mn-lt"/>
                <a:ea typeface="+mn-ea"/>
                <a:cs typeface="+mn-cs"/>
                <a:sym typeface="Helvetica Neue"/>
              </a:defRPr>
            </a:pPr>
            <a:r>
              <a:t>Disfunción Tiroidea y Enfermedad Cardiovascular</a:t>
            </a:r>
          </a:p>
          <a:p>
            <a:pPr>
              <a:defRPr b="1">
                <a:latin typeface="+mn-lt"/>
                <a:ea typeface="+mn-ea"/>
                <a:cs typeface="+mn-cs"/>
                <a:sym typeface="Helvetica Neue"/>
              </a:defRPr>
            </a:pPr>
            <a:r>
              <a:t>Perspectivas del tratamiento</a:t>
            </a:r>
          </a:p>
        </p:txBody>
      </p:sp>
      <p:pic>
        <p:nvPicPr>
          <p:cNvPr id="790" name="Captura de Pantalla 2025-09-05 a la(s) 10.54.02 p. m..png" descr="Captura de Pantalla 2025-09-05 a la(s) 10.54.02 p. m..png"/>
          <p:cNvPicPr>
            <a:picLocks noChangeAspect="1"/>
          </p:cNvPicPr>
          <p:nvPr/>
        </p:nvPicPr>
        <p:blipFill>
          <a:blip r:embed="rId2">
            <a:extLst/>
          </a:blip>
          <a:stretch>
            <a:fillRect/>
          </a:stretch>
        </p:blipFill>
        <p:spPr>
          <a:xfrm>
            <a:off x="352516" y="229155"/>
            <a:ext cx="6346507" cy="1604257"/>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Pautas de tratamiento para el hipertiroidismo subclínico y el hipotiroidismo subclínico."/>
          <p:cNvSpPr txBox="1"/>
          <p:nvPr>
            <p:ph type="title"/>
          </p:nvPr>
        </p:nvSpPr>
        <p:spPr>
          <a:xfrm>
            <a:off x="1219200" y="3242270"/>
            <a:ext cx="21945600" cy="6604001"/>
          </a:xfrm>
          <a:prstGeom prst="rect">
            <a:avLst/>
          </a:prstGeom>
        </p:spPr>
        <p:txBody>
          <a:bodyPr/>
          <a:lstStyle>
            <a:lvl1pPr>
              <a:defRPr spc="-100" sz="8400"/>
            </a:lvl1pPr>
          </a:lstStyle>
          <a:p>
            <a:pPr/>
            <a:r>
              <a:t>Pautas de tratamiento para el hipertiroidismo subclínico y el hipotiroidismo subclínico.</a:t>
            </a:r>
          </a:p>
        </p:txBody>
      </p:sp>
      <p:pic>
        <p:nvPicPr>
          <p:cNvPr id="793" name="Captura de Pantalla 2025-09-05 a la(s) 10.54.02 p. m..png" descr="Captura de Pantalla 2025-09-05 a la(s) 10.54.02 p. m..png"/>
          <p:cNvPicPr>
            <a:picLocks noChangeAspect="1"/>
          </p:cNvPicPr>
          <p:nvPr/>
        </p:nvPicPr>
        <p:blipFill>
          <a:blip r:embed="rId2">
            <a:extLst/>
          </a:blip>
          <a:stretch>
            <a:fillRect/>
          </a:stretch>
        </p:blipFill>
        <p:spPr>
          <a:xfrm>
            <a:off x="352516" y="381555"/>
            <a:ext cx="7335826" cy="1854335"/>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5" name="Captura de Pantalla 2025-03-03 a la(s) 11.23.55 p. m..translated.jpg" descr="Captura de Pantalla 2025-03-03 a la(s) 11.23.55 p. m..translated.jpg"/>
          <p:cNvPicPr>
            <a:picLocks noChangeAspect="1"/>
          </p:cNvPicPr>
          <p:nvPr/>
        </p:nvPicPr>
        <p:blipFill>
          <a:blip r:embed="rId3">
            <a:extLst/>
          </a:blip>
          <a:stretch>
            <a:fillRect/>
          </a:stretch>
        </p:blipFill>
        <p:spPr>
          <a:xfrm>
            <a:off x="3623847" y="166257"/>
            <a:ext cx="15844905" cy="22898901"/>
          </a:xfrm>
          <a:prstGeom prst="rect">
            <a:avLst/>
          </a:prstGeom>
          <a:ln w="12700">
            <a:miter lim="400000"/>
          </a:ln>
        </p:spPr>
      </p:pic>
      <p:sp>
        <p:nvSpPr>
          <p:cNvPr id="796" name="IJC Heart &amp; Vasculature 55 (2024) 101536"/>
          <p:cNvSpPr txBox="1"/>
          <p:nvPr/>
        </p:nvSpPr>
        <p:spPr>
          <a:xfrm>
            <a:off x="18347213" y="13105575"/>
            <a:ext cx="572000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00000"/>
              </a:lnSpc>
              <a:spcBef>
                <a:spcPts val="1200"/>
              </a:spcBef>
              <a:defRPr i="1" sz="2500">
                <a:latin typeface="Times Roman"/>
                <a:ea typeface="Times Roman"/>
                <a:cs typeface="Times Roman"/>
                <a:sym typeface="Times Roman"/>
              </a:defRPr>
            </a:lvl1pPr>
          </a:lstStyle>
          <a:p>
            <a:pPr/>
            <a:r>
              <a:t>IJC Heart &amp; Vasculature 55 (2024) 101536 </a:t>
            </a:r>
          </a:p>
        </p:txBody>
      </p:sp>
      <p:pic>
        <p:nvPicPr>
          <p:cNvPr id="797" name="Captura de Pantalla 2025-09-05 a la(s) 10.54.02 p. m..png" descr="Captura de Pantalla 2025-09-05 a la(s) 10.54.02 p. m..png"/>
          <p:cNvPicPr>
            <a:picLocks noChangeAspect="1"/>
          </p:cNvPicPr>
          <p:nvPr/>
        </p:nvPicPr>
        <p:blipFill>
          <a:blip r:embed="rId4">
            <a:extLst/>
          </a:blip>
          <a:stretch>
            <a:fillRect/>
          </a:stretch>
        </p:blipFill>
        <p:spPr>
          <a:xfrm>
            <a:off x="-79284" y="12116901"/>
            <a:ext cx="6027596" cy="152364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57" name="Title 1"/>
          <p:cNvSpPr txBox="1"/>
          <p:nvPr>
            <p:ph type="title"/>
          </p:nvPr>
        </p:nvSpPr>
        <p:spPr>
          <a:prstGeom prst="rect">
            <a:avLst/>
          </a:prstGeom>
        </p:spPr>
        <p:txBody>
          <a:bodyPr/>
          <a:lstStyle>
            <a:lvl1pPr algn="ctr" defTabSz="1780032">
              <a:defRPr spc="-99" sz="8300">
                <a:solidFill>
                  <a:srgbClr val="53585F"/>
                </a:solidFill>
                <a:latin typeface="Canela Bold"/>
                <a:ea typeface="Canela Bold"/>
                <a:cs typeface="Canela Bold"/>
                <a:sym typeface="Canela Bold"/>
              </a:defRPr>
            </a:lvl1pPr>
          </a:lstStyle>
          <a:p>
            <a:pPr/>
            <a:r>
              <a:t>Agenda</a:t>
            </a:r>
          </a:p>
        </p:txBody>
      </p:sp>
      <p:sp>
        <p:nvSpPr>
          <p:cNvPr id="458" name="Content Placeholder 2"/>
          <p:cNvSpPr txBox="1"/>
          <p:nvPr>
            <p:ph type="body" idx="1"/>
          </p:nvPr>
        </p:nvSpPr>
        <p:spPr>
          <a:xfrm>
            <a:off x="1676400" y="3651250"/>
            <a:ext cx="21031200" cy="7145281"/>
          </a:xfrm>
          <a:prstGeom prst="rect">
            <a:avLst/>
          </a:prstGeom>
        </p:spPr>
        <p:txBody>
          <a:bodyPr/>
          <a:lstStyle/>
          <a:p>
            <a:pPr defTabSz="355600">
              <a:lnSpc>
                <a:spcPct val="100000"/>
              </a:lnSpc>
              <a:spcBef>
                <a:spcPts val="4700"/>
              </a:spcBef>
              <a:buFontTx/>
              <a:defRPr b="1" sz="4000">
                <a:solidFill>
                  <a:srgbClr val="53585F"/>
                </a:solidFill>
                <a:latin typeface="+mn-lt"/>
                <a:ea typeface="+mn-ea"/>
                <a:cs typeface="+mn-cs"/>
                <a:sym typeface="Helvetica Neue"/>
              </a:defRPr>
            </a:pPr>
            <a:r>
              <a:t>Introducción</a:t>
            </a:r>
          </a:p>
          <a:p>
            <a:pPr defTabSz="355600">
              <a:lnSpc>
                <a:spcPct val="100000"/>
              </a:lnSpc>
              <a:spcBef>
                <a:spcPts val="4700"/>
              </a:spcBef>
              <a:buFontTx/>
              <a:defRPr sz="4000">
                <a:solidFill>
                  <a:srgbClr val="53585F"/>
                </a:solidFill>
                <a:latin typeface="+mn-lt"/>
                <a:ea typeface="+mn-ea"/>
                <a:cs typeface="+mn-cs"/>
                <a:sym typeface="Helvetica Neue"/>
              </a:defRPr>
            </a:pPr>
            <a:r>
              <a:t>Aspectos fisiológicos de las  HT a nivel cardiovascular</a:t>
            </a:r>
          </a:p>
          <a:p>
            <a:pPr defTabSz="355600">
              <a:lnSpc>
                <a:spcPct val="100000"/>
              </a:lnSpc>
              <a:spcBef>
                <a:spcPts val="4700"/>
              </a:spcBef>
              <a:buFontTx/>
              <a:defRPr sz="4000">
                <a:solidFill>
                  <a:srgbClr val="53585F"/>
                </a:solidFill>
                <a:latin typeface="+mn-lt"/>
                <a:ea typeface="+mn-ea"/>
                <a:cs typeface="+mn-cs"/>
                <a:sym typeface="Helvetica Neue"/>
              </a:defRPr>
            </a:pPr>
            <a:r>
              <a:t>Acciones de las hormonas tiroideas  en el metabolismo de lípidos</a:t>
            </a:r>
          </a:p>
          <a:p>
            <a:pPr defTabSz="355600">
              <a:lnSpc>
                <a:spcPct val="100000"/>
              </a:lnSpc>
              <a:spcBef>
                <a:spcPts val="4700"/>
              </a:spcBef>
              <a:buFontTx/>
              <a:defRPr sz="4000">
                <a:solidFill>
                  <a:srgbClr val="53585F"/>
                </a:solidFill>
                <a:latin typeface="+mn-lt"/>
                <a:ea typeface="+mn-ea"/>
                <a:cs typeface="+mn-cs"/>
                <a:sym typeface="Helvetica Neue"/>
              </a:defRPr>
            </a:pPr>
            <a:r>
              <a:t>Disfunción Tiroidea y Enfermedad Cardiovascular</a:t>
            </a:r>
          </a:p>
          <a:p>
            <a:pPr defTabSz="355600">
              <a:lnSpc>
                <a:spcPct val="100000"/>
              </a:lnSpc>
              <a:spcBef>
                <a:spcPts val="4700"/>
              </a:spcBef>
              <a:buFontTx/>
              <a:defRPr sz="4000">
                <a:solidFill>
                  <a:srgbClr val="53585F"/>
                </a:solidFill>
                <a:latin typeface="+mn-lt"/>
                <a:ea typeface="+mn-ea"/>
                <a:cs typeface="+mn-cs"/>
                <a:sym typeface="Helvetica Neue"/>
              </a:defRPr>
            </a:pPr>
            <a:r>
              <a:t>Perspectivas del tratamiento</a:t>
            </a:r>
          </a:p>
        </p:txBody>
      </p:sp>
      <p:pic>
        <p:nvPicPr>
          <p:cNvPr id="459" name="Picture 3" descr="Picture 3"/>
          <p:cNvPicPr>
            <a:picLocks noChangeAspect="1"/>
          </p:cNvPicPr>
          <p:nvPr/>
        </p:nvPicPr>
        <p:blipFill>
          <a:blip r:embed="rId3">
            <a:extLst/>
          </a:blip>
          <a:stretch>
            <a:fillRect/>
          </a:stretch>
        </p:blipFill>
        <p:spPr>
          <a:xfrm>
            <a:off x="1385934" y="11868746"/>
            <a:ext cx="5755696" cy="1377903"/>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1" name="Captura de Pantalla 2025-03-03 a la(s) 11.23.55 p. m..translated.jpg" descr="Captura de Pantalla 2025-03-03 a la(s) 11.23.55 p. m..translated.jpg"/>
          <p:cNvPicPr>
            <a:picLocks noChangeAspect="1"/>
          </p:cNvPicPr>
          <p:nvPr/>
        </p:nvPicPr>
        <p:blipFill>
          <a:blip r:embed="rId3">
            <a:extLst/>
          </a:blip>
          <a:stretch>
            <a:fillRect/>
          </a:stretch>
        </p:blipFill>
        <p:spPr>
          <a:xfrm>
            <a:off x="1752474" y="-17027158"/>
            <a:ext cx="20879053" cy="30174199"/>
          </a:xfrm>
          <a:prstGeom prst="rect">
            <a:avLst/>
          </a:prstGeom>
          <a:ln w="12700">
            <a:miter lim="400000"/>
          </a:ln>
        </p:spPr>
      </p:pic>
      <p:sp>
        <p:nvSpPr>
          <p:cNvPr id="802" name="IJC Heart &amp; Vasculature 55 (2024) 101536"/>
          <p:cNvSpPr txBox="1"/>
          <p:nvPr/>
        </p:nvSpPr>
        <p:spPr>
          <a:xfrm>
            <a:off x="18347213" y="13105575"/>
            <a:ext cx="572000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00000"/>
              </a:lnSpc>
              <a:spcBef>
                <a:spcPts val="1200"/>
              </a:spcBef>
              <a:defRPr i="1" sz="2500">
                <a:latin typeface="Times Roman"/>
                <a:ea typeface="Times Roman"/>
                <a:cs typeface="Times Roman"/>
                <a:sym typeface="Times Roman"/>
              </a:defRPr>
            </a:lvl1pPr>
          </a:lstStyle>
          <a:p>
            <a:pPr/>
            <a:r>
              <a:t>IJC Heart &amp; Vasculature 55 (2024) 101536 </a:t>
            </a:r>
          </a:p>
        </p:txBody>
      </p:sp>
      <p:pic>
        <p:nvPicPr>
          <p:cNvPr id="803" name="Captura de Pantalla 2025-03-07 a la(s) 9.32.37 a. m..png" descr="Captura de Pantalla 2025-03-07 a la(s) 9.32.37 a. m..png"/>
          <p:cNvPicPr>
            <a:picLocks noChangeAspect="1"/>
          </p:cNvPicPr>
          <p:nvPr/>
        </p:nvPicPr>
        <p:blipFill>
          <a:blip r:embed="rId4">
            <a:extLst/>
          </a:blip>
          <a:stretch>
            <a:fillRect/>
          </a:stretch>
        </p:blipFill>
        <p:spPr>
          <a:xfrm>
            <a:off x="1999366" y="109190"/>
            <a:ext cx="23158484" cy="964938"/>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7" name="Captura de Pantalla 2025-03-02 a la(s) 6.23.34 p. m..png" descr="Captura de Pantalla 2025-03-02 a la(s) 6.23.34 p. m..png"/>
          <p:cNvPicPr>
            <a:picLocks noChangeAspect="1"/>
          </p:cNvPicPr>
          <p:nvPr/>
        </p:nvPicPr>
        <p:blipFill>
          <a:blip r:embed="rId2">
            <a:extLst/>
          </a:blip>
          <a:stretch>
            <a:fillRect/>
          </a:stretch>
        </p:blipFill>
        <p:spPr>
          <a:xfrm>
            <a:off x="3525522" y="-5329"/>
            <a:ext cx="17332956" cy="13080606"/>
          </a:xfrm>
          <a:prstGeom prst="rect">
            <a:avLst/>
          </a:prstGeom>
          <a:ln w="12700">
            <a:miter lim="400000"/>
          </a:ln>
        </p:spPr>
      </p:pic>
      <p:pic>
        <p:nvPicPr>
          <p:cNvPr id="808" name="page1image28958208.png" descr="page1image28958208.png"/>
          <p:cNvPicPr>
            <a:picLocks noChangeAspect="1"/>
          </p:cNvPicPr>
          <p:nvPr/>
        </p:nvPicPr>
        <p:blipFill>
          <a:blip r:embed="rId3">
            <a:extLst/>
          </a:blip>
          <a:stretch>
            <a:fillRect/>
          </a:stretch>
        </p:blipFill>
        <p:spPr>
          <a:xfrm>
            <a:off x="8864600" y="5940425"/>
            <a:ext cx="6654800" cy="12700"/>
          </a:xfrm>
          <a:prstGeom prst="rect">
            <a:avLst/>
          </a:prstGeom>
          <a:ln w="12700">
            <a:miter lim="400000"/>
          </a:ln>
        </p:spPr>
      </p:pic>
      <p:sp>
        <p:nvSpPr>
          <p:cNvPr id="809" name="Endocrines 2023, 4, 722–741. https://doi.org/10.3390/endocrines4040053"/>
          <p:cNvSpPr txBox="1"/>
          <p:nvPr/>
        </p:nvSpPr>
        <p:spPr>
          <a:xfrm>
            <a:off x="20156963" y="12615192"/>
            <a:ext cx="3900612"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defRPr sz="1200">
                <a:latin typeface="Times Roman"/>
                <a:ea typeface="Times Roman"/>
                <a:cs typeface="Times Roman"/>
                <a:sym typeface="Times Roman"/>
              </a:defRPr>
            </a:pPr>
            <a:r>
              <a:t> </a:t>
            </a:r>
          </a:p>
          <a:p>
            <a:pPr algn="l" defTabSz="457200">
              <a:lnSpc>
                <a:spcPct val="100000"/>
              </a:lnSpc>
              <a:spcBef>
                <a:spcPts val="1200"/>
              </a:spcBef>
              <a:defRPr i="1" sz="1000">
                <a:latin typeface="Times Roman"/>
                <a:ea typeface="Times Roman"/>
                <a:cs typeface="Times Roman"/>
                <a:sym typeface="Times Roman"/>
              </a:defRPr>
            </a:pPr>
            <a:r>
              <a:t>Endocrines </a:t>
            </a:r>
            <a:r>
              <a:rPr b="1" i="0"/>
              <a:t>2023</a:t>
            </a:r>
            <a:r>
              <a:rPr i="0"/>
              <a:t>, </a:t>
            </a:r>
            <a:r>
              <a:t>4</a:t>
            </a:r>
            <a:r>
              <a:rPr i="0"/>
              <a:t>, 722–741. https://doi.org/10.3390/endocrines4040053 </a:t>
            </a:r>
          </a:p>
        </p:txBody>
      </p:sp>
      <p:sp>
        <p:nvSpPr>
          <p:cNvPr id="810" name="Endocrines 2023, 4, 722–741. https://doi.org/10.3390/ endocrines4040053"/>
          <p:cNvSpPr txBox="1"/>
          <p:nvPr/>
        </p:nvSpPr>
        <p:spPr>
          <a:xfrm>
            <a:off x="17755437" y="13347698"/>
            <a:ext cx="6605005"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00000"/>
              </a:lnSpc>
              <a:spcBef>
                <a:spcPts val="1200"/>
              </a:spcBef>
              <a:defRPr i="1" sz="1700">
                <a:latin typeface="Times Roman"/>
                <a:ea typeface="Times Roman"/>
                <a:cs typeface="Times Roman"/>
                <a:sym typeface="Times Roman"/>
              </a:defRPr>
            </a:pPr>
            <a:r>
              <a:t>Endocrines </a:t>
            </a:r>
            <a:r>
              <a:rPr b="1" i="0"/>
              <a:t>2023</a:t>
            </a:r>
            <a:r>
              <a:rPr i="0"/>
              <a:t>, </a:t>
            </a:r>
            <a:r>
              <a:t>4</a:t>
            </a:r>
            <a:r>
              <a:rPr i="0"/>
              <a:t>, 722–741. https://doi.org/10.3390/ endocrines4040053 </a:t>
            </a:r>
          </a:p>
        </p:txBody>
      </p:sp>
      <p:sp>
        <p:nvSpPr>
          <p:cNvPr id="811" name="Conclusión"/>
          <p:cNvSpPr txBox="1"/>
          <p:nvPr>
            <p:ph type="title" idx="4294967295"/>
          </p:nvPr>
        </p:nvSpPr>
        <p:spPr>
          <a:xfrm>
            <a:off x="1760227" y="1203971"/>
            <a:ext cx="21971002" cy="1689102"/>
          </a:xfrm>
          <a:prstGeom prst="rect">
            <a:avLst/>
          </a:prstGeom>
        </p:spPr>
        <p:txBody>
          <a:bodyPr/>
          <a:lstStyle>
            <a:lvl1pPr algn="l">
              <a:lnSpc>
                <a:spcPct val="90000"/>
              </a:lnSpc>
              <a:defRPr spc="-100" sz="7900">
                <a:solidFill>
                  <a:srgbClr val="53585F"/>
                </a:solidFill>
                <a:latin typeface="Produkt Medium"/>
                <a:ea typeface="Produkt Medium"/>
                <a:cs typeface="Produkt Medium"/>
                <a:sym typeface="Produkt Medium"/>
              </a:defRPr>
            </a:lvl1pPr>
          </a:lstStyle>
          <a:p>
            <a:pPr/>
            <a:r>
              <a:t>Conclusión</a:t>
            </a:r>
          </a:p>
        </p:txBody>
      </p:sp>
      <p:pic>
        <p:nvPicPr>
          <p:cNvPr id="812" name="Captura de Pantalla 2025-09-05 a la(s) 10.54.02 p. m..png" descr="Captura de Pantalla 2025-09-05 a la(s) 10.54.02 p. m..png"/>
          <p:cNvPicPr>
            <a:picLocks noChangeAspect="1"/>
          </p:cNvPicPr>
          <p:nvPr/>
        </p:nvPicPr>
        <p:blipFill>
          <a:blip r:embed="rId4">
            <a:extLst/>
          </a:blip>
          <a:stretch>
            <a:fillRect/>
          </a:stretch>
        </p:blipFill>
        <p:spPr>
          <a:xfrm>
            <a:off x="18259516" y="102155"/>
            <a:ext cx="6346506" cy="1604257"/>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Conclusiones"/>
          <p:cNvSpPr txBox="1"/>
          <p:nvPr>
            <p:ph type="title"/>
          </p:nvPr>
        </p:nvSpPr>
        <p:spPr>
          <a:xfrm>
            <a:off x="8212453" y="1978025"/>
            <a:ext cx="21971003" cy="1689100"/>
          </a:xfrm>
          <a:prstGeom prst="rect">
            <a:avLst/>
          </a:prstGeom>
        </p:spPr>
        <p:txBody>
          <a:bodyPr/>
          <a:lstStyle>
            <a:lvl1pPr defTabSz="2316478">
              <a:defRPr sz="9500">
                <a:latin typeface="Produkt Medium"/>
                <a:ea typeface="Produkt Medium"/>
                <a:cs typeface="Produkt Medium"/>
                <a:sym typeface="Produkt Medium"/>
              </a:defRPr>
            </a:lvl1pPr>
          </a:lstStyle>
          <a:p>
            <a:pPr/>
            <a:r>
              <a:t>Conclusiones</a:t>
            </a:r>
          </a:p>
        </p:txBody>
      </p:sp>
      <p:sp>
        <p:nvSpPr>
          <p:cNvPr id="815" name="La hormona tiroidea es esencial para la estructura y el funcionamiento adecuados del  sistema cardiovascular.…"/>
          <p:cNvSpPr txBox="1"/>
          <p:nvPr>
            <p:ph type="body" idx="1"/>
          </p:nvPr>
        </p:nvSpPr>
        <p:spPr>
          <a:xfrm>
            <a:off x="2430800" y="4139524"/>
            <a:ext cx="20135623" cy="8256014"/>
          </a:xfrm>
          <a:prstGeom prst="rect">
            <a:avLst/>
          </a:prstGeom>
        </p:spPr>
        <p:txBody>
          <a:bodyPr lIns="50800" tIns="50800" rIns="50800" bIns="50800"/>
          <a:lstStyle/>
          <a:p>
            <a:pPr marL="546100" indent="-546100" defTabSz="2438337">
              <a:lnSpc>
                <a:spcPct val="90000"/>
              </a:lnSpc>
              <a:spcBef>
                <a:spcPts val="2400"/>
              </a:spcBef>
              <a:buSzPct val="150000"/>
              <a:buChar char="•"/>
              <a:defRPr sz="3800">
                <a:solidFill>
                  <a:srgbClr val="000000"/>
                </a:solidFill>
                <a:latin typeface="Canela Text Regular"/>
                <a:ea typeface="Canela Text Regular"/>
                <a:cs typeface="Canela Text Regular"/>
                <a:sym typeface="Canela Text Regular"/>
              </a:defRPr>
            </a:pPr>
            <a:r>
              <a:t>Las hormonas tiroideas son esenciales para el funcionamiento adecuados del  sistema cardiovascular. </a:t>
            </a:r>
          </a:p>
          <a:p>
            <a:pPr marL="546100" indent="-546100" defTabSz="2438337">
              <a:lnSpc>
                <a:spcPct val="90000"/>
              </a:lnSpc>
              <a:spcBef>
                <a:spcPts val="2400"/>
              </a:spcBef>
              <a:buSzPct val="150000"/>
              <a:buChar char="•"/>
              <a:defRPr sz="3800">
                <a:solidFill>
                  <a:srgbClr val="000000"/>
                </a:solidFill>
                <a:latin typeface="Canela Text Regular"/>
                <a:ea typeface="Canela Text Regular"/>
                <a:cs typeface="Canela Text Regular"/>
                <a:sym typeface="Canela Text Regular"/>
              </a:defRPr>
            </a:pPr>
            <a:r>
              <a:t>La disfunción tiroidea (hipotiroidismo e hipertiroidismo) puede inducir cambios en la función cardíaca y endotelial, formación de placa, dislipidemia y presión arterial, lo cual puede conducir a un mayor riesgo de desarrollar ECV. </a:t>
            </a:r>
          </a:p>
          <a:p>
            <a:pPr marL="546100" indent="-546100" defTabSz="2438337">
              <a:lnSpc>
                <a:spcPct val="90000"/>
              </a:lnSpc>
              <a:spcBef>
                <a:spcPts val="2400"/>
              </a:spcBef>
              <a:buSzPct val="150000"/>
              <a:buChar char="•"/>
              <a:defRPr sz="3800">
                <a:solidFill>
                  <a:srgbClr val="000000"/>
                </a:solidFill>
                <a:latin typeface="Canela Text Regular"/>
                <a:ea typeface="Canela Text Regular"/>
                <a:cs typeface="Canela Text Regular"/>
                <a:sym typeface="Canela Text Regular"/>
              </a:defRPr>
            </a:pPr>
            <a:r>
              <a:t>Se recomienda que todos los pacientes con ECV se sometan a pruebas de detección y tratamiento para detectar cualquier posible disfunción tiroidea a fin de reducir la mortalidad y la morbilidad del paciente.</a:t>
            </a:r>
          </a:p>
        </p:txBody>
      </p:sp>
      <p:pic>
        <p:nvPicPr>
          <p:cNvPr id="816" name="Captura de Pantalla 2025-09-05 a la(s) 10.54.02 p. m..png" descr="Captura de Pantalla 2025-09-05 a la(s) 10.54.02 p. m..png"/>
          <p:cNvPicPr>
            <a:picLocks noChangeAspect="1"/>
          </p:cNvPicPr>
          <p:nvPr/>
        </p:nvPicPr>
        <p:blipFill>
          <a:blip r:embed="rId3">
            <a:extLst/>
          </a:blip>
          <a:stretch>
            <a:fillRect/>
          </a:stretch>
        </p:blipFill>
        <p:spPr>
          <a:xfrm>
            <a:off x="352516" y="229155"/>
            <a:ext cx="6346507" cy="1604257"/>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Title 1"/>
          <p:cNvSpPr txBox="1"/>
          <p:nvPr>
            <p:ph type="title"/>
          </p:nvPr>
        </p:nvSpPr>
        <p:spPr>
          <a:xfrm>
            <a:off x="4470136" y="5524237"/>
            <a:ext cx="15888263" cy="2001313"/>
          </a:xfrm>
          <a:prstGeom prst="rect">
            <a:avLst/>
          </a:prstGeom>
        </p:spPr>
        <p:txBody>
          <a:bodyPr anchor="t"/>
          <a:lstStyle>
            <a:lvl1pPr algn="ctr">
              <a:defRPr b="0" sz="9600">
                <a:solidFill>
                  <a:srgbClr val="0070C0"/>
                </a:solidFill>
                <a:latin typeface="Calibri Light"/>
                <a:ea typeface="Calibri Light"/>
                <a:cs typeface="Calibri Light"/>
                <a:sym typeface="Calibri Light"/>
              </a:defRPr>
            </a:lvl1pPr>
          </a:lstStyle>
          <a:p>
            <a:pPr/>
            <a:r>
              <a:t> ¡MUCHAS GRACIAS!</a:t>
            </a:r>
          </a:p>
        </p:txBody>
      </p:sp>
      <p:sp>
        <p:nvSpPr>
          <p:cNvPr id="821" name="dra.tolentinosalcedo@gmail.com"/>
          <p:cNvSpPr txBox="1"/>
          <p:nvPr/>
        </p:nvSpPr>
        <p:spPr>
          <a:xfrm>
            <a:off x="15835157" y="10098625"/>
            <a:ext cx="6943776" cy="6117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219200">
              <a:lnSpc>
                <a:spcPct val="100000"/>
              </a:lnSpc>
              <a:defRPr sz="4000" u="sng">
                <a:solidFill>
                  <a:srgbClr val="0000FF"/>
                </a:solidFill>
                <a:uFill>
                  <a:solidFill>
                    <a:srgbClr val="0000FF"/>
                  </a:solidFill>
                </a:uFill>
                <a:latin typeface="Calibri"/>
                <a:ea typeface="Calibri"/>
                <a:cs typeface="Calibri"/>
                <a:sym typeface="Calibri"/>
                <a:hlinkClick r:id="rId2" invalidUrl="" action="" tgtFrame="" tooltip="" history="1" highlightClick="0" endSnd="0"/>
              </a:defRPr>
            </a:lvl1pPr>
          </a:lstStyle>
          <a:p>
            <a:pPr/>
            <a:r>
              <a:rPr>
                <a:hlinkClick r:id="rId2" invalidUrl="" action="" tgtFrame="" tooltip="" history="1" highlightClick="0" endSnd="0"/>
              </a:rPr>
              <a:t>dra.tolentinosalcedo@gmail.com</a:t>
            </a:r>
          </a:p>
        </p:txBody>
      </p:sp>
      <p:pic>
        <p:nvPicPr>
          <p:cNvPr id="822" name="Imagen" descr="Imagen"/>
          <p:cNvPicPr>
            <a:picLocks noChangeAspect="1"/>
          </p:cNvPicPr>
          <p:nvPr/>
        </p:nvPicPr>
        <p:blipFill>
          <a:blip r:embed="rId3">
            <a:extLst/>
          </a:blip>
          <a:stretch>
            <a:fillRect/>
          </a:stretch>
        </p:blipFill>
        <p:spPr>
          <a:xfrm>
            <a:off x="14311462" y="10057991"/>
            <a:ext cx="1112009" cy="693051"/>
          </a:xfrm>
          <a:prstGeom prst="rect">
            <a:avLst/>
          </a:prstGeom>
          <a:ln w="12700">
            <a:miter lim="400000"/>
          </a:ln>
        </p:spPr>
      </p:pic>
      <p:pic>
        <p:nvPicPr>
          <p:cNvPr id="823" name="Imagen 8" descr="Imagen 8"/>
          <p:cNvPicPr>
            <a:picLocks noChangeAspect="1"/>
          </p:cNvPicPr>
          <p:nvPr/>
        </p:nvPicPr>
        <p:blipFill>
          <a:blip r:embed="rId4">
            <a:extLst/>
          </a:blip>
          <a:stretch>
            <a:fillRect/>
          </a:stretch>
        </p:blipFill>
        <p:spPr>
          <a:xfrm>
            <a:off x="352870" y="10986966"/>
            <a:ext cx="6798276" cy="2535866"/>
          </a:xfrm>
          <a:prstGeom prst="rect">
            <a:avLst/>
          </a:prstGeom>
          <a:ln w="12700">
            <a:miter lim="400000"/>
          </a:ln>
        </p:spPr>
      </p:pic>
      <p:pic>
        <p:nvPicPr>
          <p:cNvPr id="824" name="Captura de Pantalla 2025-09-04 a la(s) 5.18.32 a. m..png" descr="Captura de Pantalla 2025-09-04 a la(s) 5.18.32 a. m..png"/>
          <p:cNvPicPr>
            <a:picLocks noChangeAspect="1"/>
          </p:cNvPicPr>
          <p:nvPr/>
        </p:nvPicPr>
        <p:blipFill>
          <a:blip r:embed="rId5">
            <a:extLst/>
          </a:blip>
          <a:stretch>
            <a:fillRect/>
          </a:stretch>
        </p:blipFill>
        <p:spPr>
          <a:xfrm>
            <a:off x="14741396" y="241255"/>
            <a:ext cx="9144001" cy="2286001"/>
          </a:xfrm>
          <a:prstGeom prst="rect">
            <a:avLst/>
          </a:prstGeom>
          <a:ln w="12700">
            <a:miter lim="400000"/>
          </a:ln>
        </p:spPr>
      </p:pic>
      <p:pic>
        <p:nvPicPr>
          <p:cNvPr id="825" name="Imagen" descr="Imagen"/>
          <p:cNvPicPr>
            <a:picLocks noChangeAspect="1"/>
          </p:cNvPicPr>
          <p:nvPr/>
        </p:nvPicPr>
        <p:blipFill>
          <a:blip r:embed="rId6">
            <a:extLst/>
          </a:blip>
          <a:stretch>
            <a:fillRect/>
          </a:stretch>
        </p:blipFill>
        <p:spPr>
          <a:xfrm>
            <a:off x="14247812" y="11443389"/>
            <a:ext cx="1239310" cy="980844"/>
          </a:xfrm>
          <a:prstGeom prst="rect">
            <a:avLst/>
          </a:prstGeom>
          <a:ln w="12700">
            <a:miter lim="400000"/>
          </a:ln>
        </p:spPr>
      </p:pic>
      <p:sp>
        <p:nvSpPr>
          <p:cNvPr id="826" name="@dra.michelletolentinoendocrino"/>
          <p:cNvSpPr txBox="1"/>
          <p:nvPr/>
        </p:nvSpPr>
        <p:spPr>
          <a:xfrm>
            <a:off x="15808675" y="11562970"/>
            <a:ext cx="6861146" cy="7289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lnSpc>
                <a:spcPct val="100000"/>
              </a:lnSpc>
              <a:defRPr sz="3600">
                <a:latin typeface="Aptos"/>
                <a:ea typeface="Aptos"/>
                <a:cs typeface="Aptos"/>
                <a:sym typeface="Aptos"/>
              </a:defRPr>
            </a:lvl1pPr>
          </a:lstStyle>
          <a:p>
            <a:pPr/>
            <a:r>
              <a:t>@dra.michelletolentinoendocrino</a:t>
            </a:r>
          </a:p>
        </p:txBody>
      </p:sp>
      <p:pic>
        <p:nvPicPr>
          <p:cNvPr id="827" name="Captura de pantalla 2018-06-30 a las 20.48.35.png" descr="Captura de pantalla 2018-06-30 a las 20.48.35.png"/>
          <p:cNvPicPr>
            <a:picLocks noChangeAspect="1"/>
          </p:cNvPicPr>
          <p:nvPr/>
        </p:nvPicPr>
        <p:blipFill>
          <a:blip r:embed="rId7">
            <a:extLst/>
          </a:blip>
          <a:srcRect l="2210" t="0" r="0" b="1364"/>
          <a:stretch>
            <a:fillRect/>
          </a:stretch>
        </p:blipFill>
        <p:spPr>
          <a:xfrm>
            <a:off x="164059" y="81497"/>
            <a:ext cx="7176012" cy="756541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463" name="Imagen 13"/>
          <p:cNvGrpSpPr/>
          <p:nvPr/>
        </p:nvGrpSpPr>
        <p:grpSpPr>
          <a:xfrm>
            <a:off x="3591069" y="4132502"/>
            <a:ext cx="8023882" cy="7978779"/>
            <a:chOff x="0" y="-1"/>
            <a:chExt cx="8023881" cy="7978777"/>
          </a:xfrm>
        </p:grpSpPr>
        <p:sp>
          <p:nvSpPr>
            <p:cNvPr id="461" name="Figura"/>
            <p:cNvSpPr/>
            <p:nvPr/>
          </p:nvSpPr>
          <p:spPr>
            <a:xfrm>
              <a:off x="-1" y="-2"/>
              <a:ext cx="8023883" cy="7978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56"/>
                  </a:moveTo>
                  <a:cubicBezTo>
                    <a:pt x="0" y="831"/>
                    <a:pt x="826" y="0"/>
                    <a:pt x="1846" y="0"/>
                  </a:cubicBezTo>
                  <a:lnTo>
                    <a:pt x="19754" y="0"/>
                  </a:lnTo>
                  <a:cubicBezTo>
                    <a:pt x="20774" y="0"/>
                    <a:pt x="21600" y="831"/>
                    <a:pt x="21600" y="1856"/>
                  </a:cubicBezTo>
                  <a:lnTo>
                    <a:pt x="21600" y="19744"/>
                  </a:lnTo>
                  <a:cubicBezTo>
                    <a:pt x="21600" y="20769"/>
                    <a:pt x="20774" y="21600"/>
                    <a:pt x="19754" y="21600"/>
                  </a:cubicBezTo>
                  <a:lnTo>
                    <a:pt x="1846" y="21600"/>
                  </a:lnTo>
                  <a:cubicBezTo>
                    <a:pt x="826" y="21600"/>
                    <a:pt x="0" y="20769"/>
                    <a:pt x="0" y="19744"/>
                  </a:cubicBezTo>
                  <a:close/>
                </a:path>
              </a:pathLst>
            </a:custGeom>
            <a:solidFill>
              <a:srgbClr val="EDEDED"/>
            </a:solidFill>
            <a:ln w="12700" cap="flat">
              <a:noFill/>
              <a:miter lim="400000"/>
            </a:ln>
            <a:effectLst/>
          </p:spPr>
          <p:txBody>
            <a:bodyPr wrap="square" lIns="50800" tIns="50800" rIns="50800" bIns="50800" numCol="1" anchor="ctr">
              <a:noAutofit/>
            </a:bodyPr>
            <a:lstStyle/>
            <a:p>
              <a:pPr algn="l" defTabSz="1828800">
                <a:lnSpc>
                  <a:spcPct val="100000"/>
                </a:lnSpc>
                <a:defRPr sz="3600">
                  <a:latin typeface="Verdana"/>
                  <a:ea typeface="Verdana"/>
                  <a:cs typeface="Verdana"/>
                  <a:sym typeface="Verdana"/>
                </a:defRPr>
              </a:pPr>
            </a:p>
          </p:txBody>
        </p:sp>
        <p:pic>
          <p:nvPicPr>
            <p:cNvPr id="462" name="image7.png" descr="image7.png"/>
            <p:cNvPicPr>
              <a:picLocks noChangeAspect="1"/>
            </p:cNvPicPr>
            <p:nvPr/>
          </p:nvPicPr>
          <p:blipFill>
            <a:blip r:embed="rId2">
              <a:extLst/>
            </a:blip>
            <a:srcRect l="0" t="0" r="0" b="0"/>
            <a:stretch>
              <a:fillRect/>
            </a:stretch>
          </p:blipFill>
          <p:spPr>
            <a:xfrm>
              <a:off x="-1" y="-1"/>
              <a:ext cx="8023882" cy="7978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6" y="0"/>
                  </a:moveTo>
                  <a:cubicBezTo>
                    <a:pt x="827" y="0"/>
                    <a:pt x="0" y="831"/>
                    <a:pt x="0" y="1857"/>
                  </a:cubicBezTo>
                  <a:lnTo>
                    <a:pt x="0" y="19743"/>
                  </a:lnTo>
                  <a:cubicBezTo>
                    <a:pt x="0" y="20769"/>
                    <a:pt x="827" y="21600"/>
                    <a:pt x="1846" y="21600"/>
                  </a:cubicBezTo>
                  <a:lnTo>
                    <a:pt x="19754" y="21600"/>
                  </a:lnTo>
                  <a:cubicBezTo>
                    <a:pt x="20773" y="21600"/>
                    <a:pt x="21600" y="20769"/>
                    <a:pt x="21600" y="19743"/>
                  </a:cubicBezTo>
                  <a:lnTo>
                    <a:pt x="21600" y="1857"/>
                  </a:lnTo>
                  <a:cubicBezTo>
                    <a:pt x="21600" y="831"/>
                    <a:pt x="20773" y="0"/>
                    <a:pt x="19754" y="0"/>
                  </a:cubicBezTo>
                  <a:lnTo>
                    <a:pt x="1846" y="0"/>
                  </a:lnTo>
                  <a:close/>
                </a:path>
              </a:pathLst>
            </a:custGeom>
            <a:ln w="12700" cap="flat">
              <a:noFill/>
              <a:miter lim="400000"/>
            </a:ln>
            <a:effectLst>
              <a:reflection blurRad="0" stA="38000" stPos="0" endA="0" endPos="40000" dist="0" dir="5400000" fadeDir="5400000" sx="100000" sy="-100000" kx="0" ky="0" algn="bl" rotWithShape="0"/>
            </a:effectLst>
          </p:spPr>
        </p:pic>
      </p:grpSp>
      <p:sp>
        <p:nvSpPr>
          <p:cNvPr id="464" name="Rectángulo 11"/>
          <p:cNvSpPr txBox="1"/>
          <p:nvPr/>
        </p:nvSpPr>
        <p:spPr>
          <a:xfrm>
            <a:off x="11469194" y="13070943"/>
            <a:ext cx="17478466" cy="487679"/>
          </a:xfrm>
          <a:prstGeom prst="rect">
            <a:avLst/>
          </a:prstGeom>
          <a:ln w="12700">
            <a:miter lim="400000"/>
          </a:ln>
          <a:extLst>
            <a:ext uri="{C572A759-6A51-4108-AA02-DFA0A04FC94B}">
              <ma14:wrappingTextBoxFlag xmlns:ma14="http://schemas.microsoft.com/office/mac/drawingml/2011/main" val="1"/>
            </a:ext>
          </a:extLst>
        </p:spPr>
        <p:txBody>
          <a:bodyPr lIns="91438" tIns="91438" rIns="91438" bIns="91438">
            <a:spAutoFit/>
          </a:bodyPr>
          <a:lstStyle>
            <a:lvl1pPr algn="l" defTabSz="1828800">
              <a:lnSpc>
                <a:spcPct val="100000"/>
              </a:lnSpc>
              <a:defRPr sz="2000">
                <a:latin typeface="Verdana"/>
                <a:ea typeface="Verdana"/>
                <a:cs typeface="Verdana"/>
                <a:sym typeface="Verdana"/>
              </a:defRPr>
            </a:lvl1pPr>
          </a:lstStyle>
          <a:p>
            <a:pPr/>
            <a:r>
              <a:t>Endocrinol Metab Synd 4: 166. doi:10.4172/2161-1017.1000166</a:t>
            </a:r>
          </a:p>
        </p:txBody>
      </p:sp>
      <p:grpSp>
        <p:nvGrpSpPr>
          <p:cNvPr id="467" name="Rectángulo: esquinas redondeadas 12"/>
          <p:cNvGrpSpPr/>
          <p:nvPr/>
        </p:nvGrpSpPr>
        <p:grpSpPr>
          <a:xfrm>
            <a:off x="12276828" y="2596748"/>
            <a:ext cx="10963581" cy="9447791"/>
            <a:chOff x="0" y="0"/>
            <a:chExt cx="10963580" cy="9447789"/>
          </a:xfrm>
        </p:grpSpPr>
        <p:sp>
          <p:nvSpPr>
            <p:cNvPr id="465" name="Rectángulo redondeado"/>
            <p:cNvSpPr/>
            <p:nvPr/>
          </p:nvSpPr>
          <p:spPr>
            <a:xfrm>
              <a:off x="0" y="0"/>
              <a:ext cx="10963581" cy="9447791"/>
            </a:xfrm>
            <a:prstGeom prst="roundRect">
              <a:avLst>
                <a:gd name="adj" fmla="val 16667"/>
              </a:avLst>
            </a:prstGeom>
            <a:solidFill>
              <a:srgbClr val="D4F3F6"/>
            </a:solidFill>
            <a:ln w="12700" cap="flat">
              <a:noFill/>
              <a:miter lim="400000"/>
            </a:ln>
            <a:effectLst/>
          </p:spPr>
          <p:txBody>
            <a:bodyPr wrap="square" lIns="50800" tIns="50800" rIns="50800" bIns="50800" numCol="1" anchor="ctr">
              <a:noAutofit/>
            </a:bodyPr>
            <a:lstStyle/>
            <a:p>
              <a:pPr algn="l" defTabSz="1828800">
                <a:lnSpc>
                  <a:spcPct val="100000"/>
                </a:lnSpc>
                <a:defRPr sz="4000">
                  <a:solidFill>
                    <a:srgbClr val="FFFFFF"/>
                  </a:solidFill>
                  <a:latin typeface="Verdana"/>
                  <a:ea typeface="Verdana"/>
                  <a:cs typeface="Verdana"/>
                  <a:sym typeface="Verdana"/>
                </a:defRPr>
              </a:pPr>
            </a:p>
          </p:txBody>
        </p:sp>
        <p:sp>
          <p:nvSpPr>
            <p:cNvPr id="466" name="Además de sus efectos metabólicos y termorreguladores de los tejidos, las hormonas tiroideas juegan un papel fundamental en la homeostasis cardiovascular.…"/>
            <p:cNvSpPr txBox="1"/>
            <p:nvPr/>
          </p:nvSpPr>
          <p:spPr>
            <a:xfrm>
              <a:off x="547142" y="894898"/>
              <a:ext cx="9869296" cy="81076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8" tIns="91438" rIns="91438" bIns="91438" numCol="1" anchor="ctr">
              <a:spAutoFit/>
            </a:bodyPr>
            <a:lstStyle/>
            <a:p>
              <a:pPr marL="571500" indent="-571500" algn="just" defTabSz="1828800">
                <a:lnSpc>
                  <a:spcPct val="100000"/>
                </a:lnSpc>
                <a:buSzPct val="100000"/>
                <a:buFont typeface="Arial"/>
                <a:buChar char="•"/>
                <a:defRPr sz="4000">
                  <a:latin typeface="Verdana"/>
                  <a:ea typeface="Verdana"/>
                  <a:cs typeface="Verdana"/>
                  <a:sym typeface="Verdana"/>
                </a:defRPr>
              </a:pPr>
              <a:r>
                <a:t>Además de sus efectos metabólicos y termorreguladores de los tejidos, las hormonas tiroideas juegan un papel fundamental en la homeostasis cardiovascular.</a:t>
              </a:r>
            </a:p>
            <a:p>
              <a:pPr algn="just" defTabSz="1828800">
                <a:lnSpc>
                  <a:spcPct val="100000"/>
                </a:lnSpc>
                <a:defRPr sz="4000">
                  <a:latin typeface="Verdana"/>
                  <a:ea typeface="Verdana"/>
                  <a:cs typeface="Verdana"/>
                  <a:sym typeface="Verdana"/>
                </a:defRPr>
              </a:pPr>
            </a:p>
            <a:p>
              <a:pPr marL="571500" indent="-571500" algn="just" defTabSz="1828800">
                <a:lnSpc>
                  <a:spcPct val="100000"/>
                </a:lnSpc>
                <a:buSzPct val="100000"/>
                <a:buFont typeface="Arial"/>
                <a:buChar char="•"/>
                <a:defRPr sz="4000">
                  <a:latin typeface="Verdana"/>
                  <a:ea typeface="Verdana"/>
                  <a:cs typeface="Verdana"/>
                  <a:sym typeface="Verdana"/>
                </a:defRPr>
              </a:pPr>
            </a:p>
            <a:p>
              <a:pPr marL="571500" indent="-571500" algn="just" defTabSz="1828800">
                <a:lnSpc>
                  <a:spcPct val="100000"/>
                </a:lnSpc>
                <a:buSzPct val="100000"/>
                <a:buFont typeface="Arial"/>
                <a:buChar char="•"/>
                <a:defRPr sz="4000">
                  <a:latin typeface="Verdana"/>
                  <a:ea typeface="Verdana"/>
                  <a:cs typeface="Verdana"/>
                  <a:sym typeface="Verdana"/>
                </a:defRPr>
              </a:pPr>
              <a:r>
                <a:t>En consecuencia, se espera que los déficits de hormonas tiroideas, así como los excesos, resulten en cambios profundos en la regulación de la función cardíaca y la hemodinámica cardiovascular. </a:t>
              </a:r>
            </a:p>
          </p:txBody>
        </p:sp>
      </p:grpSp>
      <p:sp>
        <p:nvSpPr>
          <p:cNvPr id="468" name="Rectángulo"/>
          <p:cNvSpPr/>
          <p:nvPr/>
        </p:nvSpPr>
        <p:spPr>
          <a:xfrm>
            <a:off x="20837070" y="12407640"/>
            <a:ext cx="2789431" cy="1270002"/>
          </a:xfrm>
          <a:prstGeom prst="rect">
            <a:avLst/>
          </a:prstGeom>
          <a:solidFill>
            <a:srgbClr val="FFFFFF"/>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469" name="Tiroides y Sistema Cardiovascular"/>
          <p:cNvSpPr txBox="1"/>
          <p:nvPr>
            <p:ph type="title"/>
          </p:nvPr>
        </p:nvSpPr>
        <p:spPr>
          <a:xfrm>
            <a:off x="931198" y="934970"/>
            <a:ext cx="21945603" cy="1727202"/>
          </a:xfrm>
          <a:prstGeom prst="rect">
            <a:avLst/>
          </a:prstGeom>
        </p:spPr>
        <p:txBody>
          <a:bodyPr lIns="50800" tIns="50800" rIns="50800" bIns="50800" anchor="t"/>
          <a:lstStyle>
            <a:lvl1pPr algn="ctr" defTabSz="2438400">
              <a:lnSpc>
                <a:spcPct val="80000"/>
              </a:lnSpc>
              <a:defRPr b="0" spc="-100" sz="8400">
                <a:solidFill>
                  <a:srgbClr val="5E5E5E"/>
                </a:solidFill>
                <a:latin typeface="Canela Bold"/>
                <a:ea typeface="Canela Bold"/>
                <a:cs typeface="Canela Bold"/>
                <a:sym typeface="Canela Bold"/>
              </a:defRPr>
            </a:lvl1pPr>
          </a:lstStyle>
          <a:p>
            <a:pPr/>
            <a:r>
              <a:t>Tiroides y Sistema Cardiovascular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471" name="Title 1"/>
          <p:cNvSpPr txBox="1"/>
          <p:nvPr>
            <p:ph type="title"/>
          </p:nvPr>
        </p:nvSpPr>
        <p:spPr>
          <a:prstGeom prst="rect">
            <a:avLst/>
          </a:prstGeom>
        </p:spPr>
        <p:txBody>
          <a:bodyPr/>
          <a:lstStyle>
            <a:lvl1pPr algn="ctr" defTabSz="2438400">
              <a:lnSpc>
                <a:spcPct val="80000"/>
              </a:lnSpc>
              <a:defRPr spc="-100" sz="8400">
                <a:solidFill>
                  <a:srgbClr val="5E5E5E"/>
                </a:solidFill>
                <a:latin typeface="Canela Bold"/>
                <a:ea typeface="Canela Bold"/>
                <a:cs typeface="Canela Bold"/>
                <a:sym typeface="Canela Bold"/>
              </a:defRPr>
            </a:lvl1pPr>
          </a:lstStyle>
          <a:p>
            <a:pPr/>
            <a:r>
              <a:t>Perspectiva Histórica</a:t>
            </a:r>
          </a:p>
        </p:txBody>
      </p:sp>
      <p:sp>
        <p:nvSpPr>
          <p:cNvPr id="472" name="Content Placeholder 2"/>
          <p:cNvSpPr txBox="1"/>
          <p:nvPr>
            <p:ph type="body" sz="half" idx="1"/>
          </p:nvPr>
        </p:nvSpPr>
        <p:spPr>
          <a:xfrm>
            <a:off x="1676400" y="3651250"/>
            <a:ext cx="12134671" cy="7145281"/>
          </a:xfrm>
          <a:prstGeom prst="rect">
            <a:avLst/>
          </a:prstGeom>
        </p:spPr>
        <p:txBody>
          <a:bodyPr/>
          <a:lstStyle/>
          <a:p>
            <a:pPr marL="590883" indent="-590883" algn="just" defTabSz="821530">
              <a:lnSpc>
                <a:spcPct val="100000"/>
              </a:lnSpc>
              <a:spcBef>
                <a:spcPts val="5300"/>
              </a:spcBef>
              <a:buSzPct val="82000"/>
              <a:buFontTx/>
              <a:defRPr sz="5200">
                <a:solidFill>
                  <a:srgbClr val="5E5E5E"/>
                </a:solidFill>
                <a:latin typeface="+mn-lt"/>
                <a:ea typeface="+mn-ea"/>
                <a:cs typeface="+mn-cs"/>
                <a:sym typeface="Helvetica Neue"/>
              </a:defRPr>
            </a:pPr>
            <a:r>
              <a:t>En 1786 Caleb Hillier Parry describió una mujer con bocio y palpitaciones.</a:t>
            </a:r>
          </a:p>
          <a:p>
            <a:pPr marL="590883" indent="-590883" algn="just" defTabSz="821530">
              <a:lnSpc>
                <a:spcPct val="100000"/>
              </a:lnSpc>
              <a:spcBef>
                <a:spcPts val="5300"/>
              </a:spcBef>
              <a:buSzPct val="82000"/>
              <a:buFontTx/>
              <a:defRPr sz="5200">
                <a:solidFill>
                  <a:srgbClr val="5E5E5E"/>
                </a:solidFill>
                <a:latin typeface="+mn-lt"/>
                <a:ea typeface="+mn-ea"/>
                <a:cs typeface="+mn-cs"/>
                <a:sym typeface="Helvetica Neue"/>
              </a:defRPr>
            </a:pPr>
            <a:r>
              <a:t>Fue el primero que sugirió que había una relación entre la tiroides y el corazón.</a:t>
            </a:r>
          </a:p>
          <a:p>
            <a:pPr marL="590883" indent="-590883" algn="just" defTabSz="821530">
              <a:lnSpc>
                <a:spcPct val="100000"/>
              </a:lnSpc>
              <a:spcBef>
                <a:spcPts val="5300"/>
              </a:spcBef>
              <a:buSzPct val="82000"/>
              <a:buFontTx/>
              <a:defRPr sz="5200">
                <a:solidFill>
                  <a:srgbClr val="5E5E5E"/>
                </a:solidFill>
                <a:latin typeface="+mn-lt"/>
                <a:ea typeface="+mn-ea"/>
                <a:cs typeface="+mn-cs"/>
                <a:sym typeface="Helvetica Neue"/>
              </a:defRPr>
            </a:pPr>
            <a:r>
              <a:t>Padre de la endocrinología cardiovascular.</a:t>
            </a:r>
          </a:p>
        </p:txBody>
      </p:sp>
      <p:pic>
        <p:nvPicPr>
          <p:cNvPr id="473" name="Picture 3" descr="Picture 3"/>
          <p:cNvPicPr>
            <a:picLocks noChangeAspect="1"/>
          </p:cNvPicPr>
          <p:nvPr/>
        </p:nvPicPr>
        <p:blipFill>
          <a:blip r:embed="rId4">
            <a:extLst/>
          </a:blip>
          <a:stretch>
            <a:fillRect/>
          </a:stretch>
        </p:blipFill>
        <p:spPr>
          <a:xfrm>
            <a:off x="1385934" y="11868746"/>
            <a:ext cx="5755696" cy="1377903"/>
          </a:xfrm>
          <a:prstGeom prst="rect">
            <a:avLst/>
          </a:prstGeom>
          <a:ln w="12700">
            <a:miter lim="400000"/>
          </a:ln>
        </p:spPr>
      </p:pic>
      <p:pic>
        <p:nvPicPr>
          <p:cNvPr id="474" name="Captura de pantalla 2016-06-19 a las 4.35.23 p.m..png" descr="Captura de pantalla 2016-06-19 a las 4.35.23 p.m..png"/>
          <p:cNvPicPr>
            <a:picLocks noChangeAspect="1"/>
          </p:cNvPicPr>
          <p:nvPr/>
        </p:nvPicPr>
        <p:blipFill>
          <a:blip r:embed="rId5">
            <a:extLst/>
          </a:blip>
          <a:srcRect l="6010" t="0" r="6010" b="0"/>
          <a:stretch>
            <a:fillRect/>
          </a:stretch>
        </p:blipFill>
        <p:spPr>
          <a:xfrm>
            <a:off x="16464941" y="2772705"/>
            <a:ext cx="7204451" cy="8434053"/>
          </a:xfrm>
          <a:prstGeom prst="rect">
            <a:avLst/>
          </a:prstGeom>
          <a:ln w="12700">
            <a:miter lim="400000"/>
          </a:ln>
        </p:spPr>
      </p:pic>
      <p:sp>
        <p:nvSpPr>
          <p:cNvPr id="475" name="Shape 138"/>
          <p:cNvSpPr txBox="1"/>
          <p:nvPr/>
        </p:nvSpPr>
        <p:spPr>
          <a:xfrm>
            <a:off x="12668102" y="11066403"/>
            <a:ext cx="11796973" cy="128714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marL="642937" indent="-642937" algn="l" defTabSz="642937">
              <a:lnSpc>
                <a:spcPts val="4700"/>
              </a:lnSpc>
              <a:spcBef>
                <a:spcPts val="1600"/>
              </a:spcBef>
              <a:tabLst>
                <a:tab pos="190500" algn="l"/>
                <a:tab pos="635000" algn="l"/>
              </a:tabLst>
              <a:defRPr sz="2200">
                <a:solidFill>
                  <a:srgbClr val="FFFFFF"/>
                </a:solidFill>
                <a:latin typeface="Times Roman"/>
                <a:ea typeface="Times Roman"/>
                <a:cs typeface="Times Roman"/>
                <a:sym typeface="Times Roman"/>
              </a:defRPr>
            </a:pPr>
            <a:r>
              <a:t>	Graves RJ. Newly observed affectation of the thyroid gland in females. Lond Med Surg J 1835;7:517. </a:t>
            </a:r>
            <a:b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pasted-movie.png" descr="pasted-movie.png"/>
          <p:cNvPicPr>
            <a:picLocks noChangeAspect="1"/>
          </p:cNvPicPr>
          <p:nvPr/>
        </p:nvPicPr>
        <p:blipFill>
          <a:blip r:embed="rId3">
            <a:extLst/>
          </a:blip>
          <a:stretch>
            <a:fillRect/>
          </a:stretch>
        </p:blipFill>
        <p:spPr>
          <a:xfrm>
            <a:off x="12756095" y="4594752"/>
            <a:ext cx="12423934" cy="5938783"/>
          </a:xfrm>
          <a:prstGeom prst="rect">
            <a:avLst/>
          </a:prstGeom>
          <a:ln w="12700">
            <a:miter lim="400000"/>
          </a:ln>
        </p:spPr>
      </p:pic>
      <p:sp>
        <p:nvSpPr>
          <p:cNvPr id="480" name="Importancia y magnitud del problema"/>
          <p:cNvSpPr txBox="1"/>
          <p:nvPr>
            <p:ph type="body" sz="quarter" idx="1"/>
          </p:nvPr>
        </p:nvSpPr>
        <p:spPr>
          <a:xfrm>
            <a:off x="775034" y="2228856"/>
            <a:ext cx="21971002" cy="1492471"/>
          </a:xfrm>
          <a:prstGeom prst="rect">
            <a:avLst/>
          </a:prstGeom>
        </p:spPr>
        <p:txBody>
          <a:bodyPr/>
          <a:lstStyle>
            <a:lvl1pPr algn="ctr" defTabSz="1414272">
              <a:lnSpc>
                <a:spcPct val="80000"/>
              </a:lnSpc>
              <a:defRPr spc="-74" sz="7424">
                <a:solidFill>
                  <a:srgbClr val="000000"/>
                </a:solidFill>
                <a:latin typeface="Canela Bold"/>
                <a:ea typeface="Canela Bold"/>
                <a:cs typeface="Canela Bold"/>
                <a:sym typeface="Canela Bold"/>
              </a:defRPr>
            </a:lvl1pPr>
          </a:lstStyle>
          <a:p>
            <a:pPr/>
            <a:r>
              <a:t>Importancia y magnitud del problema</a:t>
            </a:r>
          </a:p>
        </p:txBody>
      </p:sp>
      <p:sp>
        <p:nvSpPr>
          <p:cNvPr id="481" name="Introducción"/>
          <p:cNvSpPr txBox="1"/>
          <p:nvPr>
            <p:ph type="title"/>
          </p:nvPr>
        </p:nvSpPr>
        <p:spPr>
          <a:xfrm>
            <a:off x="1561193" y="908879"/>
            <a:ext cx="21971003" cy="1689102"/>
          </a:xfrm>
          <a:prstGeom prst="rect">
            <a:avLst/>
          </a:prstGeom>
        </p:spPr>
        <p:txBody>
          <a:bodyPr/>
          <a:lstStyle>
            <a:lvl1pPr>
              <a:defRPr sz="7000">
                <a:solidFill>
                  <a:srgbClr val="5E5E5E"/>
                </a:solidFill>
                <a:latin typeface="Canela Regular"/>
                <a:ea typeface="Canela Regular"/>
                <a:cs typeface="Canela Regular"/>
                <a:sym typeface="Canela Regular"/>
              </a:defRPr>
            </a:lvl1pPr>
          </a:lstStyle>
          <a:p>
            <a:pPr/>
            <a:r>
              <a:t>Introducción</a:t>
            </a:r>
          </a:p>
        </p:txBody>
      </p:sp>
      <p:sp>
        <p:nvSpPr>
          <p:cNvPr id="482" name="Principal causa de muerte en todo el mundo.…"/>
          <p:cNvSpPr txBox="1"/>
          <p:nvPr>
            <p:ph type="body" idx="21"/>
          </p:nvPr>
        </p:nvSpPr>
        <p:spPr>
          <a:xfrm>
            <a:off x="1121901" y="5177859"/>
            <a:ext cx="11774821" cy="7329643"/>
          </a:xfrm>
          <a:prstGeom prst="rect">
            <a:avLst/>
          </a:prstGeom>
          <a:extLst>
            <a:ext uri="{C572A759-6A51-4108-AA02-DFA0A04FC94B}">
              <ma14:wrappingTextBoxFlag xmlns:ma14="http://schemas.microsoft.com/office/mac/drawingml/2011/main" val="1"/>
            </a:ext>
          </a:extLst>
        </p:spPr>
        <p:txBody>
          <a:bodyPr/>
          <a:lstStyle/>
          <a:p>
            <a:pPr marL="429768" indent="-429768" defTabSz="334263">
              <a:spcBef>
                <a:spcPts val="4400"/>
              </a:spcBef>
              <a:defRPr b="1" sz="3200">
                <a:latin typeface="+mn-lt"/>
                <a:ea typeface="+mn-ea"/>
                <a:cs typeface="+mn-cs"/>
                <a:sym typeface="Helvetica Neue"/>
              </a:defRPr>
            </a:pPr>
            <a:r>
              <a:t>Principal causa de muerte</a:t>
            </a:r>
            <a:r>
              <a:rPr b="0"/>
              <a:t> en todo el mundo</a:t>
            </a:r>
            <a:r>
              <a:t>.</a:t>
            </a:r>
          </a:p>
          <a:p>
            <a:pPr marL="429768" indent="-429768" defTabSz="334263">
              <a:spcBef>
                <a:spcPts val="4400"/>
              </a:spcBef>
              <a:defRPr b="1" sz="3200">
                <a:latin typeface="+mn-lt"/>
                <a:ea typeface="+mn-ea"/>
                <a:cs typeface="+mn-cs"/>
                <a:sym typeface="Helvetica Neue"/>
              </a:defRPr>
            </a:pPr>
            <a:r>
              <a:t>Los trastornos tiroideos son muy comunes y afectan  a más del 10% de la población. </a:t>
            </a:r>
          </a:p>
          <a:p>
            <a:pPr marL="429768" indent="-429768" defTabSz="334263">
              <a:spcBef>
                <a:spcPts val="4400"/>
              </a:spcBef>
              <a:defRPr b="1" sz="3200">
                <a:latin typeface="+mn-lt"/>
                <a:ea typeface="+mn-ea"/>
                <a:cs typeface="+mn-cs"/>
                <a:sym typeface="Helvetica Neue"/>
              </a:defRPr>
            </a:pPr>
            <a:r>
              <a:t>Rol de las HT en el</a:t>
            </a:r>
            <a:r>
              <a:rPr b="0"/>
              <a:t> </a:t>
            </a:r>
            <a:r>
              <a:t>agravamiento de la enfermedad CV</a:t>
            </a:r>
            <a:r>
              <a:rPr b="0"/>
              <a:t> (receptores de HT en el miocárdico y en el endotelio).</a:t>
            </a:r>
          </a:p>
          <a:p>
            <a:pPr marL="429768" indent="-429768" defTabSz="334263">
              <a:spcBef>
                <a:spcPts val="4400"/>
              </a:spcBef>
              <a:defRPr b="1" sz="3200">
                <a:latin typeface="+mn-lt"/>
                <a:ea typeface="+mn-ea"/>
                <a:cs typeface="+mn-cs"/>
                <a:sym typeface="Helvetica Neue"/>
              </a:defRPr>
            </a:pPr>
            <a:r>
              <a:t>Incertidumbre</a:t>
            </a:r>
            <a:r>
              <a:rPr b="0"/>
              <a:t> en enfermedad tiroidea</a:t>
            </a:r>
            <a:r>
              <a:t> subclínica.</a:t>
            </a:r>
          </a:p>
          <a:p>
            <a:pPr marL="429768" indent="-429768" defTabSz="334263">
              <a:spcBef>
                <a:spcPts val="4400"/>
              </a:spcBef>
              <a:defRPr sz="3200">
                <a:latin typeface="+mn-lt"/>
                <a:ea typeface="+mn-ea"/>
                <a:cs typeface="+mn-cs"/>
                <a:sym typeface="Helvetica Neue"/>
              </a:defRPr>
            </a:pPr>
            <a:r>
              <a:t>La ausencia de ensayos clínicos de alta calidad ha llevado a controversias sobre el diagnóstico y tratamiento.</a:t>
            </a:r>
          </a:p>
        </p:txBody>
      </p:sp>
      <p:sp>
        <p:nvSpPr>
          <p:cNvPr id="483" name="Nature Reviews. Cardiology. Jabbar et al. doi:10.1038/nrcardio.2016.174"/>
          <p:cNvSpPr txBox="1"/>
          <p:nvPr/>
        </p:nvSpPr>
        <p:spPr>
          <a:xfrm>
            <a:off x="13870122" y="12970240"/>
            <a:ext cx="10059353"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355600">
              <a:lnSpc>
                <a:spcPct val="100000"/>
              </a:lnSpc>
              <a:spcBef>
                <a:spcPts val="4700"/>
              </a:spcBef>
              <a:defRPr sz="2500">
                <a:solidFill>
                  <a:srgbClr val="53585F"/>
                </a:solidFill>
                <a:latin typeface="Graphik Light"/>
                <a:ea typeface="Graphik Light"/>
                <a:cs typeface="Graphik Light"/>
                <a:sym typeface="Graphik Light"/>
              </a:defRPr>
            </a:lvl1pPr>
          </a:lstStyle>
          <a:p>
            <a:pPr/>
            <a:r>
              <a:t>Nature Reviews. Cardiology. Jabbar et al. doi:10.1038/nrcardio.2016.174</a:t>
            </a:r>
          </a:p>
        </p:txBody>
      </p:sp>
      <p:sp>
        <p:nvSpPr>
          <p:cNvPr id="484" name="Enfermedad Cardiovascular"/>
          <p:cNvSpPr txBox="1"/>
          <p:nvPr/>
        </p:nvSpPr>
        <p:spPr>
          <a:xfrm>
            <a:off x="14090792" y="4332693"/>
            <a:ext cx="6489701" cy="7696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355600">
              <a:lnSpc>
                <a:spcPct val="100000"/>
              </a:lnSpc>
              <a:spcBef>
                <a:spcPts val="4700"/>
              </a:spcBef>
              <a:defRPr sz="4000">
                <a:solidFill>
                  <a:srgbClr val="53585F"/>
                </a:solidFill>
                <a:latin typeface="Graphik Light"/>
                <a:ea typeface="Graphik Light"/>
                <a:cs typeface="Graphik Light"/>
                <a:sym typeface="Graphik Light"/>
              </a:defRPr>
            </a:lvl1pPr>
          </a:lstStyle>
          <a:p>
            <a:pPr/>
            <a:r>
              <a:t>Enfermedad Cardiovascular</a:t>
            </a:r>
          </a:p>
        </p:txBody>
      </p:sp>
      <p:pic>
        <p:nvPicPr>
          <p:cNvPr id="485" name="Captura de Pantalla 2025-09-05 a la(s) 10.54.02 p. m..png" descr="Captura de Pantalla 2025-09-05 a la(s) 10.54.02 p. m..png"/>
          <p:cNvPicPr>
            <a:picLocks noChangeAspect="1"/>
          </p:cNvPicPr>
          <p:nvPr/>
        </p:nvPicPr>
        <p:blipFill>
          <a:blip r:embed="rId4">
            <a:extLst/>
          </a:blip>
          <a:stretch>
            <a:fillRect/>
          </a:stretch>
        </p:blipFill>
        <p:spPr>
          <a:xfrm>
            <a:off x="17678279" y="199730"/>
            <a:ext cx="6237507" cy="157670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2"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Introducción"/>
          <p:cNvSpPr txBox="1"/>
          <p:nvPr>
            <p:ph type="title"/>
          </p:nvPr>
        </p:nvSpPr>
        <p:spPr>
          <a:xfrm>
            <a:off x="1219199" y="1220736"/>
            <a:ext cx="21945602" cy="1727202"/>
          </a:xfrm>
          <a:prstGeom prst="rect">
            <a:avLst/>
          </a:prstGeom>
        </p:spPr>
        <p:txBody>
          <a:bodyPr/>
          <a:lstStyle>
            <a:lvl1pPr>
              <a:defRPr spc="-100">
                <a:solidFill>
                  <a:srgbClr val="5E5E5E"/>
                </a:solidFill>
              </a:defRPr>
            </a:lvl1pPr>
          </a:lstStyle>
          <a:p>
            <a:pPr/>
            <a:r>
              <a:t>Introducción</a:t>
            </a:r>
          </a:p>
        </p:txBody>
      </p:sp>
      <p:sp>
        <p:nvSpPr>
          <p:cNvPr id="490" name="Las hormonas tiroideas son responsable del metabolismo, así como de la función cardíaca y del sistema vascular periférico"/>
          <p:cNvSpPr txBox="1"/>
          <p:nvPr/>
        </p:nvSpPr>
        <p:spPr>
          <a:xfrm>
            <a:off x="3985080" y="4091445"/>
            <a:ext cx="20211758" cy="12220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sz="3500">
                <a:latin typeface="+mn-lt"/>
                <a:ea typeface="+mn-ea"/>
                <a:cs typeface="+mn-cs"/>
                <a:sym typeface="Helvetica Neue"/>
              </a:defRPr>
            </a:lvl1pPr>
          </a:lstStyle>
          <a:p>
            <a:pPr/>
            <a:r>
              <a:t>Las hormonas tiroideas son responsable del metabolismo, así como de la función cardíaca y del sistema vascular periférico</a:t>
            </a:r>
          </a:p>
        </p:txBody>
      </p:sp>
      <p:pic>
        <p:nvPicPr>
          <p:cNvPr id="491" name="Imagen" descr="Imagen"/>
          <p:cNvPicPr>
            <a:picLocks noChangeAspect="1"/>
          </p:cNvPicPr>
          <p:nvPr/>
        </p:nvPicPr>
        <p:blipFill>
          <a:blip r:embed="rId3">
            <a:extLst/>
          </a:blip>
          <a:stretch>
            <a:fillRect/>
          </a:stretch>
        </p:blipFill>
        <p:spPr>
          <a:xfrm>
            <a:off x="6874212" y="2563229"/>
            <a:ext cx="1432964" cy="1432964"/>
          </a:xfrm>
          <a:prstGeom prst="rect">
            <a:avLst/>
          </a:prstGeom>
          <a:ln w="12700">
            <a:miter lim="400000"/>
          </a:ln>
        </p:spPr>
      </p:pic>
      <p:grpSp>
        <p:nvGrpSpPr>
          <p:cNvPr id="494" name="Disfunción Tiroidea"/>
          <p:cNvGrpSpPr/>
          <p:nvPr/>
        </p:nvGrpSpPr>
        <p:grpSpPr>
          <a:xfrm>
            <a:off x="855802" y="7387548"/>
            <a:ext cx="4665371" cy="3359796"/>
            <a:chOff x="0" y="0"/>
            <a:chExt cx="4665369" cy="3359794"/>
          </a:xfrm>
        </p:grpSpPr>
        <p:sp>
          <p:nvSpPr>
            <p:cNvPr id="492" name="Rectángulo"/>
            <p:cNvSpPr/>
            <p:nvPr/>
          </p:nvSpPr>
          <p:spPr>
            <a:xfrm>
              <a:off x="-1" y="0"/>
              <a:ext cx="4665371" cy="3359795"/>
            </a:xfrm>
            <a:prstGeom prst="rect">
              <a:avLst/>
            </a:prstGeom>
            <a:solidFill>
              <a:srgbClr val="005493"/>
            </a:solidFill>
            <a:ln w="12700" cap="flat">
              <a:noFill/>
              <a:miter lim="400000"/>
            </a:ln>
            <a:effectLst/>
          </p:spPr>
          <p:txBody>
            <a:bodyPr wrap="square" lIns="50800" tIns="50800" rIns="50800" bIns="50800" numCol="1" anchor="ctr">
              <a:noAutofit/>
            </a:bodyPr>
            <a:lstStyle/>
            <a:p>
              <a:pPr defTabSz="1130300">
                <a:lnSpc>
                  <a:spcPct val="100000"/>
                </a:lnSpc>
                <a:defRPr sz="3200">
                  <a:solidFill>
                    <a:srgbClr val="FFFFFF"/>
                  </a:solidFill>
                  <a:latin typeface="Graphik"/>
                  <a:ea typeface="Graphik"/>
                  <a:cs typeface="Graphik"/>
                  <a:sym typeface="Graphik"/>
                </a:defRPr>
              </a:pPr>
            </a:p>
          </p:txBody>
        </p:sp>
        <p:sp>
          <p:nvSpPr>
            <p:cNvPr id="493" name="Disfunción Tiroidea"/>
            <p:cNvSpPr txBox="1"/>
            <p:nvPr/>
          </p:nvSpPr>
          <p:spPr>
            <a:xfrm>
              <a:off x="-1" y="1364429"/>
              <a:ext cx="4665371" cy="63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1130300">
                <a:lnSpc>
                  <a:spcPct val="100000"/>
                </a:lnSpc>
                <a:defRPr sz="3200">
                  <a:solidFill>
                    <a:srgbClr val="FFFFFF"/>
                  </a:solidFill>
                  <a:latin typeface="Graphik"/>
                  <a:ea typeface="Graphik"/>
                  <a:cs typeface="Graphik"/>
                  <a:sym typeface="Graphik"/>
                </a:defRPr>
              </a:lvl1pPr>
            </a:lstStyle>
            <a:p>
              <a:pPr/>
              <a:r>
                <a:t>Disfunción Tiroidea</a:t>
              </a:r>
            </a:p>
          </p:txBody>
        </p:sp>
      </p:grpSp>
      <p:grpSp>
        <p:nvGrpSpPr>
          <p:cNvPr id="497" name="del riesgo de Enf. CV…"/>
          <p:cNvGrpSpPr/>
          <p:nvPr/>
        </p:nvGrpSpPr>
        <p:grpSpPr>
          <a:xfrm>
            <a:off x="8496448" y="6222999"/>
            <a:ext cx="4665369" cy="1432965"/>
            <a:chOff x="0" y="0"/>
            <a:chExt cx="4665367" cy="1432963"/>
          </a:xfrm>
        </p:grpSpPr>
        <p:sp>
          <p:nvSpPr>
            <p:cNvPr id="495" name="Rectángulo"/>
            <p:cNvSpPr/>
            <p:nvPr/>
          </p:nvSpPr>
          <p:spPr>
            <a:xfrm>
              <a:off x="0" y="-1"/>
              <a:ext cx="4665368" cy="1432965"/>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496" name="del riesgo de Enf. CV…"/>
            <p:cNvSpPr txBox="1"/>
            <p:nvPr/>
          </p:nvSpPr>
          <p:spPr>
            <a:xfrm>
              <a:off x="0" y="134313"/>
              <a:ext cx="4665368"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lnSpc>
                  <a:spcPct val="100000"/>
                </a:lnSpc>
                <a:defRPr sz="3200">
                  <a:latin typeface="Graphik"/>
                  <a:ea typeface="Graphik"/>
                  <a:cs typeface="Graphik"/>
                  <a:sym typeface="Graphik"/>
                </a:defRPr>
              </a:pPr>
              <a:r>
                <a:t>del riesgo de Enf. CV</a:t>
              </a:r>
            </a:p>
            <a:p>
              <a:pPr defTabSz="825500">
                <a:lnSpc>
                  <a:spcPct val="100000"/>
                </a:lnSpc>
                <a:defRPr sz="3200">
                  <a:latin typeface="Graphik"/>
                  <a:ea typeface="Graphik"/>
                  <a:cs typeface="Graphik"/>
                  <a:sym typeface="Graphik"/>
                </a:defRPr>
              </a:pPr>
              <a:r>
                <a:t>(IC y FA)</a:t>
              </a:r>
            </a:p>
          </p:txBody>
        </p:sp>
      </p:grpSp>
      <p:sp>
        <p:nvSpPr>
          <p:cNvPr id="498" name="Línea"/>
          <p:cNvSpPr/>
          <p:nvPr/>
        </p:nvSpPr>
        <p:spPr>
          <a:xfrm flipV="1">
            <a:off x="8725779" y="6456995"/>
            <a:ext cx="2" cy="609856"/>
          </a:xfrm>
          <a:prstGeom prst="line">
            <a:avLst/>
          </a:prstGeom>
          <a:ln w="25400">
            <a:solidFill>
              <a:srgbClr val="000000"/>
            </a:solidFill>
            <a:miter lim="400000"/>
            <a:tailEnd type="triangle"/>
          </a:ln>
        </p:spPr>
        <p:txBody>
          <a:bodyPr lIns="45718" tIns="45718" rIns="45718" bIns="45718"/>
          <a:lstStyle/>
          <a:p>
            <a:pPr/>
          </a:p>
        </p:txBody>
      </p:sp>
      <p:grpSp>
        <p:nvGrpSpPr>
          <p:cNvPr id="501" name="Factores de Riesgo CV"/>
          <p:cNvGrpSpPr/>
          <p:nvPr/>
        </p:nvGrpSpPr>
        <p:grpSpPr>
          <a:xfrm>
            <a:off x="8496448" y="10052615"/>
            <a:ext cx="4665369" cy="1270002"/>
            <a:chOff x="0" y="0"/>
            <a:chExt cx="4665367" cy="1270001"/>
          </a:xfrm>
        </p:grpSpPr>
        <p:sp>
          <p:nvSpPr>
            <p:cNvPr id="499" name="Rectángulo"/>
            <p:cNvSpPr/>
            <p:nvPr/>
          </p:nvSpPr>
          <p:spPr>
            <a:xfrm>
              <a:off x="0" y="-1"/>
              <a:ext cx="4665368" cy="1270003"/>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500" name="Factores de Riesgo CV"/>
            <p:cNvSpPr txBox="1"/>
            <p:nvPr/>
          </p:nvSpPr>
          <p:spPr>
            <a:xfrm>
              <a:off x="0" y="319532"/>
              <a:ext cx="4665368" cy="63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100000"/>
                </a:lnSpc>
                <a:defRPr sz="3200">
                  <a:latin typeface="Graphik"/>
                  <a:ea typeface="Graphik"/>
                  <a:cs typeface="Graphik"/>
                  <a:sym typeface="Graphik"/>
                </a:defRPr>
              </a:lvl1pPr>
            </a:lstStyle>
            <a:p>
              <a:pPr/>
              <a:r>
                <a:t>Factores de Riesgo CV</a:t>
              </a:r>
            </a:p>
          </p:txBody>
        </p:sp>
      </p:grpSp>
      <p:grpSp>
        <p:nvGrpSpPr>
          <p:cNvPr id="504" name="Ateroesclerosis…"/>
          <p:cNvGrpSpPr/>
          <p:nvPr/>
        </p:nvGrpSpPr>
        <p:grpSpPr>
          <a:xfrm>
            <a:off x="14840432" y="9513555"/>
            <a:ext cx="5275524" cy="3712422"/>
            <a:chOff x="0" y="0"/>
            <a:chExt cx="5275522" cy="3712421"/>
          </a:xfrm>
        </p:grpSpPr>
        <p:sp>
          <p:nvSpPr>
            <p:cNvPr id="502" name="Rectángulo"/>
            <p:cNvSpPr/>
            <p:nvPr/>
          </p:nvSpPr>
          <p:spPr>
            <a:xfrm>
              <a:off x="0" y="-1"/>
              <a:ext cx="5275523" cy="3712423"/>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503" name="Ateroesclerosis…"/>
            <p:cNvSpPr txBox="1"/>
            <p:nvPr/>
          </p:nvSpPr>
          <p:spPr>
            <a:xfrm>
              <a:off x="0" y="1007342"/>
              <a:ext cx="5275523" cy="1697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397162" indent="-397162" defTabSz="825500">
                <a:lnSpc>
                  <a:spcPct val="100000"/>
                </a:lnSpc>
                <a:buSzPct val="150000"/>
                <a:buChar char="•"/>
                <a:defRPr sz="3200">
                  <a:latin typeface="Graphik"/>
                  <a:ea typeface="Graphik"/>
                  <a:cs typeface="Graphik"/>
                  <a:sym typeface="Graphik"/>
                </a:defRPr>
              </a:pPr>
              <a:r>
                <a:t>Ateroesclerosis</a:t>
              </a:r>
            </a:p>
            <a:p>
              <a:pPr marL="397162" indent="-397162" defTabSz="825500">
                <a:lnSpc>
                  <a:spcPct val="100000"/>
                </a:lnSpc>
                <a:buSzPct val="150000"/>
                <a:buChar char="•"/>
                <a:defRPr sz="3200">
                  <a:latin typeface="Graphik"/>
                  <a:ea typeface="Graphik"/>
                  <a:cs typeface="Graphik"/>
                  <a:sym typeface="Graphik"/>
                </a:defRPr>
              </a:pPr>
              <a:r>
                <a:t>Hipertensión </a:t>
              </a:r>
            </a:p>
            <a:p>
              <a:pPr marL="397162" indent="-397162" defTabSz="825500">
                <a:lnSpc>
                  <a:spcPct val="100000"/>
                </a:lnSpc>
                <a:buSzPct val="150000"/>
                <a:buChar char="•"/>
                <a:defRPr sz="3200">
                  <a:latin typeface="Graphik"/>
                  <a:ea typeface="Graphik"/>
                  <a:cs typeface="Graphik"/>
                  <a:sym typeface="Graphik"/>
                </a:defRPr>
              </a:pPr>
              <a:r>
                <a:t>Dislipidemia</a:t>
              </a:r>
            </a:p>
          </p:txBody>
        </p:sp>
      </p:grpSp>
      <p:grpSp>
        <p:nvGrpSpPr>
          <p:cNvPr id="507" name="Contractilidad cardíaca…"/>
          <p:cNvGrpSpPr/>
          <p:nvPr/>
        </p:nvGrpSpPr>
        <p:grpSpPr>
          <a:xfrm>
            <a:off x="14840432" y="5645133"/>
            <a:ext cx="5275524" cy="3491568"/>
            <a:chOff x="0" y="0"/>
            <a:chExt cx="5275522" cy="3491567"/>
          </a:xfrm>
        </p:grpSpPr>
        <p:sp>
          <p:nvSpPr>
            <p:cNvPr id="505" name="Rectángulo"/>
            <p:cNvSpPr/>
            <p:nvPr/>
          </p:nvSpPr>
          <p:spPr>
            <a:xfrm>
              <a:off x="0" y="-1"/>
              <a:ext cx="5275523" cy="3491569"/>
            </a:xfrm>
            <a:prstGeom prst="rect">
              <a:avLst/>
            </a:prstGeom>
            <a:solidFill>
              <a:srgbClr val="7CADED"/>
            </a:solidFill>
            <a:ln w="12700" cap="flat">
              <a:noFill/>
              <a:miter lim="400000"/>
            </a:ln>
            <a:effectLst/>
          </p:spPr>
          <p:txBody>
            <a:bodyPr wrap="square" lIns="50800" tIns="50800" rIns="50800" bIns="50800" numCol="1" anchor="ctr">
              <a:noAutofit/>
            </a:bodyPr>
            <a:lstStyle/>
            <a:p>
              <a:pPr defTabSz="825500">
                <a:lnSpc>
                  <a:spcPct val="100000"/>
                </a:lnSpc>
                <a:defRPr sz="3200">
                  <a:latin typeface="Graphik"/>
                  <a:ea typeface="Graphik"/>
                  <a:cs typeface="Graphik"/>
                  <a:sym typeface="Graphik"/>
                </a:defRPr>
              </a:pPr>
            </a:p>
          </p:txBody>
        </p:sp>
        <p:sp>
          <p:nvSpPr>
            <p:cNvPr id="506" name="Contractilidad cardíaca…"/>
            <p:cNvSpPr txBox="1"/>
            <p:nvPr/>
          </p:nvSpPr>
          <p:spPr>
            <a:xfrm>
              <a:off x="0" y="96815"/>
              <a:ext cx="5275523" cy="3297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marL="397162" indent="-397162" defTabSz="825500">
                <a:lnSpc>
                  <a:spcPct val="100000"/>
                </a:lnSpc>
                <a:buSzPct val="150000"/>
                <a:buChar char="•"/>
                <a:defRPr sz="3200">
                  <a:latin typeface="Graphik"/>
                  <a:ea typeface="Graphik"/>
                  <a:cs typeface="Graphik"/>
                  <a:sym typeface="Graphik"/>
                </a:defRPr>
              </a:pPr>
              <a:r>
                <a:t>Contractilidad cardíaca</a:t>
              </a:r>
            </a:p>
            <a:p>
              <a:pPr marL="397162" indent="-397162" defTabSz="825500">
                <a:lnSpc>
                  <a:spcPct val="100000"/>
                </a:lnSpc>
                <a:buSzPct val="150000"/>
                <a:buChar char="•"/>
                <a:defRPr sz="3200">
                  <a:latin typeface="Graphik"/>
                  <a:ea typeface="Graphik"/>
                  <a:cs typeface="Graphik"/>
                  <a:sym typeface="Graphik"/>
                </a:defRPr>
              </a:pPr>
              <a:r>
                <a:t>Volumen sistólico</a:t>
              </a:r>
            </a:p>
            <a:p>
              <a:pPr marL="397162" indent="-397162" defTabSz="825500">
                <a:lnSpc>
                  <a:spcPct val="100000"/>
                </a:lnSpc>
                <a:buSzPct val="150000"/>
                <a:buChar char="•"/>
                <a:defRPr sz="3200">
                  <a:latin typeface="Graphik"/>
                  <a:ea typeface="Graphik"/>
                  <a:cs typeface="Graphik"/>
                  <a:sym typeface="Graphik"/>
                </a:defRPr>
              </a:pPr>
              <a:r>
                <a:t>FC</a:t>
              </a:r>
            </a:p>
            <a:p>
              <a:pPr marL="397162" indent="-397162" defTabSz="825500">
                <a:lnSpc>
                  <a:spcPct val="100000"/>
                </a:lnSpc>
                <a:buSzPct val="150000"/>
                <a:buChar char="•"/>
                <a:defRPr sz="3200">
                  <a:latin typeface="Graphik"/>
                  <a:ea typeface="Graphik"/>
                  <a:cs typeface="Graphik"/>
                  <a:sym typeface="Graphik"/>
                </a:defRPr>
              </a:pPr>
              <a:r>
                <a:t>Resistencia vascular periférica</a:t>
              </a:r>
            </a:p>
            <a:p>
              <a:pPr marL="397162" indent="-397162" defTabSz="825500">
                <a:lnSpc>
                  <a:spcPct val="100000"/>
                </a:lnSpc>
                <a:buSzPct val="150000"/>
                <a:buChar char="•"/>
                <a:defRPr sz="3200">
                  <a:latin typeface="Graphik"/>
                  <a:ea typeface="Graphik"/>
                  <a:cs typeface="Graphik"/>
                  <a:sym typeface="Graphik"/>
                </a:defRPr>
              </a:pPr>
              <a:r>
                <a:t>Actividad eléctrica</a:t>
              </a:r>
            </a:p>
          </p:txBody>
        </p:sp>
      </p:grpSp>
      <p:sp>
        <p:nvSpPr>
          <p:cNvPr id="508" name="Línea"/>
          <p:cNvSpPr/>
          <p:nvPr/>
        </p:nvSpPr>
        <p:spPr>
          <a:xfrm flipV="1">
            <a:off x="5946132" y="7110614"/>
            <a:ext cx="2128631" cy="568020"/>
          </a:xfrm>
          <a:prstGeom prst="line">
            <a:avLst/>
          </a:prstGeom>
          <a:ln w="25400">
            <a:solidFill>
              <a:srgbClr val="000000"/>
            </a:solidFill>
            <a:miter lim="400000"/>
            <a:tailEnd type="triangle"/>
          </a:ln>
        </p:spPr>
        <p:txBody>
          <a:bodyPr lIns="45718" tIns="45718" rIns="45718" bIns="45718"/>
          <a:lstStyle/>
          <a:p>
            <a:pPr/>
          </a:p>
        </p:txBody>
      </p:sp>
      <p:sp>
        <p:nvSpPr>
          <p:cNvPr id="509" name="Flecha"/>
          <p:cNvSpPr/>
          <p:nvPr/>
        </p:nvSpPr>
        <p:spPr>
          <a:xfrm>
            <a:off x="13247476" y="6385962"/>
            <a:ext cx="1270002" cy="1270002"/>
          </a:xfrm>
          <a:prstGeom prst="rightArrow">
            <a:avLst>
              <a:gd name="adj1" fmla="val 32000"/>
              <a:gd name="adj2" fmla="val 64000"/>
            </a:avLst>
          </a:prstGeom>
          <a:solidFill>
            <a:srgbClr val="005493"/>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sp>
        <p:nvSpPr>
          <p:cNvPr id="510" name="Línea"/>
          <p:cNvSpPr/>
          <p:nvPr/>
        </p:nvSpPr>
        <p:spPr>
          <a:xfrm>
            <a:off x="5692887" y="9815502"/>
            <a:ext cx="2258110" cy="891286"/>
          </a:xfrm>
          <a:prstGeom prst="line">
            <a:avLst/>
          </a:prstGeom>
          <a:ln w="25400">
            <a:solidFill>
              <a:srgbClr val="000000"/>
            </a:solidFill>
            <a:miter lim="400000"/>
            <a:tailEnd type="triangle"/>
          </a:ln>
        </p:spPr>
        <p:txBody>
          <a:bodyPr lIns="45718" tIns="45718" rIns="45718" bIns="45718"/>
          <a:lstStyle/>
          <a:p>
            <a:pPr/>
          </a:p>
        </p:txBody>
      </p:sp>
      <p:sp>
        <p:nvSpPr>
          <p:cNvPr id="511" name="Flecha"/>
          <p:cNvSpPr/>
          <p:nvPr/>
        </p:nvSpPr>
        <p:spPr>
          <a:xfrm>
            <a:off x="13455958" y="10233935"/>
            <a:ext cx="1270002" cy="1270002"/>
          </a:xfrm>
          <a:prstGeom prst="rightArrow">
            <a:avLst>
              <a:gd name="adj1" fmla="val 32000"/>
              <a:gd name="adj2" fmla="val 64000"/>
            </a:avLst>
          </a:prstGeom>
          <a:solidFill>
            <a:srgbClr val="005493"/>
          </a:solidFill>
          <a:ln w="12700">
            <a:miter lim="400000"/>
          </a:ln>
        </p:spPr>
        <p:txBody>
          <a:bodyPr lIns="50800" tIns="50800" rIns="50800" bIns="50800" anchor="ctr"/>
          <a:lstStyle/>
          <a:p>
            <a:pPr defTabSz="1130300">
              <a:lnSpc>
                <a:spcPct val="100000"/>
              </a:lnSpc>
              <a:defRPr sz="3200">
                <a:solidFill>
                  <a:srgbClr val="FFFFFF"/>
                </a:solidFill>
                <a:latin typeface="Graphik"/>
                <a:ea typeface="Graphik"/>
                <a:cs typeface="Graphik"/>
                <a:sym typeface="Graphik"/>
              </a:defRPr>
            </a:pPr>
          </a:p>
        </p:txBody>
      </p:sp>
      <p:pic>
        <p:nvPicPr>
          <p:cNvPr id="512" name="Imagen" descr="Imagen"/>
          <p:cNvPicPr>
            <a:picLocks noChangeAspect="1"/>
          </p:cNvPicPr>
          <p:nvPr/>
        </p:nvPicPr>
        <p:blipFill>
          <a:blip r:embed="rId4">
            <a:extLst/>
          </a:blip>
          <a:stretch>
            <a:fillRect/>
          </a:stretch>
        </p:blipFill>
        <p:spPr>
          <a:xfrm>
            <a:off x="21016458" y="10834168"/>
            <a:ext cx="2857502" cy="2857502"/>
          </a:xfrm>
          <a:prstGeom prst="rect">
            <a:avLst/>
          </a:prstGeom>
          <a:ln w="12700">
            <a:miter lim="400000"/>
          </a:ln>
        </p:spPr>
      </p:pic>
      <p:pic>
        <p:nvPicPr>
          <p:cNvPr id="513" name="Captura de Pantalla 2025-09-05 a la(s) 10.54.02 p. m..png" descr="Captura de Pantalla 2025-09-05 a la(s) 10.54.02 p. m..png"/>
          <p:cNvPicPr>
            <a:picLocks noChangeAspect="1"/>
          </p:cNvPicPr>
          <p:nvPr/>
        </p:nvPicPr>
        <p:blipFill>
          <a:blip r:embed="rId5">
            <a:extLst/>
          </a:blip>
          <a:stretch>
            <a:fillRect/>
          </a:stretch>
        </p:blipFill>
        <p:spPr>
          <a:xfrm>
            <a:off x="69734" y="-5155"/>
            <a:ext cx="6237507" cy="157670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Agenda"/>
          <p:cNvSpPr txBox="1"/>
          <p:nvPr>
            <p:ph type="body" sz="quarter" idx="1"/>
          </p:nvPr>
        </p:nvSpPr>
        <p:spPr>
          <a:xfrm>
            <a:off x="502371" y="1124174"/>
            <a:ext cx="21971003" cy="1689102"/>
          </a:xfrm>
          <a:prstGeom prst="rect">
            <a:avLst/>
          </a:prstGeom>
        </p:spPr>
        <p:txBody>
          <a:bodyPr/>
          <a:lstStyle>
            <a:lvl1pPr algn="ctr" defTabSz="1780032">
              <a:lnSpc>
                <a:spcPct val="90000"/>
              </a:lnSpc>
              <a:defRPr spc="-99" sz="8300">
                <a:latin typeface="Canela Bold"/>
                <a:ea typeface="Canela Bold"/>
                <a:cs typeface="Canela Bold"/>
                <a:sym typeface="Canela Bold"/>
              </a:defRPr>
            </a:lvl1pPr>
          </a:lstStyle>
          <a:p>
            <a:pPr/>
            <a:r>
              <a:t>Agenda</a:t>
            </a:r>
          </a:p>
        </p:txBody>
      </p:sp>
      <p:sp>
        <p:nvSpPr>
          <p:cNvPr id="518" name="Introducción…"/>
          <p:cNvSpPr txBox="1"/>
          <p:nvPr>
            <p:ph type="body" idx="21"/>
          </p:nvPr>
        </p:nvSpPr>
        <p:spPr>
          <a:xfrm>
            <a:off x="4755953" y="4137890"/>
            <a:ext cx="21971003" cy="8256014"/>
          </a:xfrm>
          <a:prstGeom prst="rect">
            <a:avLst/>
          </a:prstGeom>
          <a:extLst>
            <a:ext uri="{C572A759-6A51-4108-AA02-DFA0A04FC94B}">
              <ma14:wrappingTextBoxFlag xmlns:ma14="http://schemas.microsoft.com/office/mac/drawingml/2011/main" val="1"/>
            </a:ext>
          </a:extLst>
        </p:spPr>
        <p:txBody>
          <a:bodyPr/>
          <a:lstStyle/>
          <a:p>
            <a:pPr>
              <a:defRPr>
                <a:latin typeface="+mn-lt"/>
                <a:ea typeface="+mn-ea"/>
                <a:cs typeface="+mn-cs"/>
                <a:sym typeface="Helvetica Neue"/>
              </a:defRPr>
            </a:pPr>
            <a:r>
              <a:t>Introducción</a:t>
            </a:r>
          </a:p>
          <a:p>
            <a:pPr>
              <a:defRPr b="1">
                <a:latin typeface="+mn-lt"/>
                <a:ea typeface="+mn-ea"/>
                <a:cs typeface="+mn-cs"/>
                <a:sym typeface="Helvetica Neue"/>
              </a:defRPr>
            </a:pPr>
            <a:r>
              <a:t>Aspectos fisiológicos de las  HT a nivel cardiovascular</a:t>
            </a:r>
          </a:p>
          <a:p>
            <a:pPr>
              <a:defRPr>
                <a:latin typeface="+mn-lt"/>
                <a:ea typeface="+mn-ea"/>
                <a:cs typeface="+mn-cs"/>
                <a:sym typeface="Helvetica Neue"/>
              </a:defRPr>
            </a:pPr>
            <a:r>
              <a:t>Acciones de las hormonas tiroideas  en el metabolismo de lípidos</a:t>
            </a:r>
          </a:p>
          <a:p>
            <a:pPr>
              <a:defRPr>
                <a:latin typeface="+mn-lt"/>
                <a:ea typeface="+mn-ea"/>
                <a:cs typeface="+mn-cs"/>
                <a:sym typeface="Helvetica Neue"/>
              </a:defRPr>
            </a:pPr>
            <a:r>
              <a:t>Disfunción Tiroidea y Enfermedad Cardiovascular</a:t>
            </a:r>
          </a:p>
          <a:p>
            <a:pPr>
              <a:defRPr>
                <a:latin typeface="+mn-lt"/>
                <a:ea typeface="+mn-ea"/>
                <a:cs typeface="+mn-cs"/>
                <a:sym typeface="Helvetica Neue"/>
              </a:defRPr>
            </a:pPr>
            <a:r>
              <a:t>Perspectivas del tratamiento</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A7A7A7"/>
      </a:dk2>
      <a:lt2>
        <a:srgbClr val="535353"/>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Helvetica"/>
        <a:ea typeface="Helvetica"/>
        <a:cs typeface="Helvetica"/>
      </a:majorFont>
      <a:minorFont>
        <a:latin typeface="Helvetica Neue"/>
        <a:ea typeface="Helvetica Neue"/>
        <a:cs typeface="Helvetica Neue"/>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3_ClassicWhite">
  <a:themeElements>
    <a:clrScheme name="23_ClassicWhite">
      <a:dk1>
        <a:srgbClr val="000000"/>
      </a:dk1>
      <a:lt1>
        <a:srgbClr val="FFFFFF"/>
      </a:lt1>
      <a:dk2>
        <a:srgbClr val="A7A7A7"/>
      </a:dk2>
      <a:lt2>
        <a:srgbClr val="535353"/>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Helvetica"/>
        <a:ea typeface="Helvetica"/>
        <a:cs typeface="Helvetica"/>
      </a:majorFont>
      <a:minorFont>
        <a:latin typeface="Helvetica Neue"/>
        <a:ea typeface="Helvetica Neue"/>
        <a:cs typeface="Helvetica Neue"/>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400" rtl="0" fontAlgn="auto" latinLnBrk="0" hangingPunct="0">
          <a:lnSpc>
            <a:spcPct val="9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anela Bold"/>
            <a:ea typeface="Canela Bold"/>
            <a:cs typeface="Canela Bold"/>
            <a:sym typeface="Canela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