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338" r:id="rId4"/>
    <p:sldId id="340" r:id="rId5"/>
    <p:sldId id="339" r:id="rId6"/>
    <p:sldId id="341" r:id="rId7"/>
    <p:sldId id="345" r:id="rId8"/>
    <p:sldId id="344" r:id="rId9"/>
    <p:sldId id="343" r:id="rId10"/>
    <p:sldId id="351" r:id="rId11"/>
    <p:sldId id="342" r:id="rId12"/>
    <p:sldId id="355" r:id="rId13"/>
    <p:sldId id="346" r:id="rId14"/>
    <p:sldId id="352" r:id="rId15"/>
    <p:sldId id="347" r:id="rId16"/>
    <p:sldId id="348" r:id="rId17"/>
    <p:sldId id="359" r:id="rId18"/>
    <p:sldId id="354" r:id="rId19"/>
    <p:sldId id="358" r:id="rId20"/>
    <p:sldId id="357" r:id="rId21"/>
    <p:sldId id="356" r:id="rId22"/>
    <p:sldId id="360" r:id="rId23"/>
    <p:sldId id="353" r:id="rId24"/>
    <p:sldId id="350" r:id="rId25"/>
    <p:sldId id="34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4650"/>
  </p:normalViewPr>
  <p:slideViewPr>
    <p:cSldViewPr snapToGrid="0">
      <p:cViewPr varScale="1">
        <p:scale>
          <a:sx n="120" d="100"/>
          <a:sy n="120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086DB-8E68-C54E-9D92-F709B03BED5F}" type="datetimeFigureOut">
              <a:rPr lang="es-MX" smtClean="0"/>
              <a:t>06/09/25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D709E-EA0C-3A43-A52E-0AAA823591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2417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8BAE-6C81-7ADD-47A3-06F97CFBE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01EFE-588A-F756-E55D-D30349053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CBB9-EDEC-D621-7390-63CB6797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C3DD7-776B-59B8-37DB-058DDE13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A13A2-C680-0711-1F1D-84766175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B3BF-AFFB-4273-0CF7-E16988CF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246F0-0D48-1D97-DA5E-46C952410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D96E2-2F82-C733-9CC0-16BF4338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33C51-804B-B596-CA23-82753DB1B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E998-1F41-E54F-C70E-C7AECF69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79D91-CA21-805A-992E-C122F875E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34375-7503-7E44-1836-1077240DF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C6580-131E-0116-DAC8-3AE3A6AE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DC8FF-15D5-700D-681E-95181C22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16026-3F16-E07B-DCA0-F57C1AAE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0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D362-D647-0278-4C52-98F18DAB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EED1-4DCF-4C7B-B745-8F63D100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BF96-3AE9-42B3-97FA-87DE4FAB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48209-1456-0DC6-B76B-6AF52E78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0540D-BE9A-4A95-67AD-EB669A3C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A36B-CED1-7C88-FCFD-BB26F12F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FB70-795A-4626-B401-09EFED88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9CD6F-058F-2322-D091-6B3925A1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3BFED-E7B2-4608-469D-804CE894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3BE2C-9951-CEC7-E2E4-07391BAC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9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B7A1-818F-0E24-619A-B8ADE8C0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D258D-5B2C-AF22-BDC4-A15B69049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69570-9B31-37EC-3871-8BCE997D2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5C61D-89BC-2DB3-4CB0-13977E7F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741C4-45F0-1755-06E6-7BA06D18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5A8A-8731-1D38-5E5F-C9B2ABD2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0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1E2E-0D9C-076E-317E-21AE050D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C45F-DD15-92D5-745D-B6660A57E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EADCA-734D-C5FE-1A75-59B68EEBD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70CC0-5398-8B01-F085-3E117F6A7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7B7D2-539F-4112-B361-C49465D0B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A48BC-D9E5-80A6-F398-0D219DB7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9EE5E-373D-17E1-3205-45B961BA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E7B33-1539-C675-87AF-CEF3779B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E541-C93F-73E7-294D-8F6FBFBA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9254-91E9-CDD2-677D-E922899D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C1792-44CA-90B1-C9AC-8B6B33E7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C0D98-3082-25A4-4620-1F77D79A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CF42F-6190-DA1E-B80E-CB4BA28B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DD549-FA21-B6CD-B87C-9663B7C4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BEF72-8E21-BC8D-AB6A-34F21597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9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B799-8271-A368-E32B-193C05C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4A270-9D33-587A-2277-0FF0C289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F055B-F782-6753-27C7-7839FE1BE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C4CD0-631C-45A3-8527-54C3239A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5DAAC-1B0D-5ABB-494B-783C2C4C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328CA-B023-C4E1-1156-A831CF46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C2F6-6CD6-D992-78D8-0EC55842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06AE7-6148-502A-201B-DA9DB6206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49C95-D99D-5244-3FA4-9B9F542FE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7C4AE-38C0-0BA2-375F-3434D4C1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A536D-2E4A-9D59-F7F2-14366059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ED296-33DB-8D9F-6F6F-09C40AED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1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19A66-A1E4-FBCF-7DB7-6592556E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958EC-CEC6-9206-A33F-6BC2462C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3A029-C4F1-F473-1243-BCF02425A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E2F-01A0-6558-9AFD-4AC843FC9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15FD-B20B-9322-78DA-737693DA3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human body and bones&#10;&#10;AI-generated content may be incorrect.">
            <a:extLst>
              <a:ext uri="{FF2B5EF4-FFF2-40B4-BE49-F238E27FC236}">
                <a16:creationId xmlns:a16="http://schemas.microsoft.com/office/drawing/2014/main" id="{A4080706-0506-D46D-DD1D-169AE566B9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28361A-65A0-DBCC-6724-B64CEE509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7255" y="3256504"/>
            <a:ext cx="7177383" cy="1162689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  <a:latin typeface="Montserrat" pitchFamily="2" charset="0"/>
              </a:rPr>
              <a:t>Sepsis</a:t>
            </a:r>
            <a:br>
              <a:rPr lang="en-US" sz="3200" b="1" dirty="0">
                <a:solidFill>
                  <a:srgbClr val="FFFF00"/>
                </a:solidFill>
                <a:latin typeface="Montserrat" pitchFamily="2" charset="0"/>
              </a:rPr>
            </a:br>
            <a:r>
              <a:rPr lang="en-US" sz="3200" b="1" dirty="0">
                <a:solidFill>
                  <a:srgbClr val="FFFF00"/>
                </a:solidFill>
                <a:latin typeface="Montserrat" pitchFamily="2" charset="0"/>
              </a:rPr>
              <a:t>¿Quién se beneficia con el antibiótico temprano?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D8078-DEC7-010E-0CDE-04F605F9D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0128" y="5189258"/>
            <a:ext cx="6464510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Montserrat" pitchFamily="2" charset="0"/>
              </a:rPr>
              <a:t>Dr Alfredo Cabrera Rayo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Montserrat" pitchFamily="2" charset="0"/>
              </a:rPr>
              <a:t>Medicina interna – Medicina </a:t>
            </a:r>
            <a:r>
              <a:rPr lang="en-US" sz="2000" dirty="0" err="1">
                <a:solidFill>
                  <a:schemeClr val="bg1"/>
                </a:solidFill>
                <a:latin typeface="Montserrat" pitchFamily="2" charset="0"/>
              </a:rPr>
              <a:t>Crítica</a:t>
            </a:r>
            <a:endParaRPr lang="en-US" sz="2000" dirty="0">
              <a:solidFill>
                <a:schemeClr val="bg1"/>
              </a:solidFill>
              <a:latin typeface="Montserrat" pitchFamily="2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Montserrat" pitchFamily="2" charset="0"/>
              </a:rPr>
              <a:t>Presidente World Summit Of Internal Medicine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979A0B-69ED-14A2-2E8D-85E32FF54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38" y="5009014"/>
            <a:ext cx="1757362" cy="1348723"/>
          </a:xfrm>
          <a:prstGeom prst="rect">
            <a:avLst/>
          </a:prstGeom>
        </p:spPr>
      </p:pic>
      <p:pic>
        <p:nvPicPr>
          <p:cNvPr id="6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5EE7996-6A4C-CF77-70CD-3D13C056D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0"/>
            <a:ext cx="5755574" cy="16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C294F-1386-3573-05BB-B9A7674EB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5E21EC4-62D8-7D2E-1971-E3FC47EEF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0B4A61-46CB-8C43-6FDB-C22722502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6C63E35D-91F7-4F16-8211-EBA81803E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31891" y="3918552"/>
            <a:ext cx="7351776" cy="1430946"/>
          </a:xfrm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9BAF7B60-E2B8-1AF9-279B-6E53ED5CC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065" y="284785"/>
            <a:ext cx="7729870" cy="304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43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2E6C6-57A4-3252-B0DA-0E9EB57CD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7184B82-CA69-B533-C24B-BDFBBB23E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3B1B03-6E91-C373-8FE1-B6B13E1A7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6332C0-1409-4605-4676-A946C1190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16" y="522344"/>
            <a:ext cx="7772400" cy="12413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82D3A24-DFDB-1279-872C-6EB4E6A35F4B}"/>
              </a:ext>
            </a:extLst>
          </p:cNvPr>
          <p:cNvSpPr txBox="1"/>
          <p:nvPr/>
        </p:nvSpPr>
        <p:spPr>
          <a:xfrm>
            <a:off x="692967" y="2228671"/>
            <a:ext cx="109910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ighlight>
                  <a:srgbClr val="FFFF00"/>
                </a:highlight>
              </a:rPr>
              <a:t>Objetivo</a:t>
            </a:r>
          </a:p>
          <a:p>
            <a:r>
              <a:rPr lang="es-MX" dirty="0"/>
              <a:t>Revisar sistemáticamente y metaanalizar los datos disponibles sobre la </a:t>
            </a:r>
            <a:r>
              <a:rPr lang="es-MX" dirty="0">
                <a:highlight>
                  <a:srgbClr val="FFFF00"/>
                </a:highlight>
              </a:rPr>
              <a:t>asociación entre el momento de la administración de antibióticos y la mortalidad </a:t>
            </a:r>
            <a:r>
              <a:rPr lang="es-MX" dirty="0"/>
              <a:t>en la sepsis grave y el shock séptico.</a:t>
            </a:r>
          </a:p>
          <a:p>
            <a:endParaRPr lang="es-MX" dirty="0">
              <a:highlight>
                <a:srgbClr val="FFFF00"/>
              </a:highlight>
            </a:endParaRPr>
          </a:p>
          <a:p>
            <a:r>
              <a:rPr lang="es-MX" dirty="0">
                <a:highlight>
                  <a:srgbClr val="FFFF00"/>
                </a:highlight>
              </a:rPr>
              <a:t>Metodología</a:t>
            </a:r>
          </a:p>
          <a:p>
            <a:r>
              <a:rPr lang="es-MX" dirty="0"/>
              <a:t>El efecto del tiempo transcurrido hasta la administración de antibióticos sobre la mortalidad se evaluó de dos maneras según las recomendaciones de las Directrices de la SSC  </a:t>
            </a:r>
          </a:p>
          <a:p>
            <a:endParaRPr lang="es-MX" dirty="0"/>
          </a:p>
          <a:p>
            <a:pPr marL="342900" indent="-342900">
              <a:buAutoNum type="arabicParenR"/>
            </a:pPr>
            <a:r>
              <a:rPr lang="es-MX" dirty="0">
                <a:highlight>
                  <a:srgbClr val="FFFF00"/>
                </a:highlight>
              </a:rPr>
              <a:t>Administración de antibióticos en un plazo de tres horas </a:t>
            </a:r>
            <a:r>
              <a:rPr lang="es-MX" dirty="0"/>
              <a:t>de presentación en el hospital/triaje de urgencias</a:t>
            </a:r>
          </a:p>
          <a:p>
            <a:pPr marL="342900" indent="-342900">
              <a:buAutoNum type="arabicParenR"/>
            </a:pPr>
            <a:r>
              <a:rPr lang="es-MX" dirty="0">
                <a:highlight>
                  <a:srgbClr val="FFFF00"/>
                </a:highlight>
              </a:rPr>
              <a:t>Administración de antibióticos dentro de la hora</a:t>
            </a:r>
            <a:r>
              <a:rPr lang="es-MX" dirty="0"/>
              <a:t> posterior al reconocimiento de sepsis grave/shock séptico.</a:t>
            </a:r>
          </a:p>
          <a:p>
            <a:pPr marL="342900" indent="-342900">
              <a:buAutoNum type="arabicParenR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69324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D07BA-736F-4419-F96A-BD058DFF7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E1B54DD-C540-850D-ABD4-94B44B73F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1A3AE5D-A5B3-3E9D-9CB8-99D9B1BE1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C4F7DD-A84B-C522-AD23-0B6B11AAE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16" y="522344"/>
            <a:ext cx="7772400" cy="12413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42B2474-1B6A-FA97-EEF3-28E136FD867B}"/>
              </a:ext>
            </a:extLst>
          </p:cNvPr>
          <p:cNvSpPr txBox="1"/>
          <p:nvPr/>
        </p:nvSpPr>
        <p:spPr>
          <a:xfrm>
            <a:off x="350874" y="1935697"/>
            <a:ext cx="1106849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/>
              <a:t>Síntesis de datos: </a:t>
            </a:r>
          </a:p>
          <a:p>
            <a:pPr algn="just"/>
            <a:r>
              <a:rPr lang="es-MX" dirty="0"/>
              <a:t>Se identificaron 1123 publicaciones y 11 se incluyeron en el análisis</a:t>
            </a:r>
          </a:p>
          <a:p>
            <a:pPr algn="just"/>
            <a:endParaRPr lang="es-MX" dirty="0">
              <a:highlight>
                <a:srgbClr val="FFFF00"/>
              </a:highlight>
            </a:endParaRPr>
          </a:p>
          <a:p>
            <a:pPr algn="just"/>
            <a:r>
              <a:rPr lang="es-MX" dirty="0">
                <a:highlight>
                  <a:srgbClr val="FFFF00"/>
                </a:highlight>
              </a:rPr>
              <a:t>1. En 16.178 pacientes</a:t>
            </a:r>
            <a:r>
              <a:rPr lang="es-MX" dirty="0"/>
              <a:t> </a:t>
            </a:r>
            <a:r>
              <a:rPr lang="es-MX" dirty="0">
                <a:highlight>
                  <a:srgbClr val="FFFF00"/>
                </a:highlight>
              </a:rPr>
              <a:t>pacientes que recibieron antibióticos después del triaje en urgencias (&lt;3 horas de referencia) tuvieron una OR combinada de mortalidad de 1,16 (0,92 a 1,46; p = 0,21). 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Un total de 11.017 pacientes fueron evaluables para la administración de antibióticos desde el reconocimiento de sepsis grave/choque séptico. </a:t>
            </a:r>
          </a:p>
          <a:p>
            <a:pPr algn="just"/>
            <a:r>
              <a:rPr lang="es-MX" dirty="0">
                <a:highlight>
                  <a:srgbClr val="FFFF00"/>
                </a:highlight>
              </a:rPr>
              <a:t>Los pacientes que recibieron antibióticos más de 1 hora después del reconocimiento de sepsis grave/choque (&lt;1 hora de referencia) tuvieron una OR combinada de mortalidad de 1,46 (0,89 a 2,40; p = 0,13).</a:t>
            </a:r>
            <a:r>
              <a:rPr lang="es-MX" dirty="0"/>
              <a:t> </a:t>
            </a:r>
          </a:p>
          <a:p>
            <a:pPr algn="just"/>
            <a:endParaRPr lang="es-MX" dirty="0"/>
          </a:p>
          <a:p>
            <a:pPr algn="just"/>
            <a:r>
              <a:rPr lang="es-MX" dirty="0">
                <a:highlight>
                  <a:srgbClr val="FFFF00"/>
                </a:highlight>
              </a:rPr>
              <a:t>No se observó un aumento de la mortalidad en las OR combinadas por cada retraso horario de &lt;1 a &gt;5 horas en la administración de antibióticos desde el reconocimiento de sepsis grave/choque.</a:t>
            </a:r>
          </a:p>
        </p:txBody>
      </p:sp>
    </p:spTree>
    <p:extLst>
      <p:ext uri="{BB962C8B-B14F-4D97-AF65-F5344CB8AC3E}">
        <p14:creationId xmlns:p14="http://schemas.microsoft.com/office/powerpoint/2010/main" val="291881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1A66A1-A688-E747-D409-7A3544E7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3A5CFAC-E128-60DD-BE89-B4B339970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4374F955-DEC3-86BE-2A31-857652603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31891" y="1"/>
            <a:ext cx="7825563" cy="17272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36DA3F9-5A1D-7EAC-1A95-FF741ADF5C5D}"/>
              </a:ext>
            </a:extLst>
          </p:cNvPr>
          <p:cNvSpPr txBox="1"/>
          <p:nvPr/>
        </p:nvSpPr>
        <p:spPr>
          <a:xfrm>
            <a:off x="1874874" y="2026745"/>
            <a:ext cx="84422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dirty="0">
                <a:effectLst/>
                <a:latin typeface="AdvOTd1f5cc91.B"/>
              </a:rPr>
              <a:t>Rationale: </a:t>
            </a:r>
            <a:r>
              <a:rPr lang="es-MX" sz="1800" dirty="0">
                <a:effectLst/>
                <a:latin typeface="AdvOT1ef757c0"/>
              </a:rPr>
              <a:t>Prior sepsis studies evaluating antibiotic timing have shown mixed results. </a:t>
            </a:r>
            <a:endParaRPr lang="es-MX" dirty="0"/>
          </a:p>
          <a:p>
            <a:pPr algn="just"/>
            <a:endParaRPr lang="es-MX" sz="1800" dirty="0">
              <a:effectLst/>
              <a:latin typeface="AdvOTd1f5cc91.B"/>
            </a:endParaRPr>
          </a:p>
          <a:p>
            <a:pPr algn="just"/>
            <a:r>
              <a:rPr lang="es-MX" sz="1800" dirty="0">
                <a:effectLst/>
                <a:latin typeface="AdvOTd1f5cc91.B"/>
              </a:rPr>
              <a:t>Objectives: </a:t>
            </a:r>
            <a:r>
              <a:rPr lang="es-MX" sz="1800" dirty="0">
                <a:effectLst/>
                <a:highlight>
                  <a:srgbClr val="FFFF00"/>
                </a:highlight>
                <a:latin typeface="AdvOT1ef757c0"/>
              </a:rPr>
              <a:t>To evaluate the association between antibiotic timing and mortality among patients with sepsis receiving antibiotics within 6 hours of emergency department registration. </a:t>
            </a:r>
            <a:endParaRPr lang="es-MX" dirty="0">
              <a:highlight>
                <a:srgbClr val="FFFF00"/>
              </a:highlight>
            </a:endParaRPr>
          </a:p>
          <a:p>
            <a:pPr algn="just"/>
            <a:endParaRPr lang="es-MX" sz="1800" dirty="0">
              <a:effectLst/>
              <a:latin typeface="AdvOTd1f5cc91.B"/>
            </a:endParaRPr>
          </a:p>
          <a:p>
            <a:pPr algn="just"/>
            <a:r>
              <a:rPr lang="es-MX" sz="1800" dirty="0">
                <a:effectLst/>
                <a:latin typeface="AdvOTd1f5cc91.B"/>
              </a:rPr>
              <a:t>Methods: </a:t>
            </a:r>
            <a:r>
              <a:rPr lang="es-MX" sz="1800" dirty="0">
                <a:effectLst/>
                <a:highlight>
                  <a:srgbClr val="FFFF00"/>
                </a:highlight>
                <a:latin typeface="AdvOT1ef757c0"/>
              </a:rPr>
              <a:t>Retrospective study of 35,000 randomly selected inpatients with sepsis </a:t>
            </a:r>
            <a:r>
              <a:rPr lang="es-MX" sz="1800" dirty="0">
                <a:effectLst/>
                <a:latin typeface="AdvOT1ef757c0"/>
              </a:rPr>
              <a:t>treated at 21 emergency departments between 2010 and 2013 in Northern California. </a:t>
            </a:r>
          </a:p>
          <a:p>
            <a:pPr algn="just"/>
            <a:r>
              <a:rPr lang="es-MX" sz="1800" dirty="0">
                <a:effectLst/>
                <a:latin typeface="AdvOT1ef757c0"/>
              </a:rPr>
              <a:t>The primary exposure was antibiotics given within 6 hours of emergency department registration.</a:t>
            </a:r>
          </a:p>
          <a:p>
            <a:pPr algn="just"/>
            <a:r>
              <a:rPr lang="es-MX" sz="1800" dirty="0">
                <a:effectLst/>
                <a:latin typeface="AdvOT1ef757c0"/>
              </a:rPr>
              <a:t> </a:t>
            </a:r>
          </a:p>
          <a:p>
            <a:pPr algn="just"/>
            <a:r>
              <a:rPr lang="es-MX" sz="1800" dirty="0">
                <a:effectLst/>
                <a:highlight>
                  <a:srgbClr val="FFFF00"/>
                </a:highlight>
                <a:latin typeface="AdvOT1ef757c0"/>
              </a:rPr>
              <a:t>The primary outcome was adjusted in-hospital mortality. </a:t>
            </a:r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615E8F-5303-13DE-5C44-C2FCDC3C10C2}"/>
              </a:ext>
            </a:extLst>
          </p:cNvPr>
          <p:cNvSpPr txBox="1"/>
          <p:nvPr/>
        </p:nvSpPr>
        <p:spPr>
          <a:xfrm>
            <a:off x="6125194" y="6048015"/>
            <a:ext cx="499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rgbClr val="FFFF00"/>
                </a:solidFill>
                <a:effectLst/>
                <a:latin typeface="AdvHelN"/>
              </a:rPr>
              <a:t>Am J Respir Crit Care Med Vol 196, Iss 7, pp 856–863, Oct 1, 2017</a:t>
            </a:r>
            <a:br>
              <a:rPr lang="es-MX" sz="1200" dirty="0">
                <a:solidFill>
                  <a:srgbClr val="FFFF00"/>
                </a:solidFill>
                <a:effectLst/>
                <a:latin typeface="AdvHelN"/>
              </a:rPr>
            </a:br>
            <a:endParaRPr lang="es-MX" sz="1200" dirty="0">
              <a:solidFill>
                <a:srgbClr val="FFFF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78B39AD-20E9-DCE7-93F3-E76FE128A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44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AC97AF-871D-10EC-805F-EDA52A7ED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3D502CD-FAA3-D65D-6997-67BA0EA0F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510E5696-252F-D529-C0D8-05FF73922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31891" y="1"/>
            <a:ext cx="7825563" cy="17272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D7F9AD-9BE0-E287-6316-A77CB028F2CA}"/>
              </a:ext>
            </a:extLst>
          </p:cNvPr>
          <p:cNvSpPr txBox="1"/>
          <p:nvPr/>
        </p:nvSpPr>
        <p:spPr>
          <a:xfrm>
            <a:off x="6741883" y="4908053"/>
            <a:ext cx="499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rgbClr val="7030A0"/>
                </a:solidFill>
                <a:effectLst/>
                <a:latin typeface="AdvHelN"/>
              </a:rPr>
              <a:t>Am J Respir Crit Care Med Vol 196, Iss 7, pp 856–863, Oct 1, 2017</a:t>
            </a:r>
            <a:br>
              <a:rPr lang="es-MX" sz="1200" dirty="0">
                <a:solidFill>
                  <a:srgbClr val="7030A0"/>
                </a:solidFill>
                <a:effectLst/>
                <a:latin typeface="AdvHelN"/>
              </a:rPr>
            </a:br>
            <a:endParaRPr lang="es-MX" sz="1200" dirty="0">
              <a:solidFill>
                <a:srgbClr val="7030A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5A57AD-D9B5-1F98-7376-B23BB64E3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3C781AD-585A-CD56-A3BA-C5A9F1780009}"/>
              </a:ext>
            </a:extLst>
          </p:cNvPr>
          <p:cNvSpPr txBox="1"/>
          <p:nvPr/>
        </p:nvSpPr>
        <p:spPr>
          <a:xfrm>
            <a:off x="1403497" y="2440464"/>
            <a:ext cx="87186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/>
              <a:t>De los 35.000 pacientes de nuestra muestra:</a:t>
            </a:r>
          </a:p>
          <a:p>
            <a:pPr algn="just"/>
            <a:r>
              <a:rPr lang="es-MX" dirty="0"/>
              <a:t>13,3 % (n = 4.668) cumplió criterios de choque séptico </a:t>
            </a:r>
          </a:p>
          <a:p>
            <a:pPr algn="just"/>
            <a:r>
              <a:rPr lang="es-MX" dirty="0"/>
              <a:t>52,0 % (n = 18.210) de sepsis grave. </a:t>
            </a:r>
          </a:p>
          <a:p>
            <a:pPr algn="just"/>
            <a:endParaRPr lang="es-MX" dirty="0"/>
          </a:p>
          <a:p>
            <a:pPr algn="just"/>
            <a:r>
              <a:rPr lang="es-MX" dirty="0">
                <a:highlight>
                  <a:srgbClr val="FFFF00"/>
                </a:highlight>
              </a:rPr>
              <a:t>La mortalidad observada fue del 3,9 %, el 8,8 % y el 26,0 % en pacientes con sepsis, sepsis grave y choque séptico, respectivamente</a:t>
            </a:r>
            <a:r>
              <a:rPr lang="es-MX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10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3FBB9-5519-FF8D-5555-AFDE3681B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A82C8DB-B653-495C-06CD-86F3B4190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C8B64E55-AAF7-AC4A-F7E8-9CF8B26E2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31891" y="1"/>
            <a:ext cx="7825563" cy="17272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927814-98F6-4466-632A-D93A7B1F9464}"/>
              </a:ext>
            </a:extLst>
          </p:cNvPr>
          <p:cNvSpPr txBox="1"/>
          <p:nvPr/>
        </p:nvSpPr>
        <p:spPr>
          <a:xfrm>
            <a:off x="6125194" y="6048015"/>
            <a:ext cx="499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rgbClr val="FFFF00"/>
                </a:solidFill>
                <a:effectLst/>
                <a:latin typeface="AdvHelN"/>
              </a:rPr>
              <a:t>Am J Respir Crit Care Med Vol 196, Iss 7, pp 856–863, Oct 1, 2017</a:t>
            </a:r>
            <a:br>
              <a:rPr lang="es-MX" sz="1200" dirty="0">
                <a:solidFill>
                  <a:srgbClr val="FFFF00"/>
                </a:solidFill>
                <a:effectLst/>
                <a:latin typeface="AdvHelN"/>
              </a:rPr>
            </a:br>
            <a:endParaRPr lang="es-MX" sz="1200" dirty="0">
              <a:solidFill>
                <a:srgbClr val="FFFF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C43665-D6A0-690B-D7C5-B9FE6BDEC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916" y="1885945"/>
            <a:ext cx="7825563" cy="35084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BD9184-317A-EB92-C098-CC3D769E2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3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0B2FA8-18FC-B25C-874F-DC3B4E0BF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008EC14-6F85-9382-4AE3-DEB421699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EFD18A5A-7710-A1F8-0B53-23BCB3A7F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31891" y="1"/>
            <a:ext cx="7825563" cy="1350334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D69975-D6B2-B04B-9791-2F090FD7C006}"/>
              </a:ext>
            </a:extLst>
          </p:cNvPr>
          <p:cNvSpPr txBox="1"/>
          <p:nvPr/>
        </p:nvSpPr>
        <p:spPr>
          <a:xfrm>
            <a:off x="6561129" y="4901489"/>
            <a:ext cx="499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rgbClr val="7030A0"/>
                </a:solidFill>
                <a:effectLst/>
                <a:latin typeface="AdvHelN"/>
              </a:rPr>
              <a:t>Am J Respir Crit Care Med Vol 196, Iss 7, pp 856–863, Oct 1, 2017</a:t>
            </a:r>
            <a:br>
              <a:rPr lang="es-MX" sz="1200" dirty="0">
                <a:solidFill>
                  <a:srgbClr val="7030A0"/>
                </a:solidFill>
                <a:effectLst/>
                <a:latin typeface="AdvHelN"/>
              </a:rPr>
            </a:br>
            <a:endParaRPr lang="es-MX" sz="1200" dirty="0">
              <a:solidFill>
                <a:srgbClr val="7030A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83BA68-AC73-E56B-C1FF-9CECB1800840}"/>
              </a:ext>
            </a:extLst>
          </p:cNvPr>
          <p:cNvSpPr txBox="1"/>
          <p:nvPr/>
        </p:nvSpPr>
        <p:spPr>
          <a:xfrm>
            <a:off x="692967" y="2422200"/>
            <a:ext cx="103329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>
                <a:highlight>
                  <a:srgbClr val="FFFF00"/>
                </a:highlight>
              </a:rPr>
              <a:t>Cada hora transcurrida entre la presentación y la administración de antibióticos se asoció con un aumento del 9 % en la probabilidad de mortalidad </a:t>
            </a:r>
            <a:r>
              <a:rPr lang="es-MX" dirty="0"/>
              <a:t>en pacientes con sepsis.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713B48B-FBF4-FABB-7947-F798FBE58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19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330B97-3D41-F4E1-76D1-B5BAF2212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4E0A739-3D2C-7688-E0A8-0DE220A25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6C25F0A5-E99A-252E-BE8A-68795A566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31891" y="1"/>
            <a:ext cx="7825563" cy="1350334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F888482-C515-F257-2671-C581EB2B2A6A}"/>
              </a:ext>
            </a:extLst>
          </p:cNvPr>
          <p:cNvSpPr txBox="1"/>
          <p:nvPr/>
        </p:nvSpPr>
        <p:spPr>
          <a:xfrm>
            <a:off x="6517622" y="5856813"/>
            <a:ext cx="4991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rgbClr val="FFFF00"/>
                </a:solidFill>
                <a:effectLst/>
                <a:latin typeface="AdvHelN"/>
              </a:rPr>
              <a:t>Am J Respir Crit Care Med Vol 196, Iss 7, pp 856–863, Oct 1, 2017</a:t>
            </a:r>
            <a:br>
              <a:rPr lang="es-MX" sz="1200" dirty="0">
                <a:solidFill>
                  <a:srgbClr val="FFFF00"/>
                </a:solidFill>
                <a:effectLst/>
                <a:latin typeface="AdvHelN"/>
              </a:rPr>
            </a:br>
            <a:endParaRPr lang="es-MX" sz="1200" dirty="0">
              <a:solidFill>
                <a:srgbClr val="FFFF0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466738-2170-E636-0C24-C893A0D74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6F4FB58-2716-1902-41F8-8E03577C16A0}"/>
              </a:ext>
            </a:extLst>
          </p:cNvPr>
          <p:cNvSpPr txBox="1"/>
          <p:nvPr/>
        </p:nvSpPr>
        <p:spPr>
          <a:xfrm>
            <a:off x="792188" y="1659919"/>
            <a:ext cx="105049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/>
              <a:t>Lo que este estudio aporta al campo: </a:t>
            </a:r>
          </a:p>
          <a:p>
            <a:pPr algn="just"/>
            <a:endParaRPr lang="es-MX" dirty="0"/>
          </a:p>
          <a:p>
            <a:pPr algn="just"/>
            <a:r>
              <a:rPr lang="es-MX" dirty="0">
                <a:highlight>
                  <a:srgbClr val="FFFF00"/>
                </a:highlight>
              </a:rPr>
              <a:t>Se evaluaron 35.000 pacientes </a:t>
            </a:r>
            <a:r>
              <a:rPr lang="es-MX" dirty="0"/>
              <a:t>tratados en un programa multicéntrico contemporáneo de mejora de la calidad de la sepsis utilizando </a:t>
            </a:r>
            <a:r>
              <a:rPr lang="es-MX" dirty="0">
                <a:highlight>
                  <a:srgbClr val="FFFF00"/>
                </a:highlight>
              </a:rPr>
              <a:t>datos que incluían signos vitales, valores de laboratorio e índices de gravedad de la enfermedad. </a:t>
            </a:r>
          </a:p>
          <a:p>
            <a:pPr algn="just"/>
            <a:endParaRPr lang="es-MX" dirty="0"/>
          </a:p>
          <a:p>
            <a:pPr algn="just"/>
            <a:r>
              <a:rPr lang="es-MX" dirty="0">
                <a:highlight>
                  <a:srgbClr val="FFFF00"/>
                </a:highlight>
              </a:rPr>
              <a:t>El retraso en la administración de antibióticos </a:t>
            </a:r>
            <a:r>
              <a:rPr lang="es-MX" dirty="0"/>
              <a:t>tras la consulta en urgencias </a:t>
            </a:r>
            <a:r>
              <a:rPr lang="es-MX" dirty="0">
                <a:highlight>
                  <a:srgbClr val="FFFF00"/>
                </a:highlight>
              </a:rPr>
              <a:t>se asoció con un aumento de la mortalidad </a:t>
            </a:r>
            <a:r>
              <a:rPr lang="es-MX" dirty="0"/>
              <a:t>en todos los grupos de gravedad de la sepsis, </a:t>
            </a:r>
            <a:r>
              <a:rPr lang="es-MX" dirty="0">
                <a:highlight>
                  <a:srgbClr val="FFFF00"/>
                </a:highlight>
              </a:rPr>
              <a:t>el aumento de la probabilidad de mortalidad fue mayor en el shock séptico.</a:t>
            </a:r>
          </a:p>
          <a:p>
            <a:pPr algn="just"/>
            <a:endParaRPr lang="es-MX" dirty="0">
              <a:highlight>
                <a:srgbClr val="FFFF00"/>
              </a:highlight>
            </a:endParaRPr>
          </a:p>
          <a:p>
            <a:pPr algn="just"/>
            <a:r>
              <a:rPr lang="es-MX" dirty="0">
                <a:highlight>
                  <a:srgbClr val="FFFF00"/>
                </a:highlight>
              </a:rPr>
              <a:t>Entre los pacientes con menor certeza diagnóstica de sepsis, es posible que retrasos modestos en la administración de antibióticos no aumenten sustancialmente la mortalidad.</a:t>
            </a:r>
          </a:p>
        </p:txBody>
      </p:sp>
    </p:spTree>
    <p:extLst>
      <p:ext uri="{BB962C8B-B14F-4D97-AF65-F5344CB8AC3E}">
        <p14:creationId xmlns:p14="http://schemas.microsoft.com/office/powerpoint/2010/main" val="818036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B4A4E2-692C-FC66-A7F7-D0F9EF9D7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FD09B3C-E400-24B3-F685-028F54F18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82F6C0-EAED-FF10-90D3-7A777C0BA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56" y="1013232"/>
            <a:ext cx="8685677" cy="29187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5AD846F-7C36-D382-6233-A23647E3A1DE}"/>
              </a:ext>
            </a:extLst>
          </p:cNvPr>
          <p:cNvSpPr txBox="1"/>
          <p:nvPr/>
        </p:nvSpPr>
        <p:spPr>
          <a:xfrm>
            <a:off x="6803675" y="4805917"/>
            <a:ext cx="40734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800" dirty="0">
                <a:solidFill>
                  <a:srgbClr val="0A759E"/>
                </a:solidFill>
                <a:effectLst/>
                <a:latin typeface="CharisSIL"/>
              </a:rPr>
              <a:t>European Journal of Internal Medicine 129 (2024) 48–61 </a:t>
            </a:r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A327316-30D4-0F19-01EC-DAF0C611A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98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D367A-03C5-4B5A-5215-7E50E5F63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09CF03E-2B4E-56D6-9CF5-E09D1E649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B3B660-5330-160A-83A0-6319386F5B8D}"/>
              </a:ext>
            </a:extLst>
          </p:cNvPr>
          <p:cNvSpPr txBox="1"/>
          <p:nvPr/>
        </p:nvSpPr>
        <p:spPr>
          <a:xfrm>
            <a:off x="692967" y="2274838"/>
            <a:ext cx="107865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/>
              <a:t>Objetivos: </a:t>
            </a:r>
          </a:p>
          <a:p>
            <a:pPr algn="just"/>
            <a:r>
              <a:rPr lang="es-MX" dirty="0"/>
              <a:t>Evaluar si el momento de la administración inicial de antibióticos en pacientes con sepsis hospitalizados afecta la mortalidad.</a:t>
            </a:r>
          </a:p>
          <a:p>
            <a:r>
              <a:rPr lang="es-MX" dirty="0"/>
              <a:t>Métodos: </a:t>
            </a:r>
          </a:p>
          <a:p>
            <a:pPr algn="just"/>
            <a:r>
              <a:rPr lang="es-MX" dirty="0"/>
              <a:t>Se incluyeron 42 estudios con 190.896 pacientes con sepsis y que reportaron el momento de la administración de antibióticos y su relación con la mortalidad. 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El resultado principal fue la mortalidad.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7C783A-6535-0A93-71F3-5AC3A52F0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14287"/>
            <a:ext cx="10158412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83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62CF7D6-FB90-4733-0155-04615E037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7D56ECD-B87E-A802-B09D-E003036863A1}"/>
              </a:ext>
            </a:extLst>
          </p:cNvPr>
          <p:cNvSpPr txBox="1"/>
          <p:nvPr/>
        </p:nvSpPr>
        <p:spPr>
          <a:xfrm>
            <a:off x="279990" y="2274838"/>
            <a:ext cx="116320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Abadi MT Condensed Light" panose="020B0306030101010103" pitchFamily="34" charset="77"/>
              </a:rPr>
              <a:t>Es una emergencia sanitaria mundial que </a:t>
            </a:r>
            <a:r>
              <a:rPr lang="es-MX" sz="2400" dirty="0">
                <a:highlight>
                  <a:srgbClr val="FFFF00"/>
                </a:highlight>
                <a:latin typeface="Abadi MT Condensed Light" panose="020B0306030101010103" pitchFamily="34" charset="77"/>
              </a:rPr>
              <a:t>afecta aproximadamente a 49 millones de personas </a:t>
            </a:r>
            <a:r>
              <a:rPr lang="es-MX" sz="2400" dirty="0">
                <a:latin typeface="Abadi MT Condensed Light" panose="020B0306030101010103" pitchFamily="34" charset="77"/>
              </a:rPr>
              <a:t>cada año y es responsable de al menos </a:t>
            </a:r>
            <a:r>
              <a:rPr lang="es-MX" sz="2400" dirty="0">
                <a:highlight>
                  <a:srgbClr val="FFFF00"/>
                </a:highlight>
                <a:latin typeface="Abadi MT Condensed Light" panose="020B0306030101010103" pitchFamily="34" charset="77"/>
              </a:rPr>
              <a:t>11 millones de muertes</a:t>
            </a:r>
            <a:r>
              <a:rPr lang="es-MX" sz="2400" dirty="0">
                <a:latin typeface="Abadi MT Condensed Light" panose="020B0306030101010103" pitchFamily="34" charset="77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 dirty="0">
              <a:latin typeface="Abadi MT Condensed Light" panose="020B0306030101010103" pitchFamily="34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400" dirty="0">
              <a:latin typeface="Abadi MT Condensed Light" panose="020B0306030101010103" pitchFamily="34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Abadi MT Condensed Light" panose="020B0306030101010103" pitchFamily="34" charset="77"/>
              </a:rPr>
              <a:t>La mortalidad por sepsis varía entre el </a:t>
            </a:r>
            <a:r>
              <a:rPr lang="es-MX" sz="2400" dirty="0">
                <a:highlight>
                  <a:srgbClr val="FFFF00"/>
                </a:highlight>
                <a:latin typeface="Abadi MT Condensed Light" panose="020B0306030101010103" pitchFamily="34" charset="77"/>
              </a:rPr>
              <a:t>15 % y el 25 % en los países de ingresos altos</a:t>
            </a:r>
            <a:r>
              <a:rPr lang="es-MX" sz="2400" dirty="0">
                <a:latin typeface="Abadi MT Condensed Light" panose="020B0306030101010103" pitchFamily="34" charset="77"/>
              </a:rPr>
              <a:t>, mientras que en </a:t>
            </a:r>
            <a:r>
              <a:rPr lang="es-MX" sz="2400" dirty="0">
                <a:highlight>
                  <a:srgbClr val="FFFF00"/>
                </a:highlight>
                <a:latin typeface="Abadi MT Condensed Light" panose="020B0306030101010103" pitchFamily="34" charset="77"/>
              </a:rPr>
              <a:t>países de ingresos bajos y medios, supera el 40 % en la sepsis y el 50 % en el choque séptico</a:t>
            </a:r>
            <a:r>
              <a:rPr lang="es-MX" sz="2400" dirty="0">
                <a:latin typeface="Abadi MT Condensed Light" panose="020B0306030101010103" pitchFamily="34" charset="77"/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BF3FDB-A578-BD38-2EA7-B2F0AB7A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174" y="5543549"/>
            <a:ext cx="8505825" cy="13144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87BF63-7AE6-5B27-C7B6-062894E9C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8" y="112712"/>
            <a:ext cx="8929688" cy="175268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09DD4D0-6CED-9B13-64AD-DE89E6C1E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638" y="5543549"/>
            <a:ext cx="1757362" cy="119995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95A8E52-7420-14C4-A93F-7D60B8E79916}"/>
              </a:ext>
            </a:extLst>
          </p:cNvPr>
          <p:cNvSpPr txBox="1"/>
          <p:nvPr/>
        </p:nvSpPr>
        <p:spPr>
          <a:xfrm>
            <a:off x="9221973" y="5213606"/>
            <a:ext cx="27821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800" b="1" i="1" dirty="0">
                <a:solidFill>
                  <a:srgbClr val="7030A0"/>
                </a:solidFill>
                <a:effectLst/>
                <a:latin typeface="URWPalladioL"/>
              </a:rPr>
              <a:t>Epidemiologia </a:t>
            </a:r>
            <a:r>
              <a:rPr lang="es-MX" sz="800" b="1" dirty="0">
                <a:solidFill>
                  <a:srgbClr val="7030A0"/>
                </a:solidFill>
                <a:effectLst/>
                <a:latin typeface="URWPalladioL"/>
              </a:rPr>
              <a:t>2024, </a:t>
            </a:r>
            <a:r>
              <a:rPr lang="es-MX" sz="800" b="1" i="1" dirty="0">
                <a:solidFill>
                  <a:srgbClr val="7030A0"/>
                </a:solidFill>
                <a:effectLst/>
                <a:latin typeface="URWPalladioL"/>
              </a:rPr>
              <a:t>5</a:t>
            </a:r>
            <a:r>
              <a:rPr lang="es-MX" sz="800" b="1" dirty="0">
                <a:solidFill>
                  <a:srgbClr val="7030A0"/>
                </a:solidFill>
                <a:effectLst/>
                <a:latin typeface="URWPalladioL"/>
              </a:rPr>
              <a:t>, 456–478. https://doi.org/10.3390/ </a:t>
            </a:r>
          </a:p>
        </p:txBody>
      </p:sp>
    </p:spTree>
    <p:extLst>
      <p:ext uri="{BB962C8B-B14F-4D97-AF65-F5344CB8AC3E}">
        <p14:creationId xmlns:p14="http://schemas.microsoft.com/office/powerpoint/2010/main" val="406590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64A2E-FA7E-12B2-2E9B-B226F5541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596E3C4-83FC-F194-47C0-B4F54B3A1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1A03F08-38F9-BD5A-EA2E-A120B9102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84150"/>
            <a:ext cx="10301287" cy="53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F15092-BE36-6338-C945-D865D094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611E7F4-FF0F-3AC3-B470-FC04FEC30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1F7E76A-7348-1CF3-056B-BB68263D1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628650"/>
            <a:ext cx="5486400" cy="4800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BAD475-0DF5-3BD6-1A82-47932A69A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985837"/>
            <a:ext cx="52625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92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FA161C-2107-5260-1BA5-C675F975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9253FE9-904A-1A9A-A564-0F3A0D418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ADF4172-E559-FE58-AC72-B89008E28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33550"/>
            <a:ext cx="7772400" cy="37671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D9F419-20DA-2BF2-5504-7BCD164C0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14287"/>
            <a:ext cx="10158412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66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64867-3022-972A-1979-6B1A74E38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9EF6517-452E-EC16-AB87-20E0CDDD5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1DB5172-7625-3735-588D-F0BA12954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14287"/>
            <a:ext cx="10158412" cy="18145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232D68-C34A-3A7D-BEE3-67BD52538C2A}"/>
              </a:ext>
            </a:extLst>
          </p:cNvPr>
          <p:cNvSpPr txBox="1"/>
          <p:nvPr/>
        </p:nvSpPr>
        <p:spPr>
          <a:xfrm>
            <a:off x="900113" y="3429000"/>
            <a:ext cx="9835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Nuestros hallazgos muestran una mejora en la mortalidad de los pacientes con sepsis con la administración temprana de antibióticos a las 3 y 6 horas. </a:t>
            </a:r>
          </a:p>
        </p:txBody>
      </p:sp>
    </p:spTree>
    <p:extLst>
      <p:ext uri="{BB962C8B-B14F-4D97-AF65-F5344CB8AC3E}">
        <p14:creationId xmlns:p14="http://schemas.microsoft.com/office/powerpoint/2010/main" val="2910627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6959E-7F3A-F44B-11F0-E194B955C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BF129BD-6E0A-741C-1D7F-AF8F54ADA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469355-1D3C-64F5-1EFF-1E8083043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3B4789-7794-A1A0-BFE8-FD2C81878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99268"/>
          </a:xfrm>
        </p:spPr>
        <p:txBody>
          <a:bodyPr/>
          <a:lstStyle/>
          <a:p>
            <a:endParaRPr lang="es-MX" dirty="0"/>
          </a:p>
          <a:p>
            <a:r>
              <a:rPr lang="es-MX" dirty="0"/>
              <a:t>La sepsis es un grave problema de salud pública</a:t>
            </a:r>
          </a:p>
          <a:p>
            <a:r>
              <a:rPr lang="es-MX" dirty="0"/>
              <a:t>El manejo antibiótico es parte importante del pronóstico</a:t>
            </a:r>
          </a:p>
          <a:p>
            <a:r>
              <a:rPr lang="es-MX" dirty="0"/>
              <a:t>Los pacientes con choque séptico se benefician principalmente del inicio temprano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1C2671-F22A-BC9E-C6F3-EB86DCA8E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8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6E75D2-A262-61A3-1B82-E645711E7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0306779-0F21-5B46-5342-FCFDB7E93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FA6B949-4734-D2AB-CF77-A1A16F6E9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78" y="2090887"/>
            <a:ext cx="4658785" cy="344328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9A03244-4186-D566-7C12-755CA252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8701"/>
          </a:xfrm>
        </p:spPr>
        <p:txBody>
          <a:bodyPr>
            <a:normAutofit fontScale="90000"/>
          </a:bodyPr>
          <a:lstStyle/>
          <a:p>
            <a:pPr algn="ctr"/>
            <a:br>
              <a:rPr lang="es-MX" dirty="0"/>
            </a:br>
            <a:r>
              <a:rPr lang="es-MX" dirty="0"/>
              <a:t>World Summit Of Internal Medicine 2026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0E8D70-CE6B-ED66-6159-1F5A39F17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65" y="1583680"/>
            <a:ext cx="4436269" cy="39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6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41951-C2DC-4FFD-C763-71714AC5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86000EA-D0EF-BCCB-E457-708060E64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E25524-81AE-9857-D58F-20D6ADB2D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7544"/>
            <a:ext cx="4932947" cy="1150151"/>
          </a:xfrm>
          <a:prstGeom prst="rect">
            <a:avLst/>
          </a:prstGeom>
        </p:spPr>
      </p:pic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40238EED-711B-3EA3-7E5A-EF4219781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269" y="593589"/>
            <a:ext cx="6400805" cy="1381295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CA7C777-0572-9E89-F74F-FAEDA3836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699" y="2202028"/>
            <a:ext cx="6550525" cy="14589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86A69D-739E-ABFD-8C3F-D4840E699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088" y="4115267"/>
            <a:ext cx="6550525" cy="13812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0069A8D-2BFB-DEA8-3002-578A30BE7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9088" y="5571459"/>
            <a:ext cx="6761749" cy="1256493"/>
          </a:xfrm>
          <a:prstGeom prst="rect">
            <a:avLst/>
          </a:prstGeom>
        </p:spPr>
      </p:pic>
      <p:pic>
        <p:nvPicPr>
          <p:cNvPr id="3074" name="Picture 2" descr="Understanding Sepsis | Regional Hospital">
            <a:extLst>
              <a:ext uri="{FF2B5EF4-FFF2-40B4-BE49-F238E27FC236}">
                <a16:creationId xmlns:a16="http://schemas.microsoft.com/office/drawing/2014/main" id="{6245F245-23FF-4C81-6C1D-C958406D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31" y="32786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7EC24549-6DE1-E214-3F33-DC6B7E8903C2}"/>
              </a:ext>
            </a:extLst>
          </p:cNvPr>
          <p:cNvSpPr/>
          <p:nvPr/>
        </p:nvSpPr>
        <p:spPr>
          <a:xfrm>
            <a:off x="2211572" y="1073888"/>
            <a:ext cx="1860698" cy="3827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E7BBE88-5D13-02C6-D881-9A259BE49B4A}"/>
              </a:ext>
            </a:extLst>
          </p:cNvPr>
          <p:cNvSpPr/>
          <p:nvPr/>
        </p:nvSpPr>
        <p:spPr>
          <a:xfrm>
            <a:off x="2363972" y="3312266"/>
            <a:ext cx="1860698" cy="3827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98CF155-8C41-1560-7088-2F9F85DC75DB}"/>
              </a:ext>
            </a:extLst>
          </p:cNvPr>
          <p:cNvSpPr/>
          <p:nvPr/>
        </p:nvSpPr>
        <p:spPr>
          <a:xfrm>
            <a:off x="5398357" y="2909779"/>
            <a:ext cx="1488218" cy="3827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6D5C6E1-00D8-8620-4073-EBCF94F8AFD2}"/>
              </a:ext>
            </a:extLst>
          </p:cNvPr>
          <p:cNvSpPr/>
          <p:nvPr/>
        </p:nvSpPr>
        <p:spPr>
          <a:xfrm>
            <a:off x="6467269" y="4424833"/>
            <a:ext cx="1860698" cy="3827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332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90900-8713-A69F-D7C4-4CE96A087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966C339-A2D7-6770-69AF-D1EA57BB7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38230FB7-99EC-C540-E6CD-3FFE02888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171" y="187729"/>
            <a:ext cx="8363179" cy="1541722"/>
          </a:xfrm>
          <a:prstGeom prst="rect">
            <a:avLst/>
          </a:prstGeom>
        </p:spPr>
      </p:pic>
      <p:pic>
        <p:nvPicPr>
          <p:cNvPr id="3" name="Marcador de contenido 4">
            <a:extLst>
              <a:ext uri="{FF2B5EF4-FFF2-40B4-BE49-F238E27FC236}">
                <a16:creationId xmlns:a16="http://schemas.microsoft.com/office/drawing/2014/main" id="{835B87A2-0806-C8C3-69A0-EB7802ECE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71727" y="1714500"/>
            <a:ext cx="8431618" cy="378253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BC0427-E7E3-4B5A-DC4A-F2CA0E555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380" y="5497033"/>
            <a:ext cx="8431619" cy="13565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B82AFE-05BA-AC97-FC9A-38FA5DBC7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3344" y="77210"/>
            <a:ext cx="1757362" cy="119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6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A906A8-44FC-F3FF-EC1F-A35DAB4EC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06855BF-113E-FCE8-83DF-F3E443D00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D64596E-E025-6678-F8B6-70977AFB0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62168"/>
            <a:ext cx="9144000" cy="939311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8E336B-D5B8-33DC-DBFE-5E518F11A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330877"/>
            <a:ext cx="8694820" cy="8686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MX" sz="1800" dirty="0">
              <a:latin typeface="AdvTT31ea7dbe"/>
            </a:endParaRPr>
          </a:p>
          <a:p>
            <a:pPr algn="just"/>
            <a:r>
              <a:rPr lang="es-MX" sz="1700" dirty="0">
                <a:latin typeface="AdvTT31ea7dbe"/>
              </a:rPr>
              <a:t>There has been increasing concern about adverse effects from </a:t>
            </a:r>
            <a:r>
              <a:rPr lang="es-MX" sz="1700" dirty="0">
                <a:highlight>
                  <a:srgbClr val="FFFF00"/>
                </a:highlight>
                <a:latin typeface="AdvTT31ea7dbe"/>
              </a:rPr>
              <a:t>normal saline, including hyperchloremic metabolic acidosis</a:t>
            </a:r>
            <a:r>
              <a:rPr lang="es-MX" sz="1700" dirty="0">
                <a:highlight>
                  <a:srgbClr val="FFFF00"/>
                </a:highlight>
                <a:latin typeface="AdvTT349184da"/>
              </a:rPr>
              <a:t> </a:t>
            </a:r>
            <a:r>
              <a:rPr lang="es-MX" sz="1700" dirty="0">
                <a:highlight>
                  <a:srgbClr val="FFFF00"/>
                </a:highlight>
                <a:latin typeface="AdvTT31ea7dbe"/>
              </a:rPr>
              <a:t>and acute kidney injury</a:t>
            </a:r>
            <a:endParaRPr lang="es-MX" sz="1700" dirty="0">
              <a:highlight>
                <a:srgbClr val="FFFF00"/>
              </a:highlight>
              <a:latin typeface="AdvTT349184da"/>
            </a:endParaRP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F53A97-4F85-A485-FF2E-9E3B35724E08}"/>
              </a:ext>
            </a:extLst>
          </p:cNvPr>
          <p:cNvSpPr txBox="1"/>
          <p:nvPr/>
        </p:nvSpPr>
        <p:spPr>
          <a:xfrm>
            <a:off x="1638298" y="2356238"/>
            <a:ext cx="84662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latin typeface="Syntax"/>
              </a:rPr>
              <a:t>Purpose: </a:t>
            </a:r>
            <a:r>
              <a:rPr lang="es-MX" sz="1600" dirty="0">
                <a:latin typeface="Syntax"/>
              </a:rPr>
              <a:t>To examine the effect of different resuscitative fluids on mortality in patients with sepsis. </a:t>
            </a:r>
            <a:endParaRPr lang="es-MX" sz="1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A7960D7-4435-96D1-AAE3-0FD88F373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195" y="2988563"/>
            <a:ext cx="9575507" cy="25385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CBC3341-DC20-808D-249F-9A481F548673}"/>
              </a:ext>
            </a:extLst>
          </p:cNvPr>
          <p:cNvSpPr txBox="1"/>
          <p:nvPr/>
        </p:nvSpPr>
        <p:spPr>
          <a:xfrm>
            <a:off x="3795823" y="5820894"/>
            <a:ext cx="77032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chemeClr val="bg1"/>
                </a:solidFill>
                <a:latin typeface="Syntax"/>
              </a:rPr>
              <a:t>Conclusión:</a:t>
            </a:r>
          </a:p>
          <a:p>
            <a:pPr algn="just"/>
            <a:r>
              <a:rPr lang="es-MX" sz="1600" b="1" dirty="0">
                <a:solidFill>
                  <a:schemeClr val="bg1"/>
                </a:solidFill>
                <a:latin typeface="Syntax"/>
              </a:rPr>
              <a:t>En pacientes con sepsis, la reanimación con cristaloides balanceados, en comparación con otros líquidos, parece estar asociada con una menor mortalidad.</a:t>
            </a:r>
            <a:endParaRPr lang="es-MX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6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3AC912-AF14-4C2B-079E-465375EEE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FEBD1EB-A039-4EA7-32D5-EAC9AEB78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4B84633-6DF3-5B12-7882-20EB4A401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7772400" cy="186069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C2F6332-7321-083C-7B02-EF5C449D6A2F}"/>
              </a:ext>
            </a:extLst>
          </p:cNvPr>
          <p:cNvSpPr txBox="1"/>
          <p:nvPr/>
        </p:nvSpPr>
        <p:spPr>
          <a:xfrm>
            <a:off x="5546558" y="6248407"/>
            <a:ext cx="49971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J Respir Crit Care Med Vol 200, Iss 12, pp 1487–1495, Dec 15, 2019</a:t>
            </a:r>
            <a:b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 descr="Image">
            <a:extLst>
              <a:ext uri="{FF2B5EF4-FFF2-40B4-BE49-F238E27FC236}">
                <a16:creationId xmlns:a16="http://schemas.microsoft.com/office/drawing/2014/main" id="{69661604-5ECC-24F0-BA44-23B105FFA1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2976" y="1946103"/>
            <a:ext cx="9872662" cy="34974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172C9D0-4601-3FF6-60F2-4E0DA7724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5638" y="77210"/>
            <a:ext cx="1245068" cy="82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71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A0282F-2137-09B2-19ED-0A5818252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6752763-1FE1-6F53-BA0B-A3F5FC284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01EE799-56E3-7993-6199-ECDC019B8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7772400" cy="186069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C13ABCC-7903-354B-6825-86BE9D4CE181}"/>
              </a:ext>
            </a:extLst>
          </p:cNvPr>
          <p:cNvSpPr txBox="1"/>
          <p:nvPr/>
        </p:nvSpPr>
        <p:spPr>
          <a:xfrm>
            <a:off x="5546558" y="6248407"/>
            <a:ext cx="49971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J Respir Crit Care Med Vol 200, Iss 12, pp 1487–1495, Dec 15, 2019</a:t>
            </a:r>
            <a:b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2D7144-BAA9-6C55-6CA5-2B786B3E1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000250"/>
            <a:ext cx="9019674" cy="34432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D19A5E-45F6-F43E-60EF-6EC142029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5650" y="77210"/>
            <a:ext cx="1145056" cy="8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8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8AEF66-E2AB-3137-9FCB-76C30C20F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0A256F-ECD8-844A-5CE0-422A6BB3E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114E5E9-05AE-C3B2-015C-EAB9D3568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298" y="1881963"/>
            <a:ext cx="6276847" cy="333289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4ACAC30-0194-0252-B00D-517371299AB5}"/>
              </a:ext>
            </a:extLst>
          </p:cNvPr>
          <p:cNvSpPr txBox="1"/>
          <p:nvPr/>
        </p:nvSpPr>
        <p:spPr>
          <a:xfrm>
            <a:off x="1126656" y="2263376"/>
            <a:ext cx="37723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effectLst/>
                <a:latin typeface="URWPalladioL"/>
              </a:rPr>
              <a:t>Existe un interés creciente en los beneficios potenciales de la reanimación con bajos volumenes de albúmina.  </a:t>
            </a:r>
          </a:p>
          <a:p>
            <a:pPr algn="just"/>
            <a:endParaRPr lang="es-MX" sz="1600" dirty="0">
              <a:latin typeface="URWPalladioL"/>
            </a:endParaRPr>
          </a:p>
          <a:p>
            <a:pPr algn="just"/>
            <a:r>
              <a:rPr lang="es-MX" sz="1600" dirty="0"/>
              <a:t>La </a:t>
            </a:r>
            <a:r>
              <a:rPr lang="es-MX" sz="1600" dirty="0">
                <a:highlight>
                  <a:srgbClr val="FFFF00"/>
                </a:highlight>
              </a:rPr>
              <a:t>albúmina, </a:t>
            </a:r>
            <a:r>
              <a:rPr lang="es-MX" sz="1600" dirty="0"/>
              <a:t>una proteína plasmática clave, </a:t>
            </a:r>
            <a:r>
              <a:rPr lang="es-MX" sz="1600" dirty="0">
                <a:highlight>
                  <a:srgbClr val="FFFF00"/>
                </a:highlight>
              </a:rPr>
              <a:t>es eficaz en el tratamiento del desequilibrio de líquidos, la disfunción circulatoria y las complicaciones relacionadas con la inflamación. </a:t>
            </a:r>
          </a:p>
          <a:p>
            <a:pPr algn="just"/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B0FDB2-380E-6444-D06C-52776379C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886" y="100762"/>
            <a:ext cx="6975307" cy="16457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966E9B-23CD-B989-831E-D60256683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2788" y="77210"/>
            <a:ext cx="1187918" cy="88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130C8C-774A-4EF3-468E-CD408D773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B433A57-D02F-F361-7BA2-0EEB61DA8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A81359-7DF4-F5A7-BBFF-0019378A5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89" y="194443"/>
            <a:ext cx="7031421" cy="16938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1837AB-31B6-C5FC-CA10-71BD840DF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858" y="2044306"/>
            <a:ext cx="8439807" cy="34397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3F9EB7-CEAE-B143-9F6D-18ABFE290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512" y="77210"/>
            <a:ext cx="1102193" cy="10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18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1022</Words>
  <Application>Microsoft Macintosh PowerPoint</Application>
  <PresentationFormat>Panorámica</PresentationFormat>
  <Paragraphs>76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9" baseType="lpstr">
      <vt:lpstr>Abadi MT Condensed Light</vt:lpstr>
      <vt:lpstr>AdvHelN</vt:lpstr>
      <vt:lpstr>AdvOT1ef757c0</vt:lpstr>
      <vt:lpstr>AdvOTd1f5cc91.B</vt:lpstr>
      <vt:lpstr>AdvTT31ea7dbe</vt:lpstr>
      <vt:lpstr>AdvTT349184da</vt:lpstr>
      <vt:lpstr>Aptos</vt:lpstr>
      <vt:lpstr>Aptos Display</vt:lpstr>
      <vt:lpstr>Arial</vt:lpstr>
      <vt:lpstr>CharisSIL</vt:lpstr>
      <vt:lpstr>Montserrat</vt:lpstr>
      <vt:lpstr>Syntax</vt:lpstr>
      <vt:lpstr>URWPalladioL</vt:lpstr>
      <vt:lpstr>Office Theme</vt:lpstr>
      <vt:lpstr>Sepsis ¿Quién se beneficia con el antibiótico temprano?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 World Summit Of Internal Medicine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JR PUBLICITY</dc:creator>
  <cp:lastModifiedBy>Ale Cabrera</cp:lastModifiedBy>
  <cp:revision>49</cp:revision>
  <dcterms:created xsi:type="dcterms:W3CDTF">2025-07-28T15:41:59Z</dcterms:created>
  <dcterms:modified xsi:type="dcterms:W3CDTF">2025-09-06T14:18:28Z</dcterms:modified>
</cp:coreProperties>
</file>