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sldIdLst>
    <p:sldId id="305" r:id="rId3"/>
    <p:sldId id="307" r:id="rId4"/>
    <p:sldId id="306" r:id="rId5"/>
    <p:sldId id="257" r:id="rId6"/>
    <p:sldId id="269" r:id="rId7"/>
    <p:sldId id="270" r:id="rId8"/>
    <p:sldId id="273" r:id="rId9"/>
    <p:sldId id="258" r:id="rId10"/>
    <p:sldId id="274" r:id="rId11"/>
    <p:sldId id="275" r:id="rId12"/>
    <p:sldId id="272" r:id="rId13"/>
    <p:sldId id="309" r:id="rId14"/>
    <p:sldId id="276" r:id="rId15"/>
    <p:sldId id="277" r:id="rId16"/>
    <p:sldId id="278" r:id="rId17"/>
    <p:sldId id="271" r:id="rId18"/>
    <p:sldId id="259" r:id="rId19"/>
    <p:sldId id="279" r:id="rId20"/>
    <p:sldId id="280" r:id="rId21"/>
    <p:sldId id="260" r:id="rId22"/>
    <p:sldId id="312" r:id="rId23"/>
    <p:sldId id="283" r:id="rId24"/>
    <p:sldId id="310" r:id="rId25"/>
    <p:sldId id="286" r:id="rId26"/>
    <p:sldId id="311" r:id="rId27"/>
    <p:sldId id="288" r:id="rId28"/>
    <p:sldId id="289" r:id="rId29"/>
    <p:sldId id="262" r:id="rId30"/>
    <p:sldId id="291" r:id="rId31"/>
    <p:sldId id="292" r:id="rId32"/>
    <p:sldId id="293" r:id="rId33"/>
    <p:sldId id="299" r:id="rId34"/>
    <p:sldId id="313" r:id="rId35"/>
    <p:sldId id="300" r:id="rId36"/>
    <p:sldId id="301" r:id="rId37"/>
    <p:sldId id="302" r:id="rId38"/>
    <p:sldId id="303" r:id="rId39"/>
    <p:sldId id="304" r:id="rId40"/>
    <p:sldId id="263" r:id="rId41"/>
    <p:sldId id="264" r:id="rId42"/>
    <p:sldId id="314" r:id="rId43"/>
    <p:sldId id="265" r:id="rId44"/>
    <p:sldId id="266" r:id="rId45"/>
    <p:sldId id="267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59" d="100"/>
          <a:sy n="59" d="100"/>
        </p:scale>
        <p:origin x="1152" y="28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3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jpg"/><Relationship Id="rId4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jpg"/><Relationship Id="rId4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4088C3-D53F-4F69-8F61-2F9BBFE42D0E}" type="doc">
      <dgm:prSet loTypeId="urn:microsoft.com/office/officeart/2008/layout/AlternatingPictureBlocks" loCatId="pictur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DO"/>
        </a:p>
      </dgm:t>
    </dgm:pt>
    <dgm:pt modelId="{B6D1C533-5AC0-43FB-A4DF-D98031030E5F}">
      <dgm:prSet/>
      <dgm:spPr/>
      <dgm:t>
        <a:bodyPr/>
        <a:lstStyle/>
        <a:p>
          <a:r>
            <a:rPr lang="es-DO"/>
            <a:t>La hipertensión afecta a más del 30% de los adultos en todo el mundo. </a:t>
          </a:r>
        </a:p>
      </dgm:t>
    </dgm:pt>
    <dgm:pt modelId="{4EEBC70E-9914-45A3-BE35-642A207A7C87}" type="parTrans" cxnId="{47FBE4FF-CB5A-439D-ADA4-931FA7F14D76}">
      <dgm:prSet/>
      <dgm:spPr/>
      <dgm:t>
        <a:bodyPr/>
        <a:lstStyle/>
        <a:p>
          <a:endParaRPr lang="es-DO"/>
        </a:p>
      </dgm:t>
    </dgm:pt>
    <dgm:pt modelId="{A5D78EDE-E221-4865-A5ED-A2ED88FA0E3F}" type="sibTrans" cxnId="{47FBE4FF-CB5A-439D-ADA4-931FA7F14D76}">
      <dgm:prSet/>
      <dgm:spPr/>
      <dgm:t>
        <a:bodyPr/>
        <a:lstStyle/>
        <a:p>
          <a:endParaRPr lang="es-DO"/>
        </a:p>
      </dgm:t>
    </dgm:pt>
    <dgm:pt modelId="{F28FCF63-420C-4C92-8DFE-F972DCCA1C4F}">
      <dgm:prSet/>
      <dgm:spPr/>
      <dgm:t>
        <a:bodyPr/>
        <a:lstStyle/>
        <a:p>
          <a:r>
            <a:rPr lang="es-DO" dirty="0"/>
            <a:t>Es el factor de riesgo cardiovascular (CV) modificable más frecuente y es responsable de más de 10 millones de muertes cada año.</a:t>
          </a:r>
        </a:p>
      </dgm:t>
    </dgm:pt>
    <dgm:pt modelId="{95FF3E02-FD83-43C2-B286-95D136D3BF46}" type="parTrans" cxnId="{146D8BF6-461D-425E-B12D-DDA18A0C7B56}">
      <dgm:prSet/>
      <dgm:spPr/>
      <dgm:t>
        <a:bodyPr/>
        <a:lstStyle/>
        <a:p>
          <a:endParaRPr lang="es-DO"/>
        </a:p>
      </dgm:t>
    </dgm:pt>
    <dgm:pt modelId="{4EA3E6F8-871F-4197-A9B9-EE3762A6C18A}" type="sibTrans" cxnId="{146D8BF6-461D-425E-B12D-DDA18A0C7B56}">
      <dgm:prSet/>
      <dgm:spPr/>
      <dgm:t>
        <a:bodyPr/>
        <a:lstStyle/>
        <a:p>
          <a:endParaRPr lang="es-DO"/>
        </a:p>
      </dgm:t>
    </dgm:pt>
    <dgm:pt modelId="{A5D74C04-6E25-4680-950C-B88B26604202}">
      <dgm:prSet/>
      <dgm:spPr/>
      <dgm:t>
        <a:bodyPr/>
        <a:lstStyle/>
        <a:p>
          <a:r>
            <a:rPr lang="es-DO">
              <a:solidFill>
                <a:srgbClr val="FF0000"/>
              </a:solidFill>
              <a:highlight>
                <a:srgbClr val="FFFF00"/>
              </a:highlight>
            </a:rPr>
            <a:t>~10% de HTA puede ser endocrina</a:t>
          </a:r>
          <a:endParaRPr lang="es-DO" dirty="0">
            <a:solidFill>
              <a:srgbClr val="FF0000"/>
            </a:solidFill>
            <a:highlight>
              <a:srgbClr val="FFFF00"/>
            </a:highlight>
          </a:endParaRPr>
        </a:p>
      </dgm:t>
    </dgm:pt>
    <dgm:pt modelId="{4A736708-D9A3-4C5F-A859-D81AD71EB27E}" type="parTrans" cxnId="{5C5936B3-775C-4288-A6DD-6607C3CEB08F}">
      <dgm:prSet/>
      <dgm:spPr/>
      <dgm:t>
        <a:bodyPr/>
        <a:lstStyle/>
        <a:p>
          <a:endParaRPr lang="es-DO"/>
        </a:p>
      </dgm:t>
    </dgm:pt>
    <dgm:pt modelId="{F85AFBC1-4A5F-452C-8867-60833AE8E061}" type="sibTrans" cxnId="{5C5936B3-775C-4288-A6DD-6607C3CEB08F}">
      <dgm:prSet/>
      <dgm:spPr/>
      <dgm:t>
        <a:bodyPr/>
        <a:lstStyle/>
        <a:p>
          <a:endParaRPr lang="es-DO"/>
        </a:p>
      </dgm:t>
    </dgm:pt>
    <dgm:pt modelId="{773E214D-2CFA-4009-BA90-B3DDA17FACB8}">
      <dgm:prSet/>
      <dgm:spPr/>
      <dgm:t>
        <a:bodyPr/>
        <a:lstStyle/>
        <a:p>
          <a:r>
            <a:rPr lang="es-DO" dirty="0"/>
            <a:t>Alta tasa de curación si se identifica</a:t>
          </a:r>
        </a:p>
      </dgm:t>
    </dgm:pt>
    <dgm:pt modelId="{CD4478BF-07DC-4B09-94BC-C1585B49DD84}" type="parTrans" cxnId="{82F086E8-2437-4669-B42A-4AF549F63D25}">
      <dgm:prSet/>
      <dgm:spPr/>
      <dgm:t>
        <a:bodyPr/>
        <a:lstStyle/>
        <a:p>
          <a:endParaRPr lang="es-DO"/>
        </a:p>
      </dgm:t>
    </dgm:pt>
    <dgm:pt modelId="{389C879F-E270-4960-B7FF-93FBE9B069E2}" type="sibTrans" cxnId="{82F086E8-2437-4669-B42A-4AF549F63D25}">
      <dgm:prSet/>
      <dgm:spPr/>
      <dgm:t>
        <a:bodyPr/>
        <a:lstStyle/>
        <a:p>
          <a:endParaRPr lang="es-DO"/>
        </a:p>
      </dgm:t>
    </dgm:pt>
    <dgm:pt modelId="{8C0052E7-0445-4FED-8462-85831459ACE4}">
      <dgm:prSet/>
      <dgm:spPr/>
      <dgm:t>
        <a:bodyPr/>
        <a:lstStyle/>
        <a:p>
          <a:r>
            <a:rPr lang="es-DO" dirty="0"/>
            <a:t>Internista: clave en sospecha precoz</a:t>
          </a:r>
        </a:p>
      </dgm:t>
    </dgm:pt>
    <dgm:pt modelId="{32A24359-4B2D-4D5E-BCB2-4330A159F166}" type="parTrans" cxnId="{15993901-D7A5-41EE-A9D1-67923330DF6A}">
      <dgm:prSet/>
      <dgm:spPr/>
      <dgm:t>
        <a:bodyPr/>
        <a:lstStyle/>
        <a:p>
          <a:endParaRPr lang="es-DO"/>
        </a:p>
      </dgm:t>
    </dgm:pt>
    <dgm:pt modelId="{9582EFD4-4E5A-49BB-A900-21EB36248C33}" type="sibTrans" cxnId="{15993901-D7A5-41EE-A9D1-67923330DF6A}">
      <dgm:prSet/>
      <dgm:spPr/>
      <dgm:t>
        <a:bodyPr/>
        <a:lstStyle/>
        <a:p>
          <a:endParaRPr lang="es-DO"/>
        </a:p>
      </dgm:t>
    </dgm:pt>
    <dgm:pt modelId="{1AD88FA4-ED02-4FBF-8C54-B6FF55B0AFCC}">
      <dgm:prSet/>
      <dgm:spPr/>
      <dgm:t>
        <a:bodyPr/>
        <a:lstStyle/>
        <a:p>
          <a:r>
            <a:rPr lang="es-DO" dirty="0"/>
            <a:t>Signos de alerta: &lt;30 o &gt;55 años, HTA resistente, hipopotasemia, rasgos hormonales</a:t>
          </a:r>
        </a:p>
      </dgm:t>
    </dgm:pt>
    <dgm:pt modelId="{27B7B82C-CB58-4C50-BBE8-9D56105529F1}" type="parTrans" cxnId="{B4986AE7-1AA2-471A-875A-CC25EB00ED70}">
      <dgm:prSet/>
      <dgm:spPr/>
      <dgm:t>
        <a:bodyPr/>
        <a:lstStyle/>
        <a:p>
          <a:endParaRPr lang="es-DO"/>
        </a:p>
      </dgm:t>
    </dgm:pt>
    <dgm:pt modelId="{17079015-3ED1-4DDC-9D93-946F9AF1FA4F}" type="sibTrans" cxnId="{B4986AE7-1AA2-471A-875A-CC25EB00ED70}">
      <dgm:prSet/>
      <dgm:spPr/>
      <dgm:t>
        <a:bodyPr/>
        <a:lstStyle/>
        <a:p>
          <a:endParaRPr lang="es-DO"/>
        </a:p>
      </dgm:t>
    </dgm:pt>
    <dgm:pt modelId="{B744A73D-AEA8-4190-8DBD-28D6C45C07B8}" type="pres">
      <dgm:prSet presAssocID="{194088C3-D53F-4F69-8F61-2F9BBFE42D0E}" presName="linearFlow" presStyleCnt="0">
        <dgm:presLayoutVars>
          <dgm:dir/>
          <dgm:resizeHandles val="exact"/>
        </dgm:presLayoutVars>
      </dgm:prSet>
      <dgm:spPr/>
    </dgm:pt>
    <dgm:pt modelId="{D0A8A9AD-4049-4416-8821-9E313B4FBE49}" type="pres">
      <dgm:prSet presAssocID="{B6D1C533-5AC0-43FB-A4DF-D98031030E5F}" presName="comp" presStyleCnt="0"/>
      <dgm:spPr/>
    </dgm:pt>
    <dgm:pt modelId="{9A5F13CB-D344-4059-93BA-CB13736BA839}" type="pres">
      <dgm:prSet presAssocID="{B6D1C533-5AC0-43FB-A4DF-D98031030E5F}" presName="rect2" presStyleLbl="node1" presStyleIdx="0" presStyleCnt="2">
        <dgm:presLayoutVars>
          <dgm:bulletEnabled val="1"/>
        </dgm:presLayoutVars>
      </dgm:prSet>
      <dgm:spPr/>
    </dgm:pt>
    <dgm:pt modelId="{A5D67F85-EAFC-443B-9942-19EB082D7F55}" type="pres">
      <dgm:prSet presAssocID="{B6D1C533-5AC0-43FB-A4DF-D98031030E5F}" presName="rect1" presStyleLbl="lnNode1" presStyleIdx="0" presStyleCnt="2"/>
      <dgm:spPr>
        <a:blipFill>
          <a:blip xmlns:r="http://schemas.openxmlformats.org/officeDocument/2006/relationships" r:embed="rId1"/>
          <a:srcRect/>
          <a:stretch>
            <a:fillRect l="-15000" r="-15000"/>
          </a:stretch>
        </a:blipFill>
      </dgm:spPr>
    </dgm:pt>
    <dgm:pt modelId="{45E01556-3639-454A-98E8-6117342C48F9}" type="pres">
      <dgm:prSet presAssocID="{A5D78EDE-E221-4865-A5ED-A2ED88FA0E3F}" presName="sibTrans" presStyleCnt="0"/>
      <dgm:spPr/>
    </dgm:pt>
    <dgm:pt modelId="{9C023E31-63C0-4B60-8FF8-7AC43CAB51AD}" type="pres">
      <dgm:prSet presAssocID="{1AD88FA4-ED02-4FBF-8C54-B6FF55B0AFCC}" presName="comp" presStyleCnt="0"/>
      <dgm:spPr/>
    </dgm:pt>
    <dgm:pt modelId="{9F82F6A8-FB4D-42C6-8A9C-04C318644565}" type="pres">
      <dgm:prSet presAssocID="{1AD88FA4-ED02-4FBF-8C54-B6FF55B0AFCC}" presName="rect2" presStyleLbl="node1" presStyleIdx="1" presStyleCnt="2">
        <dgm:presLayoutVars>
          <dgm:bulletEnabled val="1"/>
        </dgm:presLayoutVars>
      </dgm:prSet>
      <dgm:spPr/>
    </dgm:pt>
    <dgm:pt modelId="{FC78675B-2712-401A-8190-7FFD4143EFB8}" type="pres">
      <dgm:prSet presAssocID="{1AD88FA4-ED02-4FBF-8C54-B6FF55B0AFCC}" presName="rect1" presStyleLbl="lnNode1" presStyleIdx="1" presStyleCnt="2" custScaleX="122679" custLinFactNeighborX="1219" custLinFactNeighborY="-8774"/>
      <dgm:spPr>
        <a:blipFill rotWithShape="1">
          <a:blip xmlns:r="http://schemas.openxmlformats.org/officeDocument/2006/relationships" r:embed="rId2"/>
          <a:srcRect/>
          <a:stretch>
            <a:fillRect l="-18000" r="-18000"/>
          </a:stretch>
        </a:blipFill>
      </dgm:spPr>
    </dgm:pt>
  </dgm:ptLst>
  <dgm:cxnLst>
    <dgm:cxn modelId="{15993901-D7A5-41EE-A9D1-67923330DF6A}" srcId="{B6D1C533-5AC0-43FB-A4DF-D98031030E5F}" destId="{8C0052E7-0445-4FED-8462-85831459ACE4}" srcOrd="3" destOrd="0" parTransId="{32A24359-4B2D-4D5E-BCB2-4330A159F166}" sibTransId="{9582EFD4-4E5A-49BB-A900-21EB36248C33}"/>
    <dgm:cxn modelId="{EF954F52-6DB3-42AB-B641-26232DD05BFE}" type="presOf" srcId="{8C0052E7-0445-4FED-8462-85831459ACE4}" destId="{9A5F13CB-D344-4059-93BA-CB13736BA839}" srcOrd="0" destOrd="4" presId="urn:microsoft.com/office/officeart/2008/layout/AlternatingPictureBlocks"/>
    <dgm:cxn modelId="{D1555F8B-594A-4558-B53D-2897BEBA6213}" type="presOf" srcId="{A5D74C04-6E25-4680-950C-B88B26604202}" destId="{9A5F13CB-D344-4059-93BA-CB13736BA839}" srcOrd="0" destOrd="2" presId="urn:microsoft.com/office/officeart/2008/layout/AlternatingPictureBlocks"/>
    <dgm:cxn modelId="{5C5936B3-775C-4288-A6DD-6607C3CEB08F}" srcId="{B6D1C533-5AC0-43FB-A4DF-D98031030E5F}" destId="{A5D74C04-6E25-4680-950C-B88B26604202}" srcOrd="1" destOrd="0" parTransId="{4A736708-D9A3-4C5F-A859-D81AD71EB27E}" sibTransId="{F85AFBC1-4A5F-452C-8867-60833AE8E061}"/>
    <dgm:cxn modelId="{A39BF9BB-1A7B-4A36-9BAE-D2B050F3962F}" type="presOf" srcId="{B6D1C533-5AC0-43FB-A4DF-D98031030E5F}" destId="{9A5F13CB-D344-4059-93BA-CB13736BA839}" srcOrd="0" destOrd="0" presId="urn:microsoft.com/office/officeart/2008/layout/AlternatingPictureBlocks"/>
    <dgm:cxn modelId="{49BA6DBE-5C86-4C2E-A7BA-5292FE99196B}" type="presOf" srcId="{F28FCF63-420C-4C92-8DFE-F972DCCA1C4F}" destId="{9A5F13CB-D344-4059-93BA-CB13736BA839}" srcOrd="0" destOrd="1" presId="urn:microsoft.com/office/officeart/2008/layout/AlternatingPictureBlocks"/>
    <dgm:cxn modelId="{1DC312C9-96DD-4C54-B7B8-4426D7B3967C}" type="presOf" srcId="{1AD88FA4-ED02-4FBF-8C54-B6FF55B0AFCC}" destId="{9F82F6A8-FB4D-42C6-8A9C-04C318644565}" srcOrd="0" destOrd="0" presId="urn:microsoft.com/office/officeart/2008/layout/AlternatingPictureBlocks"/>
    <dgm:cxn modelId="{B4986AE7-1AA2-471A-875A-CC25EB00ED70}" srcId="{194088C3-D53F-4F69-8F61-2F9BBFE42D0E}" destId="{1AD88FA4-ED02-4FBF-8C54-B6FF55B0AFCC}" srcOrd="1" destOrd="0" parTransId="{27B7B82C-CB58-4C50-BBE8-9D56105529F1}" sibTransId="{17079015-3ED1-4DDC-9D93-946F9AF1FA4F}"/>
    <dgm:cxn modelId="{82F086E8-2437-4669-B42A-4AF549F63D25}" srcId="{B6D1C533-5AC0-43FB-A4DF-D98031030E5F}" destId="{773E214D-2CFA-4009-BA90-B3DDA17FACB8}" srcOrd="2" destOrd="0" parTransId="{CD4478BF-07DC-4B09-94BC-C1585B49DD84}" sibTransId="{389C879F-E270-4960-B7FF-93FBE9B069E2}"/>
    <dgm:cxn modelId="{613378EB-7BF6-48A5-AE13-BF15028E3755}" type="presOf" srcId="{773E214D-2CFA-4009-BA90-B3DDA17FACB8}" destId="{9A5F13CB-D344-4059-93BA-CB13736BA839}" srcOrd="0" destOrd="3" presId="urn:microsoft.com/office/officeart/2008/layout/AlternatingPictureBlocks"/>
    <dgm:cxn modelId="{B95852F0-86E4-453D-B5E2-4DAC3A6BD6FF}" type="presOf" srcId="{194088C3-D53F-4F69-8F61-2F9BBFE42D0E}" destId="{B744A73D-AEA8-4190-8DBD-28D6C45C07B8}" srcOrd="0" destOrd="0" presId="urn:microsoft.com/office/officeart/2008/layout/AlternatingPictureBlocks"/>
    <dgm:cxn modelId="{146D8BF6-461D-425E-B12D-DDA18A0C7B56}" srcId="{B6D1C533-5AC0-43FB-A4DF-D98031030E5F}" destId="{F28FCF63-420C-4C92-8DFE-F972DCCA1C4F}" srcOrd="0" destOrd="0" parTransId="{95FF3E02-FD83-43C2-B286-95D136D3BF46}" sibTransId="{4EA3E6F8-871F-4197-A9B9-EE3762A6C18A}"/>
    <dgm:cxn modelId="{47FBE4FF-CB5A-439D-ADA4-931FA7F14D76}" srcId="{194088C3-D53F-4F69-8F61-2F9BBFE42D0E}" destId="{B6D1C533-5AC0-43FB-A4DF-D98031030E5F}" srcOrd="0" destOrd="0" parTransId="{4EEBC70E-9914-45A3-BE35-642A207A7C87}" sibTransId="{A5D78EDE-E221-4865-A5ED-A2ED88FA0E3F}"/>
    <dgm:cxn modelId="{DC88BB26-C99E-4636-8E98-8581FE23F260}" type="presParOf" srcId="{B744A73D-AEA8-4190-8DBD-28D6C45C07B8}" destId="{D0A8A9AD-4049-4416-8821-9E313B4FBE49}" srcOrd="0" destOrd="0" presId="urn:microsoft.com/office/officeart/2008/layout/AlternatingPictureBlocks"/>
    <dgm:cxn modelId="{F524DDBE-864E-47BC-8D44-419877EB1467}" type="presParOf" srcId="{D0A8A9AD-4049-4416-8821-9E313B4FBE49}" destId="{9A5F13CB-D344-4059-93BA-CB13736BA839}" srcOrd="0" destOrd="0" presId="urn:microsoft.com/office/officeart/2008/layout/AlternatingPictureBlocks"/>
    <dgm:cxn modelId="{86E45E4E-DB7B-4FFF-9902-929C3886E007}" type="presParOf" srcId="{D0A8A9AD-4049-4416-8821-9E313B4FBE49}" destId="{A5D67F85-EAFC-443B-9942-19EB082D7F55}" srcOrd="1" destOrd="0" presId="urn:microsoft.com/office/officeart/2008/layout/AlternatingPictureBlocks"/>
    <dgm:cxn modelId="{A2D0FF34-4FAF-48BF-9EDA-8544DE1D8CBE}" type="presParOf" srcId="{B744A73D-AEA8-4190-8DBD-28D6C45C07B8}" destId="{45E01556-3639-454A-98E8-6117342C48F9}" srcOrd="1" destOrd="0" presId="urn:microsoft.com/office/officeart/2008/layout/AlternatingPictureBlocks"/>
    <dgm:cxn modelId="{6728F973-2CA0-4246-B3CE-1B965AABEC3B}" type="presParOf" srcId="{B744A73D-AEA8-4190-8DBD-28D6C45C07B8}" destId="{9C023E31-63C0-4B60-8FF8-7AC43CAB51AD}" srcOrd="2" destOrd="0" presId="urn:microsoft.com/office/officeart/2008/layout/AlternatingPictureBlocks"/>
    <dgm:cxn modelId="{8FDE39C3-4DA9-45F3-8B3F-84FF198C0A1D}" type="presParOf" srcId="{9C023E31-63C0-4B60-8FF8-7AC43CAB51AD}" destId="{9F82F6A8-FB4D-42C6-8A9C-04C318644565}" srcOrd="0" destOrd="0" presId="urn:microsoft.com/office/officeart/2008/layout/AlternatingPictureBlocks"/>
    <dgm:cxn modelId="{EA068170-FB26-4784-9F9B-36A562646179}" type="presParOf" srcId="{9C023E31-63C0-4B60-8FF8-7AC43CAB51AD}" destId="{FC78675B-2712-401A-8190-7FFD4143EFB8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A6426BE-1D0B-4605-9DE5-DB0DE42A70D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s-DO"/>
        </a:p>
      </dgm:t>
    </dgm:pt>
    <dgm:pt modelId="{96233707-E112-4310-8343-7A516AA12F7C}">
      <dgm:prSet/>
      <dgm:spPr/>
      <dgm:t>
        <a:bodyPr/>
        <a:lstStyle/>
        <a:p>
          <a:r>
            <a:rPr lang="es-DO"/>
            <a:t>Hipercortisolismo crónico.</a:t>
          </a:r>
        </a:p>
      </dgm:t>
    </dgm:pt>
    <dgm:pt modelId="{4A575E8B-30A7-4795-A4C9-E13A0149A541}" type="parTrans" cxnId="{484C51D3-2160-4406-BAAD-B093047D8490}">
      <dgm:prSet/>
      <dgm:spPr/>
      <dgm:t>
        <a:bodyPr/>
        <a:lstStyle/>
        <a:p>
          <a:endParaRPr lang="es-DO"/>
        </a:p>
      </dgm:t>
    </dgm:pt>
    <dgm:pt modelId="{99EC3E0B-8F7B-48EA-8B89-C84526D3EEB3}" type="sibTrans" cxnId="{484C51D3-2160-4406-BAAD-B093047D8490}">
      <dgm:prSet/>
      <dgm:spPr/>
      <dgm:t>
        <a:bodyPr/>
        <a:lstStyle/>
        <a:p>
          <a:endParaRPr lang="es-DO"/>
        </a:p>
      </dgm:t>
    </dgm:pt>
    <dgm:pt modelId="{BBF25009-8A0C-412A-B977-2CD3BEFFDDED}">
      <dgm:prSet/>
      <dgm:spPr/>
      <dgm:t>
        <a:bodyPr/>
        <a:lstStyle/>
        <a:p>
          <a:r>
            <a:rPr lang="es-DO" dirty="0"/>
            <a:t>Exógeno: uso prolongado de glucocorticoides (más frecuente).</a:t>
          </a:r>
        </a:p>
      </dgm:t>
    </dgm:pt>
    <dgm:pt modelId="{5A7CBEE3-332E-4413-A235-A81099F32328}" type="parTrans" cxnId="{6F2931DC-8374-40F9-8A5B-361D179398DC}">
      <dgm:prSet/>
      <dgm:spPr/>
      <dgm:t>
        <a:bodyPr/>
        <a:lstStyle/>
        <a:p>
          <a:endParaRPr lang="es-DO"/>
        </a:p>
      </dgm:t>
    </dgm:pt>
    <dgm:pt modelId="{0123FA34-0369-4894-8872-B932578E5B71}" type="sibTrans" cxnId="{6F2931DC-8374-40F9-8A5B-361D179398DC}">
      <dgm:prSet/>
      <dgm:spPr/>
      <dgm:t>
        <a:bodyPr/>
        <a:lstStyle/>
        <a:p>
          <a:endParaRPr lang="es-DO"/>
        </a:p>
      </dgm:t>
    </dgm:pt>
    <dgm:pt modelId="{A5396037-3480-4591-8200-516EF574ADDC}">
      <dgm:prSet/>
      <dgm:spPr/>
      <dgm:t>
        <a:bodyPr/>
        <a:lstStyle/>
        <a:p>
          <a:r>
            <a:rPr lang="es-DO"/>
            <a:t>Endógeno: producción autónoma de cortisol.</a:t>
          </a:r>
        </a:p>
      </dgm:t>
    </dgm:pt>
    <dgm:pt modelId="{C34A0960-5B2C-42F5-8775-86D6856ED08E}" type="parTrans" cxnId="{5293EF8C-50F8-4D37-A61E-874F2204718E}">
      <dgm:prSet/>
      <dgm:spPr/>
      <dgm:t>
        <a:bodyPr/>
        <a:lstStyle/>
        <a:p>
          <a:endParaRPr lang="es-DO"/>
        </a:p>
      </dgm:t>
    </dgm:pt>
    <dgm:pt modelId="{F3CE137F-308D-439F-B4A0-625FD09FBD0C}" type="sibTrans" cxnId="{5293EF8C-50F8-4D37-A61E-874F2204718E}">
      <dgm:prSet/>
      <dgm:spPr/>
      <dgm:t>
        <a:bodyPr/>
        <a:lstStyle/>
        <a:p>
          <a:endParaRPr lang="es-DO"/>
        </a:p>
      </dgm:t>
    </dgm:pt>
    <dgm:pt modelId="{D4A43B4E-2E6D-4322-8AE3-9042C9A6304B}">
      <dgm:prSet/>
      <dgm:spPr/>
      <dgm:t>
        <a:bodyPr/>
        <a:lstStyle/>
        <a:p>
          <a:r>
            <a:rPr lang="es-DO"/>
            <a:t>ACT</a:t>
          </a:r>
          <a:r>
            <a:rPr lang="en-US"/>
            <a:t>H</a:t>
          </a:r>
          <a:r>
            <a:rPr lang="es-DO"/>
            <a:t>-dependiente: adenoma hipofisario (enfermedad de Cushing) o tumores ectópicos.</a:t>
          </a:r>
        </a:p>
      </dgm:t>
    </dgm:pt>
    <dgm:pt modelId="{66CF8E70-A817-4C2A-8C6C-AA548C29AAE9}" type="parTrans" cxnId="{C6189451-5CE9-41A8-83A6-84360D91309B}">
      <dgm:prSet/>
      <dgm:spPr/>
      <dgm:t>
        <a:bodyPr/>
        <a:lstStyle/>
        <a:p>
          <a:endParaRPr lang="es-DO"/>
        </a:p>
      </dgm:t>
    </dgm:pt>
    <dgm:pt modelId="{02BEE7B5-1920-4140-9240-79BE67FC2E0F}" type="sibTrans" cxnId="{C6189451-5CE9-41A8-83A6-84360D91309B}">
      <dgm:prSet/>
      <dgm:spPr/>
      <dgm:t>
        <a:bodyPr/>
        <a:lstStyle/>
        <a:p>
          <a:endParaRPr lang="es-DO"/>
        </a:p>
      </dgm:t>
    </dgm:pt>
    <dgm:pt modelId="{AC58C72C-C319-437F-BFE4-9324AEA5DB86}">
      <dgm:prSet/>
      <dgm:spPr/>
      <dgm:t>
        <a:bodyPr/>
        <a:lstStyle/>
        <a:p>
          <a:r>
            <a:rPr lang="es-DO"/>
            <a:t>ACTH-independiente: adenoma o carcinoma adrenal.</a:t>
          </a:r>
        </a:p>
      </dgm:t>
    </dgm:pt>
    <dgm:pt modelId="{0B4D4D4C-CDAD-40D9-98A9-81152D70D9BF}" type="parTrans" cxnId="{8DCF29DA-D22F-4DB0-B4AE-1421AB666F8D}">
      <dgm:prSet/>
      <dgm:spPr/>
      <dgm:t>
        <a:bodyPr/>
        <a:lstStyle/>
        <a:p>
          <a:endParaRPr lang="es-DO"/>
        </a:p>
      </dgm:t>
    </dgm:pt>
    <dgm:pt modelId="{07BA69A6-7B4B-480F-9AC3-7FB4BC2F39FD}" type="sibTrans" cxnId="{8DCF29DA-D22F-4DB0-B4AE-1421AB666F8D}">
      <dgm:prSet/>
      <dgm:spPr/>
      <dgm:t>
        <a:bodyPr/>
        <a:lstStyle/>
        <a:p>
          <a:endParaRPr lang="es-DO"/>
        </a:p>
      </dgm:t>
    </dgm:pt>
    <dgm:pt modelId="{C9492032-CFC1-48FB-A8B5-790DCED1C9DC}" type="pres">
      <dgm:prSet presAssocID="{FA6426BE-1D0B-4605-9DE5-DB0DE42A70DF}" presName="linear" presStyleCnt="0">
        <dgm:presLayoutVars>
          <dgm:animLvl val="lvl"/>
          <dgm:resizeHandles val="exact"/>
        </dgm:presLayoutVars>
      </dgm:prSet>
      <dgm:spPr/>
    </dgm:pt>
    <dgm:pt modelId="{EEE5F27B-4B72-4ABE-BC68-61D04D53E4EB}" type="pres">
      <dgm:prSet presAssocID="{96233707-E112-4310-8343-7A516AA12F7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8C7DC6F-4BB8-4E87-9436-BC52A87DC7B0}" type="pres">
      <dgm:prSet presAssocID="{99EC3E0B-8F7B-48EA-8B89-C84526D3EEB3}" presName="spacer" presStyleCnt="0"/>
      <dgm:spPr/>
    </dgm:pt>
    <dgm:pt modelId="{951DD493-6959-4ABC-8218-1B9242B70498}" type="pres">
      <dgm:prSet presAssocID="{BBF25009-8A0C-412A-B977-2CD3BEFFDDE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B6F0A4A-8554-4922-8CC0-7FC46E8420FA}" type="pres">
      <dgm:prSet presAssocID="{0123FA34-0369-4894-8872-B932578E5B71}" presName="spacer" presStyleCnt="0"/>
      <dgm:spPr/>
    </dgm:pt>
    <dgm:pt modelId="{BE4B0B24-1F53-4EEC-A0F8-3925DBD76FE1}" type="pres">
      <dgm:prSet presAssocID="{A5396037-3480-4591-8200-516EF574ADDC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D3D688D1-6235-4573-8A4D-F036214BEF36}" type="pres">
      <dgm:prSet presAssocID="{A5396037-3480-4591-8200-516EF574ADDC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5F03E010-0768-407C-8AFF-B8AA1F7A66E9}" type="presOf" srcId="{FA6426BE-1D0B-4605-9DE5-DB0DE42A70DF}" destId="{C9492032-CFC1-48FB-A8B5-790DCED1C9DC}" srcOrd="0" destOrd="0" presId="urn:microsoft.com/office/officeart/2005/8/layout/vList2"/>
    <dgm:cxn modelId="{48691C15-F92D-44E3-8354-B54DE35B6CFB}" type="presOf" srcId="{A5396037-3480-4591-8200-516EF574ADDC}" destId="{BE4B0B24-1F53-4EEC-A0F8-3925DBD76FE1}" srcOrd="0" destOrd="0" presId="urn:microsoft.com/office/officeart/2005/8/layout/vList2"/>
    <dgm:cxn modelId="{C6189451-5CE9-41A8-83A6-84360D91309B}" srcId="{A5396037-3480-4591-8200-516EF574ADDC}" destId="{D4A43B4E-2E6D-4322-8AE3-9042C9A6304B}" srcOrd="0" destOrd="0" parTransId="{66CF8E70-A817-4C2A-8C6C-AA548C29AAE9}" sibTransId="{02BEE7B5-1920-4140-9240-79BE67FC2E0F}"/>
    <dgm:cxn modelId="{5293EF8C-50F8-4D37-A61E-874F2204718E}" srcId="{FA6426BE-1D0B-4605-9DE5-DB0DE42A70DF}" destId="{A5396037-3480-4591-8200-516EF574ADDC}" srcOrd="2" destOrd="0" parTransId="{C34A0960-5B2C-42F5-8775-86D6856ED08E}" sibTransId="{F3CE137F-308D-439F-B4A0-625FD09FBD0C}"/>
    <dgm:cxn modelId="{CBB827C6-8153-408A-ADF2-078649E19111}" type="presOf" srcId="{BBF25009-8A0C-412A-B977-2CD3BEFFDDED}" destId="{951DD493-6959-4ABC-8218-1B9242B70498}" srcOrd="0" destOrd="0" presId="urn:microsoft.com/office/officeart/2005/8/layout/vList2"/>
    <dgm:cxn modelId="{484C51D3-2160-4406-BAAD-B093047D8490}" srcId="{FA6426BE-1D0B-4605-9DE5-DB0DE42A70DF}" destId="{96233707-E112-4310-8343-7A516AA12F7C}" srcOrd="0" destOrd="0" parTransId="{4A575E8B-30A7-4795-A4C9-E13A0149A541}" sibTransId="{99EC3E0B-8F7B-48EA-8B89-C84526D3EEB3}"/>
    <dgm:cxn modelId="{C1D6DBD5-7C80-489F-878C-15E84819441A}" type="presOf" srcId="{96233707-E112-4310-8343-7A516AA12F7C}" destId="{EEE5F27B-4B72-4ABE-BC68-61D04D53E4EB}" srcOrd="0" destOrd="0" presId="urn:microsoft.com/office/officeart/2005/8/layout/vList2"/>
    <dgm:cxn modelId="{8DCF29DA-D22F-4DB0-B4AE-1421AB666F8D}" srcId="{A5396037-3480-4591-8200-516EF574ADDC}" destId="{AC58C72C-C319-437F-BFE4-9324AEA5DB86}" srcOrd="1" destOrd="0" parTransId="{0B4D4D4C-CDAD-40D9-98A9-81152D70D9BF}" sibTransId="{07BA69A6-7B4B-480F-9AC3-7FB4BC2F39FD}"/>
    <dgm:cxn modelId="{6F2931DC-8374-40F9-8A5B-361D179398DC}" srcId="{FA6426BE-1D0B-4605-9DE5-DB0DE42A70DF}" destId="{BBF25009-8A0C-412A-B977-2CD3BEFFDDED}" srcOrd="1" destOrd="0" parTransId="{5A7CBEE3-332E-4413-A235-A81099F32328}" sibTransId="{0123FA34-0369-4894-8872-B932578E5B71}"/>
    <dgm:cxn modelId="{432B88DD-5140-4674-9C3F-12ABDD5B4215}" type="presOf" srcId="{AC58C72C-C319-437F-BFE4-9324AEA5DB86}" destId="{D3D688D1-6235-4573-8A4D-F036214BEF36}" srcOrd="0" destOrd="1" presId="urn:microsoft.com/office/officeart/2005/8/layout/vList2"/>
    <dgm:cxn modelId="{DF1F12F5-39DD-4905-ABDE-60AB773332F0}" type="presOf" srcId="{D4A43B4E-2E6D-4322-8AE3-9042C9A6304B}" destId="{D3D688D1-6235-4573-8A4D-F036214BEF36}" srcOrd="0" destOrd="0" presId="urn:microsoft.com/office/officeart/2005/8/layout/vList2"/>
    <dgm:cxn modelId="{6EA7AAF8-8AE3-4810-8837-1D32CA0E8158}" type="presParOf" srcId="{C9492032-CFC1-48FB-A8B5-790DCED1C9DC}" destId="{EEE5F27B-4B72-4ABE-BC68-61D04D53E4EB}" srcOrd="0" destOrd="0" presId="urn:microsoft.com/office/officeart/2005/8/layout/vList2"/>
    <dgm:cxn modelId="{A36EC862-712A-4A68-88C3-7D231A5C1735}" type="presParOf" srcId="{C9492032-CFC1-48FB-A8B5-790DCED1C9DC}" destId="{28C7DC6F-4BB8-4E87-9436-BC52A87DC7B0}" srcOrd="1" destOrd="0" presId="urn:microsoft.com/office/officeart/2005/8/layout/vList2"/>
    <dgm:cxn modelId="{61882C77-0B71-457D-9FCC-0190CC0D2796}" type="presParOf" srcId="{C9492032-CFC1-48FB-A8B5-790DCED1C9DC}" destId="{951DD493-6959-4ABC-8218-1B9242B70498}" srcOrd="2" destOrd="0" presId="urn:microsoft.com/office/officeart/2005/8/layout/vList2"/>
    <dgm:cxn modelId="{3DCE24E4-CB9F-4C0E-8CFA-A769E8008FFE}" type="presParOf" srcId="{C9492032-CFC1-48FB-A8B5-790DCED1C9DC}" destId="{2B6F0A4A-8554-4922-8CC0-7FC46E8420FA}" srcOrd="3" destOrd="0" presId="urn:microsoft.com/office/officeart/2005/8/layout/vList2"/>
    <dgm:cxn modelId="{CA1D8348-B279-4C73-AC61-79F56CD91551}" type="presParOf" srcId="{C9492032-CFC1-48FB-A8B5-790DCED1C9DC}" destId="{BE4B0B24-1F53-4EEC-A0F8-3925DBD76FE1}" srcOrd="4" destOrd="0" presId="urn:microsoft.com/office/officeart/2005/8/layout/vList2"/>
    <dgm:cxn modelId="{68E40CCB-F180-40C5-8A7D-0D8F7DFC0371}" type="presParOf" srcId="{C9492032-CFC1-48FB-A8B5-790DCED1C9DC}" destId="{D3D688D1-6235-4573-8A4D-F036214BEF36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42DA214-795D-4827-BC5C-5A7C9E4D332C}" type="doc">
      <dgm:prSet loTypeId="urn:microsoft.com/office/officeart/2005/8/layout/process5" loCatId="process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12BFBC5-1EB2-4870-9437-1E928400DB8B}">
      <dgm:prSet phldrT="[Text]" custT="1"/>
      <dgm:spPr/>
      <dgm:t>
        <a:bodyPr/>
        <a:lstStyle/>
        <a:p>
          <a:r>
            <a:rPr lang="en-US" sz="3200" dirty="0"/>
            <a:t>Sind. Cushing </a:t>
          </a:r>
        </a:p>
      </dgm:t>
    </dgm:pt>
    <dgm:pt modelId="{3C502860-A13A-4B1B-BD77-6FFF8B92838B}" type="parTrans" cxnId="{9B472967-DA3B-4E02-BF29-A112ED6A4242}">
      <dgm:prSet/>
      <dgm:spPr/>
      <dgm:t>
        <a:bodyPr/>
        <a:lstStyle/>
        <a:p>
          <a:endParaRPr lang="en-US"/>
        </a:p>
      </dgm:t>
    </dgm:pt>
    <dgm:pt modelId="{D1FFAF07-0329-4ED6-9853-83B4AEB79667}" type="sibTrans" cxnId="{9B472967-DA3B-4E02-BF29-A112ED6A4242}">
      <dgm:prSet/>
      <dgm:spPr/>
      <dgm:t>
        <a:bodyPr/>
        <a:lstStyle/>
        <a:p>
          <a:endParaRPr lang="en-US"/>
        </a:p>
      </dgm:t>
    </dgm:pt>
    <dgm:pt modelId="{D89F29D1-9B9A-451D-B62C-BA03C9643C9B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Presencia de </a:t>
          </a:r>
          <a:r>
            <a:rPr lang="en-US" dirty="0" err="1"/>
            <a:t>varios</a:t>
          </a:r>
          <a:r>
            <a:rPr lang="en-US" dirty="0"/>
            <a:t> </a:t>
          </a:r>
          <a:r>
            <a:rPr lang="en-US" dirty="0" err="1"/>
            <a:t>signos</a:t>
          </a:r>
          <a:r>
            <a:rPr lang="en-US" dirty="0"/>
            <a:t> de </a:t>
          </a:r>
          <a:r>
            <a:rPr lang="en-US" dirty="0" err="1"/>
            <a:t>hipercortisolismo</a:t>
          </a:r>
          <a:r>
            <a:rPr lang="en-US" dirty="0"/>
            <a:t>, </a:t>
          </a:r>
          <a:r>
            <a:rPr lang="en-US" dirty="0" err="1"/>
            <a:t>especialmente</a:t>
          </a:r>
          <a:r>
            <a:rPr lang="en-US" dirty="0"/>
            <a:t> con </a:t>
          </a:r>
          <a:r>
            <a:rPr lang="en-US" dirty="0" err="1"/>
            <a:t>patologias</a:t>
          </a:r>
          <a:r>
            <a:rPr lang="en-US" dirty="0"/>
            <a:t> </a:t>
          </a:r>
          <a:r>
            <a:rPr lang="en-US" dirty="0" err="1"/>
            <a:t>raras</a:t>
          </a:r>
          <a:r>
            <a:rPr lang="en-US" dirty="0"/>
            <a:t> con respect a la </a:t>
          </a:r>
          <a:r>
            <a:rPr lang="en-US" dirty="0" err="1"/>
            <a:t>edad</a:t>
          </a:r>
          <a:r>
            <a:rPr lang="en-US" dirty="0"/>
            <a:t> del </a:t>
          </a:r>
          <a:r>
            <a:rPr lang="en-US" dirty="0" err="1"/>
            <a:t>paciente</a:t>
          </a:r>
          <a:r>
            <a:rPr lang="en-US" dirty="0"/>
            <a:t>: </a:t>
          </a:r>
        </a:p>
      </dgm:t>
    </dgm:pt>
    <dgm:pt modelId="{C4A2A94E-98F7-48E0-A8E6-DCBEEFB5B6B9}" type="parTrans" cxnId="{37CA0002-A028-4A89-BAC3-73034838787E}">
      <dgm:prSet/>
      <dgm:spPr/>
      <dgm:t>
        <a:bodyPr/>
        <a:lstStyle/>
        <a:p>
          <a:endParaRPr lang="en-US"/>
        </a:p>
      </dgm:t>
    </dgm:pt>
    <dgm:pt modelId="{F977D678-6C69-423B-B3CB-32CB06AAFA8F}" type="sibTrans" cxnId="{37CA0002-A028-4A89-BAC3-73034838787E}">
      <dgm:prSet/>
      <dgm:spPr/>
      <dgm:t>
        <a:bodyPr/>
        <a:lstStyle/>
        <a:p>
          <a:endParaRPr lang="en-US"/>
        </a:p>
      </dgm:t>
    </dgm:pt>
    <dgm:pt modelId="{95CC4BC7-4726-457A-B79C-7FD28D82F4AC}">
      <dgm:prSet phldrT="[Text]"/>
      <dgm:spPr/>
      <dgm:t>
        <a:bodyPr/>
        <a:lstStyle/>
        <a:p>
          <a:r>
            <a:rPr lang="en-US" dirty="0"/>
            <a:t>Cortisol libre </a:t>
          </a:r>
          <a:r>
            <a:rPr lang="en-US" dirty="0" err="1"/>
            <a:t>en</a:t>
          </a:r>
          <a:r>
            <a:rPr lang="en-US" dirty="0"/>
            <a:t> </a:t>
          </a:r>
          <a:r>
            <a:rPr lang="en-US" dirty="0" err="1"/>
            <a:t>orina</a:t>
          </a:r>
          <a:r>
            <a:rPr lang="en-US" dirty="0"/>
            <a:t> 24 h (</a:t>
          </a:r>
          <a:r>
            <a:rPr lang="en-US" dirty="0" err="1"/>
            <a:t>asociado</a:t>
          </a:r>
          <a:r>
            <a:rPr lang="en-US" dirty="0"/>
            <a:t> con </a:t>
          </a:r>
          <a:r>
            <a:rPr lang="en-US" dirty="0" err="1"/>
            <a:t>ensayo</a:t>
          </a:r>
          <a:r>
            <a:rPr lang="en-US" dirty="0"/>
            <a:t> de </a:t>
          </a:r>
          <a:r>
            <a:rPr lang="en-US" dirty="0" err="1"/>
            <a:t>creatinina</a:t>
          </a:r>
          <a:r>
            <a:rPr lang="en-US" dirty="0"/>
            <a:t> </a:t>
          </a:r>
          <a:r>
            <a:rPr lang="en-US" dirty="0" err="1"/>
            <a:t>urinaria</a:t>
          </a:r>
          <a:r>
            <a:rPr lang="en-US" dirty="0"/>
            <a:t> 24 horas)</a:t>
          </a:r>
        </a:p>
        <a:p>
          <a:r>
            <a:rPr lang="en-US" dirty="0"/>
            <a:t>Test de suppression con 1 mg de </a:t>
          </a:r>
          <a:r>
            <a:rPr lang="en-US" dirty="0" err="1"/>
            <a:t>dexametasona</a:t>
          </a:r>
          <a:endParaRPr lang="en-US" dirty="0"/>
        </a:p>
        <a:p>
          <a:r>
            <a:rPr lang="en-US" dirty="0"/>
            <a:t>Cortisol </a:t>
          </a:r>
          <a:r>
            <a:rPr lang="en-US" dirty="0" err="1"/>
            <a:t>salivar</a:t>
          </a:r>
          <a:r>
            <a:rPr lang="en-US" dirty="0"/>
            <a:t> </a:t>
          </a:r>
          <a:r>
            <a:rPr lang="en-US" dirty="0" err="1"/>
            <a:t>noxturno</a:t>
          </a:r>
          <a:r>
            <a:rPr lang="en-US" dirty="0"/>
            <a:t> </a:t>
          </a:r>
        </a:p>
        <a:p>
          <a:r>
            <a:rPr lang="en-US" dirty="0"/>
            <a:t>ACTH </a:t>
          </a:r>
        </a:p>
        <a:p>
          <a:r>
            <a:rPr lang="en-US" dirty="0"/>
            <a:t>MRI </a:t>
          </a:r>
          <a:r>
            <a:rPr lang="en-US" dirty="0" err="1"/>
            <a:t>hipofisis</a:t>
          </a:r>
          <a:r>
            <a:rPr lang="en-US" dirty="0"/>
            <a:t>/ tac adrenal</a:t>
          </a:r>
        </a:p>
      </dgm:t>
    </dgm:pt>
    <dgm:pt modelId="{5665DF2A-1D9A-4070-B9F0-169AE2B4B7F8}" type="parTrans" cxnId="{B03335E3-BE7E-4687-A864-07AB66E65F38}">
      <dgm:prSet/>
      <dgm:spPr/>
      <dgm:t>
        <a:bodyPr/>
        <a:lstStyle/>
        <a:p>
          <a:endParaRPr lang="en-US"/>
        </a:p>
      </dgm:t>
    </dgm:pt>
    <dgm:pt modelId="{D6A10816-1496-4BA1-B56D-15BEE001CB55}" type="sibTrans" cxnId="{B03335E3-BE7E-4687-A864-07AB66E65F38}">
      <dgm:prSet/>
      <dgm:spPr/>
      <dgm:t>
        <a:bodyPr/>
        <a:lstStyle/>
        <a:p>
          <a:endParaRPr lang="en-US"/>
        </a:p>
      </dgm:t>
    </dgm:pt>
    <dgm:pt modelId="{F2D05DE4-B44E-4D81-A443-FF5C1FE8A8B8}">
      <dgm:prSet phldrT="[Text]"/>
      <dgm:spPr/>
      <dgm:t>
        <a:bodyPr/>
        <a:lstStyle/>
        <a:p>
          <a:r>
            <a:rPr lang="en-US" dirty="0"/>
            <a:t>ARMC5, KDN1A, MEN1, PRKACA, PRKAR1A, PDE11, APC, USP6, </a:t>
          </a:r>
        </a:p>
      </dgm:t>
    </dgm:pt>
    <dgm:pt modelId="{67AB3752-3DDC-4E1B-9695-C49203076146}" type="parTrans" cxnId="{BBAD6562-16EA-44D2-AC82-93B336A03AD6}">
      <dgm:prSet/>
      <dgm:spPr/>
      <dgm:t>
        <a:bodyPr/>
        <a:lstStyle/>
        <a:p>
          <a:endParaRPr lang="en-US"/>
        </a:p>
      </dgm:t>
    </dgm:pt>
    <dgm:pt modelId="{13DBE901-2C4D-4FD8-A138-E594C129DCA6}" type="sibTrans" cxnId="{BBAD6562-16EA-44D2-AC82-93B336A03AD6}">
      <dgm:prSet/>
      <dgm:spPr/>
      <dgm:t>
        <a:bodyPr/>
        <a:lstStyle/>
        <a:p>
          <a:endParaRPr lang="en-US"/>
        </a:p>
      </dgm:t>
    </dgm:pt>
    <dgm:pt modelId="{7094D7C6-B3D4-47FE-9C49-C7515ACDAFD7}">
      <dgm:prSet phldrT="[Text]"/>
      <dgm:spPr>
        <a:solidFill>
          <a:schemeClr val="accent1"/>
        </a:solidFill>
      </dgm:spPr>
      <dgm:t>
        <a:bodyPr/>
        <a:lstStyle/>
        <a:p>
          <a:r>
            <a:rPr lang="en-US"/>
            <a:t>HTA &lt; 40 anos </a:t>
          </a:r>
          <a:endParaRPr lang="en-US" dirty="0"/>
        </a:p>
      </dgm:t>
    </dgm:pt>
    <dgm:pt modelId="{AC78443D-28F2-49AE-9A33-ACEEE2014F38}" type="parTrans" cxnId="{816C4093-2DB1-40C7-A9D1-8268B2DC7142}">
      <dgm:prSet/>
      <dgm:spPr/>
      <dgm:t>
        <a:bodyPr/>
        <a:lstStyle/>
        <a:p>
          <a:endParaRPr lang="es-DO"/>
        </a:p>
      </dgm:t>
    </dgm:pt>
    <dgm:pt modelId="{49931457-A161-48FD-B1E0-F2572EB769A3}" type="sibTrans" cxnId="{816C4093-2DB1-40C7-A9D1-8268B2DC7142}">
      <dgm:prSet/>
      <dgm:spPr/>
      <dgm:t>
        <a:bodyPr/>
        <a:lstStyle/>
        <a:p>
          <a:endParaRPr lang="es-DO"/>
        </a:p>
      </dgm:t>
    </dgm:pt>
    <dgm:pt modelId="{CBF8C739-3032-4A0E-B2CE-92C307463795}">
      <dgm:prSet/>
      <dgm:spPr>
        <a:solidFill>
          <a:schemeClr val="accent1"/>
        </a:solidFill>
      </dgm:spPr>
      <dgm:t>
        <a:bodyPr/>
        <a:lstStyle/>
        <a:p>
          <a:r>
            <a:rPr lang="en-US"/>
            <a:t>Osteoporosis en hombres antes de los 50a</a:t>
          </a:r>
          <a:endParaRPr lang="en-US" dirty="0"/>
        </a:p>
      </dgm:t>
    </dgm:pt>
    <dgm:pt modelId="{954F2D1A-EE5F-45CA-A29A-C95B7AFD3551}" type="parTrans" cxnId="{494B7803-E453-4146-8B59-43519F32A2E6}">
      <dgm:prSet/>
      <dgm:spPr/>
      <dgm:t>
        <a:bodyPr/>
        <a:lstStyle/>
        <a:p>
          <a:endParaRPr lang="es-DO"/>
        </a:p>
      </dgm:t>
    </dgm:pt>
    <dgm:pt modelId="{457EEE65-9541-4A57-AA25-D7D0AFF47F85}" type="sibTrans" cxnId="{494B7803-E453-4146-8B59-43519F32A2E6}">
      <dgm:prSet/>
      <dgm:spPr/>
      <dgm:t>
        <a:bodyPr/>
        <a:lstStyle/>
        <a:p>
          <a:endParaRPr lang="es-DO"/>
        </a:p>
      </dgm:t>
    </dgm:pt>
    <dgm:pt modelId="{0989BE04-359E-4514-98CC-4C62D9CC7642}">
      <dgm:prSet/>
      <dgm:spPr>
        <a:solidFill>
          <a:schemeClr val="accent1"/>
        </a:solidFill>
      </dgm:spPr>
      <dgm:t>
        <a:bodyPr/>
        <a:lstStyle/>
        <a:p>
          <a:r>
            <a:rPr lang="en-US"/>
            <a:t>Obesidad o diabetes tipo 2 en un paciente joven </a:t>
          </a:r>
          <a:endParaRPr lang="en-US" dirty="0"/>
        </a:p>
      </dgm:t>
    </dgm:pt>
    <dgm:pt modelId="{28D695A9-548D-4C16-BD96-6FBC4307632F}" type="parTrans" cxnId="{88BBCDC5-2DC5-42DD-B91E-53A4333CA5F2}">
      <dgm:prSet/>
      <dgm:spPr/>
      <dgm:t>
        <a:bodyPr/>
        <a:lstStyle/>
        <a:p>
          <a:endParaRPr lang="es-DO"/>
        </a:p>
      </dgm:t>
    </dgm:pt>
    <dgm:pt modelId="{F5100C27-F078-4A44-AAB0-49845D4C3E1C}" type="sibTrans" cxnId="{88BBCDC5-2DC5-42DD-B91E-53A4333CA5F2}">
      <dgm:prSet/>
      <dgm:spPr/>
      <dgm:t>
        <a:bodyPr/>
        <a:lstStyle/>
        <a:p>
          <a:endParaRPr lang="es-DO"/>
        </a:p>
      </dgm:t>
    </dgm:pt>
    <dgm:pt modelId="{A3D5AF4B-FA83-45AA-AAC2-2965275D07C5}">
      <dgm:prSet/>
      <dgm:spPr>
        <a:solidFill>
          <a:schemeClr val="accent1"/>
        </a:solidFill>
      </dgm:spPr>
      <dgm:t>
        <a:bodyPr/>
        <a:lstStyle/>
        <a:p>
          <a:r>
            <a:rPr lang="en-US"/>
            <a:t>Hirsutismo en una muchacha joven</a:t>
          </a:r>
          <a:endParaRPr lang="en-US" dirty="0"/>
        </a:p>
      </dgm:t>
    </dgm:pt>
    <dgm:pt modelId="{193DC127-DB6A-4710-84D3-36650FA6E036}" type="parTrans" cxnId="{6BF411FB-C570-4650-8E09-9585E139AC19}">
      <dgm:prSet/>
      <dgm:spPr/>
      <dgm:t>
        <a:bodyPr/>
        <a:lstStyle/>
        <a:p>
          <a:endParaRPr lang="es-DO"/>
        </a:p>
      </dgm:t>
    </dgm:pt>
    <dgm:pt modelId="{767657EB-6F95-4D7B-967E-708BABE7650D}" type="sibTrans" cxnId="{6BF411FB-C570-4650-8E09-9585E139AC19}">
      <dgm:prSet/>
      <dgm:spPr/>
      <dgm:t>
        <a:bodyPr/>
        <a:lstStyle/>
        <a:p>
          <a:endParaRPr lang="es-DO"/>
        </a:p>
      </dgm:t>
    </dgm:pt>
    <dgm:pt modelId="{692E52AD-7435-40C9-886A-70E5B14C34F2}">
      <dgm:prSet/>
      <dgm:spPr>
        <a:solidFill>
          <a:schemeClr val="accent1"/>
        </a:solidFill>
      </dgm:spPr>
      <dgm:t>
        <a:bodyPr/>
        <a:lstStyle/>
        <a:p>
          <a:r>
            <a:rPr lang="en-US"/>
            <a:t>Adenoma hipofisario o adrenal</a:t>
          </a:r>
          <a:endParaRPr lang="es-DO" dirty="0"/>
        </a:p>
      </dgm:t>
    </dgm:pt>
    <dgm:pt modelId="{4A7FB3C6-6A10-41B7-9885-B7BE192BBA10}" type="parTrans" cxnId="{CABE7B3A-0650-4991-861A-3682E4889D0D}">
      <dgm:prSet/>
      <dgm:spPr/>
      <dgm:t>
        <a:bodyPr/>
        <a:lstStyle/>
        <a:p>
          <a:endParaRPr lang="es-DO"/>
        </a:p>
      </dgm:t>
    </dgm:pt>
    <dgm:pt modelId="{844619F4-A5E4-4F62-9573-78D29137CB39}" type="sibTrans" cxnId="{CABE7B3A-0650-4991-861A-3682E4889D0D}">
      <dgm:prSet/>
      <dgm:spPr/>
      <dgm:t>
        <a:bodyPr/>
        <a:lstStyle/>
        <a:p>
          <a:endParaRPr lang="es-DO"/>
        </a:p>
      </dgm:t>
    </dgm:pt>
    <dgm:pt modelId="{3A75A6E9-63D4-41D1-B0C0-4DFF1D1CCAD0}" type="pres">
      <dgm:prSet presAssocID="{C42DA214-795D-4827-BC5C-5A7C9E4D332C}" presName="diagram" presStyleCnt="0">
        <dgm:presLayoutVars>
          <dgm:dir/>
          <dgm:resizeHandles val="exact"/>
        </dgm:presLayoutVars>
      </dgm:prSet>
      <dgm:spPr/>
    </dgm:pt>
    <dgm:pt modelId="{11C41C94-BA7F-465C-86E5-63CD8DAD26B8}" type="pres">
      <dgm:prSet presAssocID="{612BFBC5-1EB2-4870-9437-1E928400DB8B}" presName="node" presStyleLbl="node1" presStyleIdx="0" presStyleCnt="4">
        <dgm:presLayoutVars>
          <dgm:bulletEnabled val="1"/>
        </dgm:presLayoutVars>
      </dgm:prSet>
      <dgm:spPr/>
    </dgm:pt>
    <dgm:pt modelId="{D9421192-90EC-4360-BD40-D47A4C513476}" type="pres">
      <dgm:prSet presAssocID="{D1FFAF07-0329-4ED6-9853-83B4AEB79667}" presName="sibTrans" presStyleLbl="sibTrans2D1" presStyleIdx="0" presStyleCnt="3"/>
      <dgm:spPr/>
    </dgm:pt>
    <dgm:pt modelId="{47B205AD-8314-4588-ACFE-4A5BD9C98196}" type="pres">
      <dgm:prSet presAssocID="{D1FFAF07-0329-4ED6-9853-83B4AEB79667}" presName="connectorText" presStyleLbl="sibTrans2D1" presStyleIdx="0" presStyleCnt="3"/>
      <dgm:spPr/>
    </dgm:pt>
    <dgm:pt modelId="{7B265A1E-0963-4DD5-9D07-A4DAE5FEB415}" type="pres">
      <dgm:prSet presAssocID="{D89F29D1-9B9A-451D-B62C-BA03C9643C9B}" presName="node" presStyleLbl="node1" presStyleIdx="1" presStyleCnt="4">
        <dgm:presLayoutVars>
          <dgm:bulletEnabled val="1"/>
        </dgm:presLayoutVars>
      </dgm:prSet>
      <dgm:spPr/>
    </dgm:pt>
    <dgm:pt modelId="{729B985C-0B19-486C-83B2-7CF11575CC32}" type="pres">
      <dgm:prSet presAssocID="{F977D678-6C69-423B-B3CB-32CB06AAFA8F}" presName="sibTrans" presStyleLbl="sibTrans2D1" presStyleIdx="1" presStyleCnt="3"/>
      <dgm:spPr/>
    </dgm:pt>
    <dgm:pt modelId="{5EE4CB58-1011-4960-A2ED-85877DA72E55}" type="pres">
      <dgm:prSet presAssocID="{F977D678-6C69-423B-B3CB-32CB06AAFA8F}" presName="connectorText" presStyleLbl="sibTrans2D1" presStyleIdx="1" presStyleCnt="3"/>
      <dgm:spPr/>
    </dgm:pt>
    <dgm:pt modelId="{D6ED900F-2228-4B38-AF07-175A8B3A8874}" type="pres">
      <dgm:prSet presAssocID="{95CC4BC7-4726-457A-B79C-7FD28D82F4AC}" presName="node" presStyleLbl="node1" presStyleIdx="2" presStyleCnt="4">
        <dgm:presLayoutVars>
          <dgm:bulletEnabled val="1"/>
        </dgm:presLayoutVars>
      </dgm:prSet>
      <dgm:spPr/>
    </dgm:pt>
    <dgm:pt modelId="{9CF6A42B-72F8-4ABA-9CE6-FDB56E4CEE77}" type="pres">
      <dgm:prSet presAssocID="{D6A10816-1496-4BA1-B56D-15BEE001CB55}" presName="sibTrans" presStyleLbl="sibTrans2D1" presStyleIdx="2" presStyleCnt="3"/>
      <dgm:spPr/>
    </dgm:pt>
    <dgm:pt modelId="{29F2D734-9C0B-4B4D-AE1B-D9297540907F}" type="pres">
      <dgm:prSet presAssocID="{D6A10816-1496-4BA1-B56D-15BEE001CB55}" presName="connectorText" presStyleLbl="sibTrans2D1" presStyleIdx="2" presStyleCnt="3"/>
      <dgm:spPr/>
    </dgm:pt>
    <dgm:pt modelId="{1ACF2499-9DA8-4311-A23D-87439F84F3F9}" type="pres">
      <dgm:prSet presAssocID="{F2D05DE4-B44E-4D81-A443-FF5C1FE8A8B8}" presName="node" presStyleLbl="node1" presStyleIdx="3" presStyleCnt="4">
        <dgm:presLayoutVars>
          <dgm:bulletEnabled val="1"/>
        </dgm:presLayoutVars>
      </dgm:prSet>
      <dgm:spPr/>
    </dgm:pt>
  </dgm:ptLst>
  <dgm:cxnLst>
    <dgm:cxn modelId="{37CA0002-A028-4A89-BAC3-73034838787E}" srcId="{C42DA214-795D-4827-BC5C-5A7C9E4D332C}" destId="{D89F29D1-9B9A-451D-B62C-BA03C9643C9B}" srcOrd="1" destOrd="0" parTransId="{C4A2A94E-98F7-48E0-A8E6-DCBEEFB5B6B9}" sibTransId="{F977D678-6C69-423B-B3CB-32CB06AAFA8F}"/>
    <dgm:cxn modelId="{494B7803-E453-4146-8B59-43519F32A2E6}" srcId="{D89F29D1-9B9A-451D-B62C-BA03C9643C9B}" destId="{CBF8C739-3032-4A0E-B2CE-92C307463795}" srcOrd="1" destOrd="0" parTransId="{954F2D1A-EE5F-45CA-A29A-C95B7AFD3551}" sibTransId="{457EEE65-9541-4A57-AA25-D7D0AFF47F85}"/>
    <dgm:cxn modelId="{A825E205-FA94-4CB3-8A64-1CA9EA8E1692}" type="presOf" srcId="{CBF8C739-3032-4A0E-B2CE-92C307463795}" destId="{7B265A1E-0963-4DD5-9D07-A4DAE5FEB415}" srcOrd="0" destOrd="2" presId="urn:microsoft.com/office/officeart/2005/8/layout/process5"/>
    <dgm:cxn modelId="{5397BA0B-1217-4099-805D-439FC27E8207}" type="presOf" srcId="{A3D5AF4B-FA83-45AA-AAC2-2965275D07C5}" destId="{7B265A1E-0963-4DD5-9D07-A4DAE5FEB415}" srcOrd="0" destOrd="4" presId="urn:microsoft.com/office/officeart/2005/8/layout/process5"/>
    <dgm:cxn modelId="{814FC622-75B0-49F4-BF3B-607E34BA7FC1}" type="presOf" srcId="{0989BE04-359E-4514-98CC-4C62D9CC7642}" destId="{7B265A1E-0963-4DD5-9D07-A4DAE5FEB415}" srcOrd="0" destOrd="3" presId="urn:microsoft.com/office/officeart/2005/8/layout/process5"/>
    <dgm:cxn modelId="{0DACC927-5A1D-47F0-B842-E8391B40F4EA}" type="presOf" srcId="{F977D678-6C69-423B-B3CB-32CB06AAFA8F}" destId="{729B985C-0B19-486C-83B2-7CF11575CC32}" srcOrd="0" destOrd="0" presId="urn:microsoft.com/office/officeart/2005/8/layout/process5"/>
    <dgm:cxn modelId="{CABE7B3A-0650-4991-861A-3682E4889D0D}" srcId="{D89F29D1-9B9A-451D-B62C-BA03C9643C9B}" destId="{692E52AD-7435-40C9-886A-70E5B14C34F2}" srcOrd="4" destOrd="0" parTransId="{4A7FB3C6-6A10-41B7-9885-B7BE192BBA10}" sibTransId="{844619F4-A5E4-4F62-9573-78D29137CB39}"/>
    <dgm:cxn modelId="{DC32E844-B46C-4A2B-8719-C52F8EC9EDEA}" type="presOf" srcId="{692E52AD-7435-40C9-886A-70E5B14C34F2}" destId="{7B265A1E-0963-4DD5-9D07-A4DAE5FEB415}" srcOrd="0" destOrd="5" presId="urn:microsoft.com/office/officeart/2005/8/layout/process5"/>
    <dgm:cxn modelId="{3070404D-2D3B-4607-A4C5-7FE3093ABF9F}" type="presOf" srcId="{D89F29D1-9B9A-451D-B62C-BA03C9643C9B}" destId="{7B265A1E-0963-4DD5-9D07-A4DAE5FEB415}" srcOrd="0" destOrd="0" presId="urn:microsoft.com/office/officeart/2005/8/layout/process5"/>
    <dgm:cxn modelId="{BBAD6562-16EA-44D2-AC82-93B336A03AD6}" srcId="{C42DA214-795D-4827-BC5C-5A7C9E4D332C}" destId="{F2D05DE4-B44E-4D81-A443-FF5C1FE8A8B8}" srcOrd="3" destOrd="0" parTransId="{67AB3752-3DDC-4E1B-9695-C49203076146}" sibTransId="{13DBE901-2C4D-4FD8-A138-E594C129DCA6}"/>
    <dgm:cxn modelId="{9B472967-DA3B-4E02-BF29-A112ED6A4242}" srcId="{C42DA214-795D-4827-BC5C-5A7C9E4D332C}" destId="{612BFBC5-1EB2-4870-9437-1E928400DB8B}" srcOrd="0" destOrd="0" parTransId="{3C502860-A13A-4B1B-BD77-6FFF8B92838B}" sibTransId="{D1FFAF07-0329-4ED6-9853-83B4AEB79667}"/>
    <dgm:cxn modelId="{07767480-B417-44CD-A4B1-2A075DBF7FC1}" type="presOf" srcId="{D1FFAF07-0329-4ED6-9853-83B4AEB79667}" destId="{D9421192-90EC-4360-BD40-D47A4C513476}" srcOrd="0" destOrd="0" presId="urn:microsoft.com/office/officeart/2005/8/layout/process5"/>
    <dgm:cxn modelId="{A110D687-CCFC-4CD1-8904-FD10F3E56F37}" type="presOf" srcId="{D6A10816-1496-4BA1-B56D-15BEE001CB55}" destId="{9CF6A42B-72F8-4ABA-9CE6-FDB56E4CEE77}" srcOrd="0" destOrd="0" presId="urn:microsoft.com/office/officeart/2005/8/layout/process5"/>
    <dgm:cxn modelId="{0956EC8C-462A-47F1-A7D2-CE00A0BF56E5}" type="presOf" srcId="{F977D678-6C69-423B-B3CB-32CB06AAFA8F}" destId="{5EE4CB58-1011-4960-A2ED-85877DA72E55}" srcOrd="1" destOrd="0" presId="urn:microsoft.com/office/officeart/2005/8/layout/process5"/>
    <dgm:cxn modelId="{816C4093-2DB1-40C7-A9D1-8268B2DC7142}" srcId="{D89F29D1-9B9A-451D-B62C-BA03C9643C9B}" destId="{7094D7C6-B3D4-47FE-9C49-C7515ACDAFD7}" srcOrd="0" destOrd="0" parTransId="{AC78443D-28F2-49AE-9A33-ACEEE2014F38}" sibTransId="{49931457-A161-48FD-B1E0-F2572EB769A3}"/>
    <dgm:cxn modelId="{AC8E2D9F-6D07-453F-A9FC-0B8D9041B96A}" type="presOf" srcId="{612BFBC5-1EB2-4870-9437-1E928400DB8B}" destId="{11C41C94-BA7F-465C-86E5-63CD8DAD26B8}" srcOrd="0" destOrd="0" presId="urn:microsoft.com/office/officeart/2005/8/layout/process5"/>
    <dgm:cxn modelId="{FE2E9AAA-7D9E-4E3C-87AF-175E6EF49920}" type="presOf" srcId="{C42DA214-795D-4827-BC5C-5A7C9E4D332C}" destId="{3A75A6E9-63D4-41D1-B0C0-4DFF1D1CCAD0}" srcOrd="0" destOrd="0" presId="urn:microsoft.com/office/officeart/2005/8/layout/process5"/>
    <dgm:cxn modelId="{88BBCDC5-2DC5-42DD-B91E-53A4333CA5F2}" srcId="{D89F29D1-9B9A-451D-B62C-BA03C9643C9B}" destId="{0989BE04-359E-4514-98CC-4C62D9CC7642}" srcOrd="2" destOrd="0" parTransId="{28D695A9-548D-4C16-BD96-6FBC4307632F}" sibTransId="{F5100C27-F078-4A44-AAB0-49845D4C3E1C}"/>
    <dgm:cxn modelId="{3E5432C8-A9E5-45C0-BADA-9ABE9635E1ED}" type="presOf" srcId="{D6A10816-1496-4BA1-B56D-15BEE001CB55}" destId="{29F2D734-9C0B-4B4D-AE1B-D9297540907F}" srcOrd="1" destOrd="0" presId="urn:microsoft.com/office/officeart/2005/8/layout/process5"/>
    <dgm:cxn modelId="{E2C72DCE-216B-4A47-A082-96B36270924F}" type="presOf" srcId="{F2D05DE4-B44E-4D81-A443-FF5C1FE8A8B8}" destId="{1ACF2499-9DA8-4311-A23D-87439F84F3F9}" srcOrd="0" destOrd="0" presId="urn:microsoft.com/office/officeart/2005/8/layout/process5"/>
    <dgm:cxn modelId="{B03335E3-BE7E-4687-A864-07AB66E65F38}" srcId="{C42DA214-795D-4827-BC5C-5A7C9E4D332C}" destId="{95CC4BC7-4726-457A-B79C-7FD28D82F4AC}" srcOrd="2" destOrd="0" parTransId="{5665DF2A-1D9A-4070-B9F0-169AE2B4B7F8}" sibTransId="{D6A10816-1496-4BA1-B56D-15BEE001CB55}"/>
    <dgm:cxn modelId="{3E8505F3-0D08-4117-8693-CB5DB113F1F8}" type="presOf" srcId="{D1FFAF07-0329-4ED6-9853-83B4AEB79667}" destId="{47B205AD-8314-4588-ACFE-4A5BD9C98196}" srcOrd="1" destOrd="0" presId="urn:microsoft.com/office/officeart/2005/8/layout/process5"/>
    <dgm:cxn modelId="{139439F7-3B1E-4506-B0CD-901DEB5D53DA}" type="presOf" srcId="{95CC4BC7-4726-457A-B79C-7FD28D82F4AC}" destId="{D6ED900F-2228-4B38-AF07-175A8B3A8874}" srcOrd="0" destOrd="0" presId="urn:microsoft.com/office/officeart/2005/8/layout/process5"/>
    <dgm:cxn modelId="{6BF411FB-C570-4650-8E09-9585E139AC19}" srcId="{D89F29D1-9B9A-451D-B62C-BA03C9643C9B}" destId="{A3D5AF4B-FA83-45AA-AAC2-2965275D07C5}" srcOrd="3" destOrd="0" parTransId="{193DC127-DB6A-4710-84D3-36650FA6E036}" sibTransId="{767657EB-6F95-4D7B-967E-708BABE7650D}"/>
    <dgm:cxn modelId="{1DD435FE-0A5C-4577-A39C-24E2EA01C9F1}" type="presOf" srcId="{7094D7C6-B3D4-47FE-9C49-C7515ACDAFD7}" destId="{7B265A1E-0963-4DD5-9D07-A4DAE5FEB415}" srcOrd="0" destOrd="1" presId="urn:microsoft.com/office/officeart/2005/8/layout/process5"/>
    <dgm:cxn modelId="{7A59F7FF-4064-4C66-B663-37E02647E5E4}" type="presParOf" srcId="{3A75A6E9-63D4-41D1-B0C0-4DFF1D1CCAD0}" destId="{11C41C94-BA7F-465C-86E5-63CD8DAD26B8}" srcOrd="0" destOrd="0" presId="urn:microsoft.com/office/officeart/2005/8/layout/process5"/>
    <dgm:cxn modelId="{81DAB689-E3CD-4809-8890-77398AB111AF}" type="presParOf" srcId="{3A75A6E9-63D4-41D1-B0C0-4DFF1D1CCAD0}" destId="{D9421192-90EC-4360-BD40-D47A4C513476}" srcOrd="1" destOrd="0" presId="urn:microsoft.com/office/officeart/2005/8/layout/process5"/>
    <dgm:cxn modelId="{BFB74199-523F-4834-9C0D-A966AE54B0EF}" type="presParOf" srcId="{D9421192-90EC-4360-BD40-D47A4C513476}" destId="{47B205AD-8314-4588-ACFE-4A5BD9C98196}" srcOrd="0" destOrd="0" presId="urn:microsoft.com/office/officeart/2005/8/layout/process5"/>
    <dgm:cxn modelId="{EE2E85EA-1C9E-44A9-9558-32F8DE9F502D}" type="presParOf" srcId="{3A75A6E9-63D4-41D1-B0C0-4DFF1D1CCAD0}" destId="{7B265A1E-0963-4DD5-9D07-A4DAE5FEB415}" srcOrd="2" destOrd="0" presId="urn:microsoft.com/office/officeart/2005/8/layout/process5"/>
    <dgm:cxn modelId="{14A941DE-1024-4531-B989-8A5DA98EE896}" type="presParOf" srcId="{3A75A6E9-63D4-41D1-B0C0-4DFF1D1CCAD0}" destId="{729B985C-0B19-486C-83B2-7CF11575CC32}" srcOrd="3" destOrd="0" presId="urn:microsoft.com/office/officeart/2005/8/layout/process5"/>
    <dgm:cxn modelId="{03EF15E9-6A34-4FC0-9323-9F3CFF95C830}" type="presParOf" srcId="{729B985C-0B19-486C-83B2-7CF11575CC32}" destId="{5EE4CB58-1011-4960-A2ED-85877DA72E55}" srcOrd="0" destOrd="0" presId="urn:microsoft.com/office/officeart/2005/8/layout/process5"/>
    <dgm:cxn modelId="{5A9F6D74-F6C5-4121-A3E0-3D920680DD67}" type="presParOf" srcId="{3A75A6E9-63D4-41D1-B0C0-4DFF1D1CCAD0}" destId="{D6ED900F-2228-4B38-AF07-175A8B3A8874}" srcOrd="4" destOrd="0" presId="urn:microsoft.com/office/officeart/2005/8/layout/process5"/>
    <dgm:cxn modelId="{5959B016-8B33-435E-9AF3-14852307DB5B}" type="presParOf" srcId="{3A75A6E9-63D4-41D1-B0C0-4DFF1D1CCAD0}" destId="{9CF6A42B-72F8-4ABA-9CE6-FDB56E4CEE77}" srcOrd="5" destOrd="0" presId="urn:microsoft.com/office/officeart/2005/8/layout/process5"/>
    <dgm:cxn modelId="{C1AAD89D-9438-4ED3-A499-771D509A8F81}" type="presParOf" srcId="{9CF6A42B-72F8-4ABA-9CE6-FDB56E4CEE77}" destId="{29F2D734-9C0B-4B4D-AE1B-D9297540907F}" srcOrd="0" destOrd="0" presId="urn:microsoft.com/office/officeart/2005/8/layout/process5"/>
    <dgm:cxn modelId="{8926DD79-8B5C-425B-83D1-0310D26A4AA9}" type="presParOf" srcId="{3A75A6E9-63D4-41D1-B0C0-4DFF1D1CCAD0}" destId="{1ACF2499-9DA8-4311-A23D-87439F84F3F9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3F6404E-2F06-4256-A86D-CA0A73E68381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DO"/>
        </a:p>
      </dgm:t>
    </dgm:pt>
    <dgm:pt modelId="{E83AE4D0-FF80-488F-95DE-0D2C1DF86169}">
      <dgm:prSet/>
      <dgm:spPr/>
      <dgm:t>
        <a:bodyPr/>
        <a:lstStyle/>
        <a:p>
          <a:r>
            <a:rPr lang="es-DO" b="0" i="0" baseline="0" dirty="0"/>
            <a:t>Hipotiroidismo – Cuadro Clínico</a:t>
          </a:r>
          <a:endParaRPr lang="es-DO" dirty="0"/>
        </a:p>
      </dgm:t>
    </dgm:pt>
    <dgm:pt modelId="{8D049BB0-CEB2-4776-87A2-E251908199AB}" type="parTrans" cxnId="{313CC60D-E66A-4162-8647-C40BFF39CC79}">
      <dgm:prSet/>
      <dgm:spPr/>
      <dgm:t>
        <a:bodyPr/>
        <a:lstStyle/>
        <a:p>
          <a:endParaRPr lang="es-DO"/>
        </a:p>
      </dgm:t>
    </dgm:pt>
    <dgm:pt modelId="{C5D55DE0-81E7-4A91-BE27-9AF8CC104E3C}" type="sibTrans" cxnId="{313CC60D-E66A-4162-8647-C40BFF39CC79}">
      <dgm:prSet/>
      <dgm:spPr/>
      <dgm:t>
        <a:bodyPr/>
        <a:lstStyle/>
        <a:p>
          <a:endParaRPr lang="es-DO"/>
        </a:p>
      </dgm:t>
    </dgm:pt>
    <dgm:pt modelId="{15CF274E-1D1A-4F21-8B73-C38D2B49B897}">
      <dgm:prSet/>
      <dgm:spPr/>
      <dgm:t>
        <a:bodyPr/>
        <a:lstStyle/>
        <a:p>
          <a:r>
            <a:rPr lang="es-DO" dirty="0"/>
            <a:t>Fatiga, intolerancia al frío, piel seca, caída de cabello, voz ronca.</a:t>
          </a:r>
        </a:p>
      </dgm:t>
    </dgm:pt>
    <dgm:pt modelId="{3A741F85-CEC2-4535-863C-97DE58CF69EA}" type="parTrans" cxnId="{58DF1D1C-AD85-4D1D-A8A0-AB9F540F863B}">
      <dgm:prSet/>
      <dgm:spPr/>
      <dgm:t>
        <a:bodyPr/>
        <a:lstStyle/>
        <a:p>
          <a:endParaRPr lang="es-DO"/>
        </a:p>
      </dgm:t>
    </dgm:pt>
    <dgm:pt modelId="{2516DE03-8E7A-4093-8667-6480EE0FF3A3}" type="sibTrans" cxnId="{58DF1D1C-AD85-4D1D-A8A0-AB9F540F863B}">
      <dgm:prSet/>
      <dgm:spPr/>
      <dgm:t>
        <a:bodyPr/>
        <a:lstStyle/>
        <a:p>
          <a:endParaRPr lang="es-DO"/>
        </a:p>
      </dgm:t>
    </dgm:pt>
    <dgm:pt modelId="{EEA73AFE-D008-4907-8B09-3D5E3ACDF4F8}">
      <dgm:prSet/>
      <dgm:spPr/>
      <dgm:t>
        <a:bodyPr/>
        <a:lstStyle/>
        <a:p>
          <a:r>
            <a:rPr lang="es-DO" dirty="0"/>
            <a:t>Mixedema, aumento de peso, estreñimiento, bradicardia.</a:t>
          </a:r>
        </a:p>
      </dgm:t>
    </dgm:pt>
    <dgm:pt modelId="{ED8376A8-A9B5-47C6-9F14-4E279E730034}" type="parTrans" cxnId="{D06BDE1C-30DE-4A96-809F-798375ADC29F}">
      <dgm:prSet/>
      <dgm:spPr/>
      <dgm:t>
        <a:bodyPr/>
        <a:lstStyle/>
        <a:p>
          <a:endParaRPr lang="es-DO"/>
        </a:p>
      </dgm:t>
    </dgm:pt>
    <dgm:pt modelId="{A17B17E3-8FBA-4FE4-B913-2B3FF93D2C0D}" type="sibTrans" cxnId="{D06BDE1C-30DE-4A96-809F-798375ADC29F}">
      <dgm:prSet/>
      <dgm:spPr/>
      <dgm:t>
        <a:bodyPr/>
        <a:lstStyle/>
        <a:p>
          <a:endParaRPr lang="es-DO"/>
        </a:p>
      </dgm:t>
    </dgm:pt>
    <dgm:pt modelId="{6690A0AA-1334-4390-A3CC-B33BB0C338D1}">
      <dgm:prSet/>
      <dgm:spPr/>
      <dgm:t>
        <a:bodyPr/>
        <a:lstStyle/>
        <a:p>
          <a:r>
            <a:rPr lang="es-DO" dirty="0"/>
            <a:t>En casos graves: coma mixedematoso.</a:t>
          </a:r>
        </a:p>
      </dgm:t>
    </dgm:pt>
    <dgm:pt modelId="{A4FD2F1F-B15B-4365-881B-30FA68DA7C2D}" type="parTrans" cxnId="{8FF1EA4B-CBA2-4382-9717-9F56203ACDFD}">
      <dgm:prSet/>
      <dgm:spPr/>
      <dgm:t>
        <a:bodyPr/>
        <a:lstStyle/>
        <a:p>
          <a:endParaRPr lang="es-DO"/>
        </a:p>
      </dgm:t>
    </dgm:pt>
    <dgm:pt modelId="{A8A7ADDC-979C-4329-AAD5-68314A6F714F}" type="sibTrans" cxnId="{8FF1EA4B-CBA2-4382-9717-9F56203ACDFD}">
      <dgm:prSet/>
      <dgm:spPr/>
      <dgm:t>
        <a:bodyPr/>
        <a:lstStyle/>
        <a:p>
          <a:endParaRPr lang="es-DO"/>
        </a:p>
      </dgm:t>
    </dgm:pt>
    <dgm:pt modelId="{FAC767E1-D8F5-458C-B747-0C23074AF749}" type="pres">
      <dgm:prSet presAssocID="{F3F6404E-2F06-4256-A86D-CA0A73E68381}" presName="linearFlow" presStyleCnt="0">
        <dgm:presLayoutVars>
          <dgm:dir/>
          <dgm:animLvl val="lvl"/>
          <dgm:resizeHandles val="exact"/>
        </dgm:presLayoutVars>
      </dgm:prSet>
      <dgm:spPr/>
    </dgm:pt>
    <dgm:pt modelId="{FA50B3D0-11D6-4261-89FC-1CEECB05B71D}" type="pres">
      <dgm:prSet presAssocID="{E83AE4D0-FF80-488F-95DE-0D2C1DF86169}" presName="composite" presStyleCnt="0"/>
      <dgm:spPr/>
    </dgm:pt>
    <dgm:pt modelId="{2E05866A-8B2E-41CE-9C21-6AA0B1031EDC}" type="pres">
      <dgm:prSet presAssocID="{E83AE4D0-FF80-488F-95DE-0D2C1DF86169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545351DE-992C-4A5B-83A7-C8AC1E4B75D0}" type="pres">
      <dgm:prSet presAssocID="{E83AE4D0-FF80-488F-95DE-0D2C1DF86169}" presName="descendantText" presStyleLbl="alignAcc1" presStyleIdx="0" presStyleCnt="1">
        <dgm:presLayoutVars>
          <dgm:bulletEnabled val="1"/>
        </dgm:presLayoutVars>
      </dgm:prSet>
      <dgm:spPr/>
    </dgm:pt>
  </dgm:ptLst>
  <dgm:cxnLst>
    <dgm:cxn modelId="{313CC60D-E66A-4162-8647-C40BFF39CC79}" srcId="{F3F6404E-2F06-4256-A86D-CA0A73E68381}" destId="{E83AE4D0-FF80-488F-95DE-0D2C1DF86169}" srcOrd="0" destOrd="0" parTransId="{8D049BB0-CEB2-4776-87A2-E251908199AB}" sibTransId="{C5D55DE0-81E7-4A91-BE27-9AF8CC104E3C}"/>
    <dgm:cxn modelId="{58DF1D1C-AD85-4D1D-A8A0-AB9F540F863B}" srcId="{E83AE4D0-FF80-488F-95DE-0D2C1DF86169}" destId="{15CF274E-1D1A-4F21-8B73-C38D2B49B897}" srcOrd="0" destOrd="0" parTransId="{3A741F85-CEC2-4535-863C-97DE58CF69EA}" sibTransId="{2516DE03-8E7A-4093-8667-6480EE0FF3A3}"/>
    <dgm:cxn modelId="{D06BDE1C-30DE-4A96-809F-798375ADC29F}" srcId="{E83AE4D0-FF80-488F-95DE-0D2C1DF86169}" destId="{EEA73AFE-D008-4907-8B09-3D5E3ACDF4F8}" srcOrd="1" destOrd="0" parTransId="{ED8376A8-A9B5-47C6-9F14-4E279E730034}" sibTransId="{A17B17E3-8FBA-4FE4-B913-2B3FF93D2C0D}"/>
    <dgm:cxn modelId="{B4B16840-F12D-4333-8460-EE66316B8E57}" type="presOf" srcId="{F3F6404E-2F06-4256-A86D-CA0A73E68381}" destId="{FAC767E1-D8F5-458C-B747-0C23074AF749}" srcOrd="0" destOrd="0" presId="urn:microsoft.com/office/officeart/2005/8/layout/chevron2"/>
    <dgm:cxn modelId="{CFA61C49-826F-4510-84A6-F43EE5C5B84C}" type="presOf" srcId="{15CF274E-1D1A-4F21-8B73-C38D2B49B897}" destId="{545351DE-992C-4A5B-83A7-C8AC1E4B75D0}" srcOrd="0" destOrd="0" presId="urn:microsoft.com/office/officeart/2005/8/layout/chevron2"/>
    <dgm:cxn modelId="{8FF1EA4B-CBA2-4382-9717-9F56203ACDFD}" srcId="{E83AE4D0-FF80-488F-95DE-0D2C1DF86169}" destId="{6690A0AA-1334-4390-A3CC-B33BB0C338D1}" srcOrd="2" destOrd="0" parTransId="{A4FD2F1F-B15B-4365-881B-30FA68DA7C2D}" sibTransId="{A8A7ADDC-979C-4329-AAD5-68314A6F714F}"/>
    <dgm:cxn modelId="{22D109B6-CA5E-4E0D-BAE8-A51562731A41}" type="presOf" srcId="{EEA73AFE-D008-4907-8B09-3D5E3ACDF4F8}" destId="{545351DE-992C-4A5B-83A7-C8AC1E4B75D0}" srcOrd="0" destOrd="1" presId="urn:microsoft.com/office/officeart/2005/8/layout/chevron2"/>
    <dgm:cxn modelId="{C6A609B9-CB84-4731-AD00-5C3CDC8A8658}" type="presOf" srcId="{6690A0AA-1334-4390-A3CC-B33BB0C338D1}" destId="{545351DE-992C-4A5B-83A7-C8AC1E4B75D0}" srcOrd="0" destOrd="2" presId="urn:microsoft.com/office/officeart/2005/8/layout/chevron2"/>
    <dgm:cxn modelId="{204250F1-7088-4FF5-B39B-2C47AFDA6E7E}" type="presOf" srcId="{E83AE4D0-FF80-488F-95DE-0D2C1DF86169}" destId="{2E05866A-8B2E-41CE-9C21-6AA0B1031EDC}" srcOrd="0" destOrd="0" presId="urn:microsoft.com/office/officeart/2005/8/layout/chevron2"/>
    <dgm:cxn modelId="{FBDADD1C-CB6E-4403-8669-F7DEEFD980D5}" type="presParOf" srcId="{FAC767E1-D8F5-458C-B747-0C23074AF749}" destId="{FA50B3D0-11D6-4261-89FC-1CEECB05B71D}" srcOrd="0" destOrd="0" presId="urn:microsoft.com/office/officeart/2005/8/layout/chevron2"/>
    <dgm:cxn modelId="{AB9FBA60-24B4-4D94-AAB6-6568569207D9}" type="presParOf" srcId="{FA50B3D0-11D6-4261-89FC-1CEECB05B71D}" destId="{2E05866A-8B2E-41CE-9C21-6AA0B1031EDC}" srcOrd="0" destOrd="0" presId="urn:microsoft.com/office/officeart/2005/8/layout/chevron2"/>
    <dgm:cxn modelId="{5BE14F6D-E5CC-4DEB-BA96-E931FCA13908}" type="presParOf" srcId="{FA50B3D0-11D6-4261-89FC-1CEECB05B71D}" destId="{545351DE-992C-4A5B-83A7-C8AC1E4B75D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78A1DBA-2FF5-44F2-AC08-BE87C2D4C60C}" type="doc">
      <dgm:prSet loTypeId="urn:microsoft.com/office/officeart/2005/8/layout/chevron2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DO"/>
        </a:p>
      </dgm:t>
    </dgm:pt>
    <dgm:pt modelId="{E4CBD06E-1C62-410D-9B77-54AB5DE25F48}">
      <dgm:prSet/>
      <dgm:spPr/>
      <dgm:t>
        <a:bodyPr/>
        <a:lstStyle/>
        <a:p>
          <a:r>
            <a:rPr lang="es-DO" b="0" i="0" baseline="0"/>
            <a:t>Hipertiroidismo – Cuadro Clínico</a:t>
          </a:r>
          <a:endParaRPr lang="es-DO"/>
        </a:p>
      </dgm:t>
    </dgm:pt>
    <dgm:pt modelId="{00C636F4-4E29-4873-8F9A-69AADC187052}" type="parTrans" cxnId="{88DE168B-A55B-4600-973A-11F344C5CCE2}">
      <dgm:prSet/>
      <dgm:spPr/>
      <dgm:t>
        <a:bodyPr/>
        <a:lstStyle/>
        <a:p>
          <a:endParaRPr lang="es-DO"/>
        </a:p>
      </dgm:t>
    </dgm:pt>
    <dgm:pt modelId="{85E351C9-6AE3-483F-A881-5AFA37931C2F}" type="sibTrans" cxnId="{88DE168B-A55B-4600-973A-11F344C5CCE2}">
      <dgm:prSet/>
      <dgm:spPr/>
      <dgm:t>
        <a:bodyPr/>
        <a:lstStyle/>
        <a:p>
          <a:endParaRPr lang="es-DO"/>
        </a:p>
      </dgm:t>
    </dgm:pt>
    <dgm:pt modelId="{560BACAA-96C7-489E-9DF0-6996725B13AF}">
      <dgm:prSet/>
      <dgm:spPr/>
      <dgm:t>
        <a:bodyPr/>
        <a:lstStyle/>
        <a:p>
          <a:r>
            <a:rPr lang="es-DO" dirty="0"/>
            <a:t>Pérdida de peso con apetito aumentado.</a:t>
          </a:r>
        </a:p>
      </dgm:t>
    </dgm:pt>
    <dgm:pt modelId="{733BA7D4-96E9-4C2B-9342-790590D79CA5}" type="parTrans" cxnId="{B24ADF96-FC05-49AB-8457-C3D980815FED}">
      <dgm:prSet/>
      <dgm:spPr/>
      <dgm:t>
        <a:bodyPr/>
        <a:lstStyle/>
        <a:p>
          <a:endParaRPr lang="es-DO"/>
        </a:p>
      </dgm:t>
    </dgm:pt>
    <dgm:pt modelId="{AB289D38-DD92-4A69-9499-1BCEDF3B1F39}" type="sibTrans" cxnId="{B24ADF96-FC05-49AB-8457-C3D980815FED}">
      <dgm:prSet/>
      <dgm:spPr/>
      <dgm:t>
        <a:bodyPr/>
        <a:lstStyle/>
        <a:p>
          <a:endParaRPr lang="es-DO"/>
        </a:p>
      </dgm:t>
    </dgm:pt>
    <dgm:pt modelId="{97641BDC-1A21-4777-8654-45E7386A38B7}">
      <dgm:prSet/>
      <dgm:spPr/>
      <dgm:t>
        <a:bodyPr/>
        <a:lstStyle/>
        <a:p>
          <a:r>
            <a:rPr lang="es-DO" dirty="0"/>
            <a:t>Taquicardia, palpitaciones, intolerancia al calor, diaforesis.</a:t>
          </a:r>
        </a:p>
      </dgm:t>
    </dgm:pt>
    <dgm:pt modelId="{033C7189-A472-4F59-9AC6-2384C93DF72F}" type="parTrans" cxnId="{6240B09B-FE9E-4F5E-BCCE-930E7453D7D6}">
      <dgm:prSet/>
      <dgm:spPr/>
      <dgm:t>
        <a:bodyPr/>
        <a:lstStyle/>
        <a:p>
          <a:endParaRPr lang="es-DO"/>
        </a:p>
      </dgm:t>
    </dgm:pt>
    <dgm:pt modelId="{8D4CBF2B-DF84-45EB-91B3-B685056248E1}" type="sibTrans" cxnId="{6240B09B-FE9E-4F5E-BCCE-930E7453D7D6}">
      <dgm:prSet/>
      <dgm:spPr/>
      <dgm:t>
        <a:bodyPr/>
        <a:lstStyle/>
        <a:p>
          <a:endParaRPr lang="es-DO"/>
        </a:p>
      </dgm:t>
    </dgm:pt>
    <dgm:pt modelId="{E5FA0A34-FD06-41B3-A442-CFEFE2637A8C}">
      <dgm:prSet/>
      <dgm:spPr/>
      <dgm:t>
        <a:bodyPr/>
        <a:lstStyle/>
        <a:p>
          <a:r>
            <a:rPr lang="es-DO" dirty="0"/>
            <a:t>Ansiedad, insomnio, temblor fino, diarrea.</a:t>
          </a:r>
        </a:p>
      </dgm:t>
    </dgm:pt>
    <dgm:pt modelId="{25F74629-E39C-4DE3-B1B6-811886DA8C0B}" type="parTrans" cxnId="{42A98BE3-9962-4A07-AC7B-205AD3279541}">
      <dgm:prSet/>
      <dgm:spPr/>
      <dgm:t>
        <a:bodyPr/>
        <a:lstStyle/>
        <a:p>
          <a:endParaRPr lang="es-DO"/>
        </a:p>
      </dgm:t>
    </dgm:pt>
    <dgm:pt modelId="{4D7A0720-3B79-49B3-888D-D17B58CAE8A4}" type="sibTrans" cxnId="{42A98BE3-9962-4A07-AC7B-205AD3279541}">
      <dgm:prSet/>
      <dgm:spPr/>
      <dgm:t>
        <a:bodyPr/>
        <a:lstStyle/>
        <a:p>
          <a:endParaRPr lang="es-DO"/>
        </a:p>
      </dgm:t>
    </dgm:pt>
    <dgm:pt modelId="{31496075-337C-4CB0-834D-55ABD88250A1}">
      <dgm:prSet/>
      <dgm:spPr/>
      <dgm:t>
        <a:bodyPr/>
        <a:lstStyle/>
        <a:p>
          <a:r>
            <a:rPr lang="es-DO" dirty="0"/>
            <a:t>Oftalmopatía y dermopatía infiltrativa en Graves.</a:t>
          </a:r>
        </a:p>
      </dgm:t>
    </dgm:pt>
    <dgm:pt modelId="{E3413640-127C-4B9E-B9DE-E5475B2306A0}" type="parTrans" cxnId="{95BEA8D6-3C3B-499B-8383-0BDEEE95500B}">
      <dgm:prSet/>
      <dgm:spPr/>
      <dgm:t>
        <a:bodyPr/>
        <a:lstStyle/>
        <a:p>
          <a:endParaRPr lang="es-DO"/>
        </a:p>
      </dgm:t>
    </dgm:pt>
    <dgm:pt modelId="{98A8015B-E281-4F28-B90F-1B3C31BA2234}" type="sibTrans" cxnId="{95BEA8D6-3C3B-499B-8383-0BDEEE95500B}">
      <dgm:prSet/>
      <dgm:spPr/>
      <dgm:t>
        <a:bodyPr/>
        <a:lstStyle/>
        <a:p>
          <a:endParaRPr lang="es-DO"/>
        </a:p>
      </dgm:t>
    </dgm:pt>
    <dgm:pt modelId="{D81F676D-3D21-42E4-8B69-229BA674346B}">
      <dgm:prSet/>
      <dgm:spPr/>
      <dgm:t>
        <a:bodyPr/>
        <a:lstStyle/>
        <a:p>
          <a:r>
            <a:rPr lang="es-DO" dirty="0"/>
            <a:t>Crisis tiroidea: emergencia vital.</a:t>
          </a:r>
        </a:p>
      </dgm:t>
    </dgm:pt>
    <dgm:pt modelId="{6DB0F155-7C00-4CB5-A370-72FCB8D7E2F1}" type="parTrans" cxnId="{0D5A4BFF-735B-46B0-97ED-319430D327BC}">
      <dgm:prSet/>
      <dgm:spPr/>
      <dgm:t>
        <a:bodyPr/>
        <a:lstStyle/>
        <a:p>
          <a:endParaRPr lang="es-DO"/>
        </a:p>
      </dgm:t>
    </dgm:pt>
    <dgm:pt modelId="{53BFB827-8E9F-42DF-93B3-FBC7F91F5EED}" type="sibTrans" cxnId="{0D5A4BFF-735B-46B0-97ED-319430D327BC}">
      <dgm:prSet/>
      <dgm:spPr/>
      <dgm:t>
        <a:bodyPr/>
        <a:lstStyle/>
        <a:p>
          <a:endParaRPr lang="es-DO"/>
        </a:p>
      </dgm:t>
    </dgm:pt>
    <dgm:pt modelId="{85134867-A433-4024-A2EE-BBFC037B7A05}" type="pres">
      <dgm:prSet presAssocID="{A78A1DBA-2FF5-44F2-AC08-BE87C2D4C60C}" presName="linearFlow" presStyleCnt="0">
        <dgm:presLayoutVars>
          <dgm:dir/>
          <dgm:animLvl val="lvl"/>
          <dgm:resizeHandles val="exact"/>
        </dgm:presLayoutVars>
      </dgm:prSet>
      <dgm:spPr/>
    </dgm:pt>
    <dgm:pt modelId="{26D302A3-33AA-43FD-B4A3-F351149BA14C}" type="pres">
      <dgm:prSet presAssocID="{E4CBD06E-1C62-410D-9B77-54AB5DE25F48}" presName="composite" presStyleCnt="0"/>
      <dgm:spPr/>
    </dgm:pt>
    <dgm:pt modelId="{963FC5ED-13B1-4C72-8A6A-0D723EE4E901}" type="pres">
      <dgm:prSet presAssocID="{E4CBD06E-1C62-410D-9B77-54AB5DE25F48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A227E23E-3B89-46E2-964B-151DE9685CFA}" type="pres">
      <dgm:prSet presAssocID="{E4CBD06E-1C62-410D-9B77-54AB5DE25F48}" presName="descendantText" presStyleLbl="alignAcc1" presStyleIdx="0" presStyleCnt="1">
        <dgm:presLayoutVars>
          <dgm:bulletEnabled val="1"/>
        </dgm:presLayoutVars>
      </dgm:prSet>
      <dgm:spPr/>
    </dgm:pt>
  </dgm:ptLst>
  <dgm:cxnLst>
    <dgm:cxn modelId="{5011E817-1347-4D3D-A0F7-6D7ECC091703}" type="presOf" srcId="{E4CBD06E-1C62-410D-9B77-54AB5DE25F48}" destId="{963FC5ED-13B1-4C72-8A6A-0D723EE4E901}" srcOrd="0" destOrd="0" presId="urn:microsoft.com/office/officeart/2005/8/layout/chevron2"/>
    <dgm:cxn modelId="{770F282A-C957-46CB-9913-F371742938EB}" type="presOf" srcId="{97641BDC-1A21-4777-8654-45E7386A38B7}" destId="{A227E23E-3B89-46E2-964B-151DE9685CFA}" srcOrd="0" destOrd="1" presId="urn:microsoft.com/office/officeart/2005/8/layout/chevron2"/>
    <dgm:cxn modelId="{57529B57-7817-4CB9-98F4-AE80151E97AA}" type="presOf" srcId="{560BACAA-96C7-489E-9DF0-6996725B13AF}" destId="{A227E23E-3B89-46E2-964B-151DE9685CFA}" srcOrd="0" destOrd="0" presId="urn:microsoft.com/office/officeart/2005/8/layout/chevron2"/>
    <dgm:cxn modelId="{88DE168B-A55B-4600-973A-11F344C5CCE2}" srcId="{A78A1DBA-2FF5-44F2-AC08-BE87C2D4C60C}" destId="{E4CBD06E-1C62-410D-9B77-54AB5DE25F48}" srcOrd="0" destOrd="0" parTransId="{00C636F4-4E29-4873-8F9A-69AADC187052}" sibTransId="{85E351C9-6AE3-483F-A881-5AFA37931C2F}"/>
    <dgm:cxn modelId="{B24ADF96-FC05-49AB-8457-C3D980815FED}" srcId="{E4CBD06E-1C62-410D-9B77-54AB5DE25F48}" destId="{560BACAA-96C7-489E-9DF0-6996725B13AF}" srcOrd="0" destOrd="0" parTransId="{733BA7D4-96E9-4C2B-9342-790590D79CA5}" sibTransId="{AB289D38-DD92-4A69-9499-1BCEDF3B1F39}"/>
    <dgm:cxn modelId="{6240B09B-FE9E-4F5E-BCCE-930E7453D7D6}" srcId="{E4CBD06E-1C62-410D-9B77-54AB5DE25F48}" destId="{97641BDC-1A21-4777-8654-45E7386A38B7}" srcOrd="1" destOrd="0" parTransId="{033C7189-A472-4F59-9AC6-2384C93DF72F}" sibTransId="{8D4CBF2B-DF84-45EB-91B3-B685056248E1}"/>
    <dgm:cxn modelId="{26A0FEAC-00C9-4EF2-B44B-30C5363387BB}" type="presOf" srcId="{E5FA0A34-FD06-41B3-A442-CFEFE2637A8C}" destId="{A227E23E-3B89-46E2-964B-151DE9685CFA}" srcOrd="0" destOrd="2" presId="urn:microsoft.com/office/officeart/2005/8/layout/chevron2"/>
    <dgm:cxn modelId="{043026B6-8AE4-469C-A3B4-724FED33A4CA}" type="presOf" srcId="{D81F676D-3D21-42E4-8B69-229BA674346B}" destId="{A227E23E-3B89-46E2-964B-151DE9685CFA}" srcOrd="0" destOrd="4" presId="urn:microsoft.com/office/officeart/2005/8/layout/chevron2"/>
    <dgm:cxn modelId="{95BEA8D6-3C3B-499B-8383-0BDEEE95500B}" srcId="{E4CBD06E-1C62-410D-9B77-54AB5DE25F48}" destId="{31496075-337C-4CB0-834D-55ABD88250A1}" srcOrd="3" destOrd="0" parTransId="{E3413640-127C-4B9E-B9DE-E5475B2306A0}" sibTransId="{98A8015B-E281-4F28-B90F-1B3C31BA2234}"/>
    <dgm:cxn modelId="{FBBF07D7-EDC3-4713-81BC-1C1ACE4718C2}" type="presOf" srcId="{31496075-337C-4CB0-834D-55ABD88250A1}" destId="{A227E23E-3B89-46E2-964B-151DE9685CFA}" srcOrd="0" destOrd="3" presId="urn:microsoft.com/office/officeart/2005/8/layout/chevron2"/>
    <dgm:cxn modelId="{42A98BE3-9962-4A07-AC7B-205AD3279541}" srcId="{E4CBD06E-1C62-410D-9B77-54AB5DE25F48}" destId="{E5FA0A34-FD06-41B3-A442-CFEFE2637A8C}" srcOrd="2" destOrd="0" parTransId="{25F74629-E39C-4DE3-B1B6-811886DA8C0B}" sibTransId="{4D7A0720-3B79-49B3-888D-D17B58CAE8A4}"/>
    <dgm:cxn modelId="{B80714F7-7F08-41E2-88AF-1DBFFEBA4E16}" type="presOf" srcId="{A78A1DBA-2FF5-44F2-AC08-BE87C2D4C60C}" destId="{85134867-A433-4024-A2EE-BBFC037B7A05}" srcOrd="0" destOrd="0" presId="urn:microsoft.com/office/officeart/2005/8/layout/chevron2"/>
    <dgm:cxn modelId="{0D5A4BFF-735B-46B0-97ED-319430D327BC}" srcId="{E4CBD06E-1C62-410D-9B77-54AB5DE25F48}" destId="{D81F676D-3D21-42E4-8B69-229BA674346B}" srcOrd="4" destOrd="0" parTransId="{6DB0F155-7C00-4CB5-A370-72FCB8D7E2F1}" sibTransId="{53BFB827-8E9F-42DF-93B3-FBC7F91F5EED}"/>
    <dgm:cxn modelId="{00F7091B-7648-409B-A1E5-3A3C70479D97}" type="presParOf" srcId="{85134867-A433-4024-A2EE-BBFC037B7A05}" destId="{26D302A3-33AA-43FD-B4A3-F351149BA14C}" srcOrd="0" destOrd="0" presId="urn:microsoft.com/office/officeart/2005/8/layout/chevron2"/>
    <dgm:cxn modelId="{05346E3C-510A-4635-B703-3CD9ABEC41F1}" type="presParOf" srcId="{26D302A3-33AA-43FD-B4A3-F351149BA14C}" destId="{963FC5ED-13B1-4C72-8A6A-0D723EE4E901}" srcOrd="0" destOrd="0" presId="urn:microsoft.com/office/officeart/2005/8/layout/chevron2"/>
    <dgm:cxn modelId="{654A1B00-3FD8-44BF-A368-10297C706CD0}" type="presParOf" srcId="{26D302A3-33AA-43FD-B4A3-F351149BA14C}" destId="{A227E23E-3B89-46E2-964B-151DE9685CF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B0E7115-3447-4F92-A415-8D4746A0C08E}" type="doc">
      <dgm:prSet loTypeId="urn:microsoft.com/office/officeart/2005/8/layout/vList5" loCatId="list" qsTypeId="urn:microsoft.com/office/officeart/2005/8/quickstyle/simple2" qsCatId="simple" csTypeId="urn:microsoft.com/office/officeart/2005/8/colors/accent6_2" csCatId="accent6"/>
      <dgm:spPr/>
      <dgm:t>
        <a:bodyPr/>
        <a:lstStyle/>
        <a:p>
          <a:endParaRPr lang="en-US"/>
        </a:p>
      </dgm:t>
    </dgm:pt>
    <dgm:pt modelId="{BDAA1B68-3461-4CC7-B429-B3B99108942D}">
      <dgm:prSet/>
      <dgm:spPr/>
      <dgm:t>
        <a:bodyPr/>
        <a:lstStyle/>
        <a:p>
          <a:r>
            <a:rPr lang="en-US"/>
            <a:t>TSH elevada + T4 libre baja = hipotiroidismo primario.</a:t>
          </a:r>
        </a:p>
      </dgm:t>
    </dgm:pt>
    <dgm:pt modelId="{48733C2A-FDD7-41E7-B69E-6FDB1B69FD29}" type="parTrans" cxnId="{36303146-6227-4535-9D3E-8CD4FA65477A}">
      <dgm:prSet/>
      <dgm:spPr/>
      <dgm:t>
        <a:bodyPr/>
        <a:lstStyle/>
        <a:p>
          <a:endParaRPr lang="en-US"/>
        </a:p>
      </dgm:t>
    </dgm:pt>
    <dgm:pt modelId="{D72B53EE-F4AB-4589-8C38-2EE1AE27315A}" type="sibTrans" cxnId="{36303146-6227-4535-9D3E-8CD4FA65477A}">
      <dgm:prSet/>
      <dgm:spPr/>
      <dgm:t>
        <a:bodyPr/>
        <a:lstStyle/>
        <a:p>
          <a:endParaRPr lang="en-US"/>
        </a:p>
      </dgm:t>
    </dgm:pt>
    <dgm:pt modelId="{591EA7FF-A48D-4E28-BD99-BBEE78518BEB}">
      <dgm:prSet/>
      <dgm:spPr/>
      <dgm:t>
        <a:bodyPr/>
        <a:lstStyle/>
        <a:p>
          <a:r>
            <a:rPr lang="en-US"/>
            <a:t>TSH baja/normal + T4 libre baja = hipotiroidismo central.</a:t>
          </a:r>
        </a:p>
      </dgm:t>
    </dgm:pt>
    <dgm:pt modelId="{2E7232E5-083D-4F8A-A504-59176FF32E89}" type="parTrans" cxnId="{38B9E435-0087-49F0-AD23-6E25E537A539}">
      <dgm:prSet/>
      <dgm:spPr/>
      <dgm:t>
        <a:bodyPr/>
        <a:lstStyle/>
        <a:p>
          <a:endParaRPr lang="en-US"/>
        </a:p>
      </dgm:t>
    </dgm:pt>
    <dgm:pt modelId="{E1D31C2E-306D-4C6D-81FA-148A6DCECDC8}" type="sibTrans" cxnId="{38B9E435-0087-49F0-AD23-6E25E537A539}">
      <dgm:prSet/>
      <dgm:spPr/>
      <dgm:t>
        <a:bodyPr/>
        <a:lstStyle/>
        <a:p>
          <a:endParaRPr lang="en-US"/>
        </a:p>
      </dgm:t>
    </dgm:pt>
    <dgm:pt modelId="{2B7B412A-AA03-40F2-BF3C-95305EDB255F}">
      <dgm:prSet/>
      <dgm:spPr/>
      <dgm:t>
        <a:bodyPr/>
        <a:lstStyle/>
        <a:p>
          <a:r>
            <a:rPr lang="en-US"/>
            <a:t>Anticuerpos anti-TPO sugieren etiología autoinmune.</a:t>
          </a:r>
        </a:p>
      </dgm:t>
    </dgm:pt>
    <dgm:pt modelId="{9E861F86-843E-401F-98B8-E2E1C656BF78}" type="parTrans" cxnId="{F8D6C63B-8815-4313-80D7-3A444C258CEB}">
      <dgm:prSet/>
      <dgm:spPr/>
      <dgm:t>
        <a:bodyPr/>
        <a:lstStyle/>
        <a:p>
          <a:endParaRPr lang="en-US"/>
        </a:p>
      </dgm:t>
    </dgm:pt>
    <dgm:pt modelId="{3250A86E-301B-4B10-9D0F-015BF155797E}" type="sibTrans" cxnId="{F8D6C63B-8815-4313-80D7-3A444C258CEB}">
      <dgm:prSet/>
      <dgm:spPr/>
      <dgm:t>
        <a:bodyPr/>
        <a:lstStyle/>
        <a:p>
          <a:endParaRPr lang="en-US"/>
        </a:p>
      </dgm:t>
    </dgm:pt>
    <dgm:pt modelId="{6B349D9F-9F42-48CC-81B7-43EDA0D5AD69}" type="pres">
      <dgm:prSet presAssocID="{6B0E7115-3447-4F92-A415-8D4746A0C08E}" presName="Name0" presStyleCnt="0">
        <dgm:presLayoutVars>
          <dgm:dir/>
          <dgm:animLvl val="lvl"/>
          <dgm:resizeHandles val="exact"/>
        </dgm:presLayoutVars>
      </dgm:prSet>
      <dgm:spPr/>
    </dgm:pt>
    <dgm:pt modelId="{2C7B13BD-8D1C-41AA-89CF-75EB66887759}" type="pres">
      <dgm:prSet presAssocID="{BDAA1B68-3461-4CC7-B429-B3B99108942D}" presName="linNode" presStyleCnt="0"/>
      <dgm:spPr/>
    </dgm:pt>
    <dgm:pt modelId="{1D800476-2674-4021-AC51-4398A793C180}" type="pres">
      <dgm:prSet presAssocID="{BDAA1B68-3461-4CC7-B429-B3B99108942D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86CA4C67-2AD9-4F26-99B3-247CA1D523B1}" type="pres">
      <dgm:prSet presAssocID="{D72B53EE-F4AB-4589-8C38-2EE1AE27315A}" presName="sp" presStyleCnt="0"/>
      <dgm:spPr/>
    </dgm:pt>
    <dgm:pt modelId="{1D965BA2-17F0-44D3-ACB0-B01FCC553319}" type="pres">
      <dgm:prSet presAssocID="{591EA7FF-A48D-4E28-BD99-BBEE78518BEB}" presName="linNode" presStyleCnt="0"/>
      <dgm:spPr/>
    </dgm:pt>
    <dgm:pt modelId="{60B698A1-875F-4638-88D9-5F10EBF84B62}" type="pres">
      <dgm:prSet presAssocID="{591EA7FF-A48D-4E28-BD99-BBEE78518BEB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A589A0AF-C808-4616-808D-7D002A195F30}" type="pres">
      <dgm:prSet presAssocID="{E1D31C2E-306D-4C6D-81FA-148A6DCECDC8}" presName="sp" presStyleCnt="0"/>
      <dgm:spPr/>
    </dgm:pt>
    <dgm:pt modelId="{943CB89E-3EA3-4C75-8C8B-BE2198EA117B}" type="pres">
      <dgm:prSet presAssocID="{2B7B412A-AA03-40F2-BF3C-95305EDB255F}" presName="linNode" presStyleCnt="0"/>
      <dgm:spPr/>
    </dgm:pt>
    <dgm:pt modelId="{137D8167-D247-4CC6-9A4D-401866BA6851}" type="pres">
      <dgm:prSet presAssocID="{2B7B412A-AA03-40F2-BF3C-95305EDB255F}" presName="parentText" presStyleLbl="node1" presStyleIdx="2" presStyleCnt="3">
        <dgm:presLayoutVars>
          <dgm:chMax val="1"/>
          <dgm:bulletEnabled val="1"/>
        </dgm:presLayoutVars>
      </dgm:prSet>
      <dgm:spPr/>
    </dgm:pt>
  </dgm:ptLst>
  <dgm:cxnLst>
    <dgm:cxn modelId="{5597290F-7018-4B87-899F-F79F4557376A}" type="presOf" srcId="{BDAA1B68-3461-4CC7-B429-B3B99108942D}" destId="{1D800476-2674-4021-AC51-4398A793C180}" srcOrd="0" destOrd="0" presId="urn:microsoft.com/office/officeart/2005/8/layout/vList5"/>
    <dgm:cxn modelId="{38B9E435-0087-49F0-AD23-6E25E537A539}" srcId="{6B0E7115-3447-4F92-A415-8D4746A0C08E}" destId="{591EA7FF-A48D-4E28-BD99-BBEE78518BEB}" srcOrd="1" destOrd="0" parTransId="{2E7232E5-083D-4F8A-A504-59176FF32E89}" sibTransId="{E1D31C2E-306D-4C6D-81FA-148A6DCECDC8}"/>
    <dgm:cxn modelId="{F8D6C63B-8815-4313-80D7-3A444C258CEB}" srcId="{6B0E7115-3447-4F92-A415-8D4746A0C08E}" destId="{2B7B412A-AA03-40F2-BF3C-95305EDB255F}" srcOrd="2" destOrd="0" parTransId="{9E861F86-843E-401F-98B8-E2E1C656BF78}" sibTransId="{3250A86E-301B-4B10-9D0F-015BF155797E}"/>
    <dgm:cxn modelId="{BE8E883D-F085-46A0-B8B6-51C3380A1F02}" type="presOf" srcId="{6B0E7115-3447-4F92-A415-8D4746A0C08E}" destId="{6B349D9F-9F42-48CC-81B7-43EDA0D5AD69}" srcOrd="0" destOrd="0" presId="urn:microsoft.com/office/officeart/2005/8/layout/vList5"/>
    <dgm:cxn modelId="{36303146-6227-4535-9D3E-8CD4FA65477A}" srcId="{6B0E7115-3447-4F92-A415-8D4746A0C08E}" destId="{BDAA1B68-3461-4CC7-B429-B3B99108942D}" srcOrd="0" destOrd="0" parTransId="{48733C2A-FDD7-41E7-B69E-6FDB1B69FD29}" sibTransId="{D72B53EE-F4AB-4589-8C38-2EE1AE27315A}"/>
    <dgm:cxn modelId="{DC53F47C-6E96-4E96-AC3E-56A06B37EAC5}" type="presOf" srcId="{2B7B412A-AA03-40F2-BF3C-95305EDB255F}" destId="{137D8167-D247-4CC6-9A4D-401866BA6851}" srcOrd="0" destOrd="0" presId="urn:microsoft.com/office/officeart/2005/8/layout/vList5"/>
    <dgm:cxn modelId="{1F2D08B0-563E-4677-8F82-030154FFFBF6}" type="presOf" srcId="{591EA7FF-A48D-4E28-BD99-BBEE78518BEB}" destId="{60B698A1-875F-4638-88D9-5F10EBF84B62}" srcOrd="0" destOrd="0" presId="urn:microsoft.com/office/officeart/2005/8/layout/vList5"/>
    <dgm:cxn modelId="{02C0E702-6BD7-43EF-AD68-070DD1368F06}" type="presParOf" srcId="{6B349D9F-9F42-48CC-81B7-43EDA0D5AD69}" destId="{2C7B13BD-8D1C-41AA-89CF-75EB66887759}" srcOrd="0" destOrd="0" presId="urn:microsoft.com/office/officeart/2005/8/layout/vList5"/>
    <dgm:cxn modelId="{F36284AA-13B1-480E-9784-00CE07D4132A}" type="presParOf" srcId="{2C7B13BD-8D1C-41AA-89CF-75EB66887759}" destId="{1D800476-2674-4021-AC51-4398A793C180}" srcOrd="0" destOrd="0" presId="urn:microsoft.com/office/officeart/2005/8/layout/vList5"/>
    <dgm:cxn modelId="{7DD2D6C0-5D5B-48D2-A930-C75080C91AC9}" type="presParOf" srcId="{6B349D9F-9F42-48CC-81B7-43EDA0D5AD69}" destId="{86CA4C67-2AD9-4F26-99B3-247CA1D523B1}" srcOrd="1" destOrd="0" presId="urn:microsoft.com/office/officeart/2005/8/layout/vList5"/>
    <dgm:cxn modelId="{9CB8CBBE-3491-46E1-A9F7-EE144C161A30}" type="presParOf" srcId="{6B349D9F-9F42-48CC-81B7-43EDA0D5AD69}" destId="{1D965BA2-17F0-44D3-ACB0-B01FCC553319}" srcOrd="2" destOrd="0" presId="urn:microsoft.com/office/officeart/2005/8/layout/vList5"/>
    <dgm:cxn modelId="{6A984DD7-5DE4-43F1-899C-015A76BA1480}" type="presParOf" srcId="{1D965BA2-17F0-44D3-ACB0-B01FCC553319}" destId="{60B698A1-875F-4638-88D9-5F10EBF84B62}" srcOrd="0" destOrd="0" presId="urn:microsoft.com/office/officeart/2005/8/layout/vList5"/>
    <dgm:cxn modelId="{99051167-4021-4873-9CE8-870DFFF4F6D4}" type="presParOf" srcId="{6B349D9F-9F42-48CC-81B7-43EDA0D5AD69}" destId="{A589A0AF-C808-4616-808D-7D002A195F30}" srcOrd="3" destOrd="0" presId="urn:microsoft.com/office/officeart/2005/8/layout/vList5"/>
    <dgm:cxn modelId="{E18B33E6-BDC6-4D45-B75D-7CA55D338128}" type="presParOf" srcId="{6B349D9F-9F42-48CC-81B7-43EDA0D5AD69}" destId="{943CB89E-3EA3-4C75-8C8B-BE2198EA117B}" srcOrd="4" destOrd="0" presId="urn:microsoft.com/office/officeart/2005/8/layout/vList5"/>
    <dgm:cxn modelId="{87CF03D2-3DB5-449C-9D21-148B02B5F19D}" type="presParOf" srcId="{943CB89E-3EA3-4C75-8C8B-BE2198EA117B}" destId="{137D8167-D247-4CC6-9A4D-401866BA6851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1C4FA2BC-2AED-4240-8C4D-F68E3AACB6BF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F93755A7-2439-4810-8E7B-469CCB7DE0CB}">
      <dgm:prSet/>
      <dgm:spPr/>
      <dgm:t>
        <a:bodyPr/>
        <a:lstStyle/>
        <a:p>
          <a:r>
            <a:rPr lang="en-US"/>
            <a:t>TSH suprimida + T4 libre elevada = hipertiroidismo clínico.</a:t>
          </a:r>
        </a:p>
      </dgm:t>
    </dgm:pt>
    <dgm:pt modelId="{1696CA35-AF77-4E3D-A6C0-766468C64672}" type="parTrans" cxnId="{DD9555F8-2439-4C11-8132-F6B291420B5A}">
      <dgm:prSet/>
      <dgm:spPr/>
      <dgm:t>
        <a:bodyPr/>
        <a:lstStyle/>
        <a:p>
          <a:endParaRPr lang="en-US"/>
        </a:p>
      </dgm:t>
    </dgm:pt>
    <dgm:pt modelId="{F2D436CD-400F-49BC-B614-D7E220E8015C}" type="sibTrans" cxnId="{DD9555F8-2439-4C11-8132-F6B291420B5A}">
      <dgm:prSet/>
      <dgm:spPr/>
      <dgm:t>
        <a:bodyPr/>
        <a:lstStyle/>
        <a:p>
          <a:endParaRPr lang="en-US"/>
        </a:p>
      </dgm:t>
    </dgm:pt>
    <dgm:pt modelId="{04B1C31D-AFDE-461D-B209-401A5C92D1C3}">
      <dgm:prSet/>
      <dgm:spPr/>
      <dgm:t>
        <a:bodyPr/>
        <a:lstStyle/>
        <a:p>
          <a:r>
            <a:rPr lang="en-US"/>
            <a:t>TSH baja + T4 libre normal, T3 alta = hipertiroidismo T3.</a:t>
          </a:r>
        </a:p>
      </dgm:t>
    </dgm:pt>
    <dgm:pt modelId="{C955475B-AE79-48E4-ABDE-4F0433BE4CCF}" type="parTrans" cxnId="{A3D0EF13-1B00-4F3E-A969-09DE63DC6637}">
      <dgm:prSet/>
      <dgm:spPr/>
      <dgm:t>
        <a:bodyPr/>
        <a:lstStyle/>
        <a:p>
          <a:endParaRPr lang="en-US"/>
        </a:p>
      </dgm:t>
    </dgm:pt>
    <dgm:pt modelId="{EF8F5F3A-7564-43CA-9AA5-98D9B8ECC9D6}" type="sibTrans" cxnId="{A3D0EF13-1B00-4F3E-A969-09DE63DC6637}">
      <dgm:prSet/>
      <dgm:spPr/>
      <dgm:t>
        <a:bodyPr/>
        <a:lstStyle/>
        <a:p>
          <a:endParaRPr lang="en-US"/>
        </a:p>
      </dgm:t>
    </dgm:pt>
    <dgm:pt modelId="{4715E6A7-2789-4961-8F67-D568863C6D0E}">
      <dgm:prSet/>
      <dgm:spPr/>
      <dgm:t>
        <a:bodyPr/>
        <a:lstStyle/>
        <a:p>
          <a:r>
            <a:rPr lang="en-US" dirty="0"/>
            <a:t>TSH baja + </a:t>
          </a:r>
          <a:r>
            <a:rPr lang="en-US" dirty="0" err="1"/>
            <a:t>hormonas</a:t>
          </a:r>
          <a:r>
            <a:rPr lang="en-US" dirty="0"/>
            <a:t> </a:t>
          </a:r>
          <a:r>
            <a:rPr lang="en-US" dirty="0" err="1"/>
            <a:t>normales</a:t>
          </a:r>
          <a:r>
            <a:rPr lang="en-US" dirty="0"/>
            <a:t> = </a:t>
          </a:r>
          <a:r>
            <a:rPr lang="en-US"/>
            <a:t>tirotoxicosis</a:t>
          </a:r>
          <a:r>
            <a:rPr lang="en-US" dirty="0"/>
            <a:t> </a:t>
          </a:r>
          <a:r>
            <a:rPr lang="en-US" dirty="0" err="1"/>
            <a:t>subclínica</a:t>
          </a:r>
          <a:r>
            <a:rPr lang="en-US" dirty="0"/>
            <a:t>.</a:t>
          </a:r>
        </a:p>
      </dgm:t>
    </dgm:pt>
    <dgm:pt modelId="{737B5DD5-EC4E-41C3-90BC-F654FF6C0FF3}" type="parTrans" cxnId="{1AFB41A4-74CA-4783-9BCF-C5580B0F42FD}">
      <dgm:prSet/>
      <dgm:spPr/>
      <dgm:t>
        <a:bodyPr/>
        <a:lstStyle/>
        <a:p>
          <a:endParaRPr lang="en-US"/>
        </a:p>
      </dgm:t>
    </dgm:pt>
    <dgm:pt modelId="{E3174CB9-EF09-4F72-9C11-329C4BA36D64}" type="sibTrans" cxnId="{1AFB41A4-74CA-4783-9BCF-C5580B0F42FD}">
      <dgm:prSet/>
      <dgm:spPr/>
      <dgm:t>
        <a:bodyPr/>
        <a:lstStyle/>
        <a:p>
          <a:endParaRPr lang="en-US"/>
        </a:p>
      </dgm:t>
    </dgm:pt>
    <dgm:pt modelId="{027BC783-6063-40B7-B348-C5910B21F048}">
      <dgm:prSet/>
      <dgm:spPr/>
      <dgm:t>
        <a:bodyPr/>
        <a:lstStyle/>
        <a:p>
          <a:r>
            <a:rPr lang="en-US"/>
            <a:t>TRAb positivos: enfermedad de Graves.</a:t>
          </a:r>
        </a:p>
      </dgm:t>
    </dgm:pt>
    <dgm:pt modelId="{9DC3E435-A361-48B2-A6AA-6B3818623C5A}" type="parTrans" cxnId="{F4274589-FDEF-4CB3-B390-0AFAA7F94AEF}">
      <dgm:prSet/>
      <dgm:spPr/>
      <dgm:t>
        <a:bodyPr/>
        <a:lstStyle/>
        <a:p>
          <a:endParaRPr lang="en-US"/>
        </a:p>
      </dgm:t>
    </dgm:pt>
    <dgm:pt modelId="{B7A41C72-099C-4601-A8E1-83C30FE2CD5C}" type="sibTrans" cxnId="{F4274589-FDEF-4CB3-B390-0AFAA7F94AEF}">
      <dgm:prSet/>
      <dgm:spPr/>
      <dgm:t>
        <a:bodyPr/>
        <a:lstStyle/>
        <a:p>
          <a:endParaRPr lang="en-US"/>
        </a:p>
      </dgm:t>
    </dgm:pt>
    <dgm:pt modelId="{B9A75DA3-6BB4-48C5-9494-4ED0776A894A}">
      <dgm:prSet/>
      <dgm:spPr/>
      <dgm:t>
        <a:bodyPr/>
        <a:lstStyle/>
        <a:p>
          <a:r>
            <a:rPr lang="en-US"/>
            <a:t>Gammagrafía tiroidea para evaluar captación (difusa o focal).</a:t>
          </a:r>
        </a:p>
      </dgm:t>
    </dgm:pt>
    <dgm:pt modelId="{09838818-B498-4570-9746-523EF8DBA26F}" type="parTrans" cxnId="{E9E76EB1-482F-45C5-AA86-659A9C3F5809}">
      <dgm:prSet/>
      <dgm:spPr/>
      <dgm:t>
        <a:bodyPr/>
        <a:lstStyle/>
        <a:p>
          <a:endParaRPr lang="en-US"/>
        </a:p>
      </dgm:t>
    </dgm:pt>
    <dgm:pt modelId="{8BCEE032-B065-4196-BA5B-CE047E57D67C}" type="sibTrans" cxnId="{E9E76EB1-482F-45C5-AA86-659A9C3F5809}">
      <dgm:prSet/>
      <dgm:spPr/>
      <dgm:t>
        <a:bodyPr/>
        <a:lstStyle/>
        <a:p>
          <a:endParaRPr lang="en-US"/>
        </a:p>
      </dgm:t>
    </dgm:pt>
    <dgm:pt modelId="{771657A4-5687-4707-9624-221D05BD548C}" type="pres">
      <dgm:prSet presAssocID="{1C4FA2BC-2AED-4240-8C4D-F68E3AACB6BF}" presName="diagram" presStyleCnt="0">
        <dgm:presLayoutVars>
          <dgm:dir/>
          <dgm:resizeHandles val="exact"/>
        </dgm:presLayoutVars>
      </dgm:prSet>
      <dgm:spPr/>
    </dgm:pt>
    <dgm:pt modelId="{16F1CDA1-47D3-4C6B-8CB6-F8EEF69802E4}" type="pres">
      <dgm:prSet presAssocID="{F93755A7-2439-4810-8E7B-469CCB7DE0CB}" presName="node" presStyleLbl="node1" presStyleIdx="0" presStyleCnt="5">
        <dgm:presLayoutVars>
          <dgm:bulletEnabled val="1"/>
        </dgm:presLayoutVars>
      </dgm:prSet>
      <dgm:spPr/>
    </dgm:pt>
    <dgm:pt modelId="{FE1CFA8D-383D-49F2-8A98-05CF78CB098A}" type="pres">
      <dgm:prSet presAssocID="{F2D436CD-400F-49BC-B614-D7E220E8015C}" presName="sibTrans" presStyleCnt="0"/>
      <dgm:spPr/>
    </dgm:pt>
    <dgm:pt modelId="{27248DDA-8344-4A9A-81AD-1D5C70A0B188}" type="pres">
      <dgm:prSet presAssocID="{04B1C31D-AFDE-461D-B209-401A5C92D1C3}" presName="node" presStyleLbl="node1" presStyleIdx="1" presStyleCnt="5">
        <dgm:presLayoutVars>
          <dgm:bulletEnabled val="1"/>
        </dgm:presLayoutVars>
      </dgm:prSet>
      <dgm:spPr/>
    </dgm:pt>
    <dgm:pt modelId="{E06936AB-B4E2-4F6B-B820-67479B081E65}" type="pres">
      <dgm:prSet presAssocID="{EF8F5F3A-7564-43CA-9AA5-98D9B8ECC9D6}" presName="sibTrans" presStyleCnt="0"/>
      <dgm:spPr/>
    </dgm:pt>
    <dgm:pt modelId="{59300606-D058-4E37-90C5-A0F4C0561D2E}" type="pres">
      <dgm:prSet presAssocID="{4715E6A7-2789-4961-8F67-D568863C6D0E}" presName="node" presStyleLbl="node1" presStyleIdx="2" presStyleCnt="5">
        <dgm:presLayoutVars>
          <dgm:bulletEnabled val="1"/>
        </dgm:presLayoutVars>
      </dgm:prSet>
      <dgm:spPr/>
    </dgm:pt>
    <dgm:pt modelId="{04681A36-4DA4-432C-B360-6246F262A461}" type="pres">
      <dgm:prSet presAssocID="{E3174CB9-EF09-4F72-9C11-329C4BA36D64}" presName="sibTrans" presStyleCnt="0"/>
      <dgm:spPr/>
    </dgm:pt>
    <dgm:pt modelId="{C8075FCE-491F-45DD-BDEC-4BBB0A1BE69B}" type="pres">
      <dgm:prSet presAssocID="{027BC783-6063-40B7-B348-C5910B21F048}" presName="node" presStyleLbl="node1" presStyleIdx="3" presStyleCnt="5">
        <dgm:presLayoutVars>
          <dgm:bulletEnabled val="1"/>
        </dgm:presLayoutVars>
      </dgm:prSet>
      <dgm:spPr/>
    </dgm:pt>
    <dgm:pt modelId="{79B72DAC-4C50-4408-B8A3-3EE9E0B617A3}" type="pres">
      <dgm:prSet presAssocID="{B7A41C72-099C-4601-A8E1-83C30FE2CD5C}" presName="sibTrans" presStyleCnt="0"/>
      <dgm:spPr/>
    </dgm:pt>
    <dgm:pt modelId="{50F045C3-CF0B-4BAA-9E44-68108103A288}" type="pres">
      <dgm:prSet presAssocID="{B9A75DA3-6BB4-48C5-9494-4ED0776A894A}" presName="node" presStyleLbl="node1" presStyleIdx="4" presStyleCnt="5">
        <dgm:presLayoutVars>
          <dgm:bulletEnabled val="1"/>
        </dgm:presLayoutVars>
      </dgm:prSet>
      <dgm:spPr/>
    </dgm:pt>
  </dgm:ptLst>
  <dgm:cxnLst>
    <dgm:cxn modelId="{D1AF690A-C49F-476A-8920-CCB138916367}" type="presOf" srcId="{F93755A7-2439-4810-8E7B-469CCB7DE0CB}" destId="{16F1CDA1-47D3-4C6B-8CB6-F8EEF69802E4}" srcOrd="0" destOrd="0" presId="urn:microsoft.com/office/officeart/2005/8/layout/default"/>
    <dgm:cxn modelId="{A3D0EF13-1B00-4F3E-A969-09DE63DC6637}" srcId="{1C4FA2BC-2AED-4240-8C4D-F68E3AACB6BF}" destId="{04B1C31D-AFDE-461D-B209-401A5C92D1C3}" srcOrd="1" destOrd="0" parTransId="{C955475B-AE79-48E4-ABDE-4F0433BE4CCF}" sibTransId="{EF8F5F3A-7564-43CA-9AA5-98D9B8ECC9D6}"/>
    <dgm:cxn modelId="{10DA902E-98D4-4C88-AFCD-43326BBDFEE6}" type="presOf" srcId="{4715E6A7-2789-4961-8F67-D568863C6D0E}" destId="{59300606-D058-4E37-90C5-A0F4C0561D2E}" srcOrd="0" destOrd="0" presId="urn:microsoft.com/office/officeart/2005/8/layout/default"/>
    <dgm:cxn modelId="{14AE5D59-1E74-42A2-908D-29143D84E92D}" type="presOf" srcId="{027BC783-6063-40B7-B348-C5910B21F048}" destId="{C8075FCE-491F-45DD-BDEC-4BBB0A1BE69B}" srcOrd="0" destOrd="0" presId="urn:microsoft.com/office/officeart/2005/8/layout/default"/>
    <dgm:cxn modelId="{5F692B80-EF75-40AC-AB90-315ABAA6CB87}" type="presOf" srcId="{B9A75DA3-6BB4-48C5-9494-4ED0776A894A}" destId="{50F045C3-CF0B-4BAA-9E44-68108103A288}" srcOrd="0" destOrd="0" presId="urn:microsoft.com/office/officeart/2005/8/layout/default"/>
    <dgm:cxn modelId="{F4274589-FDEF-4CB3-B390-0AFAA7F94AEF}" srcId="{1C4FA2BC-2AED-4240-8C4D-F68E3AACB6BF}" destId="{027BC783-6063-40B7-B348-C5910B21F048}" srcOrd="3" destOrd="0" parTransId="{9DC3E435-A361-48B2-A6AA-6B3818623C5A}" sibTransId="{B7A41C72-099C-4601-A8E1-83C30FE2CD5C}"/>
    <dgm:cxn modelId="{1AFB41A4-74CA-4783-9BCF-C5580B0F42FD}" srcId="{1C4FA2BC-2AED-4240-8C4D-F68E3AACB6BF}" destId="{4715E6A7-2789-4961-8F67-D568863C6D0E}" srcOrd="2" destOrd="0" parTransId="{737B5DD5-EC4E-41C3-90BC-F654FF6C0FF3}" sibTransId="{E3174CB9-EF09-4F72-9C11-329C4BA36D64}"/>
    <dgm:cxn modelId="{E9E76EB1-482F-45C5-AA86-659A9C3F5809}" srcId="{1C4FA2BC-2AED-4240-8C4D-F68E3AACB6BF}" destId="{B9A75DA3-6BB4-48C5-9494-4ED0776A894A}" srcOrd="4" destOrd="0" parTransId="{09838818-B498-4570-9746-523EF8DBA26F}" sibTransId="{8BCEE032-B065-4196-BA5B-CE047E57D67C}"/>
    <dgm:cxn modelId="{335567E2-C9F9-468D-8DEF-876AB2D8F771}" type="presOf" srcId="{1C4FA2BC-2AED-4240-8C4D-F68E3AACB6BF}" destId="{771657A4-5687-4707-9624-221D05BD548C}" srcOrd="0" destOrd="0" presId="urn:microsoft.com/office/officeart/2005/8/layout/default"/>
    <dgm:cxn modelId="{4AF5B4F6-DF77-4786-8C2C-84D0D2499450}" type="presOf" srcId="{04B1C31D-AFDE-461D-B209-401A5C92D1C3}" destId="{27248DDA-8344-4A9A-81AD-1D5C70A0B188}" srcOrd="0" destOrd="0" presId="urn:microsoft.com/office/officeart/2005/8/layout/default"/>
    <dgm:cxn modelId="{DD9555F8-2439-4C11-8132-F6B291420B5A}" srcId="{1C4FA2BC-2AED-4240-8C4D-F68E3AACB6BF}" destId="{F93755A7-2439-4810-8E7B-469CCB7DE0CB}" srcOrd="0" destOrd="0" parTransId="{1696CA35-AF77-4E3D-A6C0-766468C64672}" sibTransId="{F2D436CD-400F-49BC-B614-D7E220E8015C}"/>
    <dgm:cxn modelId="{E652FE6B-F0C6-45A2-A3D5-D1DD164A1742}" type="presParOf" srcId="{771657A4-5687-4707-9624-221D05BD548C}" destId="{16F1CDA1-47D3-4C6B-8CB6-F8EEF69802E4}" srcOrd="0" destOrd="0" presId="urn:microsoft.com/office/officeart/2005/8/layout/default"/>
    <dgm:cxn modelId="{DC12F5E2-0EFB-4EF5-A1DB-FB72482F2209}" type="presParOf" srcId="{771657A4-5687-4707-9624-221D05BD548C}" destId="{FE1CFA8D-383D-49F2-8A98-05CF78CB098A}" srcOrd="1" destOrd="0" presId="urn:microsoft.com/office/officeart/2005/8/layout/default"/>
    <dgm:cxn modelId="{2D2DF5B6-0723-46E5-8C8F-ABCA6DD7A81A}" type="presParOf" srcId="{771657A4-5687-4707-9624-221D05BD548C}" destId="{27248DDA-8344-4A9A-81AD-1D5C70A0B188}" srcOrd="2" destOrd="0" presId="urn:microsoft.com/office/officeart/2005/8/layout/default"/>
    <dgm:cxn modelId="{536FA7CE-0092-4FD7-9E87-2C08CD0DA4A6}" type="presParOf" srcId="{771657A4-5687-4707-9624-221D05BD548C}" destId="{E06936AB-B4E2-4F6B-B820-67479B081E65}" srcOrd="3" destOrd="0" presId="urn:microsoft.com/office/officeart/2005/8/layout/default"/>
    <dgm:cxn modelId="{A20E8DCC-907A-47AC-B33F-B68848BDB45F}" type="presParOf" srcId="{771657A4-5687-4707-9624-221D05BD548C}" destId="{59300606-D058-4E37-90C5-A0F4C0561D2E}" srcOrd="4" destOrd="0" presId="urn:microsoft.com/office/officeart/2005/8/layout/default"/>
    <dgm:cxn modelId="{1A222D34-7727-4785-ADEF-D912F15CB0E8}" type="presParOf" srcId="{771657A4-5687-4707-9624-221D05BD548C}" destId="{04681A36-4DA4-432C-B360-6246F262A461}" srcOrd="5" destOrd="0" presId="urn:microsoft.com/office/officeart/2005/8/layout/default"/>
    <dgm:cxn modelId="{3439602F-A19C-4046-8504-07C6ACA60D2C}" type="presParOf" srcId="{771657A4-5687-4707-9624-221D05BD548C}" destId="{C8075FCE-491F-45DD-BDEC-4BBB0A1BE69B}" srcOrd="6" destOrd="0" presId="urn:microsoft.com/office/officeart/2005/8/layout/default"/>
    <dgm:cxn modelId="{4485DB98-EBD5-4E3D-AEBD-C723FAC98578}" type="presParOf" srcId="{771657A4-5687-4707-9624-221D05BD548C}" destId="{79B72DAC-4C50-4408-B8A3-3EE9E0B617A3}" srcOrd="7" destOrd="0" presId="urn:microsoft.com/office/officeart/2005/8/layout/default"/>
    <dgm:cxn modelId="{D0C00FCD-1D23-4BA4-9B7E-BE97A336B0FD}" type="presParOf" srcId="{771657A4-5687-4707-9624-221D05BD548C}" destId="{50F045C3-CF0B-4BAA-9E44-68108103A288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201E0187-ADA8-4036-8E0B-7367F624C1D6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EFA67A4-333A-40F9-A50D-04E196719F0A}">
      <dgm:prSet/>
      <dgm:spPr/>
      <dgm:t>
        <a:bodyPr/>
        <a:lstStyle/>
        <a:p>
          <a:r>
            <a:rPr lang="en-US"/>
            <a:t>Secreción autónoma y excesiva de PTH (hormona paratiroidea).</a:t>
          </a:r>
        </a:p>
      </dgm:t>
    </dgm:pt>
    <dgm:pt modelId="{2004952B-C187-4BA8-94BC-1EC3050E5BF5}" type="parTrans" cxnId="{2DA199DF-1DEC-4CBF-AEAF-A91ECA210D14}">
      <dgm:prSet/>
      <dgm:spPr/>
      <dgm:t>
        <a:bodyPr/>
        <a:lstStyle/>
        <a:p>
          <a:endParaRPr lang="en-US"/>
        </a:p>
      </dgm:t>
    </dgm:pt>
    <dgm:pt modelId="{38BCAAA4-E434-4978-93A2-3CCC0192D2F1}" type="sibTrans" cxnId="{2DA199DF-1DEC-4CBF-AEAF-A91ECA210D14}">
      <dgm:prSet/>
      <dgm:spPr/>
      <dgm:t>
        <a:bodyPr/>
        <a:lstStyle/>
        <a:p>
          <a:endParaRPr lang="en-US"/>
        </a:p>
      </dgm:t>
    </dgm:pt>
    <dgm:pt modelId="{2704C243-86A5-4DE1-841E-A43AA4303B6F}">
      <dgm:prSet/>
      <dgm:spPr/>
      <dgm:t>
        <a:bodyPr/>
        <a:lstStyle/>
        <a:p>
          <a:r>
            <a:rPr lang="en-US"/>
            <a:t>Produce hipercalcemia crónica y alteraciones óseas, renales y cardiovasculares.</a:t>
          </a:r>
        </a:p>
      </dgm:t>
    </dgm:pt>
    <dgm:pt modelId="{9C37D1D0-C87E-447D-A5D9-A733FE831787}" type="parTrans" cxnId="{5064DF15-DD47-4183-9823-F609E47A2AFC}">
      <dgm:prSet/>
      <dgm:spPr/>
      <dgm:t>
        <a:bodyPr/>
        <a:lstStyle/>
        <a:p>
          <a:endParaRPr lang="en-US"/>
        </a:p>
      </dgm:t>
    </dgm:pt>
    <dgm:pt modelId="{5C5C3B6C-4CFE-427E-808D-744D0F0FB6F1}" type="sibTrans" cxnId="{5064DF15-DD47-4183-9823-F609E47A2AFC}">
      <dgm:prSet/>
      <dgm:spPr/>
      <dgm:t>
        <a:bodyPr/>
        <a:lstStyle/>
        <a:p>
          <a:endParaRPr lang="en-US"/>
        </a:p>
      </dgm:t>
    </dgm:pt>
    <dgm:pt modelId="{12589CE0-AC7B-42C9-835F-10D51E6DEB34}">
      <dgm:prSet/>
      <dgm:spPr/>
      <dgm:t>
        <a:bodyPr/>
        <a:lstStyle/>
        <a:p>
          <a:r>
            <a:rPr lang="en-US"/>
            <a:t>Causas: adenoma (≈85%), hiperplasia (10–15%), carcinoma (&lt;1%).</a:t>
          </a:r>
        </a:p>
      </dgm:t>
    </dgm:pt>
    <dgm:pt modelId="{05A6E162-5F7D-4296-999C-DAF9C47AC5E5}" type="parTrans" cxnId="{172A9E9B-B481-4456-B3D3-A650706228D9}">
      <dgm:prSet/>
      <dgm:spPr/>
      <dgm:t>
        <a:bodyPr/>
        <a:lstStyle/>
        <a:p>
          <a:endParaRPr lang="en-US"/>
        </a:p>
      </dgm:t>
    </dgm:pt>
    <dgm:pt modelId="{A3A79C9A-0F99-4537-AB5B-CEEA89A70F2E}" type="sibTrans" cxnId="{172A9E9B-B481-4456-B3D3-A650706228D9}">
      <dgm:prSet/>
      <dgm:spPr/>
      <dgm:t>
        <a:bodyPr/>
        <a:lstStyle/>
        <a:p>
          <a:endParaRPr lang="en-US"/>
        </a:p>
      </dgm:t>
    </dgm:pt>
    <dgm:pt modelId="{53ED7A35-714C-40ED-89CB-D5525694A7F9}" type="pres">
      <dgm:prSet presAssocID="{201E0187-ADA8-4036-8E0B-7367F624C1D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CC006B4-6E3A-45B6-B44E-E586CE14F3A0}" type="pres">
      <dgm:prSet presAssocID="{5EFA67A4-333A-40F9-A50D-04E196719F0A}" presName="hierRoot1" presStyleCnt="0"/>
      <dgm:spPr/>
    </dgm:pt>
    <dgm:pt modelId="{FA6BD0C7-1D8F-4478-90B9-A6A68A5CD517}" type="pres">
      <dgm:prSet presAssocID="{5EFA67A4-333A-40F9-A50D-04E196719F0A}" presName="composite" presStyleCnt="0"/>
      <dgm:spPr/>
    </dgm:pt>
    <dgm:pt modelId="{57AA363E-C33C-4BA6-AE23-4876ECBD2BD2}" type="pres">
      <dgm:prSet presAssocID="{5EFA67A4-333A-40F9-A50D-04E196719F0A}" presName="background" presStyleLbl="node0" presStyleIdx="0" presStyleCnt="3"/>
      <dgm:spPr/>
    </dgm:pt>
    <dgm:pt modelId="{3F01418A-693D-490A-BD68-AD6DAF32101F}" type="pres">
      <dgm:prSet presAssocID="{5EFA67A4-333A-40F9-A50D-04E196719F0A}" presName="text" presStyleLbl="fgAcc0" presStyleIdx="0" presStyleCnt="3">
        <dgm:presLayoutVars>
          <dgm:chPref val="3"/>
        </dgm:presLayoutVars>
      </dgm:prSet>
      <dgm:spPr/>
    </dgm:pt>
    <dgm:pt modelId="{5482593E-905F-439C-8621-50B84F91F3D3}" type="pres">
      <dgm:prSet presAssocID="{5EFA67A4-333A-40F9-A50D-04E196719F0A}" presName="hierChild2" presStyleCnt="0"/>
      <dgm:spPr/>
    </dgm:pt>
    <dgm:pt modelId="{9876477E-FEE0-459A-9E1F-3209915C0EC2}" type="pres">
      <dgm:prSet presAssocID="{2704C243-86A5-4DE1-841E-A43AA4303B6F}" presName="hierRoot1" presStyleCnt="0"/>
      <dgm:spPr/>
    </dgm:pt>
    <dgm:pt modelId="{3DDD636A-7AD1-4A9F-A8E4-1979EBBB6B08}" type="pres">
      <dgm:prSet presAssocID="{2704C243-86A5-4DE1-841E-A43AA4303B6F}" presName="composite" presStyleCnt="0"/>
      <dgm:spPr/>
    </dgm:pt>
    <dgm:pt modelId="{D92DB219-4C2F-4532-9A5D-10C222266CEB}" type="pres">
      <dgm:prSet presAssocID="{2704C243-86A5-4DE1-841E-A43AA4303B6F}" presName="background" presStyleLbl="node0" presStyleIdx="1" presStyleCnt="3"/>
      <dgm:spPr/>
    </dgm:pt>
    <dgm:pt modelId="{5963C3C1-3777-4EE5-A824-04F498C1ECE1}" type="pres">
      <dgm:prSet presAssocID="{2704C243-86A5-4DE1-841E-A43AA4303B6F}" presName="text" presStyleLbl="fgAcc0" presStyleIdx="1" presStyleCnt="3">
        <dgm:presLayoutVars>
          <dgm:chPref val="3"/>
        </dgm:presLayoutVars>
      </dgm:prSet>
      <dgm:spPr/>
    </dgm:pt>
    <dgm:pt modelId="{8C049E6E-D407-45B9-B65E-7DD7158C5B71}" type="pres">
      <dgm:prSet presAssocID="{2704C243-86A5-4DE1-841E-A43AA4303B6F}" presName="hierChild2" presStyleCnt="0"/>
      <dgm:spPr/>
    </dgm:pt>
    <dgm:pt modelId="{6C95123B-49AE-4C0A-8FEF-FFDDEE954381}" type="pres">
      <dgm:prSet presAssocID="{12589CE0-AC7B-42C9-835F-10D51E6DEB34}" presName="hierRoot1" presStyleCnt="0"/>
      <dgm:spPr/>
    </dgm:pt>
    <dgm:pt modelId="{1C84D715-EE4D-4547-9B64-F25811C10AB1}" type="pres">
      <dgm:prSet presAssocID="{12589CE0-AC7B-42C9-835F-10D51E6DEB34}" presName="composite" presStyleCnt="0"/>
      <dgm:spPr/>
    </dgm:pt>
    <dgm:pt modelId="{4C2F5B4E-A7EA-45EA-94AC-97A2EB66D73F}" type="pres">
      <dgm:prSet presAssocID="{12589CE0-AC7B-42C9-835F-10D51E6DEB34}" presName="background" presStyleLbl="node0" presStyleIdx="2" presStyleCnt="3"/>
      <dgm:spPr/>
    </dgm:pt>
    <dgm:pt modelId="{4A3B42E9-CBA9-4FA7-AAC1-571754877EA8}" type="pres">
      <dgm:prSet presAssocID="{12589CE0-AC7B-42C9-835F-10D51E6DEB34}" presName="text" presStyleLbl="fgAcc0" presStyleIdx="2" presStyleCnt="3">
        <dgm:presLayoutVars>
          <dgm:chPref val="3"/>
        </dgm:presLayoutVars>
      </dgm:prSet>
      <dgm:spPr/>
    </dgm:pt>
    <dgm:pt modelId="{16739B32-DEDD-48EA-B47C-9A9098E9698D}" type="pres">
      <dgm:prSet presAssocID="{12589CE0-AC7B-42C9-835F-10D51E6DEB34}" presName="hierChild2" presStyleCnt="0"/>
      <dgm:spPr/>
    </dgm:pt>
  </dgm:ptLst>
  <dgm:cxnLst>
    <dgm:cxn modelId="{5064DF15-DD47-4183-9823-F609E47A2AFC}" srcId="{201E0187-ADA8-4036-8E0B-7367F624C1D6}" destId="{2704C243-86A5-4DE1-841E-A43AA4303B6F}" srcOrd="1" destOrd="0" parTransId="{9C37D1D0-C87E-447D-A5D9-A733FE831787}" sibTransId="{5C5C3B6C-4CFE-427E-808D-744D0F0FB6F1}"/>
    <dgm:cxn modelId="{0582A770-F603-41CF-8A4A-13C4BE8C765C}" type="presOf" srcId="{2704C243-86A5-4DE1-841E-A43AA4303B6F}" destId="{5963C3C1-3777-4EE5-A824-04F498C1ECE1}" srcOrd="0" destOrd="0" presId="urn:microsoft.com/office/officeart/2005/8/layout/hierarchy1"/>
    <dgm:cxn modelId="{E35E5B93-24F5-4F97-A6FD-9162378937AC}" type="presOf" srcId="{12589CE0-AC7B-42C9-835F-10D51E6DEB34}" destId="{4A3B42E9-CBA9-4FA7-AAC1-571754877EA8}" srcOrd="0" destOrd="0" presId="urn:microsoft.com/office/officeart/2005/8/layout/hierarchy1"/>
    <dgm:cxn modelId="{172A9E9B-B481-4456-B3D3-A650706228D9}" srcId="{201E0187-ADA8-4036-8E0B-7367F624C1D6}" destId="{12589CE0-AC7B-42C9-835F-10D51E6DEB34}" srcOrd="2" destOrd="0" parTransId="{05A6E162-5F7D-4296-999C-DAF9C47AC5E5}" sibTransId="{A3A79C9A-0F99-4537-AB5B-CEEA89A70F2E}"/>
    <dgm:cxn modelId="{2DA199DF-1DEC-4CBF-AEAF-A91ECA210D14}" srcId="{201E0187-ADA8-4036-8E0B-7367F624C1D6}" destId="{5EFA67A4-333A-40F9-A50D-04E196719F0A}" srcOrd="0" destOrd="0" parTransId="{2004952B-C187-4BA8-94BC-1EC3050E5BF5}" sibTransId="{38BCAAA4-E434-4978-93A2-3CCC0192D2F1}"/>
    <dgm:cxn modelId="{369267EF-0CF5-4E6B-91FC-9CE97632C8B1}" type="presOf" srcId="{5EFA67A4-333A-40F9-A50D-04E196719F0A}" destId="{3F01418A-693D-490A-BD68-AD6DAF32101F}" srcOrd="0" destOrd="0" presId="urn:microsoft.com/office/officeart/2005/8/layout/hierarchy1"/>
    <dgm:cxn modelId="{7ED189FD-7082-4150-A350-67040939987B}" type="presOf" srcId="{201E0187-ADA8-4036-8E0B-7367F624C1D6}" destId="{53ED7A35-714C-40ED-89CB-D5525694A7F9}" srcOrd="0" destOrd="0" presId="urn:microsoft.com/office/officeart/2005/8/layout/hierarchy1"/>
    <dgm:cxn modelId="{E4478687-4E90-4171-8090-125ED551E388}" type="presParOf" srcId="{53ED7A35-714C-40ED-89CB-D5525694A7F9}" destId="{3CC006B4-6E3A-45B6-B44E-E586CE14F3A0}" srcOrd="0" destOrd="0" presId="urn:microsoft.com/office/officeart/2005/8/layout/hierarchy1"/>
    <dgm:cxn modelId="{893A640B-1CEE-453B-A467-4738D27AB7B6}" type="presParOf" srcId="{3CC006B4-6E3A-45B6-B44E-E586CE14F3A0}" destId="{FA6BD0C7-1D8F-4478-90B9-A6A68A5CD517}" srcOrd="0" destOrd="0" presId="urn:microsoft.com/office/officeart/2005/8/layout/hierarchy1"/>
    <dgm:cxn modelId="{4B0AE472-EAA6-4233-B357-25897D3CD3D5}" type="presParOf" srcId="{FA6BD0C7-1D8F-4478-90B9-A6A68A5CD517}" destId="{57AA363E-C33C-4BA6-AE23-4876ECBD2BD2}" srcOrd="0" destOrd="0" presId="urn:microsoft.com/office/officeart/2005/8/layout/hierarchy1"/>
    <dgm:cxn modelId="{A3D091D9-934D-4633-AFA0-51A3AB2DA7A2}" type="presParOf" srcId="{FA6BD0C7-1D8F-4478-90B9-A6A68A5CD517}" destId="{3F01418A-693D-490A-BD68-AD6DAF32101F}" srcOrd="1" destOrd="0" presId="urn:microsoft.com/office/officeart/2005/8/layout/hierarchy1"/>
    <dgm:cxn modelId="{3C3198D5-BD73-4E87-BA9A-FCB70C4F9210}" type="presParOf" srcId="{3CC006B4-6E3A-45B6-B44E-E586CE14F3A0}" destId="{5482593E-905F-439C-8621-50B84F91F3D3}" srcOrd="1" destOrd="0" presId="urn:microsoft.com/office/officeart/2005/8/layout/hierarchy1"/>
    <dgm:cxn modelId="{2DDD4A3F-2968-4118-A622-C9373F68EECB}" type="presParOf" srcId="{53ED7A35-714C-40ED-89CB-D5525694A7F9}" destId="{9876477E-FEE0-459A-9E1F-3209915C0EC2}" srcOrd="1" destOrd="0" presId="urn:microsoft.com/office/officeart/2005/8/layout/hierarchy1"/>
    <dgm:cxn modelId="{73CD6AEB-29A5-4722-B00D-BEC418B04971}" type="presParOf" srcId="{9876477E-FEE0-459A-9E1F-3209915C0EC2}" destId="{3DDD636A-7AD1-4A9F-A8E4-1979EBBB6B08}" srcOrd="0" destOrd="0" presId="urn:microsoft.com/office/officeart/2005/8/layout/hierarchy1"/>
    <dgm:cxn modelId="{1F5E4660-C69B-4DD8-83BC-55E9909B0FED}" type="presParOf" srcId="{3DDD636A-7AD1-4A9F-A8E4-1979EBBB6B08}" destId="{D92DB219-4C2F-4532-9A5D-10C222266CEB}" srcOrd="0" destOrd="0" presId="urn:microsoft.com/office/officeart/2005/8/layout/hierarchy1"/>
    <dgm:cxn modelId="{6A99A25F-7E09-4E58-8B85-54730530C907}" type="presParOf" srcId="{3DDD636A-7AD1-4A9F-A8E4-1979EBBB6B08}" destId="{5963C3C1-3777-4EE5-A824-04F498C1ECE1}" srcOrd="1" destOrd="0" presId="urn:microsoft.com/office/officeart/2005/8/layout/hierarchy1"/>
    <dgm:cxn modelId="{9EF1A42D-2537-4B7A-901D-ACDD0377241C}" type="presParOf" srcId="{9876477E-FEE0-459A-9E1F-3209915C0EC2}" destId="{8C049E6E-D407-45B9-B65E-7DD7158C5B71}" srcOrd="1" destOrd="0" presId="urn:microsoft.com/office/officeart/2005/8/layout/hierarchy1"/>
    <dgm:cxn modelId="{F33E8C40-81A7-45D1-886F-FC59FAF8E270}" type="presParOf" srcId="{53ED7A35-714C-40ED-89CB-D5525694A7F9}" destId="{6C95123B-49AE-4C0A-8FEF-FFDDEE954381}" srcOrd="2" destOrd="0" presId="urn:microsoft.com/office/officeart/2005/8/layout/hierarchy1"/>
    <dgm:cxn modelId="{4934F946-1364-40D8-BDB1-4A569ABDD6F0}" type="presParOf" srcId="{6C95123B-49AE-4C0A-8FEF-FFDDEE954381}" destId="{1C84D715-EE4D-4547-9B64-F25811C10AB1}" srcOrd="0" destOrd="0" presId="urn:microsoft.com/office/officeart/2005/8/layout/hierarchy1"/>
    <dgm:cxn modelId="{105AAA57-BC8D-4209-BAA7-9A7F4EE37541}" type="presParOf" srcId="{1C84D715-EE4D-4547-9B64-F25811C10AB1}" destId="{4C2F5B4E-A7EA-45EA-94AC-97A2EB66D73F}" srcOrd="0" destOrd="0" presId="urn:microsoft.com/office/officeart/2005/8/layout/hierarchy1"/>
    <dgm:cxn modelId="{4A92DC29-E8EB-4B7C-BAF3-B871AF04ADB5}" type="presParOf" srcId="{1C84D715-EE4D-4547-9B64-F25811C10AB1}" destId="{4A3B42E9-CBA9-4FA7-AAC1-571754877EA8}" srcOrd="1" destOrd="0" presId="urn:microsoft.com/office/officeart/2005/8/layout/hierarchy1"/>
    <dgm:cxn modelId="{C52F65A2-8A33-4A03-9CF1-24711DBDC35C}" type="presParOf" srcId="{6C95123B-49AE-4C0A-8FEF-FFDDEE954381}" destId="{16739B32-DEDD-48EA-B47C-9A9098E9698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CFBF8535-D096-481E-B601-F396E5D4184E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79BDE81-E52B-4CB2-B945-D954128AD5F0}">
      <dgm:prSet/>
      <dgm:spPr/>
      <dgm:t>
        <a:bodyPr/>
        <a:lstStyle/>
        <a:p>
          <a:r>
            <a:rPr lang="en-US"/>
            <a:t>Manifestaciones clásicas:</a:t>
          </a:r>
        </a:p>
      </dgm:t>
    </dgm:pt>
    <dgm:pt modelId="{B6895B9A-22D6-49F4-A9C6-18EB67575E88}" type="parTrans" cxnId="{FBB39C29-E406-4025-874E-9E54B84BAED9}">
      <dgm:prSet/>
      <dgm:spPr/>
      <dgm:t>
        <a:bodyPr/>
        <a:lstStyle/>
        <a:p>
          <a:endParaRPr lang="en-US"/>
        </a:p>
      </dgm:t>
    </dgm:pt>
    <dgm:pt modelId="{8472B8B3-8C6F-4F8F-AD84-5FD6E0E545D7}" type="sibTrans" cxnId="{FBB39C29-E406-4025-874E-9E54B84BAED9}">
      <dgm:prSet/>
      <dgm:spPr/>
      <dgm:t>
        <a:bodyPr/>
        <a:lstStyle/>
        <a:p>
          <a:endParaRPr lang="en-US"/>
        </a:p>
      </dgm:t>
    </dgm:pt>
    <dgm:pt modelId="{BC021C0F-FC0D-4785-BEDB-ACEBA94CA198}">
      <dgm:prSet/>
      <dgm:spPr/>
      <dgm:t>
        <a:bodyPr/>
        <a:lstStyle/>
        <a:p>
          <a:r>
            <a:rPr lang="en-US"/>
            <a:t>• 'Stones': litiasis renal, nefrocalcinosis.</a:t>
          </a:r>
        </a:p>
      </dgm:t>
    </dgm:pt>
    <dgm:pt modelId="{0FCD3471-5A7F-4FC6-A9E6-080EDA46B828}" type="parTrans" cxnId="{0EC4FD23-7947-440F-B2EE-3DEEC2E0C7B3}">
      <dgm:prSet/>
      <dgm:spPr/>
      <dgm:t>
        <a:bodyPr/>
        <a:lstStyle/>
        <a:p>
          <a:endParaRPr lang="en-US"/>
        </a:p>
      </dgm:t>
    </dgm:pt>
    <dgm:pt modelId="{37880156-2A71-4E0D-9052-B01CE0FDF777}" type="sibTrans" cxnId="{0EC4FD23-7947-440F-B2EE-3DEEC2E0C7B3}">
      <dgm:prSet/>
      <dgm:spPr/>
      <dgm:t>
        <a:bodyPr/>
        <a:lstStyle/>
        <a:p>
          <a:endParaRPr lang="en-US"/>
        </a:p>
      </dgm:t>
    </dgm:pt>
    <dgm:pt modelId="{0792A2AD-5409-4A32-88BC-897195EB2794}">
      <dgm:prSet/>
      <dgm:spPr/>
      <dgm:t>
        <a:bodyPr/>
        <a:lstStyle/>
        <a:p>
          <a:r>
            <a:rPr lang="en-US"/>
            <a:t>• 'Bones': osteítis fibrosa quística, fracturas.</a:t>
          </a:r>
        </a:p>
      </dgm:t>
    </dgm:pt>
    <dgm:pt modelId="{CB690B54-8B41-4963-9CAE-C7A2AFF17DB9}" type="parTrans" cxnId="{11FA3B2B-30F7-4E24-A336-A6D9967CBBDE}">
      <dgm:prSet/>
      <dgm:spPr/>
      <dgm:t>
        <a:bodyPr/>
        <a:lstStyle/>
        <a:p>
          <a:endParaRPr lang="en-US"/>
        </a:p>
      </dgm:t>
    </dgm:pt>
    <dgm:pt modelId="{5A026A47-CC81-4C43-8B4C-B177E73F479F}" type="sibTrans" cxnId="{11FA3B2B-30F7-4E24-A336-A6D9967CBBDE}">
      <dgm:prSet/>
      <dgm:spPr/>
      <dgm:t>
        <a:bodyPr/>
        <a:lstStyle/>
        <a:p>
          <a:endParaRPr lang="en-US"/>
        </a:p>
      </dgm:t>
    </dgm:pt>
    <dgm:pt modelId="{38DE8DEB-3554-4623-A199-B4DF2D4ADCA1}">
      <dgm:prSet/>
      <dgm:spPr/>
      <dgm:t>
        <a:bodyPr/>
        <a:lstStyle/>
        <a:p>
          <a:r>
            <a:rPr lang="en-US"/>
            <a:t>• 'Groans': dolor abdominal, pancreatitis, úlceras.</a:t>
          </a:r>
        </a:p>
      </dgm:t>
    </dgm:pt>
    <dgm:pt modelId="{AE2005A2-FA39-4760-955F-E2708DA48857}" type="parTrans" cxnId="{C8A5DC94-624B-42D5-9F77-48921694D71B}">
      <dgm:prSet/>
      <dgm:spPr/>
      <dgm:t>
        <a:bodyPr/>
        <a:lstStyle/>
        <a:p>
          <a:endParaRPr lang="en-US"/>
        </a:p>
      </dgm:t>
    </dgm:pt>
    <dgm:pt modelId="{70F91D86-B614-4D02-ABE5-3EB96AC8A007}" type="sibTrans" cxnId="{C8A5DC94-624B-42D5-9F77-48921694D71B}">
      <dgm:prSet/>
      <dgm:spPr/>
      <dgm:t>
        <a:bodyPr/>
        <a:lstStyle/>
        <a:p>
          <a:endParaRPr lang="en-US"/>
        </a:p>
      </dgm:t>
    </dgm:pt>
    <dgm:pt modelId="{A8AA0021-A395-4C4E-9C54-FFF350DF8CEF}">
      <dgm:prSet/>
      <dgm:spPr/>
      <dgm:t>
        <a:bodyPr/>
        <a:lstStyle/>
        <a:p>
          <a:r>
            <a:rPr lang="en-US"/>
            <a:t>• 'Psychic overtones': depresión, fatiga, confusión.</a:t>
          </a:r>
        </a:p>
      </dgm:t>
    </dgm:pt>
    <dgm:pt modelId="{9D433D4C-6B1A-4A39-BAA6-873DC4DC6E77}" type="parTrans" cxnId="{1D6605BE-E156-497D-8A63-7DE1CAD3E232}">
      <dgm:prSet/>
      <dgm:spPr/>
      <dgm:t>
        <a:bodyPr/>
        <a:lstStyle/>
        <a:p>
          <a:endParaRPr lang="en-US"/>
        </a:p>
      </dgm:t>
    </dgm:pt>
    <dgm:pt modelId="{B11A0DF3-34D3-4BAF-96F1-856ED1BCEFE1}" type="sibTrans" cxnId="{1D6605BE-E156-497D-8A63-7DE1CAD3E232}">
      <dgm:prSet/>
      <dgm:spPr/>
      <dgm:t>
        <a:bodyPr/>
        <a:lstStyle/>
        <a:p>
          <a:endParaRPr lang="en-US"/>
        </a:p>
      </dgm:t>
    </dgm:pt>
    <dgm:pt modelId="{B9130348-1EDF-4E99-A62A-85DF00D6AA56}">
      <dgm:prSet/>
      <dgm:spPr/>
      <dgm:t>
        <a:bodyPr/>
        <a:lstStyle/>
        <a:p>
          <a:r>
            <a:rPr lang="en-US"/>
            <a:t>Actualmente: mayoría asintomáticos con hipercalcemia leve persistente.</a:t>
          </a:r>
        </a:p>
      </dgm:t>
    </dgm:pt>
    <dgm:pt modelId="{02AA1CC0-A8D1-4F12-9FA5-F0BBC9E737B2}" type="parTrans" cxnId="{B884CFEB-F930-454F-A087-EE9341574A4F}">
      <dgm:prSet/>
      <dgm:spPr/>
      <dgm:t>
        <a:bodyPr/>
        <a:lstStyle/>
        <a:p>
          <a:endParaRPr lang="en-US"/>
        </a:p>
      </dgm:t>
    </dgm:pt>
    <dgm:pt modelId="{E5D528C4-941D-4E78-8BE6-D11E22C78D1D}" type="sibTrans" cxnId="{B884CFEB-F930-454F-A087-EE9341574A4F}">
      <dgm:prSet/>
      <dgm:spPr/>
      <dgm:t>
        <a:bodyPr/>
        <a:lstStyle/>
        <a:p>
          <a:endParaRPr lang="en-US"/>
        </a:p>
      </dgm:t>
    </dgm:pt>
    <dgm:pt modelId="{190ADC8D-0D80-4D69-8518-9B6D4344B0B2}" type="pres">
      <dgm:prSet presAssocID="{CFBF8535-D096-481E-B601-F396E5D4184E}" presName="diagram" presStyleCnt="0">
        <dgm:presLayoutVars>
          <dgm:dir/>
          <dgm:resizeHandles val="exact"/>
        </dgm:presLayoutVars>
      </dgm:prSet>
      <dgm:spPr/>
    </dgm:pt>
    <dgm:pt modelId="{5E10FF19-DDE6-4DDC-A55D-A6C0AE6BB56B}" type="pres">
      <dgm:prSet presAssocID="{C79BDE81-E52B-4CB2-B945-D954128AD5F0}" presName="node" presStyleLbl="node1" presStyleIdx="0" presStyleCnt="6">
        <dgm:presLayoutVars>
          <dgm:bulletEnabled val="1"/>
        </dgm:presLayoutVars>
      </dgm:prSet>
      <dgm:spPr/>
    </dgm:pt>
    <dgm:pt modelId="{69ED2A89-30B4-40E6-9489-B227ECBACAC5}" type="pres">
      <dgm:prSet presAssocID="{8472B8B3-8C6F-4F8F-AD84-5FD6E0E545D7}" presName="sibTrans" presStyleCnt="0"/>
      <dgm:spPr/>
    </dgm:pt>
    <dgm:pt modelId="{9FD76481-C486-4707-9548-4ED9D3D8973D}" type="pres">
      <dgm:prSet presAssocID="{BC021C0F-FC0D-4785-BEDB-ACEBA94CA198}" presName="node" presStyleLbl="node1" presStyleIdx="1" presStyleCnt="6">
        <dgm:presLayoutVars>
          <dgm:bulletEnabled val="1"/>
        </dgm:presLayoutVars>
      </dgm:prSet>
      <dgm:spPr/>
    </dgm:pt>
    <dgm:pt modelId="{7F50F971-A7CC-4F76-B21A-E6566644D87F}" type="pres">
      <dgm:prSet presAssocID="{37880156-2A71-4E0D-9052-B01CE0FDF777}" presName="sibTrans" presStyleCnt="0"/>
      <dgm:spPr/>
    </dgm:pt>
    <dgm:pt modelId="{28C1661D-B8DC-449A-843A-F5BC4682A970}" type="pres">
      <dgm:prSet presAssocID="{0792A2AD-5409-4A32-88BC-897195EB2794}" presName="node" presStyleLbl="node1" presStyleIdx="2" presStyleCnt="6">
        <dgm:presLayoutVars>
          <dgm:bulletEnabled val="1"/>
        </dgm:presLayoutVars>
      </dgm:prSet>
      <dgm:spPr/>
    </dgm:pt>
    <dgm:pt modelId="{68358270-E837-44F9-8225-01C574A18767}" type="pres">
      <dgm:prSet presAssocID="{5A026A47-CC81-4C43-8B4C-B177E73F479F}" presName="sibTrans" presStyleCnt="0"/>
      <dgm:spPr/>
    </dgm:pt>
    <dgm:pt modelId="{9EC33E6C-1713-4D95-9309-E30A736154B5}" type="pres">
      <dgm:prSet presAssocID="{38DE8DEB-3554-4623-A199-B4DF2D4ADCA1}" presName="node" presStyleLbl="node1" presStyleIdx="3" presStyleCnt="6">
        <dgm:presLayoutVars>
          <dgm:bulletEnabled val="1"/>
        </dgm:presLayoutVars>
      </dgm:prSet>
      <dgm:spPr/>
    </dgm:pt>
    <dgm:pt modelId="{5ADCE200-E6E2-458B-958D-58DA7F753E9F}" type="pres">
      <dgm:prSet presAssocID="{70F91D86-B614-4D02-ABE5-3EB96AC8A007}" presName="sibTrans" presStyleCnt="0"/>
      <dgm:spPr/>
    </dgm:pt>
    <dgm:pt modelId="{6D18F367-D553-4455-BC90-4AE1AB6885BE}" type="pres">
      <dgm:prSet presAssocID="{A8AA0021-A395-4C4E-9C54-FFF350DF8CEF}" presName="node" presStyleLbl="node1" presStyleIdx="4" presStyleCnt="6">
        <dgm:presLayoutVars>
          <dgm:bulletEnabled val="1"/>
        </dgm:presLayoutVars>
      </dgm:prSet>
      <dgm:spPr/>
    </dgm:pt>
    <dgm:pt modelId="{74D1D491-8FE6-4F19-809B-76E262B43AD5}" type="pres">
      <dgm:prSet presAssocID="{B11A0DF3-34D3-4BAF-96F1-856ED1BCEFE1}" presName="sibTrans" presStyleCnt="0"/>
      <dgm:spPr/>
    </dgm:pt>
    <dgm:pt modelId="{8EA96A71-F7F0-404C-A342-912909504D2D}" type="pres">
      <dgm:prSet presAssocID="{B9130348-1EDF-4E99-A62A-85DF00D6AA56}" presName="node" presStyleLbl="node1" presStyleIdx="5" presStyleCnt="6">
        <dgm:presLayoutVars>
          <dgm:bulletEnabled val="1"/>
        </dgm:presLayoutVars>
      </dgm:prSet>
      <dgm:spPr/>
    </dgm:pt>
  </dgm:ptLst>
  <dgm:cxnLst>
    <dgm:cxn modelId="{0EC4FD23-7947-440F-B2EE-3DEEC2E0C7B3}" srcId="{CFBF8535-D096-481E-B601-F396E5D4184E}" destId="{BC021C0F-FC0D-4785-BEDB-ACEBA94CA198}" srcOrd="1" destOrd="0" parTransId="{0FCD3471-5A7F-4FC6-A9E6-080EDA46B828}" sibTransId="{37880156-2A71-4E0D-9052-B01CE0FDF777}"/>
    <dgm:cxn modelId="{3885FD26-D1A8-4EEB-B82F-794026FF30F9}" type="presOf" srcId="{38DE8DEB-3554-4623-A199-B4DF2D4ADCA1}" destId="{9EC33E6C-1713-4D95-9309-E30A736154B5}" srcOrd="0" destOrd="0" presId="urn:microsoft.com/office/officeart/2005/8/layout/default"/>
    <dgm:cxn modelId="{FBB39C29-E406-4025-874E-9E54B84BAED9}" srcId="{CFBF8535-D096-481E-B601-F396E5D4184E}" destId="{C79BDE81-E52B-4CB2-B945-D954128AD5F0}" srcOrd="0" destOrd="0" parTransId="{B6895B9A-22D6-49F4-A9C6-18EB67575E88}" sibTransId="{8472B8B3-8C6F-4F8F-AD84-5FD6E0E545D7}"/>
    <dgm:cxn modelId="{11FA3B2B-30F7-4E24-A336-A6D9967CBBDE}" srcId="{CFBF8535-D096-481E-B601-F396E5D4184E}" destId="{0792A2AD-5409-4A32-88BC-897195EB2794}" srcOrd="2" destOrd="0" parTransId="{CB690B54-8B41-4963-9CAE-C7A2AFF17DB9}" sibTransId="{5A026A47-CC81-4C43-8B4C-B177E73F479F}"/>
    <dgm:cxn modelId="{C733C187-BB22-4574-BE09-6752333A96FE}" type="presOf" srcId="{A8AA0021-A395-4C4E-9C54-FFF350DF8CEF}" destId="{6D18F367-D553-4455-BC90-4AE1AB6885BE}" srcOrd="0" destOrd="0" presId="urn:microsoft.com/office/officeart/2005/8/layout/default"/>
    <dgm:cxn modelId="{C8A5DC94-624B-42D5-9F77-48921694D71B}" srcId="{CFBF8535-D096-481E-B601-F396E5D4184E}" destId="{38DE8DEB-3554-4623-A199-B4DF2D4ADCA1}" srcOrd="3" destOrd="0" parTransId="{AE2005A2-FA39-4760-955F-E2708DA48857}" sibTransId="{70F91D86-B614-4D02-ABE5-3EB96AC8A007}"/>
    <dgm:cxn modelId="{D0FF1CA0-9956-41EC-B2EF-B0EB38ECB48A}" type="presOf" srcId="{BC021C0F-FC0D-4785-BEDB-ACEBA94CA198}" destId="{9FD76481-C486-4707-9548-4ED9D3D8973D}" srcOrd="0" destOrd="0" presId="urn:microsoft.com/office/officeart/2005/8/layout/default"/>
    <dgm:cxn modelId="{1D6605BE-E156-497D-8A63-7DE1CAD3E232}" srcId="{CFBF8535-D096-481E-B601-F396E5D4184E}" destId="{A8AA0021-A395-4C4E-9C54-FFF350DF8CEF}" srcOrd="4" destOrd="0" parTransId="{9D433D4C-6B1A-4A39-BAA6-873DC4DC6E77}" sibTransId="{B11A0DF3-34D3-4BAF-96F1-856ED1BCEFE1}"/>
    <dgm:cxn modelId="{087BB1C6-FEA3-4B88-B131-DA7A111B797B}" type="presOf" srcId="{CFBF8535-D096-481E-B601-F396E5D4184E}" destId="{190ADC8D-0D80-4D69-8518-9B6D4344B0B2}" srcOrd="0" destOrd="0" presId="urn:microsoft.com/office/officeart/2005/8/layout/default"/>
    <dgm:cxn modelId="{B884CFEB-F930-454F-A087-EE9341574A4F}" srcId="{CFBF8535-D096-481E-B601-F396E5D4184E}" destId="{B9130348-1EDF-4E99-A62A-85DF00D6AA56}" srcOrd="5" destOrd="0" parTransId="{02AA1CC0-A8D1-4F12-9FA5-F0BBC9E737B2}" sibTransId="{E5D528C4-941D-4E78-8BE6-D11E22C78D1D}"/>
    <dgm:cxn modelId="{691C85F7-444D-4885-8316-CD459CD8EEC7}" type="presOf" srcId="{C79BDE81-E52B-4CB2-B945-D954128AD5F0}" destId="{5E10FF19-DDE6-4DDC-A55D-A6C0AE6BB56B}" srcOrd="0" destOrd="0" presId="urn:microsoft.com/office/officeart/2005/8/layout/default"/>
    <dgm:cxn modelId="{F1A024F9-1317-4E60-9BFE-B8810F306C78}" type="presOf" srcId="{0792A2AD-5409-4A32-88BC-897195EB2794}" destId="{28C1661D-B8DC-449A-843A-F5BC4682A970}" srcOrd="0" destOrd="0" presId="urn:microsoft.com/office/officeart/2005/8/layout/default"/>
    <dgm:cxn modelId="{50481BFC-4ED2-4526-94AB-43D5331F24C6}" type="presOf" srcId="{B9130348-1EDF-4E99-A62A-85DF00D6AA56}" destId="{8EA96A71-F7F0-404C-A342-912909504D2D}" srcOrd="0" destOrd="0" presId="urn:microsoft.com/office/officeart/2005/8/layout/default"/>
    <dgm:cxn modelId="{77C48AFC-ACC6-4610-8A0A-E91C4EE38D6E}" type="presParOf" srcId="{190ADC8D-0D80-4D69-8518-9B6D4344B0B2}" destId="{5E10FF19-DDE6-4DDC-A55D-A6C0AE6BB56B}" srcOrd="0" destOrd="0" presId="urn:microsoft.com/office/officeart/2005/8/layout/default"/>
    <dgm:cxn modelId="{98C372A4-961A-4D7D-96AA-480CA9AAD892}" type="presParOf" srcId="{190ADC8D-0D80-4D69-8518-9B6D4344B0B2}" destId="{69ED2A89-30B4-40E6-9489-B227ECBACAC5}" srcOrd="1" destOrd="0" presId="urn:microsoft.com/office/officeart/2005/8/layout/default"/>
    <dgm:cxn modelId="{594DE694-F538-4D24-B7EE-E37D9CBF9D28}" type="presParOf" srcId="{190ADC8D-0D80-4D69-8518-9B6D4344B0B2}" destId="{9FD76481-C486-4707-9548-4ED9D3D8973D}" srcOrd="2" destOrd="0" presId="urn:microsoft.com/office/officeart/2005/8/layout/default"/>
    <dgm:cxn modelId="{69413CA1-5C98-4554-9F7B-4A5731F62476}" type="presParOf" srcId="{190ADC8D-0D80-4D69-8518-9B6D4344B0B2}" destId="{7F50F971-A7CC-4F76-B21A-E6566644D87F}" srcOrd="3" destOrd="0" presId="urn:microsoft.com/office/officeart/2005/8/layout/default"/>
    <dgm:cxn modelId="{73E54F45-0DCE-4D44-80AF-8DCAC96AA8D3}" type="presParOf" srcId="{190ADC8D-0D80-4D69-8518-9B6D4344B0B2}" destId="{28C1661D-B8DC-449A-843A-F5BC4682A970}" srcOrd="4" destOrd="0" presId="urn:microsoft.com/office/officeart/2005/8/layout/default"/>
    <dgm:cxn modelId="{F06905E7-CB28-42A7-BA18-8A6506390D9B}" type="presParOf" srcId="{190ADC8D-0D80-4D69-8518-9B6D4344B0B2}" destId="{68358270-E837-44F9-8225-01C574A18767}" srcOrd="5" destOrd="0" presId="urn:microsoft.com/office/officeart/2005/8/layout/default"/>
    <dgm:cxn modelId="{AD2BFDCC-3B4A-4313-B9C6-88C42F7F0B5C}" type="presParOf" srcId="{190ADC8D-0D80-4D69-8518-9B6D4344B0B2}" destId="{9EC33E6C-1713-4D95-9309-E30A736154B5}" srcOrd="6" destOrd="0" presId="urn:microsoft.com/office/officeart/2005/8/layout/default"/>
    <dgm:cxn modelId="{D11EC968-47FA-4E9B-84FA-1114FF205A1F}" type="presParOf" srcId="{190ADC8D-0D80-4D69-8518-9B6D4344B0B2}" destId="{5ADCE200-E6E2-458B-958D-58DA7F753E9F}" srcOrd="7" destOrd="0" presId="urn:microsoft.com/office/officeart/2005/8/layout/default"/>
    <dgm:cxn modelId="{50C0432B-9673-4A5C-863D-8CE52F2C8C81}" type="presParOf" srcId="{190ADC8D-0D80-4D69-8518-9B6D4344B0B2}" destId="{6D18F367-D553-4455-BC90-4AE1AB6885BE}" srcOrd="8" destOrd="0" presId="urn:microsoft.com/office/officeart/2005/8/layout/default"/>
    <dgm:cxn modelId="{A621C66D-C58B-4A3B-991B-13740504E2EC}" type="presParOf" srcId="{190ADC8D-0D80-4D69-8518-9B6D4344B0B2}" destId="{74D1D491-8FE6-4F19-809B-76E262B43AD5}" srcOrd="9" destOrd="0" presId="urn:microsoft.com/office/officeart/2005/8/layout/default"/>
    <dgm:cxn modelId="{54DB3549-5E80-43F7-A977-7FFE50A24503}" type="presParOf" srcId="{190ADC8D-0D80-4D69-8518-9B6D4344B0B2}" destId="{8EA96A71-F7F0-404C-A342-912909504D2D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3EEFC559-2C39-4F83-97E7-499BE0CBEEA0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639D4981-235B-49AA-A589-B99440A610B1}">
      <dgm:prSet/>
      <dgm:spPr/>
      <dgm:t>
        <a:bodyPr/>
        <a:lstStyle/>
        <a:p>
          <a:r>
            <a:rPr lang="en-US"/>
            <a:t>Laboratorio:</a:t>
          </a:r>
        </a:p>
      </dgm:t>
    </dgm:pt>
    <dgm:pt modelId="{7549FB73-462C-4919-84EA-046003D53FED}" type="parTrans" cxnId="{250AB251-9A47-40CC-980C-89D04CABE3A0}">
      <dgm:prSet/>
      <dgm:spPr/>
      <dgm:t>
        <a:bodyPr/>
        <a:lstStyle/>
        <a:p>
          <a:endParaRPr lang="en-US"/>
        </a:p>
      </dgm:t>
    </dgm:pt>
    <dgm:pt modelId="{030F082D-1437-4591-A9C9-892F5CA96E90}" type="sibTrans" cxnId="{250AB251-9A47-40CC-980C-89D04CABE3A0}">
      <dgm:prSet/>
      <dgm:spPr/>
      <dgm:t>
        <a:bodyPr/>
        <a:lstStyle/>
        <a:p>
          <a:endParaRPr lang="en-US"/>
        </a:p>
      </dgm:t>
    </dgm:pt>
    <dgm:pt modelId="{6DDE33D9-9900-455E-BCE0-2915302C6B25}">
      <dgm:prSet/>
      <dgm:spPr/>
      <dgm:t>
        <a:bodyPr/>
        <a:lstStyle/>
        <a:p>
          <a:r>
            <a:rPr lang="en-US"/>
            <a:t>• Calcio sérico elevado (total y/o ionizado).</a:t>
          </a:r>
        </a:p>
      </dgm:t>
    </dgm:pt>
    <dgm:pt modelId="{D7960A64-FD5D-4CA4-87F2-E42F6704A884}" type="parTrans" cxnId="{1836AECA-9D23-4A1B-BE3D-EAC892EDCFA5}">
      <dgm:prSet/>
      <dgm:spPr/>
      <dgm:t>
        <a:bodyPr/>
        <a:lstStyle/>
        <a:p>
          <a:endParaRPr lang="en-US"/>
        </a:p>
      </dgm:t>
    </dgm:pt>
    <dgm:pt modelId="{6E0D5639-918B-4018-BCF2-35B8E076DF33}" type="sibTrans" cxnId="{1836AECA-9D23-4A1B-BE3D-EAC892EDCFA5}">
      <dgm:prSet/>
      <dgm:spPr/>
      <dgm:t>
        <a:bodyPr/>
        <a:lstStyle/>
        <a:p>
          <a:endParaRPr lang="en-US"/>
        </a:p>
      </dgm:t>
    </dgm:pt>
    <dgm:pt modelId="{D7E67D5E-5DB1-49B2-9191-687E26B89713}">
      <dgm:prSet/>
      <dgm:spPr/>
      <dgm:t>
        <a:bodyPr/>
        <a:lstStyle/>
        <a:p>
          <a:r>
            <a:rPr lang="en-US"/>
            <a:t>• PTH elevada o inapropiadamente normal.</a:t>
          </a:r>
        </a:p>
      </dgm:t>
    </dgm:pt>
    <dgm:pt modelId="{D245070F-515B-4EAA-A296-9971941479C4}" type="parTrans" cxnId="{2AC6A907-F01A-4F5E-A56F-269404D80733}">
      <dgm:prSet/>
      <dgm:spPr/>
      <dgm:t>
        <a:bodyPr/>
        <a:lstStyle/>
        <a:p>
          <a:endParaRPr lang="en-US"/>
        </a:p>
      </dgm:t>
    </dgm:pt>
    <dgm:pt modelId="{149A2DA9-33A1-4B37-AB65-0BE78259E18A}" type="sibTrans" cxnId="{2AC6A907-F01A-4F5E-A56F-269404D80733}">
      <dgm:prSet/>
      <dgm:spPr/>
      <dgm:t>
        <a:bodyPr/>
        <a:lstStyle/>
        <a:p>
          <a:endParaRPr lang="en-US"/>
        </a:p>
      </dgm:t>
    </dgm:pt>
    <dgm:pt modelId="{70B769A0-0B0D-46FD-9EC9-778FB8E585D7}">
      <dgm:prSet/>
      <dgm:spPr/>
      <dgm:t>
        <a:bodyPr/>
        <a:lstStyle/>
        <a:p>
          <a:r>
            <a:rPr lang="en-US"/>
            <a:t>• Fosfato bajo/normal.</a:t>
          </a:r>
        </a:p>
      </dgm:t>
    </dgm:pt>
    <dgm:pt modelId="{23ACC3FD-4E37-48F5-BBA8-C96D11207AB2}" type="parTrans" cxnId="{8940E08B-F775-41D3-9FE5-21FE555CDCAC}">
      <dgm:prSet/>
      <dgm:spPr/>
      <dgm:t>
        <a:bodyPr/>
        <a:lstStyle/>
        <a:p>
          <a:endParaRPr lang="en-US"/>
        </a:p>
      </dgm:t>
    </dgm:pt>
    <dgm:pt modelId="{45BDCC8E-4284-43E1-9A8B-A293E49BF61D}" type="sibTrans" cxnId="{8940E08B-F775-41D3-9FE5-21FE555CDCAC}">
      <dgm:prSet/>
      <dgm:spPr/>
      <dgm:t>
        <a:bodyPr/>
        <a:lstStyle/>
        <a:p>
          <a:endParaRPr lang="en-US"/>
        </a:p>
      </dgm:t>
    </dgm:pt>
    <dgm:pt modelId="{CCBA2B18-4F9D-4816-8C5D-3394DA134B3B}">
      <dgm:prSet/>
      <dgm:spPr/>
      <dgm:t>
        <a:bodyPr/>
        <a:lstStyle/>
        <a:p>
          <a:r>
            <a:rPr lang="en-US"/>
            <a:t>• Medir 25-OH vitamina D y corregir déficit.</a:t>
          </a:r>
        </a:p>
      </dgm:t>
    </dgm:pt>
    <dgm:pt modelId="{75775757-852E-47BE-8033-CF3836F8FF2B}" type="parTrans" cxnId="{5A449E57-005D-4CAB-B076-E143FBFD2C62}">
      <dgm:prSet/>
      <dgm:spPr/>
      <dgm:t>
        <a:bodyPr/>
        <a:lstStyle/>
        <a:p>
          <a:endParaRPr lang="en-US"/>
        </a:p>
      </dgm:t>
    </dgm:pt>
    <dgm:pt modelId="{AA652AC7-644E-45BE-898C-60283CFEC72D}" type="sibTrans" cxnId="{5A449E57-005D-4CAB-B076-E143FBFD2C62}">
      <dgm:prSet/>
      <dgm:spPr/>
      <dgm:t>
        <a:bodyPr/>
        <a:lstStyle/>
        <a:p>
          <a:endParaRPr lang="en-US"/>
        </a:p>
      </dgm:t>
    </dgm:pt>
    <dgm:pt modelId="{B3951F07-1E7D-4BC9-8169-538799CB0DEE}">
      <dgm:prSet/>
      <dgm:spPr/>
      <dgm:t>
        <a:bodyPr/>
        <a:lstStyle/>
        <a:p>
          <a:r>
            <a:rPr lang="en-US"/>
            <a:t>Imagen (no diagnóstica, solo localizadora): sestamibi, eco cervical, TC 4D o RM.</a:t>
          </a:r>
        </a:p>
      </dgm:t>
    </dgm:pt>
    <dgm:pt modelId="{D1906243-C88D-4A89-A690-5738779863E1}" type="parTrans" cxnId="{7881879D-BB40-43CC-BFB9-4E821326AA49}">
      <dgm:prSet/>
      <dgm:spPr/>
      <dgm:t>
        <a:bodyPr/>
        <a:lstStyle/>
        <a:p>
          <a:endParaRPr lang="en-US"/>
        </a:p>
      </dgm:t>
    </dgm:pt>
    <dgm:pt modelId="{63FEEF2A-6CBF-4491-9CD1-77D9114E9760}" type="sibTrans" cxnId="{7881879D-BB40-43CC-BFB9-4E821326AA49}">
      <dgm:prSet/>
      <dgm:spPr/>
      <dgm:t>
        <a:bodyPr/>
        <a:lstStyle/>
        <a:p>
          <a:endParaRPr lang="en-US"/>
        </a:p>
      </dgm:t>
    </dgm:pt>
    <dgm:pt modelId="{5A8B3431-0C8A-4253-8B76-7925721556E5}" type="pres">
      <dgm:prSet presAssocID="{3EEFC559-2C39-4F83-97E7-499BE0CBEEA0}" presName="vert0" presStyleCnt="0">
        <dgm:presLayoutVars>
          <dgm:dir/>
          <dgm:animOne val="branch"/>
          <dgm:animLvl val="lvl"/>
        </dgm:presLayoutVars>
      </dgm:prSet>
      <dgm:spPr/>
    </dgm:pt>
    <dgm:pt modelId="{5BC99832-6F9D-493C-A25B-26E05D3F299B}" type="pres">
      <dgm:prSet presAssocID="{639D4981-235B-49AA-A589-B99440A610B1}" presName="thickLine" presStyleLbl="alignNode1" presStyleIdx="0" presStyleCnt="6"/>
      <dgm:spPr/>
    </dgm:pt>
    <dgm:pt modelId="{2243E87E-D034-49DD-89D8-CB29046DFECD}" type="pres">
      <dgm:prSet presAssocID="{639D4981-235B-49AA-A589-B99440A610B1}" presName="horz1" presStyleCnt="0"/>
      <dgm:spPr/>
    </dgm:pt>
    <dgm:pt modelId="{AF81BDE3-C59D-489D-BA23-CDB6476539FE}" type="pres">
      <dgm:prSet presAssocID="{639D4981-235B-49AA-A589-B99440A610B1}" presName="tx1" presStyleLbl="revTx" presStyleIdx="0" presStyleCnt="6"/>
      <dgm:spPr/>
    </dgm:pt>
    <dgm:pt modelId="{0DF1E1FA-D98C-41B4-829E-1FF070D8599D}" type="pres">
      <dgm:prSet presAssocID="{639D4981-235B-49AA-A589-B99440A610B1}" presName="vert1" presStyleCnt="0"/>
      <dgm:spPr/>
    </dgm:pt>
    <dgm:pt modelId="{32547E62-78F2-40BC-B67A-78935DD41129}" type="pres">
      <dgm:prSet presAssocID="{6DDE33D9-9900-455E-BCE0-2915302C6B25}" presName="thickLine" presStyleLbl="alignNode1" presStyleIdx="1" presStyleCnt="6"/>
      <dgm:spPr/>
    </dgm:pt>
    <dgm:pt modelId="{71920532-75F4-46B2-98BE-CDFA576F6604}" type="pres">
      <dgm:prSet presAssocID="{6DDE33D9-9900-455E-BCE0-2915302C6B25}" presName="horz1" presStyleCnt="0"/>
      <dgm:spPr/>
    </dgm:pt>
    <dgm:pt modelId="{0E7170B9-ACC3-452A-B73D-273D9FFCD2B9}" type="pres">
      <dgm:prSet presAssocID="{6DDE33D9-9900-455E-BCE0-2915302C6B25}" presName="tx1" presStyleLbl="revTx" presStyleIdx="1" presStyleCnt="6"/>
      <dgm:spPr/>
    </dgm:pt>
    <dgm:pt modelId="{F7D9411B-AA74-4148-BB44-76C664695D90}" type="pres">
      <dgm:prSet presAssocID="{6DDE33D9-9900-455E-BCE0-2915302C6B25}" presName="vert1" presStyleCnt="0"/>
      <dgm:spPr/>
    </dgm:pt>
    <dgm:pt modelId="{89C4CB70-D1D9-4C75-AEE2-B8CE69FBA07B}" type="pres">
      <dgm:prSet presAssocID="{D7E67D5E-5DB1-49B2-9191-687E26B89713}" presName="thickLine" presStyleLbl="alignNode1" presStyleIdx="2" presStyleCnt="6"/>
      <dgm:spPr/>
    </dgm:pt>
    <dgm:pt modelId="{119458AB-CC39-46C4-A72B-39B79637F689}" type="pres">
      <dgm:prSet presAssocID="{D7E67D5E-5DB1-49B2-9191-687E26B89713}" presName="horz1" presStyleCnt="0"/>
      <dgm:spPr/>
    </dgm:pt>
    <dgm:pt modelId="{8006061F-912C-4306-B628-495416B97C81}" type="pres">
      <dgm:prSet presAssocID="{D7E67D5E-5DB1-49B2-9191-687E26B89713}" presName="tx1" presStyleLbl="revTx" presStyleIdx="2" presStyleCnt="6"/>
      <dgm:spPr/>
    </dgm:pt>
    <dgm:pt modelId="{CA91ECCA-33A7-45CD-9A97-21777FC2D6FF}" type="pres">
      <dgm:prSet presAssocID="{D7E67D5E-5DB1-49B2-9191-687E26B89713}" presName="vert1" presStyleCnt="0"/>
      <dgm:spPr/>
    </dgm:pt>
    <dgm:pt modelId="{3796E1C1-3F7B-4FAA-83B7-D70A8FA53BFE}" type="pres">
      <dgm:prSet presAssocID="{70B769A0-0B0D-46FD-9EC9-778FB8E585D7}" presName="thickLine" presStyleLbl="alignNode1" presStyleIdx="3" presStyleCnt="6"/>
      <dgm:spPr/>
    </dgm:pt>
    <dgm:pt modelId="{025FB4F1-334C-400E-9CBD-9A6728A8DBA4}" type="pres">
      <dgm:prSet presAssocID="{70B769A0-0B0D-46FD-9EC9-778FB8E585D7}" presName="horz1" presStyleCnt="0"/>
      <dgm:spPr/>
    </dgm:pt>
    <dgm:pt modelId="{C74B6FE3-FB08-43F0-875C-C812A7692D08}" type="pres">
      <dgm:prSet presAssocID="{70B769A0-0B0D-46FD-9EC9-778FB8E585D7}" presName="tx1" presStyleLbl="revTx" presStyleIdx="3" presStyleCnt="6"/>
      <dgm:spPr/>
    </dgm:pt>
    <dgm:pt modelId="{2B878B37-E18B-468D-AD87-C5664E59ECD2}" type="pres">
      <dgm:prSet presAssocID="{70B769A0-0B0D-46FD-9EC9-778FB8E585D7}" presName="vert1" presStyleCnt="0"/>
      <dgm:spPr/>
    </dgm:pt>
    <dgm:pt modelId="{81E1137A-060B-4D4C-9659-B8C5FBCE853D}" type="pres">
      <dgm:prSet presAssocID="{CCBA2B18-4F9D-4816-8C5D-3394DA134B3B}" presName="thickLine" presStyleLbl="alignNode1" presStyleIdx="4" presStyleCnt="6"/>
      <dgm:spPr/>
    </dgm:pt>
    <dgm:pt modelId="{75B54F5B-C65D-4A88-8509-20121F66AD84}" type="pres">
      <dgm:prSet presAssocID="{CCBA2B18-4F9D-4816-8C5D-3394DA134B3B}" presName="horz1" presStyleCnt="0"/>
      <dgm:spPr/>
    </dgm:pt>
    <dgm:pt modelId="{D5BE09A9-D237-4A69-BBD7-C3AA387E035D}" type="pres">
      <dgm:prSet presAssocID="{CCBA2B18-4F9D-4816-8C5D-3394DA134B3B}" presName="tx1" presStyleLbl="revTx" presStyleIdx="4" presStyleCnt="6"/>
      <dgm:spPr/>
    </dgm:pt>
    <dgm:pt modelId="{7B18CE72-18BF-4536-B16F-8CD00C9DEEFA}" type="pres">
      <dgm:prSet presAssocID="{CCBA2B18-4F9D-4816-8C5D-3394DA134B3B}" presName="vert1" presStyleCnt="0"/>
      <dgm:spPr/>
    </dgm:pt>
    <dgm:pt modelId="{7A037D6D-B51C-4734-9611-31777DA92BBB}" type="pres">
      <dgm:prSet presAssocID="{B3951F07-1E7D-4BC9-8169-538799CB0DEE}" presName="thickLine" presStyleLbl="alignNode1" presStyleIdx="5" presStyleCnt="6"/>
      <dgm:spPr/>
    </dgm:pt>
    <dgm:pt modelId="{87CFDE2C-3570-4330-886F-0C10090838D7}" type="pres">
      <dgm:prSet presAssocID="{B3951F07-1E7D-4BC9-8169-538799CB0DEE}" presName="horz1" presStyleCnt="0"/>
      <dgm:spPr/>
    </dgm:pt>
    <dgm:pt modelId="{CBE1A3C8-D7BE-415A-A494-E3474E1A6B7B}" type="pres">
      <dgm:prSet presAssocID="{B3951F07-1E7D-4BC9-8169-538799CB0DEE}" presName="tx1" presStyleLbl="revTx" presStyleIdx="5" presStyleCnt="6"/>
      <dgm:spPr/>
    </dgm:pt>
    <dgm:pt modelId="{D87233BF-035C-433E-852D-EAE38E3DF15F}" type="pres">
      <dgm:prSet presAssocID="{B3951F07-1E7D-4BC9-8169-538799CB0DEE}" presName="vert1" presStyleCnt="0"/>
      <dgm:spPr/>
    </dgm:pt>
  </dgm:ptLst>
  <dgm:cxnLst>
    <dgm:cxn modelId="{3FF31102-2605-4E53-8E69-604F7F0C0466}" type="presOf" srcId="{639D4981-235B-49AA-A589-B99440A610B1}" destId="{AF81BDE3-C59D-489D-BA23-CDB6476539FE}" srcOrd="0" destOrd="0" presId="urn:microsoft.com/office/officeart/2008/layout/LinedList"/>
    <dgm:cxn modelId="{7712C604-44FA-4BC8-BCD3-8ABDBF0EEC6D}" type="presOf" srcId="{D7E67D5E-5DB1-49B2-9191-687E26B89713}" destId="{8006061F-912C-4306-B628-495416B97C81}" srcOrd="0" destOrd="0" presId="urn:microsoft.com/office/officeart/2008/layout/LinedList"/>
    <dgm:cxn modelId="{2AC6A907-F01A-4F5E-A56F-269404D80733}" srcId="{3EEFC559-2C39-4F83-97E7-499BE0CBEEA0}" destId="{D7E67D5E-5DB1-49B2-9191-687E26B89713}" srcOrd="2" destOrd="0" parTransId="{D245070F-515B-4EAA-A296-9971941479C4}" sibTransId="{149A2DA9-33A1-4B37-AB65-0BE78259E18A}"/>
    <dgm:cxn modelId="{23A5AF3C-05D4-4219-B671-34F2F07E200F}" type="presOf" srcId="{CCBA2B18-4F9D-4816-8C5D-3394DA134B3B}" destId="{D5BE09A9-D237-4A69-BBD7-C3AA387E035D}" srcOrd="0" destOrd="0" presId="urn:microsoft.com/office/officeart/2008/layout/LinedList"/>
    <dgm:cxn modelId="{250AB251-9A47-40CC-980C-89D04CABE3A0}" srcId="{3EEFC559-2C39-4F83-97E7-499BE0CBEEA0}" destId="{639D4981-235B-49AA-A589-B99440A610B1}" srcOrd="0" destOrd="0" parTransId="{7549FB73-462C-4919-84EA-046003D53FED}" sibTransId="{030F082D-1437-4591-A9C9-892F5CA96E90}"/>
    <dgm:cxn modelId="{1518B651-BC99-4838-81DD-AB20E0D7D1D7}" type="presOf" srcId="{70B769A0-0B0D-46FD-9EC9-778FB8E585D7}" destId="{C74B6FE3-FB08-43F0-875C-C812A7692D08}" srcOrd="0" destOrd="0" presId="urn:microsoft.com/office/officeart/2008/layout/LinedList"/>
    <dgm:cxn modelId="{5A449E57-005D-4CAB-B076-E143FBFD2C62}" srcId="{3EEFC559-2C39-4F83-97E7-499BE0CBEEA0}" destId="{CCBA2B18-4F9D-4816-8C5D-3394DA134B3B}" srcOrd="4" destOrd="0" parTransId="{75775757-852E-47BE-8033-CF3836F8FF2B}" sibTransId="{AA652AC7-644E-45BE-898C-60283CFEC72D}"/>
    <dgm:cxn modelId="{237E7560-EE6C-4E92-8B13-E1F089ED3152}" type="presOf" srcId="{3EEFC559-2C39-4F83-97E7-499BE0CBEEA0}" destId="{5A8B3431-0C8A-4253-8B76-7925721556E5}" srcOrd="0" destOrd="0" presId="urn:microsoft.com/office/officeart/2008/layout/LinedList"/>
    <dgm:cxn modelId="{8940E08B-F775-41D3-9FE5-21FE555CDCAC}" srcId="{3EEFC559-2C39-4F83-97E7-499BE0CBEEA0}" destId="{70B769A0-0B0D-46FD-9EC9-778FB8E585D7}" srcOrd="3" destOrd="0" parTransId="{23ACC3FD-4E37-48F5-BBA8-C96D11207AB2}" sibTransId="{45BDCC8E-4284-43E1-9A8B-A293E49BF61D}"/>
    <dgm:cxn modelId="{7881879D-BB40-43CC-BFB9-4E821326AA49}" srcId="{3EEFC559-2C39-4F83-97E7-499BE0CBEEA0}" destId="{B3951F07-1E7D-4BC9-8169-538799CB0DEE}" srcOrd="5" destOrd="0" parTransId="{D1906243-C88D-4A89-A690-5738779863E1}" sibTransId="{63FEEF2A-6CBF-4491-9CD1-77D9114E9760}"/>
    <dgm:cxn modelId="{FD87FFA8-F984-402E-B969-6C27C1D6579F}" type="presOf" srcId="{6DDE33D9-9900-455E-BCE0-2915302C6B25}" destId="{0E7170B9-ACC3-452A-B73D-273D9FFCD2B9}" srcOrd="0" destOrd="0" presId="urn:microsoft.com/office/officeart/2008/layout/LinedList"/>
    <dgm:cxn modelId="{1836AECA-9D23-4A1B-BE3D-EAC892EDCFA5}" srcId="{3EEFC559-2C39-4F83-97E7-499BE0CBEEA0}" destId="{6DDE33D9-9900-455E-BCE0-2915302C6B25}" srcOrd="1" destOrd="0" parTransId="{D7960A64-FD5D-4CA4-87F2-E42F6704A884}" sibTransId="{6E0D5639-918B-4018-BCF2-35B8E076DF33}"/>
    <dgm:cxn modelId="{54218DCE-B34A-4750-8BCF-BF333052BA7D}" type="presOf" srcId="{B3951F07-1E7D-4BC9-8169-538799CB0DEE}" destId="{CBE1A3C8-D7BE-415A-A494-E3474E1A6B7B}" srcOrd="0" destOrd="0" presId="urn:microsoft.com/office/officeart/2008/layout/LinedList"/>
    <dgm:cxn modelId="{18BE774C-66B1-45EB-BD77-848CED4C257F}" type="presParOf" srcId="{5A8B3431-0C8A-4253-8B76-7925721556E5}" destId="{5BC99832-6F9D-493C-A25B-26E05D3F299B}" srcOrd="0" destOrd="0" presId="urn:microsoft.com/office/officeart/2008/layout/LinedList"/>
    <dgm:cxn modelId="{CD7E4132-D572-4EDC-B9E3-2007BBDBFFDE}" type="presParOf" srcId="{5A8B3431-0C8A-4253-8B76-7925721556E5}" destId="{2243E87E-D034-49DD-89D8-CB29046DFECD}" srcOrd="1" destOrd="0" presId="urn:microsoft.com/office/officeart/2008/layout/LinedList"/>
    <dgm:cxn modelId="{3ADD3EAA-BDBA-47B4-BCF4-393C26530B1A}" type="presParOf" srcId="{2243E87E-D034-49DD-89D8-CB29046DFECD}" destId="{AF81BDE3-C59D-489D-BA23-CDB6476539FE}" srcOrd="0" destOrd="0" presId="urn:microsoft.com/office/officeart/2008/layout/LinedList"/>
    <dgm:cxn modelId="{2366F641-F394-4BAC-AC2F-CD556EA176C7}" type="presParOf" srcId="{2243E87E-D034-49DD-89D8-CB29046DFECD}" destId="{0DF1E1FA-D98C-41B4-829E-1FF070D8599D}" srcOrd="1" destOrd="0" presId="urn:microsoft.com/office/officeart/2008/layout/LinedList"/>
    <dgm:cxn modelId="{7E968B31-D576-4758-AC68-A6F67FDB8D35}" type="presParOf" srcId="{5A8B3431-0C8A-4253-8B76-7925721556E5}" destId="{32547E62-78F2-40BC-B67A-78935DD41129}" srcOrd="2" destOrd="0" presId="urn:microsoft.com/office/officeart/2008/layout/LinedList"/>
    <dgm:cxn modelId="{EE59E152-A7EA-4A3B-A470-1A82EFE298B0}" type="presParOf" srcId="{5A8B3431-0C8A-4253-8B76-7925721556E5}" destId="{71920532-75F4-46B2-98BE-CDFA576F6604}" srcOrd="3" destOrd="0" presId="urn:microsoft.com/office/officeart/2008/layout/LinedList"/>
    <dgm:cxn modelId="{7C6CE093-B9C1-4721-A290-5B97BB17A93B}" type="presParOf" srcId="{71920532-75F4-46B2-98BE-CDFA576F6604}" destId="{0E7170B9-ACC3-452A-B73D-273D9FFCD2B9}" srcOrd="0" destOrd="0" presId="urn:microsoft.com/office/officeart/2008/layout/LinedList"/>
    <dgm:cxn modelId="{CAC97489-08F2-46AA-AD55-FCE275A10448}" type="presParOf" srcId="{71920532-75F4-46B2-98BE-CDFA576F6604}" destId="{F7D9411B-AA74-4148-BB44-76C664695D90}" srcOrd="1" destOrd="0" presId="urn:microsoft.com/office/officeart/2008/layout/LinedList"/>
    <dgm:cxn modelId="{F3516DCE-D7A8-4663-AD08-14AF19C6EB25}" type="presParOf" srcId="{5A8B3431-0C8A-4253-8B76-7925721556E5}" destId="{89C4CB70-D1D9-4C75-AEE2-B8CE69FBA07B}" srcOrd="4" destOrd="0" presId="urn:microsoft.com/office/officeart/2008/layout/LinedList"/>
    <dgm:cxn modelId="{DC2511D2-98B5-4FEB-917F-58EC5EE3567F}" type="presParOf" srcId="{5A8B3431-0C8A-4253-8B76-7925721556E5}" destId="{119458AB-CC39-46C4-A72B-39B79637F689}" srcOrd="5" destOrd="0" presId="urn:microsoft.com/office/officeart/2008/layout/LinedList"/>
    <dgm:cxn modelId="{B94FECA5-9967-409B-8C14-760E35ABCE83}" type="presParOf" srcId="{119458AB-CC39-46C4-A72B-39B79637F689}" destId="{8006061F-912C-4306-B628-495416B97C81}" srcOrd="0" destOrd="0" presId="urn:microsoft.com/office/officeart/2008/layout/LinedList"/>
    <dgm:cxn modelId="{FA1DBDEC-30CD-4D06-8660-DEFD113AC41B}" type="presParOf" srcId="{119458AB-CC39-46C4-A72B-39B79637F689}" destId="{CA91ECCA-33A7-45CD-9A97-21777FC2D6FF}" srcOrd="1" destOrd="0" presId="urn:microsoft.com/office/officeart/2008/layout/LinedList"/>
    <dgm:cxn modelId="{770B8B14-D2AA-4EF7-90BC-19BFAE2FEB4A}" type="presParOf" srcId="{5A8B3431-0C8A-4253-8B76-7925721556E5}" destId="{3796E1C1-3F7B-4FAA-83B7-D70A8FA53BFE}" srcOrd="6" destOrd="0" presId="urn:microsoft.com/office/officeart/2008/layout/LinedList"/>
    <dgm:cxn modelId="{F3E66ADA-5A62-4B26-B912-D32C0776E098}" type="presParOf" srcId="{5A8B3431-0C8A-4253-8B76-7925721556E5}" destId="{025FB4F1-334C-400E-9CBD-9A6728A8DBA4}" srcOrd="7" destOrd="0" presId="urn:microsoft.com/office/officeart/2008/layout/LinedList"/>
    <dgm:cxn modelId="{5FBDE3A5-B59B-4505-85AF-566C5CF0B711}" type="presParOf" srcId="{025FB4F1-334C-400E-9CBD-9A6728A8DBA4}" destId="{C74B6FE3-FB08-43F0-875C-C812A7692D08}" srcOrd="0" destOrd="0" presId="urn:microsoft.com/office/officeart/2008/layout/LinedList"/>
    <dgm:cxn modelId="{68EDEC9F-35A0-45E8-868A-45654D0C30E2}" type="presParOf" srcId="{025FB4F1-334C-400E-9CBD-9A6728A8DBA4}" destId="{2B878B37-E18B-468D-AD87-C5664E59ECD2}" srcOrd="1" destOrd="0" presId="urn:microsoft.com/office/officeart/2008/layout/LinedList"/>
    <dgm:cxn modelId="{28D72062-9F6B-4965-9E95-65F1C915AE80}" type="presParOf" srcId="{5A8B3431-0C8A-4253-8B76-7925721556E5}" destId="{81E1137A-060B-4D4C-9659-B8C5FBCE853D}" srcOrd="8" destOrd="0" presId="urn:microsoft.com/office/officeart/2008/layout/LinedList"/>
    <dgm:cxn modelId="{D985C21A-D68C-4DDC-B61D-2CA3BC9CA79C}" type="presParOf" srcId="{5A8B3431-0C8A-4253-8B76-7925721556E5}" destId="{75B54F5B-C65D-4A88-8509-20121F66AD84}" srcOrd="9" destOrd="0" presId="urn:microsoft.com/office/officeart/2008/layout/LinedList"/>
    <dgm:cxn modelId="{8CB804D4-5045-47C7-825C-AD5123BC9E47}" type="presParOf" srcId="{75B54F5B-C65D-4A88-8509-20121F66AD84}" destId="{D5BE09A9-D237-4A69-BBD7-C3AA387E035D}" srcOrd="0" destOrd="0" presId="urn:microsoft.com/office/officeart/2008/layout/LinedList"/>
    <dgm:cxn modelId="{072CB95E-6508-49CE-AC9C-0EF40E4A11B3}" type="presParOf" srcId="{75B54F5B-C65D-4A88-8509-20121F66AD84}" destId="{7B18CE72-18BF-4536-B16F-8CD00C9DEEFA}" srcOrd="1" destOrd="0" presId="urn:microsoft.com/office/officeart/2008/layout/LinedList"/>
    <dgm:cxn modelId="{A85584A5-3499-4610-A396-D4126012A286}" type="presParOf" srcId="{5A8B3431-0C8A-4253-8B76-7925721556E5}" destId="{7A037D6D-B51C-4734-9611-31777DA92BBB}" srcOrd="10" destOrd="0" presId="urn:microsoft.com/office/officeart/2008/layout/LinedList"/>
    <dgm:cxn modelId="{C658894D-3A88-4891-B2D8-49E2BD0D68F1}" type="presParOf" srcId="{5A8B3431-0C8A-4253-8B76-7925721556E5}" destId="{87CFDE2C-3570-4330-886F-0C10090838D7}" srcOrd="11" destOrd="0" presId="urn:microsoft.com/office/officeart/2008/layout/LinedList"/>
    <dgm:cxn modelId="{F4DF57C4-F833-49A9-B4E4-1005FD7E0D1A}" type="presParOf" srcId="{87CFDE2C-3570-4330-886F-0C10090838D7}" destId="{CBE1A3C8-D7BE-415A-A494-E3474E1A6B7B}" srcOrd="0" destOrd="0" presId="urn:microsoft.com/office/officeart/2008/layout/LinedList"/>
    <dgm:cxn modelId="{F5F22768-E3BC-4BB8-839E-82DE6CA89869}" type="presParOf" srcId="{87CFDE2C-3570-4330-886F-0C10090838D7}" destId="{D87233BF-035C-433E-852D-EAE38E3DF15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C7FF44E8-B50A-42DD-8FF0-277B0F728CBD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4096065-3EFA-4A66-BF1B-0465CDD2B732}">
      <dgm:prSet/>
      <dgm:spPr/>
      <dgm:t>
        <a:bodyPr/>
        <a:lstStyle/>
        <a:p>
          <a:r>
            <a:rPr lang="en-US"/>
            <a:t>🔹 PA: ARR → confirmación → imagen</a:t>
          </a:r>
        </a:p>
      </dgm:t>
    </dgm:pt>
    <dgm:pt modelId="{23964D0B-FC8A-49DC-9EA1-12747A67D149}" type="parTrans" cxnId="{76B4FF57-B5E7-4E6E-9322-5104B4F12EB4}">
      <dgm:prSet/>
      <dgm:spPr/>
      <dgm:t>
        <a:bodyPr/>
        <a:lstStyle/>
        <a:p>
          <a:endParaRPr lang="en-US"/>
        </a:p>
      </dgm:t>
    </dgm:pt>
    <dgm:pt modelId="{829DEED0-9D36-421A-BA55-9FE0C39F443C}" type="sibTrans" cxnId="{76B4FF57-B5E7-4E6E-9322-5104B4F12EB4}">
      <dgm:prSet/>
      <dgm:spPr/>
      <dgm:t>
        <a:bodyPr/>
        <a:lstStyle/>
        <a:p>
          <a:endParaRPr lang="en-US"/>
        </a:p>
      </dgm:t>
    </dgm:pt>
    <dgm:pt modelId="{C2A17AB5-CD2D-4E08-AAF5-3F3AA14B957B}">
      <dgm:prSet/>
      <dgm:spPr/>
      <dgm:t>
        <a:bodyPr/>
        <a:lstStyle/>
        <a:p>
          <a:r>
            <a:rPr lang="en-US" dirty="0"/>
            <a:t>🔹 </a:t>
          </a:r>
          <a:r>
            <a:rPr lang="en-US" dirty="0" err="1"/>
            <a:t>Feocromocitoma</a:t>
          </a:r>
          <a:r>
            <a:rPr lang="en-US" dirty="0"/>
            <a:t>: </a:t>
          </a:r>
          <a:r>
            <a:rPr lang="en-US" dirty="0" err="1"/>
            <a:t>metanefrinas</a:t>
          </a:r>
          <a:r>
            <a:rPr lang="en-US" dirty="0"/>
            <a:t> + RMN</a:t>
          </a:r>
        </a:p>
      </dgm:t>
    </dgm:pt>
    <dgm:pt modelId="{022EA90C-B9EC-4A44-B1AF-7D322982CC17}" type="parTrans" cxnId="{76145CB0-51D4-43F2-B2F3-5C0E1D721989}">
      <dgm:prSet/>
      <dgm:spPr/>
      <dgm:t>
        <a:bodyPr/>
        <a:lstStyle/>
        <a:p>
          <a:endParaRPr lang="en-US"/>
        </a:p>
      </dgm:t>
    </dgm:pt>
    <dgm:pt modelId="{963BC4E7-0569-4925-B00D-D0243F047FAC}" type="sibTrans" cxnId="{76145CB0-51D4-43F2-B2F3-5C0E1D721989}">
      <dgm:prSet/>
      <dgm:spPr/>
      <dgm:t>
        <a:bodyPr/>
        <a:lstStyle/>
        <a:p>
          <a:endParaRPr lang="en-US"/>
        </a:p>
      </dgm:t>
    </dgm:pt>
    <dgm:pt modelId="{7FF67631-E17D-46E5-8F17-4B657791638C}">
      <dgm:prSet/>
      <dgm:spPr/>
      <dgm:t>
        <a:bodyPr/>
        <a:lstStyle/>
        <a:p>
          <a:r>
            <a:rPr lang="en-US"/>
            <a:t>🔹 Cushing: DST + cortisol urinario</a:t>
          </a:r>
        </a:p>
      </dgm:t>
    </dgm:pt>
    <dgm:pt modelId="{397D5C3B-E87B-4951-86B7-638560DD17ED}" type="parTrans" cxnId="{307CA996-4729-4AA1-A59F-E7F073908FB2}">
      <dgm:prSet/>
      <dgm:spPr/>
      <dgm:t>
        <a:bodyPr/>
        <a:lstStyle/>
        <a:p>
          <a:endParaRPr lang="en-US"/>
        </a:p>
      </dgm:t>
    </dgm:pt>
    <dgm:pt modelId="{02C957A2-F048-4A32-A607-437C4D1BA004}" type="sibTrans" cxnId="{307CA996-4729-4AA1-A59F-E7F073908FB2}">
      <dgm:prSet/>
      <dgm:spPr/>
      <dgm:t>
        <a:bodyPr/>
        <a:lstStyle/>
        <a:p>
          <a:endParaRPr lang="en-US"/>
        </a:p>
      </dgm:t>
    </dgm:pt>
    <dgm:pt modelId="{DDF9AB41-A3B2-4B04-B57A-9BF32B9BC96C}">
      <dgm:prSet/>
      <dgm:spPr/>
      <dgm:t>
        <a:bodyPr/>
        <a:lstStyle/>
        <a:p>
          <a:r>
            <a:rPr lang="en-US"/>
            <a:t>🔹 Tiroides: TSH, T4 libre</a:t>
          </a:r>
        </a:p>
      </dgm:t>
    </dgm:pt>
    <dgm:pt modelId="{E972058F-1DA3-4D15-85E4-296003D36695}" type="parTrans" cxnId="{EBC4372A-2666-4DA1-A6E7-D6E763861472}">
      <dgm:prSet/>
      <dgm:spPr/>
      <dgm:t>
        <a:bodyPr/>
        <a:lstStyle/>
        <a:p>
          <a:endParaRPr lang="en-US"/>
        </a:p>
      </dgm:t>
    </dgm:pt>
    <dgm:pt modelId="{261CC530-DE0C-4C39-ADF3-1DD2447D3EB5}" type="sibTrans" cxnId="{EBC4372A-2666-4DA1-A6E7-D6E763861472}">
      <dgm:prSet/>
      <dgm:spPr/>
      <dgm:t>
        <a:bodyPr/>
        <a:lstStyle/>
        <a:p>
          <a:endParaRPr lang="en-US"/>
        </a:p>
      </dgm:t>
    </dgm:pt>
    <dgm:pt modelId="{E035B454-3C59-4446-85C8-75A6A37161AB}" type="pres">
      <dgm:prSet presAssocID="{C7FF44E8-B50A-42DD-8FF0-277B0F728CBD}" presName="Name0" presStyleCnt="0">
        <dgm:presLayoutVars>
          <dgm:dir/>
          <dgm:resizeHandles val="exact"/>
        </dgm:presLayoutVars>
      </dgm:prSet>
      <dgm:spPr/>
    </dgm:pt>
    <dgm:pt modelId="{AC4664EE-8945-43F0-985C-E6025B553861}" type="pres">
      <dgm:prSet presAssocID="{74096065-3EFA-4A66-BF1B-0465CDD2B732}" presName="compNode" presStyleCnt="0"/>
      <dgm:spPr/>
    </dgm:pt>
    <dgm:pt modelId="{32CBCC71-C02F-4BEC-9C3C-ECC757827A37}" type="pres">
      <dgm:prSet presAssocID="{74096065-3EFA-4A66-BF1B-0465CDD2B732}" presName="pictRect" presStyleLbl="node1" presStyleIdx="0" presStyleCnt="4"/>
      <dgm:spPr/>
    </dgm:pt>
    <dgm:pt modelId="{4A5385DF-8E7D-45CA-8F2B-7DE3A1269761}" type="pres">
      <dgm:prSet presAssocID="{74096065-3EFA-4A66-BF1B-0465CDD2B732}" presName="textRect" presStyleLbl="revTx" presStyleIdx="0" presStyleCnt="4">
        <dgm:presLayoutVars>
          <dgm:bulletEnabled val="1"/>
        </dgm:presLayoutVars>
      </dgm:prSet>
      <dgm:spPr/>
    </dgm:pt>
    <dgm:pt modelId="{812DAD10-A68A-4EFF-AE9A-4BEE63F43362}" type="pres">
      <dgm:prSet presAssocID="{829DEED0-9D36-421A-BA55-9FE0C39F443C}" presName="sibTrans" presStyleLbl="sibTrans2D1" presStyleIdx="0" presStyleCnt="0"/>
      <dgm:spPr/>
    </dgm:pt>
    <dgm:pt modelId="{CA814A9C-6BE7-4AE0-8A5C-ADE8EFBEB07F}" type="pres">
      <dgm:prSet presAssocID="{C2A17AB5-CD2D-4E08-AAF5-3F3AA14B957B}" presName="compNode" presStyleCnt="0"/>
      <dgm:spPr/>
    </dgm:pt>
    <dgm:pt modelId="{855B4FDF-96CE-4916-8780-3C2E07BB81F3}" type="pres">
      <dgm:prSet presAssocID="{C2A17AB5-CD2D-4E08-AAF5-3F3AA14B957B}" presName="pictRect" presStyleLbl="node1" presStyleIdx="1" presStyleCnt="4"/>
      <dgm:spPr/>
    </dgm:pt>
    <dgm:pt modelId="{0D1B6E04-6A7B-40B3-A88C-A68ACEEBEA98}" type="pres">
      <dgm:prSet presAssocID="{C2A17AB5-CD2D-4E08-AAF5-3F3AA14B957B}" presName="textRect" presStyleLbl="revTx" presStyleIdx="1" presStyleCnt="4">
        <dgm:presLayoutVars>
          <dgm:bulletEnabled val="1"/>
        </dgm:presLayoutVars>
      </dgm:prSet>
      <dgm:spPr/>
    </dgm:pt>
    <dgm:pt modelId="{7DCB52B3-5464-42B7-B420-08DA090D4875}" type="pres">
      <dgm:prSet presAssocID="{963BC4E7-0569-4925-B00D-D0243F047FAC}" presName="sibTrans" presStyleLbl="sibTrans2D1" presStyleIdx="0" presStyleCnt="0"/>
      <dgm:spPr/>
    </dgm:pt>
    <dgm:pt modelId="{4DD72FF5-EB0B-4ABF-83DB-AE523A9D0A80}" type="pres">
      <dgm:prSet presAssocID="{7FF67631-E17D-46E5-8F17-4B657791638C}" presName="compNode" presStyleCnt="0"/>
      <dgm:spPr/>
    </dgm:pt>
    <dgm:pt modelId="{F96B1A69-E170-495F-9CEC-AFE7258041C1}" type="pres">
      <dgm:prSet presAssocID="{7FF67631-E17D-46E5-8F17-4B657791638C}" presName="pictRect" presStyleLbl="node1" presStyleIdx="2" presStyleCnt="4"/>
      <dgm:spPr/>
    </dgm:pt>
    <dgm:pt modelId="{BADAB46C-F7C5-4540-A635-F0C548D75B3B}" type="pres">
      <dgm:prSet presAssocID="{7FF67631-E17D-46E5-8F17-4B657791638C}" presName="textRect" presStyleLbl="revTx" presStyleIdx="2" presStyleCnt="4">
        <dgm:presLayoutVars>
          <dgm:bulletEnabled val="1"/>
        </dgm:presLayoutVars>
      </dgm:prSet>
      <dgm:spPr/>
    </dgm:pt>
    <dgm:pt modelId="{7B79CA71-AD57-41B0-A213-01F21520C294}" type="pres">
      <dgm:prSet presAssocID="{02C957A2-F048-4A32-A607-437C4D1BA004}" presName="sibTrans" presStyleLbl="sibTrans2D1" presStyleIdx="0" presStyleCnt="0"/>
      <dgm:spPr/>
    </dgm:pt>
    <dgm:pt modelId="{3BDD5CB8-0CC1-440D-AD29-90DD220A6369}" type="pres">
      <dgm:prSet presAssocID="{DDF9AB41-A3B2-4B04-B57A-9BF32B9BC96C}" presName="compNode" presStyleCnt="0"/>
      <dgm:spPr/>
    </dgm:pt>
    <dgm:pt modelId="{1EDAABAC-88F5-4163-9F2F-72D1EC76AB45}" type="pres">
      <dgm:prSet presAssocID="{DDF9AB41-A3B2-4B04-B57A-9BF32B9BC96C}" presName="pictRect" presStyleLbl="node1" presStyleIdx="3" presStyleCnt="4"/>
      <dgm:spPr/>
    </dgm:pt>
    <dgm:pt modelId="{EA796C0F-EB6D-4B52-B536-BD5BFEE7CD46}" type="pres">
      <dgm:prSet presAssocID="{DDF9AB41-A3B2-4B04-B57A-9BF32B9BC96C}" presName="textRect" presStyleLbl="revTx" presStyleIdx="3" presStyleCnt="4">
        <dgm:presLayoutVars>
          <dgm:bulletEnabled val="1"/>
        </dgm:presLayoutVars>
      </dgm:prSet>
      <dgm:spPr/>
    </dgm:pt>
  </dgm:ptLst>
  <dgm:cxnLst>
    <dgm:cxn modelId="{EBC4372A-2666-4DA1-A6E7-D6E763861472}" srcId="{C7FF44E8-B50A-42DD-8FF0-277B0F728CBD}" destId="{DDF9AB41-A3B2-4B04-B57A-9BF32B9BC96C}" srcOrd="3" destOrd="0" parTransId="{E972058F-1DA3-4D15-85E4-296003D36695}" sibTransId="{261CC530-DE0C-4C39-ADF3-1DD2447D3EB5}"/>
    <dgm:cxn modelId="{76B4FF57-B5E7-4E6E-9322-5104B4F12EB4}" srcId="{C7FF44E8-B50A-42DD-8FF0-277B0F728CBD}" destId="{74096065-3EFA-4A66-BF1B-0465CDD2B732}" srcOrd="0" destOrd="0" parTransId="{23964D0B-FC8A-49DC-9EA1-12747A67D149}" sibTransId="{829DEED0-9D36-421A-BA55-9FE0C39F443C}"/>
    <dgm:cxn modelId="{15788368-E880-42A3-90C3-7432C3690F7E}" type="presOf" srcId="{C2A17AB5-CD2D-4E08-AAF5-3F3AA14B957B}" destId="{0D1B6E04-6A7B-40B3-A88C-A68ACEEBEA98}" srcOrd="0" destOrd="0" presId="urn:microsoft.com/office/officeart/2005/8/layout/pList1"/>
    <dgm:cxn modelId="{87179F7D-7BD9-451E-B7AE-0202D05D4376}" type="presOf" srcId="{02C957A2-F048-4A32-A607-437C4D1BA004}" destId="{7B79CA71-AD57-41B0-A213-01F21520C294}" srcOrd="0" destOrd="0" presId="urn:microsoft.com/office/officeart/2005/8/layout/pList1"/>
    <dgm:cxn modelId="{9B09F18F-597F-4538-8B41-9416000457F2}" type="presOf" srcId="{74096065-3EFA-4A66-BF1B-0465CDD2B732}" destId="{4A5385DF-8E7D-45CA-8F2B-7DE3A1269761}" srcOrd="0" destOrd="0" presId="urn:microsoft.com/office/officeart/2005/8/layout/pList1"/>
    <dgm:cxn modelId="{307CA996-4729-4AA1-A59F-E7F073908FB2}" srcId="{C7FF44E8-B50A-42DD-8FF0-277B0F728CBD}" destId="{7FF67631-E17D-46E5-8F17-4B657791638C}" srcOrd="2" destOrd="0" parTransId="{397D5C3B-E87B-4951-86B7-638560DD17ED}" sibTransId="{02C957A2-F048-4A32-A607-437C4D1BA004}"/>
    <dgm:cxn modelId="{058A2BA2-7128-4CBC-9C49-C8CF8A52F41C}" type="presOf" srcId="{7FF67631-E17D-46E5-8F17-4B657791638C}" destId="{BADAB46C-F7C5-4540-A635-F0C548D75B3B}" srcOrd="0" destOrd="0" presId="urn:microsoft.com/office/officeart/2005/8/layout/pList1"/>
    <dgm:cxn modelId="{B39099A6-6FDE-4C11-A095-2842999A5E1F}" type="presOf" srcId="{C7FF44E8-B50A-42DD-8FF0-277B0F728CBD}" destId="{E035B454-3C59-4446-85C8-75A6A37161AB}" srcOrd="0" destOrd="0" presId="urn:microsoft.com/office/officeart/2005/8/layout/pList1"/>
    <dgm:cxn modelId="{EBAB13AC-9C67-4E45-93F9-3B7DECB20460}" type="presOf" srcId="{DDF9AB41-A3B2-4B04-B57A-9BF32B9BC96C}" destId="{EA796C0F-EB6D-4B52-B536-BD5BFEE7CD46}" srcOrd="0" destOrd="0" presId="urn:microsoft.com/office/officeart/2005/8/layout/pList1"/>
    <dgm:cxn modelId="{76145CB0-51D4-43F2-B2F3-5C0E1D721989}" srcId="{C7FF44E8-B50A-42DD-8FF0-277B0F728CBD}" destId="{C2A17AB5-CD2D-4E08-AAF5-3F3AA14B957B}" srcOrd="1" destOrd="0" parTransId="{022EA90C-B9EC-4A44-B1AF-7D322982CC17}" sibTransId="{963BC4E7-0569-4925-B00D-D0243F047FAC}"/>
    <dgm:cxn modelId="{A80D49B6-4021-4FB1-8119-C3901DE84A76}" type="presOf" srcId="{963BC4E7-0569-4925-B00D-D0243F047FAC}" destId="{7DCB52B3-5464-42B7-B420-08DA090D4875}" srcOrd="0" destOrd="0" presId="urn:microsoft.com/office/officeart/2005/8/layout/pList1"/>
    <dgm:cxn modelId="{FA65E2BC-A794-49F5-9C75-F953D3F97579}" type="presOf" srcId="{829DEED0-9D36-421A-BA55-9FE0C39F443C}" destId="{812DAD10-A68A-4EFF-AE9A-4BEE63F43362}" srcOrd="0" destOrd="0" presId="urn:microsoft.com/office/officeart/2005/8/layout/pList1"/>
    <dgm:cxn modelId="{25F5F458-FC9D-47F9-806F-9236333B4001}" type="presParOf" srcId="{E035B454-3C59-4446-85C8-75A6A37161AB}" destId="{AC4664EE-8945-43F0-985C-E6025B553861}" srcOrd="0" destOrd="0" presId="urn:microsoft.com/office/officeart/2005/8/layout/pList1"/>
    <dgm:cxn modelId="{380B971D-E756-4DDC-BBC0-77195391D0B9}" type="presParOf" srcId="{AC4664EE-8945-43F0-985C-E6025B553861}" destId="{32CBCC71-C02F-4BEC-9C3C-ECC757827A37}" srcOrd="0" destOrd="0" presId="urn:microsoft.com/office/officeart/2005/8/layout/pList1"/>
    <dgm:cxn modelId="{AE069D44-868A-40DC-BC3F-AC7AB1927B68}" type="presParOf" srcId="{AC4664EE-8945-43F0-985C-E6025B553861}" destId="{4A5385DF-8E7D-45CA-8F2B-7DE3A1269761}" srcOrd="1" destOrd="0" presId="urn:microsoft.com/office/officeart/2005/8/layout/pList1"/>
    <dgm:cxn modelId="{9F06BD44-3A49-45F7-9C98-A2DC1A631D4E}" type="presParOf" srcId="{E035B454-3C59-4446-85C8-75A6A37161AB}" destId="{812DAD10-A68A-4EFF-AE9A-4BEE63F43362}" srcOrd="1" destOrd="0" presId="urn:microsoft.com/office/officeart/2005/8/layout/pList1"/>
    <dgm:cxn modelId="{FEB7543E-F1D9-4F81-A5FA-3BACBB361AFD}" type="presParOf" srcId="{E035B454-3C59-4446-85C8-75A6A37161AB}" destId="{CA814A9C-6BE7-4AE0-8A5C-ADE8EFBEB07F}" srcOrd="2" destOrd="0" presId="urn:microsoft.com/office/officeart/2005/8/layout/pList1"/>
    <dgm:cxn modelId="{2A0610DB-239D-43C9-BC06-A22732FE8336}" type="presParOf" srcId="{CA814A9C-6BE7-4AE0-8A5C-ADE8EFBEB07F}" destId="{855B4FDF-96CE-4916-8780-3C2E07BB81F3}" srcOrd="0" destOrd="0" presId="urn:microsoft.com/office/officeart/2005/8/layout/pList1"/>
    <dgm:cxn modelId="{D93BCD9C-5D1B-4A68-82E7-4A9B07D8D9E3}" type="presParOf" srcId="{CA814A9C-6BE7-4AE0-8A5C-ADE8EFBEB07F}" destId="{0D1B6E04-6A7B-40B3-A88C-A68ACEEBEA98}" srcOrd="1" destOrd="0" presId="urn:microsoft.com/office/officeart/2005/8/layout/pList1"/>
    <dgm:cxn modelId="{4261A498-B49D-41A6-BFEB-326F9EECCE6D}" type="presParOf" srcId="{E035B454-3C59-4446-85C8-75A6A37161AB}" destId="{7DCB52B3-5464-42B7-B420-08DA090D4875}" srcOrd="3" destOrd="0" presId="urn:microsoft.com/office/officeart/2005/8/layout/pList1"/>
    <dgm:cxn modelId="{E0EC4B92-2456-4BE2-A1AE-F19AAC1932DE}" type="presParOf" srcId="{E035B454-3C59-4446-85C8-75A6A37161AB}" destId="{4DD72FF5-EB0B-4ABF-83DB-AE523A9D0A80}" srcOrd="4" destOrd="0" presId="urn:microsoft.com/office/officeart/2005/8/layout/pList1"/>
    <dgm:cxn modelId="{E601F975-19EC-4277-934B-DDA07BEC17BF}" type="presParOf" srcId="{4DD72FF5-EB0B-4ABF-83DB-AE523A9D0A80}" destId="{F96B1A69-E170-495F-9CEC-AFE7258041C1}" srcOrd="0" destOrd="0" presId="urn:microsoft.com/office/officeart/2005/8/layout/pList1"/>
    <dgm:cxn modelId="{D908D74B-3236-4863-8A1C-CCBEF7580FC9}" type="presParOf" srcId="{4DD72FF5-EB0B-4ABF-83DB-AE523A9D0A80}" destId="{BADAB46C-F7C5-4540-A635-F0C548D75B3B}" srcOrd="1" destOrd="0" presId="urn:microsoft.com/office/officeart/2005/8/layout/pList1"/>
    <dgm:cxn modelId="{05D584FC-18B0-4D74-9F4F-30F520A01335}" type="presParOf" srcId="{E035B454-3C59-4446-85C8-75A6A37161AB}" destId="{7B79CA71-AD57-41B0-A213-01F21520C294}" srcOrd="5" destOrd="0" presId="urn:microsoft.com/office/officeart/2005/8/layout/pList1"/>
    <dgm:cxn modelId="{D3CF9391-755A-400B-BAAF-720EBB30895E}" type="presParOf" srcId="{E035B454-3C59-4446-85C8-75A6A37161AB}" destId="{3BDD5CB8-0CC1-440D-AD29-90DD220A6369}" srcOrd="6" destOrd="0" presId="urn:microsoft.com/office/officeart/2005/8/layout/pList1"/>
    <dgm:cxn modelId="{7AB8B86B-E900-4515-A8A0-BA2E7835C24F}" type="presParOf" srcId="{3BDD5CB8-0CC1-440D-AD29-90DD220A6369}" destId="{1EDAABAC-88F5-4163-9F2F-72D1EC76AB45}" srcOrd="0" destOrd="0" presId="urn:microsoft.com/office/officeart/2005/8/layout/pList1"/>
    <dgm:cxn modelId="{48221004-A120-4A1C-A335-466259611FE1}" type="presParOf" srcId="{3BDD5CB8-0CC1-440D-AD29-90DD220A6369}" destId="{EA796C0F-EB6D-4B52-B536-BD5BFEE7CD46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F59FF4-6E06-4BD1-A6FA-43DA8F82021B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0864BE8-3A4D-4A5D-A662-1C153114D7EB}">
      <dgm:prSet/>
      <dgm:spPr/>
      <dgm:t>
        <a:bodyPr/>
        <a:lstStyle/>
        <a:p>
          <a:r>
            <a:rPr lang="es-DO"/>
            <a:t>Un diagnóstico preciso de la hipertensión endocrina ofrece a los médicos la oportunidad de lograr un tratamiento óptimo con terapia farmacológica o quirúrgica específica</a:t>
          </a:r>
          <a:endParaRPr lang="en-US"/>
        </a:p>
      </dgm:t>
    </dgm:pt>
    <dgm:pt modelId="{CE06039A-B2E4-402C-A35C-C18D23B5A56D}" type="parTrans" cxnId="{CCF87ED4-0A5D-4F58-A642-A6E477471B10}">
      <dgm:prSet/>
      <dgm:spPr/>
      <dgm:t>
        <a:bodyPr/>
        <a:lstStyle/>
        <a:p>
          <a:endParaRPr lang="en-US"/>
        </a:p>
      </dgm:t>
    </dgm:pt>
    <dgm:pt modelId="{14B85FB6-5FF4-4E20-8CF4-5E4862DB203A}" type="sibTrans" cxnId="{CCF87ED4-0A5D-4F58-A642-A6E477471B10}">
      <dgm:prSet/>
      <dgm:spPr/>
      <dgm:t>
        <a:bodyPr/>
        <a:lstStyle/>
        <a:p>
          <a:endParaRPr lang="en-US"/>
        </a:p>
      </dgm:t>
    </dgm:pt>
    <dgm:pt modelId="{4132A555-E1E5-492C-8A46-0A99E8E3DD59}">
      <dgm:prSet/>
      <dgm:spPr/>
      <dgm:t>
        <a:bodyPr/>
        <a:lstStyle/>
        <a:p>
          <a:r>
            <a:rPr lang="es-DO"/>
            <a:t>15-30% de la población hipertensa tiene hipertensión secundaria </a:t>
          </a:r>
          <a:endParaRPr lang="en-US"/>
        </a:p>
      </dgm:t>
    </dgm:pt>
    <dgm:pt modelId="{50716BD8-F652-40A2-A739-505923658659}" type="parTrans" cxnId="{2BA5EB94-900F-4788-96D6-6F82A419151A}">
      <dgm:prSet/>
      <dgm:spPr/>
      <dgm:t>
        <a:bodyPr/>
        <a:lstStyle/>
        <a:p>
          <a:endParaRPr lang="en-US"/>
        </a:p>
      </dgm:t>
    </dgm:pt>
    <dgm:pt modelId="{3F081E5A-E36C-40CC-8120-6234BE75D3FA}" type="sibTrans" cxnId="{2BA5EB94-900F-4788-96D6-6F82A419151A}">
      <dgm:prSet/>
      <dgm:spPr/>
      <dgm:t>
        <a:bodyPr/>
        <a:lstStyle/>
        <a:p>
          <a:endParaRPr lang="en-US"/>
        </a:p>
      </dgm:t>
    </dgm:pt>
    <dgm:pt modelId="{0AA0C7B5-CA84-43CF-B6CF-7509C86A1300}">
      <dgm:prSet/>
      <dgm:spPr/>
      <dgm:t>
        <a:bodyPr/>
        <a:lstStyle/>
        <a:p>
          <a:r>
            <a:rPr lang="es-DO"/>
            <a:t>Se informa que los adultos jóvenes (&lt;40 años) tienen una prevalencia de hipertensión secundaria del 30%</a:t>
          </a:r>
          <a:endParaRPr lang="en-US"/>
        </a:p>
      </dgm:t>
    </dgm:pt>
    <dgm:pt modelId="{B1DFE177-7735-45E1-A6B0-90EB753B1C09}" type="parTrans" cxnId="{1570C4F1-7A2C-4BC2-B00A-E3877AF56A5C}">
      <dgm:prSet/>
      <dgm:spPr/>
      <dgm:t>
        <a:bodyPr/>
        <a:lstStyle/>
        <a:p>
          <a:endParaRPr lang="en-US"/>
        </a:p>
      </dgm:t>
    </dgm:pt>
    <dgm:pt modelId="{C7509A4F-41C5-44B6-99CB-222537EC56D0}" type="sibTrans" cxnId="{1570C4F1-7A2C-4BC2-B00A-E3877AF56A5C}">
      <dgm:prSet/>
      <dgm:spPr/>
      <dgm:t>
        <a:bodyPr/>
        <a:lstStyle/>
        <a:p>
          <a:endParaRPr lang="en-US"/>
        </a:p>
      </dgm:t>
    </dgm:pt>
    <dgm:pt modelId="{B774325B-0CD8-42BF-9554-FCB2A0364005}" type="pres">
      <dgm:prSet presAssocID="{A9F59FF4-6E06-4BD1-A6FA-43DA8F82021B}" presName="vert0" presStyleCnt="0">
        <dgm:presLayoutVars>
          <dgm:dir/>
          <dgm:animOne val="branch"/>
          <dgm:animLvl val="lvl"/>
        </dgm:presLayoutVars>
      </dgm:prSet>
      <dgm:spPr/>
    </dgm:pt>
    <dgm:pt modelId="{BE07450B-9EA2-45D4-A001-B32470D708D0}" type="pres">
      <dgm:prSet presAssocID="{F0864BE8-3A4D-4A5D-A662-1C153114D7EB}" presName="thickLine" presStyleLbl="alignNode1" presStyleIdx="0" presStyleCnt="3"/>
      <dgm:spPr/>
    </dgm:pt>
    <dgm:pt modelId="{BB94436E-C64C-4BCD-A4AB-537AD4D611A1}" type="pres">
      <dgm:prSet presAssocID="{F0864BE8-3A4D-4A5D-A662-1C153114D7EB}" presName="horz1" presStyleCnt="0"/>
      <dgm:spPr/>
    </dgm:pt>
    <dgm:pt modelId="{20A6D28A-91EB-4078-A95A-C3B83DA72B61}" type="pres">
      <dgm:prSet presAssocID="{F0864BE8-3A4D-4A5D-A662-1C153114D7EB}" presName="tx1" presStyleLbl="revTx" presStyleIdx="0" presStyleCnt="3"/>
      <dgm:spPr/>
    </dgm:pt>
    <dgm:pt modelId="{660A5135-03C8-4FD8-B22C-9E74C0A9F176}" type="pres">
      <dgm:prSet presAssocID="{F0864BE8-3A4D-4A5D-A662-1C153114D7EB}" presName="vert1" presStyleCnt="0"/>
      <dgm:spPr/>
    </dgm:pt>
    <dgm:pt modelId="{606A47CD-CB68-4D30-BD78-20C067F84382}" type="pres">
      <dgm:prSet presAssocID="{4132A555-E1E5-492C-8A46-0A99E8E3DD59}" presName="thickLine" presStyleLbl="alignNode1" presStyleIdx="1" presStyleCnt="3"/>
      <dgm:spPr/>
    </dgm:pt>
    <dgm:pt modelId="{8546C43E-D46C-4B2F-A847-F41E4BAA499D}" type="pres">
      <dgm:prSet presAssocID="{4132A555-E1E5-492C-8A46-0A99E8E3DD59}" presName="horz1" presStyleCnt="0"/>
      <dgm:spPr/>
    </dgm:pt>
    <dgm:pt modelId="{C740F4C2-92B2-47F4-A83B-0D2F62115D64}" type="pres">
      <dgm:prSet presAssocID="{4132A555-E1E5-492C-8A46-0A99E8E3DD59}" presName="tx1" presStyleLbl="revTx" presStyleIdx="1" presStyleCnt="3"/>
      <dgm:spPr/>
    </dgm:pt>
    <dgm:pt modelId="{DC7A0985-D2B6-4F99-8BDE-AAB0307F14C7}" type="pres">
      <dgm:prSet presAssocID="{4132A555-E1E5-492C-8A46-0A99E8E3DD59}" presName="vert1" presStyleCnt="0"/>
      <dgm:spPr/>
    </dgm:pt>
    <dgm:pt modelId="{18EEED09-7136-420C-BEDE-5CA708642A69}" type="pres">
      <dgm:prSet presAssocID="{0AA0C7B5-CA84-43CF-B6CF-7509C86A1300}" presName="thickLine" presStyleLbl="alignNode1" presStyleIdx="2" presStyleCnt="3"/>
      <dgm:spPr/>
    </dgm:pt>
    <dgm:pt modelId="{E1913B6B-8094-42CC-AFA4-20072F5B5C19}" type="pres">
      <dgm:prSet presAssocID="{0AA0C7B5-CA84-43CF-B6CF-7509C86A1300}" presName="horz1" presStyleCnt="0"/>
      <dgm:spPr/>
    </dgm:pt>
    <dgm:pt modelId="{656AC60E-A7F2-4943-98E0-AAFB6838B333}" type="pres">
      <dgm:prSet presAssocID="{0AA0C7B5-CA84-43CF-B6CF-7509C86A1300}" presName="tx1" presStyleLbl="revTx" presStyleIdx="2" presStyleCnt="3"/>
      <dgm:spPr/>
    </dgm:pt>
    <dgm:pt modelId="{FD2E1499-13B1-40F1-8E84-1625082CB949}" type="pres">
      <dgm:prSet presAssocID="{0AA0C7B5-CA84-43CF-B6CF-7509C86A1300}" presName="vert1" presStyleCnt="0"/>
      <dgm:spPr/>
    </dgm:pt>
  </dgm:ptLst>
  <dgm:cxnLst>
    <dgm:cxn modelId="{C2A8EA36-F948-4240-999F-6F731F064E0B}" type="presOf" srcId="{0AA0C7B5-CA84-43CF-B6CF-7509C86A1300}" destId="{656AC60E-A7F2-4943-98E0-AAFB6838B333}" srcOrd="0" destOrd="0" presId="urn:microsoft.com/office/officeart/2008/layout/LinedList"/>
    <dgm:cxn modelId="{2BA5EB94-900F-4788-96D6-6F82A419151A}" srcId="{A9F59FF4-6E06-4BD1-A6FA-43DA8F82021B}" destId="{4132A555-E1E5-492C-8A46-0A99E8E3DD59}" srcOrd="1" destOrd="0" parTransId="{50716BD8-F652-40A2-A739-505923658659}" sibTransId="{3F081E5A-E36C-40CC-8120-6234BE75D3FA}"/>
    <dgm:cxn modelId="{4E4F91BB-E515-4BDC-BECD-28D31DAB93BC}" type="presOf" srcId="{F0864BE8-3A4D-4A5D-A662-1C153114D7EB}" destId="{20A6D28A-91EB-4078-A95A-C3B83DA72B61}" srcOrd="0" destOrd="0" presId="urn:microsoft.com/office/officeart/2008/layout/LinedList"/>
    <dgm:cxn modelId="{CCF87ED4-0A5D-4F58-A642-A6E477471B10}" srcId="{A9F59FF4-6E06-4BD1-A6FA-43DA8F82021B}" destId="{F0864BE8-3A4D-4A5D-A662-1C153114D7EB}" srcOrd="0" destOrd="0" parTransId="{CE06039A-B2E4-402C-A35C-C18D23B5A56D}" sibTransId="{14B85FB6-5FF4-4E20-8CF4-5E4862DB203A}"/>
    <dgm:cxn modelId="{1570C4F1-7A2C-4BC2-B00A-E3877AF56A5C}" srcId="{A9F59FF4-6E06-4BD1-A6FA-43DA8F82021B}" destId="{0AA0C7B5-CA84-43CF-B6CF-7509C86A1300}" srcOrd="2" destOrd="0" parTransId="{B1DFE177-7735-45E1-A6B0-90EB753B1C09}" sibTransId="{C7509A4F-41C5-44B6-99CB-222537EC56D0}"/>
    <dgm:cxn modelId="{498D28F6-750E-45B7-9255-F99014862D2B}" type="presOf" srcId="{A9F59FF4-6E06-4BD1-A6FA-43DA8F82021B}" destId="{B774325B-0CD8-42BF-9554-FCB2A0364005}" srcOrd="0" destOrd="0" presId="urn:microsoft.com/office/officeart/2008/layout/LinedList"/>
    <dgm:cxn modelId="{F5822AFB-833C-4682-8030-4D3A4B6924F3}" type="presOf" srcId="{4132A555-E1E5-492C-8A46-0A99E8E3DD59}" destId="{C740F4C2-92B2-47F4-A83B-0D2F62115D64}" srcOrd="0" destOrd="0" presId="urn:microsoft.com/office/officeart/2008/layout/LinedList"/>
    <dgm:cxn modelId="{B8EC83C7-0A63-4331-A91B-5216BE71E8A7}" type="presParOf" srcId="{B774325B-0CD8-42BF-9554-FCB2A0364005}" destId="{BE07450B-9EA2-45D4-A001-B32470D708D0}" srcOrd="0" destOrd="0" presId="urn:microsoft.com/office/officeart/2008/layout/LinedList"/>
    <dgm:cxn modelId="{9B704FE4-44A3-4CB5-9EEB-4817EF87865F}" type="presParOf" srcId="{B774325B-0CD8-42BF-9554-FCB2A0364005}" destId="{BB94436E-C64C-4BCD-A4AB-537AD4D611A1}" srcOrd="1" destOrd="0" presId="urn:microsoft.com/office/officeart/2008/layout/LinedList"/>
    <dgm:cxn modelId="{F94CEEE5-45BC-48D2-BF8B-88CA30FB0FD5}" type="presParOf" srcId="{BB94436E-C64C-4BCD-A4AB-537AD4D611A1}" destId="{20A6D28A-91EB-4078-A95A-C3B83DA72B61}" srcOrd="0" destOrd="0" presId="urn:microsoft.com/office/officeart/2008/layout/LinedList"/>
    <dgm:cxn modelId="{1652CEEC-252F-41A2-87A5-662B1D7DC41A}" type="presParOf" srcId="{BB94436E-C64C-4BCD-A4AB-537AD4D611A1}" destId="{660A5135-03C8-4FD8-B22C-9E74C0A9F176}" srcOrd="1" destOrd="0" presId="urn:microsoft.com/office/officeart/2008/layout/LinedList"/>
    <dgm:cxn modelId="{1AE862D8-A3DB-45BA-80C3-7193F5707BB5}" type="presParOf" srcId="{B774325B-0CD8-42BF-9554-FCB2A0364005}" destId="{606A47CD-CB68-4D30-BD78-20C067F84382}" srcOrd="2" destOrd="0" presId="urn:microsoft.com/office/officeart/2008/layout/LinedList"/>
    <dgm:cxn modelId="{8B8714D4-7B52-4AA1-8397-F26489886E31}" type="presParOf" srcId="{B774325B-0CD8-42BF-9554-FCB2A0364005}" destId="{8546C43E-D46C-4B2F-A847-F41E4BAA499D}" srcOrd="3" destOrd="0" presId="urn:microsoft.com/office/officeart/2008/layout/LinedList"/>
    <dgm:cxn modelId="{063670A8-FCE9-475D-9969-7DD4EF9A1815}" type="presParOf" srcId="{8546C43E-D46C-4B2F-A847-F41E4BAA499D}" destId="{C740F4C2-92B2-47F4-A83B-0D2F62115D64}" srcOrd="0" destOrd="0" presId="urn:microsoft.com/office/officeart/2008/layout/LinedList"/>
    <dgm:cxn modelId="{A583ACAA-EDEB-4B45-8344-AC8DDF9D93D8}" type="presParOf" srcId="{8546C43E-D46C-4B2F-A847-F41E4BAA499D}" destId="{DC7A0985-D2B6-4F99-8BDE-AAB0307F14C7}" srcOrd="1" destOrd="0" presId="urn:microsoft.com/office/officeart/2008/layout/LinedList"/>
    <dgm:cxn modelId="{7D3B76FA-B554-4796-BABE-D0FC03A8DB20}" type="presParOf" srcId="{B774325B-0CD8-42BF-9554-FCB2A0364005}" destId="{18EEED09-7136-420C-BEDE-5CA708642A69}" srcOrd="4" destOrd="0" presId="urn:microsoft.com/office/officeart/2008/layout/LinedList"/>
    <dgm:cxn modelId="{F80E37FA-9770-42B7-B643-453B674F1100}" type="presParOf" srcId="{B774325B-0CD8-42BF-9554-FCB2A0364005}" destId="{E1913B6B-8094-42CC-AFA4-20072F5B5C19}" srcOrd="5" destOrd="0" presId="urn:microsoft.com/office/officeart/2008/layout/LinedList"/>
    <dgm:cxn modelId="{A57CB264-7299-4F03-84C9-6C480AB148D3}" type="presParOf" srcId="{E1913B6B-8094-42CC-AFA4-20072F5B5C19}" destId="{656AC60E-A7F2-4943-98E0-AAFB6838B333}" srcOrd="0" destOrd="0" presId="urn:microsoft.com/office/officeart/2008/layout/LinedList"/>
    <dgm:cxn modelId="{4DB6BBE2-85A0-4ACA-984A-D7138C987636}" type="presParOf" srcId="{E1913B6B-8094-42CC-AFA4-20072F5B5C19}" destId="{FD2E1499-13B1-40F1-8E84-1625082CB94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A87D40C5-BAFA-435C-9FAB-CEE187A8C122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s-DO"/>
        </a:p>
      </dgm:t>
    </dgm:pt>
    <dgm:pt modelId="{39100DFB-7FF4-4B1C-9C04-AE2EB75A84FE}">
      <dgm:prSet/>
      <dgm:spPr/>
      <dgm:t>
        <a:bodyPr/>
        <a:lstStyle/>
        <a:p>
          <a:r>
            <a:rPr lang="en-US"/>
            <a:t>Hiperplasia adrenal congenita</a:t>
          </a:r>
          <a:endParaRPr lang="es-DO"/>
        </a:p>
      </dgm:t>
    </dgm:pt>
    <dgm:pt modelId="{3BEF8479-1000-45DD-9FC1-62A1FB5BAFE2}" type="parTrans" cxnId="{808BE35B-FB1F-40D0-BC36-23BCC63D087C}">
      <dgm:prSet/>
      <dgm:spPr/>
      <dgm:t>
        <a:bodyPr/>
        <a:lstStyle/>
        <a:p>
          <a:endParaRPr lang="es-DO"/>
        </a:p>
      </dgm:t>
    </dgm:pt>
    <dgm:pt modelId="{6BE67942-C13B-4CAB-AD48-5424B381E025}" type="sibTrans" cxnId="{808BE35B-FB1F-40D0-BC36-23BCC63D087C}">
      <dgm:prSet/>
      <dgm:spPr/>
      <dgm:t>
        <a:bodyPr/>
        <a:lstStyle/>
        <a:p>
          <a:endParaRPr lang="es-DO"/>
        </a:p>
      </dgm:t>
    </dgm:pt>
    <dgm:pt modelId="{9867E888-DDF0-47B8-832D-300D02BC0288}">
      <dgm:prSet/>
      <dgm:spPr/>
      <dgm:t>
        <a:bodyPr/>
        <a:lstStyle/>
        <a:p>
          <a:r>
            <a:rPr lang="en-US"/>
            <a:t>Signos clinicos de insuficiencia adrenal y grados variables de hiperandrogenismo/ hipoanfrogenismo dependiendo del tipo/severidad de la enfermedad, historia familiar</a:t>
          </a:r>
          <a:endParaRPr lang="es-DO"/>
        </a:p>
      </dgm:t>
    </dgm:pt>
    <dgm:pt modelId="{44AA1D54-67E6-4C5E-BC5B-DED729A45677}" type="parTrans" cxnId="{328003D2-61C6-482F-8194-1D52BDFBD2E3}">
      <dgm:prSet/>
      <dgm:spPr/>
      <dgm:t>
        <a:bodyPr/>
        <a:lstStyle/>
        <a:p>
          <a:endParaRPr lang="es-DO"/>
        </a:p>
      </dgm:t>
    </dgm:pt>
    <dgm:pt modelId="{7C483849-C398-45F8-9161-10AA5470FDA1}" type="sibTrans" cxnId="{328003D2-61C6-482F-8194-1D52BDFBD2E3}">
      <dgm:prSet/>
      <dgm:spPr/>
      <dgm:t>
        <a:bodyPr/>
        <a:lstStyle/>
        <a:p>
          <a:endParaRPr lang="es-DO"/>
        </a:p>
      </dgm:t>
    </dgm:pt>
    <dgm:pt modelId="{FCAC53E6-532F-4ED8-B0E7-4EEE60A15EFB}">
      <dgm:prSet/>
      <dgm:spPr/>
      <dgm:t>
        <a:bodyPr/>
        <a:lstStyle/>
        <a:p>
          <a:r>
            <a:rPr lang="en-US"/>
            <a:t>Exceso aparente de mineralocorticoides</a:t>
          </a:r>
          <a:endParaRPr lang="es-DO"/>
        </a:p>
      </dgm:t>
    </dgm:pt>
    <dgm:pt modelId="{105D7841-5DD6-4513-8411-44ABCD067D8B}" type="parTrans" cxnId="{4E9FF959-A6A9-49E2-97CC-13F0A32AD995}">
      <dgm:prSet/>
      <dgm:spPr/>
      <dgm:t>
        <a:bodyPr/>
        <a:lstStyle/>
        <a:p>
          <a:endParaRPr lang="es-DO"/>
        </a:p>
      </dgm:t>
    </dgm:pt>
    <dgm:pt modelId="{B399FDF6-AB3E-4137-9AAE-4E3C3017724D}" type="sibTrans" cxnId="{4E9FF959-A6A9-49E2-97CC-13F0A32AD995}">
      <dgm:prSet/>
      <dgm:spPr/>
      <dgm:t>
        <a:bodyPr/>
        <a:lstStyle/>
        <a:p>
          <a:endParaRPr lang="es-DO"/>
        </a:p>
      </dgm:t>
    </dgm:pt>
    <dgm:pt modelId="{AD0D8E84-44D0-4291-8287-DA0E599BA313}">
      <dgm:prSet/>
      <dgm:spPr/>
      <dgm:t>
        <a:bodyPr/>
        <a:lstStyle/>
        <a:p>
          <a:r>
            <a:rPr lang="en-US"/>
            <a:t>Historia familiar, hypertension con hipokalemia, altoconsumo de regaliz  </a:t>
          </a:r>
          <a:endParaRPr lang="es-DO"/>
        </a:p>
      </dgm:t>
    </dgm:pt>
    <dgm:pt modelId="{2FDBFF92-7D77-47FF-BA8A-4BEC4252E24F}" type="parTrans" cxnId="{BF8F6275-4062-45B3-B9A4-1190CB8508A4}">
      <dgm:prSet/>
      <dgm:spPr/>
      <dgm:t>
        <a:bodyPr/>
        <a:lstStyle/>
        <a:p>
          <a:endParaRPr lang="es-DO"/>
        </a:p>
      </dgm:t>
    </dgm:pt>
    <dgm:pt modelId="{9133C07E-6E43-49A2-B6AA-C4E034758FE1}" type="sibTrans" cxnId="{BF8F6275-4062-45B3-B9A4-1190CB8508A4}">
      <dgm:prSet/>
      <dgm:spPr/>
      <dgm:t>
        <a:bodyPr/>
        <a:lstStyle/>
        <a:p>
          <a:endParaRPr lang="es-DO"/>
        </a:p>
      </dgm:t>
    </dgm:pt>
    <dgm:pt modelId="{8AAD112C-864D-42A3-A9CB-DDE20C8BC587}">
      <dgm:prSet/>
      <dgm:spPr/>
      <dgm:t>
        <a:bodyPr/>
        <a:lstStyle/>
        <a:p>
          <a:r>
            <a:rPr lang="en-US"/>
            <a:t>Resistencia al cortisol </a:t>
          </a:r>
          <a:endParaRPr lang="es-DO"/>
        </a:p>
      </dgm:t>
    </dgm:pt>
    <dgm:pt modelId="{486768D6-5E38-463C-AE09-8C198C4B9909}" type="parTrans" cxnId="{EAC97E40-6B19-420E-8162-D8045A18F8EF}">
      <dgm:prSet/>
      <dgm:spPr/>
      <dgm:t>
        <a:bodyPr/>
        <a:lstStyle/>
        <a:p>
          <a:endParaRPr lang="es-DO"/>
        </a:p>
      </dgm:t>
    </dgm:pt>
    <dgm:pt modelId="{C24D45FC-BED9-4DA3-AB3F-BCF18BD8D8EA}" type="sibTrans" cxnId="{EAC97E40-6B19-420E-8162-D8045A18F8EF}">
      <dgm:prSet/>
      <dgm:spPr/>
      <dgm:t>
        <a:bodyPr/>
        <a:lstStyle/>
        <a:p>
          <a:endParaRPr lang="es-DO"/>
        </a:p>
      </dgm:t>
    </dgm:pt>
    <dgm:pt modelId="{FD6DA675-CEB9-412D-BF32-510ED8BDC2F6}">
      <dgm:prSet/>
      <dgm:spPr/>
      <dgm:t>
        <a:bodyPr/>
        <a:lstStyle/>
        <a:p>
          <a:r>
            <a:rPr lang="en-US"/>
            <a:t>Hipertension con hyperplasia adrenal</a:t>
          </a:r>
          <a:endParaRPr lang="es-DO"/>
        </a:p>
      </dgm:t>
    </dgm:pt>
    <dgm:pt modelId="{5388906A-1BD8-4764-B1E7-8862950EFE79}" type="parTrans" cxnId="{1D0D99DE-437A-4A4F-BFC1-3CADC13EBF36}">
      <dgm:prSet/>
      <dgm:spPr/>
      <dgm:t>
        <a:bodyPr/>
        <a:lstStyle/>
        <a:p>
          <a:endParaRPr lang="es-DO"/>
        </a:p>
      </dgm:t>
    </dgm:pt>
    <dgm:pt modelId="{957D4EC3-0697-4CF4-8FD9-4E1B04EB4254}" type="sibTrans" cxnId="{1D0D99DE-437A-4A4F-BFC1-3CADC13EBF36}">
      <dgm:prSet/>
      <dgm:spPr/>
      <dgm:t>
        <a:bodyPr/>
        <a:lstStyle/>
        <a:p>
          <a:endParaRPr lang="es-DO"/>
        </a:p>
      </dgm:t>
    </dgm:pt>
    <dgm:pt modelId="{DA704F07-3602-40CC-9E5F-E83E6CD680A0}">
      <dgm:prSet/>
      <dgm:spPr/>
      <dgm:t>
        <a:bodyPr/>
        <a:lstStyle/>
        <a:p>
          <a:r>
            <a:rPr lang="en-US"/>
            <a:t>Sindrme de LIDDLE </a:t>
          </a:r>
          <a:endParaRPr lang="es-DO"/>
        </a:p>
      </dgm:t>
    </dgm:pt>
    <dgm:pt modelId="{2A377E13-FBCB-4E48-9B09-DC060D3E4317}" type="parTrans" cxnId="{E071E381-D611-4713-8699-28F4FE282424}">
      <dgm:prSet/>
      <dgm:spPr/>
      <dgm:t>
        <a:bodyPr/>
        <a:lstStyle/>
        <a:p>
          <a:endParaRPr lang="es-DO"/>
        </a:p>
      </dgm:t>
    </dgm:pt>
    <dgm:pt modelId="{E95697A1-C548-45B4-B2A2-F99F04EE7A67}" type="sibTrans" cxnId="{E071E381-D611-4713-8699-28F4FE282424}">
      <dgm:prSet/>
      <dgm:spPr/>
      <dgm:t>
        <a:bodyPr/>
        <a:lstStyle/>
        <a:p>
          <a:endParaRPr lang="es-DO"/>
        </a:p>
      </dgm:t>
    </dgm:pt>
    <dgm:pt modelId="{3D2C903B-B45B-493C-B770-6099BBCF4438}">
      <dgm:prSet/>
      <dgm:spPr/>
      <dgm:t>
        <a:bodyPr/>
        <a:lstStyle/>
        <a:p>
          <a:r>
            <a:rPr lang="en-US"/>
            <a:t>Hipertension a edad temprana con hipokalemia </a:t>
          </a:r>
          <a:endParaRPr lang="es-DO"/>
        </a:p>
      </dgm:t>
    </dgm:pt>
    <dgm:pt modelId="{1B3A19FD-7099-4C15-B686-06D2789B1F6A}" type="parTrans" cxnId="{D60101CC-2CE9-44F5-853F-E44A01070AB1}">
      <dgm:prSet/>
      <dgm:spPr/>
      <dgm:t>
        <a:bodyPr/>
        <a:lstStyle/>
        <a:p>
          <a:endParaRPr lang="es-DO"/>
        </a:p>
      </dgm:t>
    </dgm:pt>
    <dgm:pt modelId="{EA45264D-5586-45D9-B8D4-B4FA7A219F61}" type="sibTrans" cxnId="{D60101CC-2CE9-44F5-853F-E44A01070AB1}">
      <dgm:prSet/>
      <dgm:spPr/>
      <dgm:t>
        <a:bodyPr/>
        <a:lstStyle/>
        <a:p>
          <a:endParaRPr lang="es-DO"/>
        </a:p>
      </dgm:t>
    </dgm:pt>
    <dgm:pt modelId="{4E10FA08-E134-4C5C-A344-3777373F8BFD}">
      <dgm:prSet/>
      <dgm:spPr/>
      <dgm:t>
        <a:bodyPr/>
        <a:lstStyle/>
        <a:p>
          <a:r>
            <a:rPr lang="en-US"/>
            <a:t>Sindrome de Gordon </a:t>
          </a:r>
          <a:endParaRPr lang="es-DO"/>
        </a:p>
      </dgm:t>
    </dgm:pt>
    <dgm:pt modelId="{DBE22855-4F8C-4784-A650-420C7E4B673E}" type="parTrans" cxnId="{D4986ED4-17F5-4A24-ADC6-10A341FB3516}">
      <dgm:prSet/>
      <dgm:spPr/>
      <dgm:t>
        <a:bodyPr/>
        <a:lstStyle/>
        <a:p>
          <a:endParaRPr lang="es-DO"/>
        </a:p>
      </dgm:t>
    </dgm:pt>
    <dgm:pt modelId="{1ADAD2D0-C5FF-45D7-A28B-008840833D17}" type="sibTrans" cxnId="{D4986ED4-17F5-4A24-ADC6-10A341FB3516}">
      <dgm:prSet/>
      <dgm:spPr/>
      <dgm:t>
        <a:bodyPr/>
        <a:lstStyle/>
        <a:p>
          <a:endParaRPr lang="es-DO"/>
        </a:p>
      </dgm:t>
    </dgm:pt>
    <dgm:pt modelId="{61190C48-CC44-46D8-B9A2-07316B55F678}">
      <dgm:prSet/>
      <dgm:spPr/>
      <dgm:t>
        <a:bodyPr/>
        <a:lstStyle/>
        <a:p>
          <a:r>
            <a:rPr lang="en-US"/>
            <a:t>HTA a edad temprana con hiperkalemia </a:t>
          </a:r>
          <a:endParaRPr lang="es-DO"/>
        </a:p>
      </dgm:t>
    </dgm:pt>
    <dgm:pt modelId="{5B065D1B-5B47-4EBB-9A68-513DF8EFAC08}" type="parTrans" cxnId="{D9BC07DB-46FA-477C-B8DD-D7790252FDED}">
      <dgm:prSet/>
      <dgm:spPr/>
      <dgm:t>
        <a:bodyPr/>
        <a:lstStyle/>
        <a:p>
          <a:endParaRPr lang="es-DO"/>
        </a:p>
      </dgm:t>
    </dgm:pt>
    <dgm:pt modelId="{DB39D7E8-1435-4102-939D-06916821C433}" type="sibTrans" cxnId="{D9BC07DB-46FA-477C-B8DD-D7790252FDED}">
      <dgm:prSet/>
      <dgm:spPr/>
      <dgm:t>
        <a:bodyPr/>
        <a:lstStyle/>
        <a:p>
          <a:endParaRPr lang="es-DO"/>
        </a:p>
      </dgm:t>
    </dgm:pt>
    <dgm:pt modelId="{6B42AD90-0225-43D3-A47D-FC7875104BAB}">
      <dgm:prSet/>
      <dgm:spPr/>
      <dgm:t>
        <a:bodyPr/>
        <a:lstStyle/>
        <a:p>
          <a:r>
            <a:rPr lang="en-US"/>
            <a:t>Acromegalia </a:t>
          </a:r>
          <a:endParaRPr lang="es-DO"/>
        </a:p>
      </dgm:t>
    </dgm:pt>
    <dgm:pt modelId="{7F565342-5B43-44A9-BA9C-74CD34883C57}" type="parTrans" cxnId="{F85AF8F3-059A-4A5B-99A0-8E4369110568}">
      <dgm:prSet/>
      <dgm:spPr/>
      <dgm:t>
        <a:bodyPr/>
        <a:lstStyle/>
        <a:p>
          <a:endParaRPr lang="es-DO"/>
        </a:p>
      </dgm:t>
    </dgm:pt>
    <dgm:pt modelId="{AE642549-1393-476C-A9C6-ACD3FDA85EB7}" type="sibTrans" cxnId="{F85AF8F3-059A-4A5B-99A0-8E4369110568}">
      <dgm:prSet/>
      <dgm:spPr/>
      <dgm:t>
        <a:bodyPr/>
        <a:lstStyle/>
        <a:p>
          <a:endParaRPr lang="es-DO"/>
        </a:p>
      </dgm:t>
    </dgm:pt>
    <dgm:pt modelId="{3BCC5513-DD75-4C29-AAA9-2E58859788C2}" type="pres">
      <dgm:prSet presAssocID="{A87D40C5-BAFA-435C-9FAB-CEE187A8C122}" presName="diagram" presStyleCnt="0">
        <dgm:presLayoutVars>
          <dgm:dir/>
          <dgm:resizeHandles val="exact"/>
        </dgm:presLayoutVars>
      </dgm:prSet>
      <dgm:spPr/>
    </dgm:pt>
    <dgm:pt modelId="{64C503C3-11BC-4144-B96B-448B7417382C}" type="pres">
      <dgm:prSet presAssocID="{39100DFB-7FF4-4B1C-9C04-AE2EB75A84FE}" presName="node" presStyleLbl="node1" presStyleIdx="0" presStyleCnt="6">
        <dgm:presLayoutVars>
          <dgm:bulletEnabled val="1"/>
        </dgm:presLayoutVars>
      </dgm:prSet>
      <dgm:spPr/>
    </dgm:pt>
    <dgm:pt modelId="{817DE8DC-A72F-4F0C-8F65-BE2A20A86340}" type="pres">
      <dgm:prSet presAssocID="{6BE67942-C13B-4CAB-AD48-5424B381E025}" presName="sibTrans" presStyleCnt="0"/>
      <dgm:spPr/>
    </dgm:pt>
    <dgm:pt modelId="{EB186E59-D7E4-44BB-9F9F-5A3D8C89DFE6}" type="pres">
      <dgm:prSet presAssocID="{FCAC53E6-532F-4ED8-B0E7-4EEE60A15EFB}" presName="node" presStyleLbl="node1" presStyleIdx="1" presStyleCnt="6">
        <dgm:presLayoutVars>
          <dgm:bulletEnabled val="1"/>
        </dgm:presLayoutVars>
      </dgm:prSet>
      <dgm:spPr/>
    </dgm:pt>
    <dgm:pt modelId="{0B3250DE-6DF3-4B32-8068-5802F293FA22}" type="pres">
      <dgm:prSet presAssocID="{B399FDF6-AB3E-4137-9AAE-4E3C3017724D}" presName="sibTrans" presStyleCnt="0"/>
      <dgm:spPr/>
    </dgm:pt>
    <dgm:pt modelId="{4C5E14E8-D796-457C-9CF5-023A753989F2}" type="pres">
      <dgm:prSet presAssocID="{8AAD112C-864D-42A3-A9CB-DDE20C8BC587}" presName="node" presStyleLbl="node1" presStyleIdx="2" presStyleCnt="6">
        <dgm:presLayoutVars>
          <dgm:bulletEnabled val="1"/>
        </dgm:presLayoutVars>
      </dgm:prSet>
      <dgm:spPr/>
    </dgm:pt>
    <dgm:pt modelId="{E42705B4-93AB-4DE6-B221-4EC2A030E939}" type="pres">
      <dgm:prSet presAssocID="{C24D45FC-BED9-4DA3-AB3F-BCF18BD8D8EA}" presName="sibTrans" presStyleCnt="0"/>
      <dgm:spPr/>
    </dgm:pt>
    <dgm:pt modelId="{34ED5CA7-DAFA-4F34-94D9-8ADB40F3D421}" type="pres">
      <dgm:prSet presAssocID="{DA704F07-3602-40CC-9E5F-E83E6CD680A0}" presName="node" presStyleLbl="node1" presStyleIdx="3" presStyleCnt="6">
        <dgm:presLayoutVars>
          <dgm:bulletEnabled val="1"/>
        </dgm:presLayoutVars>
      </dgm:prSet>
      <dgm:spPr/>
    </dgm:pt>
    <dgm:pt modelId="{01C29299-3850-4DE8-A92F-C7E94834A1AA}" type="pres">
      <dgm:prSet presAssocID="{E95697A1-C548-45B4-B2A2-F99F04EE7A67}" presName="sibTrans" presStyleCnt="0"/>
      <dgm:spPr/>
    </dgm:pt>
    <dgm:pt modelId="{9CD1C32A-E355-47F2-AC5F-0A7380399933}" type="pres">
      <dgm:prSet presAssocID="{4E10FA08-E134-4C5C-A344-3777373F8BFD}" presName="node" presStyleLbl="node1" presStyleIdx="4" presStyleCnt="6">
        <dgm:presLayoutVars>
          <dgm:bulletEnabled val="1"/>
        </dgm:presLayoutVars>
      </dgm:prSet>
      <dgm:spPr/>
    </dgm:pt>
    <dgm:pt modelId="{A535C12D-B65F-4D7B-A2E6-7D5D2F1219F4}" type="pres">
      <dgm:prSet presAssocID="{1ADAD2D0-C5FF-45D7-A28B-008840833D17}" presName="sibTrans" presStyleCnt="0"/>
      <dgm:spPr/>
    </dgm:pt>
    <dgm:pt modelId="{4507D44A-C0AB-4BC1-BD84-218C64429E89}" type="pres">
      <dgm:prSet presAssocID="{6B42AD90-0225-43D3-A47D-FC7875104BAB}" presName="node" presStyleLbl="node1" presStyleIdx="5" presStyleCnt="6">
        <dgm:presLayoutVars>
          <dgm:bulletEnabled val="1"/>
        </dgm:presLayoutVars>
      </dgm:prSet>
      <dgm:spPr/>
    </dgm:pt>
  </dgm:ptLst>
  <dgm:cxnLst>
    <dgm:cxn modelId="{4D063505-88B5-448B-8822-29CFF08EB877}" type="presOf" srcId="{AD0D8E84-44D0-4291-8287-DA0E599BA313}" destId="{EB186E59-D7E4-44BB-9F9F-5A3D8C89DFE6}" srcOrd="0" destOrd="1" presId="urn:microsoft.com/office/officeart/2005/8/layout/default"/>
    <dgm:cxn modelId="{48FBE30A-04BD-443E-9099-8532DB9338C6}" type="presOf" srcId="{61190C48-CC44-46D8-B9A2-07316B55F678}" destId="{9CD1C32A-E355-47F2-AC5F-0A7380399933}" srcOrd="0" destOrd="1" presId="urn:microsoft.com/office/officeart/2005/8/layout/default"/>
    <dgm:cxn modelId="{C53CB638-F47A-4E8E-B10A-6AAEB60C8867}" type="presOf" srcId="{FCAC53E6-532F-4ED8-B0E7-4EEE60A15EFB}" destId="{EB186E59-D7E4-44BB-9F9F-5A3D8C89DFE6}" srcOrd="0" destOrd="0" presId="urn:microsoft.com/office/officeart/2005/8/layout/default"/>
    <dgm:cxn modelId="{EAC97E40-6B19-420E-8162-D8045A18F8EF}" srcId="{A87D40C5-BAFA-435C-9FAB-CEE187A8C122}" destId="{8AAD112C-864D-42A3-A9CB-DDE20C8BC587}" srcOrd="2" destOrd="0" parTransId="{486768D6-5E38-463C-AE09-8C198C4B9909}" sibTransId="{C24D45FC-BED9-4DA3-AB3F-BCF18BD8D8EA}"/>
    <dgm:cxn modelId="{4176004F-F95E-480E-AB27-1A0BD3E47488}" type="presOf" srcId="{FD6DA675-CEB9-412D-BF32-510ED8BDC2F6}" destId="{4C5E14E8-D796-457C-9CF5-023A753989F2}" srcOrd="0" destOrd="1" presId="urn:microsoft.com/office/officeart/2005/8/layout/default"/>
    <dgm:cxn modelId="{4E9FF959-A6A9-49E2-97CC-13F0A32AD995}" srcId="{A87D40C5-BAFA-435C-9FAB-CEE187A8C122}" destId="{FCAC53E6-532F-4ED8-B0E7-4EEE60A15EFB}" srcOrd="1" destOrd="0" parTransId="{105D7841-5DD6-4513-8411-44ABCD067D8B}" sibTransId="{B399FDF6-AB3E-4137-9AAE-4E3C3017724D}"/>
    <dgm:cxn modelId="{67E09D5A-C0E3-45FA-B15A-4715BB9D1F5C}" type="presOf" srcId="{39100DFB-7FF4-4B1C-9C04-AE2EB75A84FE}" destId="{64C503C3-11BC-4144-B96B-448B7417382C}" srcOrd="0" destOrd="0" presId="urn:microsoft.com/office/officeart/2005/8/layout/default"/>
    <dgm:cxn modelId="{808BE35B-FB1F-40D0-BC36-23BCC63D087C}" srcId="{A87D40C5-BAFA-435C-9FAB-CEE187A8C122}" destId="{39100DFB-7FF4-4B1C-9C04-AE2EB75A84FE}" srcOrd="0" destOrd="0" parTransId="{3BEF8479-1000-45DD-9FC1-62A1FB5BAFE2}" sibTransId="{6BE67942-C13B-4CAB-AD48-5424B381E025}"/>
    <dgm:cxn modelId="{BF8F6275-4062-45B3-B9A4-1190CB8508A4}" srcId="{FCAC53E6-532F-4ED8-B0E7-4EEE60A15EFB}" destId="{AD0D8E84-44D0-4291-8287-DA0E599BA313}" srcOrd="0" destOrd="0" parTransId="{2FDBFF92-7D77-47FF-BA8A-4BEC4252E24F}" sibTransId="{9133C07E-6E43-49A2-B6AA-C4E034758FE1}"/>
    <dgm:cxn modelId="{BF52FA7D-4B85-44E3-894E-84CBAEE59B4A}" type="presOf" srcId="{6B42AD90-0225-43D3-A47D-FC7875104BAB}" destId="{4507D44A-C0AB-4BC1-BD84-218C64429E89}" srcOrd="0" destOrd="0" presId="urn:microsoft.com/office/officeart/2005/8/layout/default"/>
    <dgm:cxn modelId="{E071E381-D611-4713-8699-28F4FE282424}" srcId="{A87D40C5-BAFA-435C-9FAB-CEE187A8C122}" destId="{DA704F07-3602-40CC-9E5F-E83E6CD680A0}" srcOrd="3" destOrd="0" parTransId="{2A377E13-FBCB-4E48-9B09-DC060D3E4317}" sibTransId="{E95697A1-C548-45B4-B2A2-F99F04EE7A67}"/>
    <dgm:cxn modelId="{6E9B3285-7E7A-47DC-92CC-87E642A5734D}" type="presOf" srcId="{4E10FA08-E134-4C5C-A344-3777373F8BFD}" destId="{9CD1C32A-E355-47F2-AC5F-0A7380399933}" srcOrd="0" destOrd="0" presId="urn:microsoft.com/office/officeart/2005/8/layout/default"/>
    <dgm:cxn modelId="{0687898C-A920-4138-A6CE-A58C84AB6421}" type="presOf" srcId="{8AAD112C-864D-42A3-A9CB-DDE20C8BC587}" destId="{4C5E14E8-D796-457C-9CF5-023A753989F2}" srcOrd="0" destOrd="0" presId="urn:microsoft.com/office/officeart/2005/8/layout/default"/>
    <dgm:cxn modelId="{1C4BCB98-2672-4533-A9A3-64CF149B15BA}" type="presOf" srcId="{3D2C903B-B45B-493C-B770-6099BBCF4438}" destId="{34ED5CA7-DAFA-4F34-94D9-8ADB40F3D421}" srcOrd="0" destOrd="1" presId="urn:microsoft.com/office/officeart/2005/8/layout/default"/>
    <dgm:cxn modelId="{BB88609A-2724-4398-A667-3C77FEC9FFD8}" type="presOf" srcId="{DA704F07-3602-40CC-9E5F-E83E6CD680A0}" destId="{34ED5CA7-DAFA-4F34-94D9-8ADB40F3D421}" srcOrd="0" destOrd="0" presId="urn:microsoft.com/office/officeart/2005/8/layout/default"/>
    <dgm:cxn modelId="{C58CB0BA-1BC2-4B67-A7DC-5C80EB5F0ABC}" type="presOf" srcId="{A87D40C5-BAFA-435C-9FAB-CEE187A8C122}" destId="{3BCC5513-DD75-4C29-AAA9-2E58859788C2}" srcOrd="0" destOrd="0" presId="urn:microsoft.com/office/officeart/2005/8/layout/default"/>
    <dgm:cxn modelId="{D60101CC-2CE9-44F5-853F-E44A01070AB1}" srcId="{DA704F07-3602-40CC-9E5F-E83E6CD680A0}" destId="{3D2C903B-B45B-493C-B770-6099BBCF4438}" srcOrd="0" destOrd="0" parTransId="{1B3A19FD-7099-4C15-B686-06D2789B1F6A}" sibTransId="{EA45264D-5586-45D9-B8D4-B4FA7A219F61}"/>
    <dgm:cxn modelId="{328003D2-61C6-482F-8194-1D52BDFBD2E3}" srcId="{39100DFB-7FF4-4B1C-9C04-AE2EB75A84FE}" destId="{9867E888-DDF0-47B8-832D-300D02BC0288}" srcOrd="0" destOrd="0" parTransId="{44AA1D54-67E6-4C5E-BC5B-DED729A45677}" sibTransId="{7C483849-C398-45F8-9161-10AA5470FDA1}"/>
    <dgm:cxn modelId="{D4986ED4-17F5-4A24-ADC6-10A341FB3516}" srcId="{A87D40C5-BAFA-435C-9FAB-CEE187A8C122}" destId="{4E10FA08-E134-4C5C-A344-3777373F8BFD}" srcOrd="4" destOrd="0" parTransId="{DBE22855-4F8C-4784-A650-420C7E4B673E}" sibTransId="{1ADAD2D0-C5FF-45D7-A28B-008840833D17}"/>
    <dgm:cxn modelId="{D9BC07DB-46FA-477C-B8DD-D7790252FDED}" srcId="{4E10FA08-E134-4C5C-A344-3777373F8BFD}" destId="{61190C48-CC44-46D8-B9A2-07316B55F678}" srcOrd="0" destOrd="0" parTransId="{5B065D1B-5B47-4EBB-9A68-513DF8EFAC08}" sibTransId="{DB39D7E8-1435-4102-939D-06916821C433}"/>
    <dgm:cxn modelId="{1D0D99DE-437A-4A4F-BFC1-3CADC13EBF36}" srcId="{8AAD112C-864D-42A3-A9CB-DDE20C8BC587}" destId="{FD6DA675-CEB9-412D-BF32-510ED8BDC2F6}" srcOrd="0" destOrd="0" parTransId="{5388906A-1BD8-4764-B1E7-8862950EFE79}" sibTransId="{957D4EC3-0697-4CF4-8FD9-4E1B04EB4254}"/>
    <dgm:cxn modelId="{44C3C7E1-BEB8-4E56-AC67-8FDEA27EF0FF}" type="presOf" srcId="{9867E888-DDF0-47B8-832D-300D02BC0288}" destId="{64C503C3-11BC-4144-B96B-448B7417382C}" srcOrd="0" destOrd="1" presId="urn:microsoft.com/office/officeart/2005/8/layout/default"/>
    <dgm:cxn modelId="{F85AF8F3-059A-4A5B-99A0-8E4369110568}" srcId="{A87D40C5-BAFA-435C-9FAB-CEE187A8C122}" destId="{6B42AD90-0225-43D3-A47D-FC7875104BAB}" srcOrd="5" destOrd="0" parTransId="{7F565342-5B43-44A9-BA9C-74CD34883C57}" sibTransId="{AE642549-1393-476C-A9C6-ACD3FDA85EB7}"/>
    <dgm:cxn modelId="{7F647011-664D-4A8A-8412-D6ECA496B4F5}" type="presParOf" srcId="{3BCC5513-DD75-4C29-AAA9-2E58859788C2}" destId="{64C503C3-11BC-4144-B96B-448B7417382C}" srcOrd="0" destOrd="0" presId="urn:microsoft.com/office/officeart/2005/8/layout/default"/>
    <dgm:cxn modelId="{493F1D44-8AC1-45AB-A86F-535D52D8192C}" type="presParOf" srcId="{3BCC5513-DD75-4C29-AAA9-2E58859788C2}" destId="{817DE8DC-A72F-4F0C-8F65-BE2A20A86340}" srcOrd="1" destOrd="0" presId="urn:microsoft.com/office/officeart/2005/8/layout/default"/>
    <dgm:cxn modelId="{46600846-5FD6-4B7D-9F10-890D8837738B}" type="presParOf" srcId="{3BCC5513-DD75-4C29-AAA9-2E58859788C2}" destId="{EB186E59-D7E4-44BB-9F9F-5A3D8C89DFE6}" srcOrd="2" destOrd="0" presId="urn:microsoft.com/office/officeart/2005/8/layout/default"/>
    <dgm:cxn modelId="{FAC03032-755F-4C27-98CB-884EF79C6507}" type="presParOf" srcId="{3BCC5513-DD75-4C29-AAA9-2E58859788C2}" destId="{0B3250DE-6DF3-4B32-8068-5802F293FA22}" srcOrd="3" destOrd="0" presId="urn:microsoft.com/office/officeart/2005/8/layout/default"/>
    <dgm:cxn modelId="{03D177A2-61F9-437C-8F86-0493B34865D2}" type="presParOf" srcId="{3BCC5513-DD75-4C29-AAA9-2E58859788C2}" destId="{4C5E14E8-D796-457C-9CF5-023A753989F2}" srcOrd="4" destOrd="0" presId="urn:microsoft.com/office/officeart/2005/8/layout/default"/>
    <dgm:cxn modelId="{EACBDA62-EE28-45EE-B15B-E22F92E738F0}" type="presParOf" srcId="{3BCC5513-DD75-4C29-AAA9-2E58859788C2}" destId="{E42705B4-93AB-4DE6-B221-4EC2A030E939}" srcOrd="5" destOrd="0" presId="urn:microsoft.com/office/officeart/2005/8/layout/default"/>
    <dgm:cxn modelId="{DDFEA2EC-498E-4D00-935F-97C57B980C09}" type="presParOf" srcId="{3BCC5513-DD75-4C29-AAA9-2E58859788C2}" destId="{34ED5CA7-DAFA-4F34-94D9-8ADB40F3D421}" srcOrd="6" destOrd="0" presId="urn:microsoft.com/office/officeart/2005/8/layout/default"/>
    <dgm:cxn modelId="{146547C9-CA3B-4702-B55F-1311DD0CA69E}" type="presParOf" srcId="{3BCC5513-DD75-4C29-AAA9-2E58859788C2}" destId="{01C29299-3850-4DE8-A92F-C7E94834A1AA}" srcOrd="7" destOrd="0" presId="urn:microsoft.com/office/officeart/2005/8/layout/default"/>
    <dgm:cxn modelId="{CD475868-C540-4E15-B218-B8C4D76AB3DD}" type="presParOf" srcId="{3BCC5513-DD75-4C29-AAA9-2E58859788C2}" destId="{9CD1C32A-E355-47F2-AC5F-0A7380399933}" srcOrd="8" destOrd="0" presId="urn:microsoft.com/office/officeart/2005/8/layout/default"/>
    <dgm:cxn modelId="{3A2317AF-738A-429E-A592-0790DD460F85}" type="presParOf" srcId="{3BCC5513-DD75-4C29-AAA9-2E58859788C2}" destId="{A535C12D-B65F-4D7B-A2E6-7D5D2F1219F4}" srcOrd="9" destOrd="0" presId="urn:microsoft.com/office/officeart/2005/8/layout/default"/>
    <dgm:cxn modelId="{7444F533-01F4-49C7-B083-4078C0860838}" type="presParOf" srcId="{3BCC5513-DD75-4C29-AAA9-2E58859788C2}" destId="{4507D44A-C0AB-4BC1-BD84-218C64429E89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7AFAF237-7265-44D5-9600-92E8B944ACB4}" type="doc">
      <dgm:prSet loTypeId="urn:microsoft.com/office/officeart/2005/8/layout/vProcess5" loCatId="process" qsTypeId="urn:microsoft.com/office/officeart/2005/8/quickstyle/simple2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03FE9814-E804-4936-9DF6-7FE417FAE402}">
      <dgm:prSet/>
      <dgm:spPr/>
      <dgm:t>
        <a:bodyPr/>
        <a:lstStyle/>
        <a:p>
          <a:r>
            <a:rPr lang="en-US"/>
            <a:t>1. Detectar criterios de sospecha</a:t>
          </a:r>
        </a:p>
      </dgm:t>
    </dgm:pt>
    <dgm:pt modelId="{2A131C6F-6DA6-4551-BAD2-75BD0D7CBBF0}" type="parTrans" cxnId="{DD0C86C4-EFE5-43AB-95FB-C490A1FEA4FB}">
      <dgm:prSet/>
      <dgm:spPr/>
      <dgm:t>
        <a:bodyPr/>
        <a:lstStyle/>
        <a:p>
          <a:endParaRPr lang="en-US"/>
        </a:p>
      </dgm:t>
    </dgm:pt>
    <dgm:pt modelId="{6AD65709-7310-4EE8-A417-96504F1CE8C4}" type="sibTrans" cxnId="{DD0C86C4-EFE5-43AB-95FB-C490A1FEA4FB}">
      <dgm:prSet/>
      <dgm:spPr/>
      <dgm:t>
        <a:bodyPr/>
        <a:lstStyle/>
        <a:p>
          <a:endParaRPr lang="en-US"/>
        </a:p>
      </dgm:t>
    </dgm:pt>
    <dgm:pt modelId="{F0925572-170F-4F34-B658-EA5E89157693}">
      <dgm:prSet/>
      <dgm:spPr/>
      <dgm:t>
        <a:bodyPr/>
        <a:lstStyle/>
        <a:p>
          <a:r>
            <a:rPr lang="en-US"/>
            <a:t>2. Aplicar prueba de cribado hormonal</a:t>
          </a:r>
        </a:p>
      </dgm:t>
    </dgm:pt>
    <dgm:pt modelId="{11D0D05F-9429-46D4-99CB-15FAF44B4918}" type="parTrans" cxnId="{821311B2-7A72-4D88-993C-97FFEDE5D75D}">
      <dgm:prSet/>
      <dgm:spPr/>
      <dgm:t>
        <a:bodyPr/>
        <a:lstStyle/>
        <a:p>
          <a:endParaRPr lang="en-US"/>
        </a:p>
      </dgm:t>
    </dgm:pt>
    <dgm:pt modelId="{605CB4BD-0603-4664-8E9A-6A95AFF4FAF8}" type="sibTrans" cxnId="{821311B2-7A72-4D88-993C-97FFEDE5D75D}">
      <dgm:prSet/>
      <dgm:spPr/>
      <dgm:t>
        <a:bodyPr/>
        <a:lstStyle/>
        <a:p>
          <a:endParaRPr lang="en-US"/>
        </a:p>
      </dgm:t>
    </dgm:pt>
    <dgm:pt modelId="{8AC67F71-BD83-4867-9ED6-14C88F5F637A}">
      <dgm:prSet/>
      <dgm:spPr/>
      <dgm:t>
        <a:bodyPr/>
        <a:lstStyle/>
        <a:p>
          <a:r>
            <a:rPr lang="en-US"/>
            <a:t>3. Confirmar etiología específica</a:t>
          </a:r>
        </a:p>
      </dgm:t>
    </dgm:pt>
    <dgm:pt modelId="{CF1EA9A1-68E5-498C-9F29-6E7829B8D090}" type="parTrans" cxnId="{CB3FB706-70FD-4EA9-AF36-C7A0C5983EB5}">
      <dgm:prSet/>
      <dgm:spPr/>
      <dgm:t>
        <a:bodyPr/>
        <a:lstStyle/>
        <a:p>
          <a:endParaRPr lang="en-US"/>
        </a:p>
      </dgm:t>
    </dgm:pt>
    <dgm:pt modelId="{091C9752-C927-4ED7-89E8-EA8947CF0270}" type="sibTrans" cxnId="{CB3FB706-70FD-4EA9-AF36-C7A0C5983EB5}">
      <dgm:prSet/>
      <dgm:spPr/>
      <dgm:t>
        <a:bodyPr/>
        <a:lstStyle/>
        <a:p>
          <a:endParaRPr lang="en-US"/>
        </a:p>
      </dgm:t>
    </dgm:pt>
    <dgm:pt modelId="{AD556735-158D-4184-B291-1258E97E6D09}">
      <dgm:prSet/>
      <dgm:spPr/>
      <dgm:t>
        <a:bodyPr/>
        <a:lstStyle/>
        <a:p>
          <a:r>
            <a:rPr lang="en-US"/>
            <a:t>4. Considerar imagen y genética si es necesario</a:t>
          </a:r>
        </a:p>
      </dgm:t>
    </dgm:pt>
    <dgm:pt modelId="{35091874-734F-4E1A-B0B0-D53CBC585429}" type="parTrans" cxnId="{53D1690D-6DBA-46CD-B80D-2E56D06DEF16}">
      <dgm:prSet/>
      <dgm:spPr/>
      <dgm:t>
        <a:bodyPr/>
        <a:lstStyle/>
        <a:p>
          <a:endParaRPr lang="en-US"/>
        </a:p>
      </dgm:t>
    </dgm:pt>
    <dgm:pt modelId="{CDDF01DA-4EE0-4160-A094-AB9F57846343}" type="sibTrans" cxnId="{53D1690D-6DBA-46CD-B80D-2E56D06DEF16}">
      <dgm:prSet/>
      <dgm:spPr/>
      <dgm:t>
        <a:bodyPr/>
        <a:lstStyle/>
        <a:p>
          <a:endParaRPr lang="en-US"/>
        </a:p>
      </dgm:t>
    </dgm:pt>
    <dgm:pt modelId="{046F2D01-6212-4412-85EF-29E714C1C027}">
      <dgm:prSet/>
      <dgm:spPr/>
      <dgm:t>
        <a:bodyPr/>
        <a:lstStyle/>
        <a:p>
          <a:r>
            <a:rPr lang="en-US"/>
            <a:t>5. Elegir tratamiento curativo o farmacológico</a:t>
          </a:r>
        </a:p>
      </dgm:t>
    </dgm:pt>
    <dgm:pt modelId="{68801FB0-10FE-4C28-BA28-55DC77EAC4BC}" type="parTrans" cxnId="{4BB51D72-3D67-45B9-B60A-946C4F34F38C}">
      <dgm:prSet/>
      <dgm:spPr/>
      <dgm:t>
        <a:bodyPr/>
        <a:lstStyle/>
        <a:p>
          <a:endParaRPr lang="en-US"/>
        </a:p>
      </dgm:t>
    </dgm:pt>
    <dgm:pt modelId="{52870B2A-2A4C-4331-9635-503A054DDCDC}" type="sibTrans" cxnId="{4BB51D72-3D67-45B9-B60A-946C4F34F38C}">
      <dgm:prSet/>
      <dgm:spPr/>
      <dgm:t>
        <a:bodyPr/>
        <a:lstStyle/>
        <a:p>
          <a:endParaRPr lang="en-US"/>
        </a:p>
      </dgm:t>
    </dgm:pt>
    <dgm:pt modelId="{6BD6FD21-D408-4E93-B064-79A9D23F857F}" type="pres">
      <dgm:prSet presAssocID="{7AFAF237-7265-44D5-9600-92E8B944ACB4}" presName="outerComposite" presStyleCnt="0">
        <dgm:presLayoutVars>
          <dgm:chMax val="5"/>
          <dgm:dir/>
          <dgm:resizeHandles val="exact"/>
        </dgm:presLayoutVars>
      </dgm:prSet>
      <dgm:spPr/>
    </dgm:pt>
    <dgm:pt modelId="{B7D0E3E5-4F8B-4896-9BA8-8252E847A065}" type="pres">
      <dgm:prSet presAssocID="{7AFAF237-7265-44D5-9600-92E8B944ACB4}" presName="dummyMaxCanvas" presStyleCnt="0">
        <dgm:presLayoutVars/>
      </dgm:prSet>
      <dgm:spPr/>
    </dgm:pt>
    <dgm:pt modelId="{079CFE46-7D88-4B27-A9E8-95A8785F14FB}" type="pres">
      <dgm:prSet presAssocID="{7AFAF237-7265-44D5-9600-92E8B944ACB4}" presName="FiveNodes_1" presStyleLbl="node1" presStyleIdx="0" presStyleCnt="5">
        <dgm:presLayoutVars>
          <dgm:bulletEnabled val="1"/>
        </dgm:presLayoutVars>
      </dgm:prSet>
      <dgm:spPr/>
    </dgm:pt>
    <dgm:pt modelId="{4C333C8F-E113-46C5-B9F5-79222340CD29}" type="pres">
      <dgm:prSet presAssocID="{7AFAF237-7265-44D5-9600-92E8B944ACB4}" presName="FiveNodes_2" presStyleLbl="node1" presStyleIdx="1" presStyleCnt="5">
        <dgm:presLayoutVars>
          <dgm:bulletEnabled val="1"/>
        </dgm:presLayoutVars>
      </dgm:prSet>
      <dgm:spPr/>
    </dgm:pt>
    <dgm:pt modelId="{67320CF5-FC1C-475E-825B-94A202ACA729}" type="pres">
      <dgm:prSet presAssocID="{7AFAF237-7265-44D5-9600-92E8B944ACB4}" presName="FiveNodes_3" presStyleLbl="node1" presStyleIdx="2" presStyleCnt="5">
        <dgm:presLayoutVars>
          <dgm:bulletEnabled val="1"/>
        </dgm:presLayoutVars>
      </dgm:prSet>
      <dgm:spPr/>
    </dgm:pt>
    <dgm:pt modelId="{5A299E8A-AF99-47B2-BBA3-8CA1C1CC6580}" type="pres">
      <dgm:prSet presAssocID="{7AFAF237-7265-44D5-9600-92E8B944ACB4}" presName="FiveNodes_4" presStyleLbl="node1" presStyleIdx="3" presStyleCnt="5">
        <dgm:presLayoutVars>
          <dgm:bulletEnabled val="1"/>
        </dgm:presLayoutVars>
      </dgm:prSet>
      <dgm:spPr/>
    </dgm:pt>
    <dgm:pt modelId="{5346E0E5-2EB6-43A4-AAEB-EB215441F014}" type="pres">
      <dgm:prSet presAssocID="{7AFAF237-7265-44D5-9600-92E8B944ACB4}" presName="FiveNodes_5" presStyleLbl="node1" presStyleIdx="4" presStyleCnt="5">
        <dgm:presLayoutVars>
          <dgm:bulletEnabled val="1"/>
        </dgm:presLayoutVars>
      </dgm:prSet>
      <dgm:spPr/>
    </dgm:pt>
    <dgm:pt modelId="{75560205-8514-4915-9E15-A86A9498CC7B}" type="pres">
      <dgm:prSet presAssocID="{7AFAF237-7265-44D5-9600-92E8B944ACB4}" presName="FiveConn_1-2" presStyleLbl="fgAccFollowNode1" presStyleIdx="0" presStyleCnt="4">
        <dgm:presLayoutVars>
          <dgm:bulletEnabled val="1"/>
        </dgm:presLayoutVars>
      </dgm:prSet>
      <dgm:spPr/>
    </dgm:pt>
    <dgm:pt modelId="{2AA81AC6-ABDB-457C-A91C-92BE462D31A2}" type="pres">
      <dgm:prSet presAssocID="{7AFAF237-7265-44D5-9600-92E8B944ACB4}" presName="FiveConn_2-3" presStyleLbl="fgAccFollowNode1" presStyleIdx="1" presStyleCnt="4">
        <dgm:presLayoutVars>
          <dgm:bulletEnabled val="1"/>
        </dgm:presLayoutVars>
      </dgm:prSet>
      <dgm:spPr/>
    </dgm:pt>
    <dgm:pt modelId="{8C28258C-835E-4BEF-9A6A-90167A0773F6}" type="pres">
      <dgm:prSet presAssocID="{7AFAF237-7265-44D5-9600-92E8B944ACB4}" presName="FiveConn_3-4" presStyleLbl="fgAccFollowNode1" presStyleIdx="2" presStyleCnt="4">
        <dgm:presLayoutVars>
          <dgm:bulletEnabled val="1"/>
        </dgm:presLayoutVars>
      </dgm:prSet>
      <dgm:spPr/>
    </dgm:pt>
    <dgm:pt modelId="{1E84916D-74A2-4A7C-8B05-CCCF418ED32B}" type="pres">
      <dgm:prSet presAssocID="{7AFAF237-7265-44D5-9600-92E8B944ACB4}" presName="FiveConn_4-5" presStyleLbl="fgAccFollowNode1" presStyleIdx="3" presStyleCnt="4">
        <dgm:presLayoutVars>
          <dgm:bulletEnabled val="1"/>
        </dgm:presLayoutVars>
      </dgm:prSet>
      <dgm:spPr/>
    </dgm:pt>
    <dgm:pt modelId="{42CB8CEA-39D5-464D-A6F1-F87EC2EB9799}" type="pres">
      <dgm:prSet presAssocID="{7AFAF237-7265-44D5-9600-92E8B944ACB4}" presName="FiveNodes_1_text" presStyleLbl="node1" presStyleIdx="4" presStyleCnt="5">
        <dgm:presLayoutVars>
          <dgm:bulletEnabled val="1"/>
        </dgm:presLayoutVars>
      </dgm:prSet>
      <dgm:spPr/>
    </dgm:pt>
    <dgm:pt modelId="{1F0564FE-1C85-4D0D-8C97-61A7166B718A}" type="pres">
      <dgm:prSet presAssocID="{7AFAF237-7265-44D5-9600-92E8B944ACB4}" presName="FiveNodes_2_text" presStyleLbl="node1" presStyleIdx="4" presStyleCnt="5">
        <dgm:presLayoutVars>
          <dgm:bulletEnabled val="1"/>
        </dgm:presLayoutVars>
      </dgm:prSet>
      <dgm:spPr/>
    </dgm:pt>
    <dgm:pt modelId="{9C64FE80-BC37-4936-809D-5ABD3CC618C5}" type="pres">
      <dgm:prSet presAssocID="{7AFAF237-7265-44D5-9600-92E8B944ACB4}" presName="FiveNodes_3_text" presStyleLbl="node1" presStyleIdx="4" presStyleCnt="5">
        <dgm:presLayoutVars>
          <dgm:bulletEnabled val="1"/>
        </dgm:presLayoutVars>
      </dgm:prSet>
      <dgm:spPr/>
    </dgm:pt>
    <dgm:pt modelId="{FB5A9410-6E06-4A78-B494-D133B5951F19}" type="pres">
      <dgm:prSet presAssocID="{7AFAF237-7265-44D5-9600-92E8B944ACB4}" presName="FiveNodes_4_text" presStyleLbl="node1" presStyleIdx="4" presStyleCnt="5">
        <dgm:presLayoutVars>
          <dgm:bulletEnabled val="1"/>
        </dgm:presLayoutVars>
      </dgm:prSet>
      <dgm:spPr/>
    </dgm:pt>
    <dgm:pt modelId="{ECC6CD63-0EAB-4405-8370-1DD942935B53}" type="pres">
      <dgm:prSet presAssocID="{7AFAF237-7265-44D5-9600-92E8B944ACB4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CB3FB706-70FD-4EA9-AF36-C7A0C5983EB5}" srcId="{7AFAF237-7265-44D5-9600-92E8B944ACB4}" destId="{8AC67F71-BD83-4867-9ED6-14C88F5F637A}" srcOrd="2" destOrd="0" parTransId="{CF1EA9A1-68E5-498C-9F29-6E7829B8D090}" sibTransId="{091C9752-C927-4ED7-89E8-EA8947CF0270}"/>
    <dgm:cxn modelId="{53D1690D-6DBA-46CD-B80D-2E56D06DEF16}" srcId="{7AFAF237-7265-44D5-9600-92E8B944ACB4}" destId="{AD556735-158D-4184-B291-1258E97E6D09}" srcOrd="3" destOrd="0" parTransId="{35091874-734F-4E1A-B0B0-D53CBC585429}" sibTransId="{CDDF01DA-4EE0-4160-A094-AB9F57846343}"/>
    <dgm:cxn modelId="{CF15FC0F-A238-4151-BBBA-7C0CD9A35644}" type="presOf" srcId="{F0925572-170F-4F34-B658-EA5E89157693}" destId="{4C333C8F-E113-46C5-B9F5-79222340CD29}" srcOrd="0" destOrd="0" presId="urn:microsoft.com/office/officeart/2005/8/layout/vProcess5"/>
    <dgm:cxn modelId="{400FC818-707D-4D02-9D8A-90CCCF621DC5}" type="presOf" srcId="{046F2D01-6212-4412-85EF-29E714C1C027}" destId="{ECC6CD63-0EAB-4405-8370-1DD942935B53}" srcOrd="1" destOrd="0" presId="urn:microsoft.com/office/officeart/2005/8/layout/vProcess5"/>
    <dgm:cxn modelId="{99FE4F19-4472-478A-8E5A-7711415A1001}" type="presOf" srcId="{046F2D01-6212-4412-85EF-29E714C1C027}" destId="{5346E0E5-2EB6-43A4-AAEB-EB215441F014}" srcOrd="0" destOrd="0" presId="urn:microsoft.com/office/officeart/2005/8/layout/vProcess5"/>
    <dgm:cxn modelId="{42D23647-BF35-49BE-A040-2FE151223CD0}" type="presOf" srcId="{F0925572-170F-4F34-B658-EA5E89157693}" destId="{1F0564FE-1C85-4D0D-8C97-61A7166B718A}" srcOrd="1" destOrd="0" presId="urn:microsoft.com/office/officeart/2005/8/layout/vProcess5"/>
    <dgm:cxn modelId="{A5140B52-544D-4EC9-B7C4-0C520A468153}" type="presOf" srcId="{03FE9814-E804-4936-9DF6-7FE417FAE402}" destId="{42CB8CEA-39D5-464D-A6F1-F87EC2EB9799}" srcOrd="1" destOrd="0" presId="urn:microsoft.com/office/officeart/2005/8/layout/vProcess5"/>
    <dgm:cxn modelId="{EB07E155-CAFD-4F9F-8A56-03F1F77AAE97}" type="presOf" srcId="{03FE9814-E804-4936-9DF6-7FE417FAE402}" destId="{079CFE46-7D88-4B27-A9E8-95A8785F14FB}" srcOrd="0" destOrd="0" presId="urn:microsoft.com/office/officeart/2005/8/layout/vProcess5"/>
    <dgm:cxn modelId="{C3DC6566-AB40-44CE-A309-2595DB5028B4}" type="presOf" srcId="{AD556735-158D-4184-B291-1258E97E6D09}" destId="{5A299E8A-AF99-47B2-BBA3-8CA1C1CC6580}" srcOrd="0" destOrd="0" presId="urn:microsoft.com/office/officeart/2005/8/layout/vProcess5"/>
    <dgm:cxn modelId="{74E5996E-D1FB-4EDE-8F51-3AA9F910C8DF}" type="presOf" srcId="{AD556735-158D-4184-B291-1258E97E6D09}" destId="{FB5A9410-6E06-4A78-B494-D133B5951F19}" srcOrd="1" destOrd="0" presId="urn:microsoft.com/office/officeart/2005/8/layout/vProcess5"/>
    <dgm:cxn modelId="{4BB51D72-3D67-45B9-B60A-946C4F34F38C}" srcId="{7AFAF237-7265-44D5-9600-92E8B944ACB4}" destId="{046F2D01-6212-4412-85EF-29E714C1C027}" srcOrd="4" destOrd="0" parTransId="{68801FB0-10FE-4C28-BA28-55DC77EAC4BC}" sibTransId="{52870B2A-2A4C-4331-9635-503A054DDCDC}"/>
    <dgm:cxn modelId="{46F9CB83-8D56-4F67-BE0F-EB1EE5082264}" type="presOf" srcId="{091C9752-C927-4ED7-89E8-EA8947CF0270}" destId="{8C28258C-835E-4BEF-9A6A-90167A0773F6}" srcOrd="0" destOrd="0" presId="urn:microsoft.com/office/officeart/2005/8/layout/vProcess5"/>
    <dgm:cxn modelId="{3B72E986-2559-4FD0-9AF8-E5D345CA4AC1}" type="presOf" srcId="{7AFAF237-7265-44D5-9600-92E8B944ACB4}" destId="{6BD6FD21-D408-4E93-B064-79A9D23F857F}" srcOrd="0" destOrd="0" presId="urn:microsoft.com/office/officeart/2005/8/layout/vProcess5"/>
    <dgm:cxn modelId="{FE1B22A0-0EE2-4E37-BA47-59705FDB0B60}" type="presOf" srcId="{6AD65709-7310-4EE8-A417-96504F1CE8C4}" destId="{75560205-8514-4915-9E15-A86A9498CC7B}" srcOrd="0" destOrd="0" presId="urn:microsoft.com/office/officeart/2005/8/layout/vProcess5"/>
    <dgm:cxn modelId="{2E2EDEA9-2663-4848-BFA7-EC1CCD200327}" type="presOf" srcId="{8AC67F71-BD83-4867-9ED6-14C88F5F637A}" destId="{9C64FE80-BC37-4936-809D-5ABD3CC618C5}" srcOrd="1" destOrd="0" presId="urn:microsoft.com/office/officeart/2005/8/layout/vProcess5"/>
    <dgm:cxn modelId="{DF9293B0-6D41-4C6B-AE41-40F270AB6218}" type="presOf" srcId="{CDDF01DA-4EE0-4160-A094-AB9F57846343}" destId="{1E84916D-74A2-4A7C-8B05-CCCF418ED32B}" srcOrd="0" destOrd="0" presId="urn:microsoft.com/office/officeart/2005/8/layout/vProcess5"/>
    <dgm:cxn modelId="{821311B2-7A72-4D88-993C-97FFEDE5D75D}" srcId="{7AFAF237-7265-44D5-9600-92E8B944ACB4}" destId="{F0925572-170F-4F34-B658-EA5E89157693}" srcOrd="1" destOrd="0" parTransId="{11D0D05F-9429-46D4-99CB-15FAF44B4918}" sibTransId="{605CB4BD-0603-4664-8E9A-6A95AFF4FAF8}"/>
    <dgm:cxn modelId="{DD0C86C4-EFE5-43AB-95FB-C490A1FEA4FB}" srcId="{7AFAF237-7265-44D5-9600-92E8B944ACB4}" destId="{03FE9814-E804-4936-9DF6-7FE417FAE402}" srcOrd="0" destOrd="0" parTransId="{2A131C6F-6DA6-4551-BAD2-75BD0D7CBBF0}" sibTransId="{6AD65709-7310-4EE8-A417-96504F1CE8C4}"/>
    <dgm:cxn modelId="{AFD7A9E4-E6DA-400B-99F9-AA641839A9CF}" type="presOf" srcId="{605CB4BD-0603-4664-8E9A-6A95AFF4FAF8}" destId="{2AA81AC6-ABDB-457C-A91C-92BE462D31A2}" srcOrd="0" destOrd="0" presId="urn:microsoft.com/office/officeart/2005/8/layout/vProcess5"/>
    <dgm:cxn modelId="{5DED1BFD-2D6E-49CC-9259-F8AF31699EE6}" type="presOf" srcId="{8AC67F71-BD83-4867-9ED6-14C88F5F637A}" destId="{67320CF5-FC1C-475E-825B-94A202ACA729}" srcOrd="0" destOrd="0" presId="urn:microsoft.com/office/officeart/2005/8/layout/vProcess5"/>
    <dgm:cxn modelId="{60F4E34B-F68D-48B8-A01F-635467F5971C}" type="presParOf" srcId="{6BD6FD21-D408-4E93-B064-79A9D23F857F}" destId="{B7D0E3E5-4F8B-4896-9BA8-8252E847A065}" srcOrd="0" destOrd="0" presId="urn:microsoft.com/office/officeart/2005/8/layout/vProcess5"/>
    <dgm:cxn modelId="{F92A7891-9F10-4978-ACA6-389F3A6EF840}" type="presParOf" srcId="{6BD6FD21-D408-4E93-B064-79A9D23F857F}" destId="{079CFE46-7D88-4B27-A9E8-95A8785F14FB}" srcOrd="1" destOrd="0" presId="urn:microsoft.com/office/officeart/2005/8/layout/vProcess5"/>
    <dgm:cxn modelId="{7C48254A-6DAD-4BF5-9FBF-86FE894FADED}" type="presParOf" srcId="{6BD6FD21-D408-4E93-B064-79A9D23F857F}" destId="{4C333C8F-E113-46C5-B9F5-79222340CD29}" srcOrd="2" destOrd="0" presId="urn:microsoft.com/office/officeart/2005/8/layout/vProcess5"/>
    <dgm:cxn modelId="{C950DAE3-725E-49D6-AB00-51C735E254C2}" type="presParOf" srcId="{6BD6FD21-D408-4E93-B064-79A9D23F857F}" destId="{67320CF5-FC1C-475E-825B-94A202ACA729}" srcOrd="3" destOrd="0" presId="urn:microsoft.com/office/officeart/2005/8/layout/vProcess5"/>
    <dgm:cxn modelId="{B1A73BE3-E93F-49B3-8BAC-E0434072A92E}" type="presParOf" srcId="{6BD6FD21-D408-4E93-B064-79A9D23F857F}" destId="{5A299E8A-AF99-47B2-BBA3-8CA1C1CC6580}" srcOrd="4" destOrd="0" presId="urn:microsoft.com/office/officeart/2005/8/layout/vProcess5"/>
    <dgm:cxn modelId="{BB36AD0D-A84C-4A29-BF2B-425F55BF9C28}" type="presParOf" srcId="{6BD6FD21-D408-4E93-B064-79A9D23F857F}" destId="{5346E0E5-2EB6-43A4-AAEB-EB215441F014}" srcOrd="5" destOrd="0" presId="urn:microsoft.com/office/officeart/2005/8/layout/vProcess5"/>
    <dgm:cxn modelId="{B14BA508-BA2D-434C-BBF9-3DCD2130D406}" type="presParOf" srcId="{6BD6FD21-D408-4E93-B064-79A9D23F857F}" destId="{75560205-8514-4915-9E15-A86A9498CC7B}" srcOrd="6" destOrd="0" presId="urn:microsoft.com/office/officeart/2005/8/layout/vProcess5"/>
    <dgm:cxn modelId="{75A8F69E-C1CC-4805-9CEF-02E9F2A84B11}" type="presParOf" srcId="{6BD6FD21-D408-4E93-B064-79A9D23F857F}" destId="{2AA81AC6-ABDB-457C-A91C-92BE462D31A2}" srcOrd="7" destOrd="0" presId="urn:microsoft.com/office/officeart/2005/8/layout/vProcess5"/>
    <dgm:cxn modelId="{22DF6831-036E-4413-9F2F-3C5326022D43}" type="presParOf" srcId="{6BD6FD21-D408-4E93-B064-79A9D23F857F}" destId="{8C28258C-835E-4BEF-9A6A-90167A0773F6}" srcOrd="8" destOrd="0" presId="urn:microsoft.com/office/officeart/2005/8/layout/vProcess5"/>
    <dgm:cxn modelId="{8A82E784-0646-48B1-84B4-EFEE8E5DE62D}" type="presParOf" srcId="{6BD6FD21-D408-4E93-B064-79A9D23F857F}" destId="{1E84916D-74A2-4A7C-8B05-CCCF418ED32B}" srcOrd="9" destOrd="0" presId="urn:microsoft.com/office/officeart/2005/8/layout/vProcess5"/>
    <dgm:cxn modelId="{6A80B83A-1576-4879-9226-B95184430AB5}" type="presParOf" srcId="{6BD6FD21-D408-4E93-B064-79A9D23F857F}" destId="{42CB8CEA-39D5-464D-A6F1-F87EC2EB9799}" srcOrd="10" destOrd="0" presId="urn:microsoft.com/office/officeart/2005/8/layout/vProcess5"/>
    <dgm:cxn modelId="{B02D4126-9A5E-430C-8888-FDABFDBA5E4F}" type="presParOf" srcId="{6BD6FD21-D408-4E93-B064-79A9D23F857F}" destId="{1F0564FE-1C85-4D0D-8C97-61A7166B718A}" srcOrd="11" destOrd="0" presId="urn:microsoft.com/office/officeart/2005/8/layout/vProcess5"/>
    <dgm:cxn modelId="{8EF8E901-E674-40C2-ABFA-C8E28876628C}" type="presParOf" srcId="{6BD6FD21-D408-4E93-B064-79A9D23F857F}" destId="{9C64FE80-BC37-4936-809D-5ABD3CC618C5}" srcOrd="12" destOrd="0" presId="urn:microsoft.com/office/officeart/2005/8/layout/vProcess5"/>
    <dgm:cxn modelId="{49D44561-E474-443C-B130-96E1157D9DCA}" type="presParOf" srcId="{6BD6FD21-D408-4E93-B064-79A9D23F857F}" destId="{FB5A9410-6E06-4A78-B494-D133B5951F19}" srcOrd="13" destOrd="0" presId="urn:microsoft.com/office/officeart/2005/8/layout/vProcess5"/>
    <dgm:cxn modelId="{B1AA84A3-52FC-4693-BDE8-8C20C228499B}" type="presParOf" srcId="{6BD6FD21-D408-4E93-B064-79A9D23F857F}" destId="{ECC6CD63-0EAB-4405-8370-1DD942935B53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AA3C976F-B4F5-46E1-B9A4-A07E13BB7674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ED481E24-828B-47B1-8552-7CEB23022AD1}">
      <dgm:prSet/>
      <dgm:spPr/>
      <dgm:t>
        <a:bodyPr/>
        <a:lstStyle/>
        <a:p>
          <a:r>
            <a:rPr lang="en-US"/>
            <a:t>🔍 Sospecha clínica activa salva vidas</a:t>
          </a:r>
        </a:p>
      </dgm:t>
    </dgm:pt>
    <dgm:pt modelId="{1F3DF015-FD74-4F94-86A4-16D5C9A22142}" type="parTrans" cxnId="{CC64CCFB-14A1-400A-A806-E874A62FA9EF}">
      <dgm:prSet/>
      <dgm:spPr/>
      <dgm:t>
        <a:bodyPr/>
        <a:lstStyle/>
        <a:p>
          <a:endParaRPr lang="en-US"/>
        </a:p>
      </dgm:t>
    </dgm:pt>
    <dgm:pt modelId="{7E25A0B6-45FF-41E8-B3EC-B307AA88620C}" type="sibTrans" cxnId="{CC64CCFB-14A1-400A-A806-E874A62FA9EF}">
      <dgm:prSet phldrT="01"/>
      <dgm:spPr/>
      <dgm:t>
        <a:bodyPr/>
        <a:lstStyle/>
        <a:p>
          <a:r>
            <a:rPr lang="en-US"/>
            <a:t>01</a:t>
          </a:r>
        </a:p>
      </dgm:t>
    </dgm:pt>
    <dgm:pt modelId="{495B4FED-7834-42D8-816F-24CF7783B5F0}">
      <dgm:prSet/>
      <dgm:spPr/>
      <dgm:t>
        <a:bodyPr/>
        <a:lstStyle/>
        <a:p>
          <a:r>
            <a:rPr lang="en-US"/>
            <a:t>🧠 Diagnóstico dirigido → tratamiento efectivo</a:t>
          </a:r>
        </a:p>
      </dgm:t>
    </dgm:pt>
    <dgm:pt modelId="{03D11549-F511-49CB-B5A8-B8FA57C14588}" type="parTrans" cxnId="{E60B0607-85C6-4E58-B4C8-E8683FA1E6E4}">
      <dgm:prSet/>
      <dgm:spPr/>
      <dgm:t>
        <a:bodyPr/>
        <a:lstStyle/>
        <a:p>
          <a:endParaRPr lang="en-US"/>
        </a:p>
      </dgm:t>
    </dgm:pt>
    <dgm:pt modelId="{B94EFC53-B1CC-4F91-87F4-1C3AB6412881}" type="sibTrans" cxnId="{E60B0607-85C6-4E58-B4C8-E8683FA1E6E4}">
      <dgm:prSet phldrT="02"/>
      <dgm:spPr/>
      <dgm:t>
        <a:bodyPr/>
        <a:lstStyle/>
        <a:p>
          <a:r>
            <a:rPr lang="en-US"/>
            <a:t>02</a:t>
          </a:r>
        </a:p>
      </dgm:t>
    </dgm:pt>
    <dgm:pt modelId="{B07E968E-1232-455C-A7A7-28B4F8B90DFC}">
      <dgm:prSet/>
      <dgm:spPr/>
      <dgm:t>
        <a:bodyPr/>
        <a:lstStyle/>
        <a:p>
          <a:r>
            <a:rPr lang="en-US"/>
            <a:t>📊 Entidades endocrinas: raras pero tratables</a:t>
          </a:r>
        </a:p>
      </dgm:t>
    </dgm:pt>
    <dgm:pt modelId="{54813778-E937-47BF-A42F-FB34AD1F49C1}" type="parTrans" cxnId="{D273475F-76DF-40CC-9D25-DE8D487E5D09}">
      <dgm:prSet/>
      <dgm:spPr/>
      <dgm:t>
        <a:bodyPr/>
        <a:lstStyle/>
        <a:p>
          <a:endParaRPr lang="en-US"/>
        </a:p>
      </dgm:t>
    </dgm:pt>
    <dgm:pt modelId="{09C475B9-CD11-49FE-877E-234741145D86}" type="sibTrans" cxnId="{D273475F-76DF-40CC-9D25-DE8D487E5D09}">
      <dgm:prSet phldrT="03"/>
      <dgm:spPr/>
      <dgm:t>
        <a:bodyPr/>
        <a:lstStyle/>
        <a:p>
          <a:r>
            <a:rPr lang="en-US"/>
            <a:t>03</a:t>
          </a:r>
        </a:p>
      </dgm:t>
    </dgm:pt>
    <dgm:pt modelId="{3B14543C-EB01-4E8E-AF19-52AED0DECD95}">
      <dgm:prSet/>
      <dgm:spPr/>
      <dgm:t>
        <a:bodyPr/>
        <a:lstStyle/>
        <a:p>
          <a:r>
            <a:rPr lang="en-US"/>
            <a:t>🏥 Internista debe liderar la pesquisa etiológica</a:t>
          </a:r>
        </a:p>
      </dgm:t>
    </dgm:pt>
    <dgm:pt modelId="{2D0BD9EB-DB34-472D-95A0-744EA23169BF}" type="parTrans" cxnId="{305BE97C-11EE-4646-B5E4-6A809069DCB8}">
      <dgm:prSet/>
      <dgm:spPr/>
      <dgm:t>
        <a:bodyPr/>
        <a:lstStyle/>
        <a:p>
          <a:endParaRPr lang="en-US"/>
        </a:p>
      </dgm:t>
    </dgm:pt>
    <dgm:pt modelId="{F6C51ED7-11D7-45B0-AE71-4763FC40F2C3}" type="sibTrans" cxnId="{305BE97C-11EE-4646-B5E4-6A809069DCB8}">
      <dgm:prSet phldrT="04"/>
      <dgm:spPr/>
      <dgm:t>
        <a:bodyPr/>
        <a:lstStyle/>
        <a:p>
          <a:r>
            <a:rPr lang="en-US"/>
            <a:t>04</a:t>
          </a:r>
        </a:p>
      </dgm:t>
    </dgm:pt>
    <dgm:pt modelId="{E4401420-CC85-446D-903C-F03540A2117D}" type="pres">
      <dgm:prSet presAssocID="{AA3C976F-B4F5-46E1-B9A4-A07E13BB7674}" presName="Name0" presStyleCnt="0">
        <dgm:presLayoutVars>
          <dgm:animLvl val="lvl"/>
          <dgm:resizeHandles val="exact"/>
        </dgm:presLayoutVars>
      </dgm:prSet>
      <dgm:spPr/>
    </dgm:pt>
    <dgm:pt modelId="{32F12A5C-30D6-4B6A-8B44-1986DD872F5A}" type="pres">
      <dgm:prSet presAssocID="{ED481E24-828B-47B1-8552-7CEB23022AD1}" presName="compositeNode" presStyleCnt="0">
        <dgm:presLayoutVars>
          <dgm:bulletEnabled val="1"/>
        </dgm:presLayoutVars>
      </dgm:prSet>
      <dgm:spPr/>
    </dgm:pt>
    <dgm:pt modelId="{B9654F23-04FA-4880-B116-3FD09E81722F}" type="pres">
      <dgm:prSet presAssocID="{ED481E24-828B-47B1-8552-7CEB23022AD1}" presName="bgRect" presStyleLbl="alignNode1" presStyleIdx="0" presStyleCnt="4"/>
      <dgm:spPr/>
    </dgm:pt>
    <dgm:pt modelId="{BF1F7955-77D5-41BB-94DA-6BCCE61349F5}" type="pres">
      <dgm:prSet presAssocID="{7E25A0B6-45FF-41E8-B3EC-B307AA88620C}" presName="sibTransNodeRect" presStyleLbl="alignNode1" presStyleIdx="0" presStyleCnt="4">
        <dgm:presLayoutVars>
          <dgm:chMax val="0"/>
          <dgm:bulletEnabled val="1"/>
        </dgm:presLayoutVars>
      </dgm:prSet>
      <dgm:spPr/>
    </dgm:pt>
    <dgm:pt modelId="{20957336-01E1-43D0-B1B8-C418E27F890F}" type="pres">
      <dgm:prSet presAssocID="{ED481E24-828B-47B1-8552-7CEB23022AD1}" presName="nodeRect" presStyleLbl="alignNode1" presStyleIdx="0" presStyleCnt="4">
        <dgm:presLayoutVars>
          <dgm:bulletEnabled val="1"/>
        </dgm:presLayoutVars>
      </dgm:prSet>
      <dgm:spPr/>
    </dgm:pt>
    <dgm:pt modelId="{31E2A578-B212-4611-92D2-E1B86BDB841E}" type="pres">
      <dgm:prSet presAssocID="{7E25A0B6-45FF-41E8-B3EC-B307AA88620C}" presName="sibTrans" presStyleCnt="0"/>
      <dgm:spPr/>
    </dgm:pt>
    <dgm:pt modelId="{6EAB4BC1-CB6F-4B1B-B257-CE7A3325C052}" type="pres">
      <dgm:prSet presAssocID="{495B4FED-7834-42D8-816F-24CF7783B5F0}" presName="compositeNode" presStyleCnt="0">
        <dgm:presLayoutVars>
          <dgm:bulletEnabled val="1"/>
        </dgm:presLayoutVars>
      </dgm:prSet>
      <dgm:spPr/>
    </dgm:pt>
    <dgm:pt modelId="{36B72D06-EB75-4DD8-8607-494631DF786F}" type="pres">
      <dgm:prSet presAssocID="{495B4FED-7834-42D8-816F-24CF7783B5F0}" presName="bgRect" presStyleLbl="alignNode1" presStyleIdx="1" presStyleCnt="4"/>
      <dgm:spPr/>
    </dgm:pt>
    <dgm:pt modelId="{CB0E2EC8-1464-4696-B18E-DDE21E425939}" type="pres">
      <dgm:prSet presAssocID="{B94EFC53-B1CC-4F91-87F4-1C3AB6412881}" presName="sibTransNodeRect" presStyleLbl="alignNode1" presStyleIdx="1" presStyleCnt="4">
        <dgm:presLayoutVars>
          <dgm:chMax val="0"/>
          <dgm:bulletEnabled val="1"/>
        </dgm:presLayoutVars>
      </dgm:prSet>
      <dgm:spPr/>
    </dgm:pt>
    <dgm:pt modelId="{5A7634CB-3FDC-4B58-B166-E56D0EF641EB}" type="pres">
      <dgm:prSet presAssocID="{495B4FED-7834-42D8-816F-24CF7783B5F0}" presName="nodeRect" presStyleLbl="alignNode1" presStyleIdx="1" presStyleCnt="4">
        <dgm:presLayoutVars>
          <dgm:bulletEnabled val="1"/>
        </dgm:presLayoutVars>
      </dgm:prSet>
      <dgm:spPr/>
    </dgm:pt>
    <dgm:pt modelId="{E2AC5766-2112-47CC-8320-F93CB4C46AE0}" type="pres">
      <dgm:prSet presAssocID="{B94EFC53-B1CC-4F91-87F4-1C3AB6412881}" presName="sibTrans" presStyleCnt="0"/>
      <dgm:spPr/>
    </dgm:pt>
    <dgm:pt modelId="{88EA02FB-2BAD-4C61-B411-DF6F434A318D}" type="pres">
      <dgm:prSet presAssocID="{B07E968E-1232-455C-A7A7-28B4F8B90DFC}" presName="compositeNode" presStyleCnt="0">
        <dgm:presLayoutVars>
          <dgm:bulletEnabled val="1"/>
        </dgm:presLayoutVars>
      </dgm:prSet>
      <dgm:spPr/>
    </dgm:pt>
    <dgm:pt modelId="{C9630384-B1FC-4354-9991-C84D620D25C8}" type="pres">
      <dgm:prSet presAssocID="{B07E968E-1232-455C-A7A7-28B4F8B90DFC}" presName="bgRect" presStyleLbl="alignNode1" presStyleIdx="2" presStyleCnt="4"/>
      <dgm:spPr/>
    </dgm:pt>
    <dgm:pt modelId="{83C2184F-D36C-4C3B-83DD-FF686EA310A9}" type="pres">
      <dgm:prSet presAssocID="{09C475B9-CD11-49FE-877E-234741145D86}" presName="sibTransNodeRect" presStyleLbl="alignNode1" presStyleIdx="2" presStyleCnt="4">
        <dgm:presLayoutVars>
          <dgm:chMax val="0"/>
          <dgm:bulletEnabled val="1"/>
        </dgm:presLayoutVars>
      </dgm:prSet>
      <dgm:spPr/>
    </dgm:pt>
    <dgm:pt modelId="{C4FFAAF8-E4CA-490F-9B3E-5EB494B0AB1C}" type="pres">
      <dgm:prSet presAssocID="{B07E968E-1232-455C-A7A7-28B4F8B90DFC}" presName="nodeRect" presStyleLbl="alignNode1" presStyleIdx="2" presStyleCnt="4">
        <dgm:presLayoutVars>
          <dgm:bulletEnabled val="1"/>
        </dgm:presLayoutVars>
      </dgm:prSet>
      <dgm:spPr/>
    </dgm:pt>
    <dgm:pt modelId="{76F9E8F3-8403-4F12-A213-24E2874EC0E4}" type="pres">
      <dgm:prSet presAssocID="{09C475B9-CD11-49FE-877E-234741145D86}" presName="sibTrans" presStyleCnt="0"/>
      <dgm:spPr/>
    </dgm:pt>
    <dgm:pt modelId="{662201F1-DADF-44CC-BF62-DFCEBEDF0468}" type="pres">
      <dgm:prSet presAssocID="{3B14543C-EB01-4E8E-AF19-52AED0DECD95}" presName="compositeNode" presStyleCnt="0">
        <dgm:presLayoutVars>
          <dgm:bulletEnabled val="1"/>
        </dgm:presLayoutVars>
      </dgm:prSet>
      <dgm:spPr/>
    </dgm:pt>
    <dgm:pt modelId="{71E7893F-F7A7-4549-BC25-639FBF097EB2}" type="pres">
      <dgm:prSet presAssocID="{3B14543C-EB01-4E8E-AF19-52AED0DECD95}" presName="bgRect" presStyleLbl="alignNode1" presStyleIdx="3" presStyleCnt="4"/>
      <dgm:spPr/>
    </dgm:pt>
    <dgm:pt modelId="{C0F61416-F6AC-41E4-B680-97119CC96CBA}" type="pres">
      <dgm:prSet presAssocID="{F6C51ED7-11D7-45B0-AE71-4763FC40F2C3}" presName="sibTransNodeRect" presStyleLbl="alignNode1" presStyleIdx="3" presStyleCnt="4">
        <dgm:presLayoutVars>
          <dgm:chMax val="0"/>
          <dgm:bulletEnabled val="1"/>
        </dgm:presLayoutVars>
      </dgm:prSet>
      <dgm:spPr/>
    </dgm:pt>
    <dgm:pt modelId="{94F90AF4-A711-4DB2-B8EA-7A2D9A143FE3}" type="pres">
      <dgm:prSet presAssocID="{3B14543C-EB01-4E8E-AF19-52AED0DECD95}" presName="nodeRect" presStyleLbl="alignNode1" presStyleIdx="3" presStyleCnt="4">
        <dgm:presLayoutVars>
          <dgm:bulletEnabled val="1"/>
        </dgm:presLayoutVars>
      </dgm:prSet>
      <dgm:spPr/>
    </dgm:pt>
  </dgm:ptLst>
  <dgm:cxnLst>
    <dgm:cxn modelId="{E60B0607-85C6-4E58-B4C8-E8683FA1E6E4}" srcId="{AA3C976F-B4F5-46E1-B9A4-A07E13BB7674}" destId="{495B4FED-7834-42D8-816F-24CF7783B5F0}" srcOrd="1" destOrd="0" parTransId="{03D11549-F511-49CB-B5A8-B8FA57C14588}" sibTransId="{B94EFC53-B1CC-4F91-87F4-1C3AB6412881}"/>
    <dgm:cxn modelId="{C95A0F11-6DD8-F446-BC48-EE56508AB3AC}" type="presOf" srcId="{09C475B9-CD11-49FE-877E-234741145D86}" destId="{83C2184F-D36C-4C3B-83DD-FF686EA310A9}" srcOrd="0" destOrd="0" presId="urn:microsoft.com/office/officeart/2016/7/layout/LinearBlockProcessNumbered"/>
    <dgm:cxn modelId="{22DCFB16-82E7-B543-9D49-A045BFEF1243}" type="presOf" srcId="{B07E968E-1232-455C-A7A7-28B4F8B90DFC}" destId="{C4FFAAF8-E4CA-490F-9B3E-5EB494B0AB1C}" srcOrd="1" destOrd="0" presId="urn:microsoft.com/office/officeart/2016/7/layout/LinearBlockProcessNumbered"/>
    <dgm:cxn modelId="{FBF0E823-F5D1-1943-A155-5F92EDCF072B}" type="presOf" srcId="{F6C51ED7-11D7-45B0-AE71-4763FC40F2C3}" destId="{C0F61416-F6AC-41E4-B680-97119CC96CBA}" srcOrd="0" destOrd="0" presId="urn:microsoft.com/office/officeart/2016/7/layout/LinearBlockProcessNumbered"/>
    <dgm:cxn modelId="{D273475F-76DF-40CC-9D25-DE8D487E5D09}" srcId="{AA3C976F-B4F5-46E1-B9A4-A07E13BB7674}" destId="{B07E968E-1232-455C-A7A7-28B4F8B90DFC}" srcOrd="2" destOrd="0" parTransId="{54813778-E937-47BF-A42F-FB34AD1F49C1}" sibTransId="{09C475B9-CD11-49FE-877E-234741145D86}"/>
    <dgm:cxn modelId="{ABBE5065-07AA-694E-8EC1-BEE981201C82}" type="presOf" srcId="{3B14543C-EB01-4E8E-AF19-52AED0DECD95}" destId="{94F90AF4-A711-4DB2-B8EA-7A2D9A143FE3}" srcOrd="1" destOrd="0" presId="urn:microsoft.com/office/officeart/2016/7/layout/LinearBlockProcessNumbered"/>
    <dgm:cxn modelId="{0548DC7B-3E10-054E-ABFC-B74DDA9738C4}" type="presOf" srcId="{495B4FED-7834-42D8-816F-24CF7783B5F0}" destId="{36B72D06-EB75-4DD8-8607-494631DF786F}" srcOrd="0" destOrd="0" presId="urn:microsoft.com/office/officeart/2016/7/layout/LinearBlockProcessNumbered"/>
    <dgm:cxn modelId="{305BE97C-11EE-4646-B5E4-6A809069DCB8}" srcId="{AA3C976F-B4F5-46E1-B9A4-A07E13BB7674}" destId="{3B14543C-EB01-4E8E-AF19-52AED0DECD95}" srcOrd="3" destOrd="0" parTransId="{2D0BD9EB-DB34-472D-95A0-744EA23169BF}" sibTransId="{F6C51ED7-11D7-45B0-AE71-4763FC40F2C3}"/>
    <dgm:cxn modelId="{8771DD87-A50B-8746-A697-CC003A6958D5}" type="presOf" srcId="{7E25A0B6-45FF-41E8-B3EC-B307AA88620C}" destId="{BF1F7955-77D5-41BB-94DA-6BCCE61349F5}" srcOrd="0" destOrd="0" presId="urn:microsoft.com/office/officeart/2016/7/layout/LinearBlockProcessNumbered"/>
    <dgm:cxn modelId="{F7BF5C88-3DAC-7F48-93BC-6BD5A72F4CFE}" type="presOf" srcId="{B07E968E-1232-455C-A7A7-28B4F8B90DFC}" destId="{C9630384-B1FC-4354-9991-C84D620D25C8}" srcOrd="0" destOrd="0" presId="urn:microsoft.com/office/officeart/2016/7/layout/LinearBlockProcessNumbered"/>
    <dgm:cxn modelId="{E0E7E188-7910-244D-BD1D-2E9405B9C4F0}" type="presOf" srcId="{3B14543C-EB01-4E8E-AF19-52AED0DECD95}" destId="{71E7893F-F7A7-4549-BC25-639FBF097EB2}" srcOrd="0" destOrd="0" presId="urn:microsoft.com/office/officeart/2016/7/layout/LinearBlockProcessNumbered"/>
    <dgm:cxn modelId="{83E83D92-61D0-F84B-8A3A-EB8904C15668}" type="presOf" srcId="{495B4FED-7834-42D8-816F-24CF7783B5F0}" destId="{5A7634CB-3FDC-4B58-B166-E56D0EF641EB}" srcOrd="1" destOrd="0" presId="urn:microsoft.com/office/officeart/2016/7/layout/LinearBlockProcessNumbered"/>
    <dgm:cxn modelId="{A1F6F5E0-65C5-6C4D-B549-AA8FB01F8059}" type="presOf" srcId="{ED481E24-828B-47B1-8552-7CEB23022AD1}" destId="{B9654F23-04FA-4880-B116-3FD09E81722F}" srcOrd="0" destOrd="0" presId="urn:microsoft.com/office/officeart/2016/7/layout/LinearBlockProcessNumbered"/>
    <dgm:cxn modelId="{793864E8-FB49-6F42-9496-363F2CA338D5}" type="presOf" srcId="{ED481E24-828B-47B1-8552-7CEB23022AD1}" destId="{20957336-01E1-43D0-B1B8-C418E27F890F}" srcOrd="1" destOrd="0" presId="urn:microsoft.com/office/officeart/2016/7/layout/LinearBlockProcessNumbered"/>
    <dgm:cxn modelId="{538DFFF5-2AB1-2944-B95B-6B419AE21E91}" type="presOf" srcId="{B94EFC53-B1CC-4F91-87F4-1C3AB6412881}" destId="{CB0E2EC8-1464-4696-B18E-DDE21E425939}" srcOrd="0" destOrd="0" presId="urn:microsoft.com/office/officeart/2016/7/layout/LinearBlockProcessNumbered"/>
    <dgm:cxn modelId="{63ED26FA-D141-6F4F-B0F3-504795B62D68}" type="presOf" srcId="{AA3C976F-B4F5-46E1-B9A4-A07E13BB7674}" destId="{E4401420-CC85-446D-903C-F03540A2117D}" srcOrd="0" destOrd="0" presId="urn:microsoft.com/office/officeart/2016/7/layout/LinearBlockProcessNumbered"/>
    <dgm:cxn modelId="{CC64CCFB-14A1-400A-A806-E874A62FA9EF}" srcId="{AA3C976F-B4F5-46E1-B9A4-A07E13BB7674}" destId="{ED481E24-828B-47B1-8552-7CEB23022AD1}" srcOrd="0" destOrd="0" parTransId="{1F3DF015-FD74-4F94-86A4-16D5C9A22142}" sibTransId="{7E25A0B6-45FF-41E8-B3EC-B307AA88620C}"/>
    <dgm:cxn modelId="{8F7163A8-1343-9E45-8589-9E9615DD187F}" type="presParOf" srcId="{E4401420-CC85-446D-903C-F03540A2117D}" destId="{32F12A5C-30D6-4B6A-8B44-1986DD872F5A}" srcOrd="0" destOrd="0" presId="urn:microsoft.com/office/officeart/2016/7/layout/LinearBlockProcessNumbered"/>
    <dgm:cxn modelId="{7912F48F-FEA5-9347-A5A0-C75E958A99F0}" type="presParOf" srcId="{32F12A5C-30D6-4B6A-8B44-1986DD872F5A}" destId="{B9654F23-04FA-4880-B116-3FD09E81722F}" srcOrd="0" destOrd="0" presId="urn:microsoft.com/office/officeart/2016/7/layout/LinearBlockProcessNumbered"/>
    <dgm:cxn modelId="{C1AA1CDF-E2CD-B645-B82D-27E121C11EDB}" type="presParOf" srcId="{32F12A5C-30D6-4B6A-8B44-1986DD872F5A}" destId="{BF1F7955-77D5-41BB-94DA-6BCCE61349F5}" srcOrd="1" destOrd="0" presId="urn:microsoft.com/office/officeart/2016/7/layout/LinearBlockProcessNumbered"/>
    <dgm:cxn modelId="{3F528038-56EB-7C47-A0AD-148154D1379B}" type="presParOf" srcId="{32F12A5C-30D6-4B6A-8B44-1986DD872F5A}" destId="{20957336-01E1-43D0-B1B8-C418E27F890F}" srcOrd="2" destOrd="0" presId="urn:microsoft.com/office/officeart/2016/7/layout/LinearBlockProcessNumbered"/>
    <dgm:cxn modelId="{1CE97518-27C3-F246-B02C-8E626D495272}" type="presParOf" srcId="{E4401420-CC85-446D-903C-F03540A2117D}" destId="{31E2A578-B212-4611-92D2-E1B86BDB841E}" srcOrd="1" destOrd="0" presId="urn:microsoft.com/office/officeart/2016/7/layout/LinearBlockProcessNumbered"/>
    <dgm:cxn modelId="{4FE3DDB0-1492-244B-ABAC-133431E802EA}" type="presParOf" srcId="{E4401420-CC85-446D-903C-F03540A2117D}" destId="{6EAB4BC1-CB6F-4B1B-B257-CE7A3325C052}" srcOrd="2" destOrd="0" presId="urn:microsoft.com/office/officeart/2016/7/layout/LinearBlockProcessNumbered"/>
    <dgm:cxn modelId="{45E61FF3-3917-2D48-AD02-36AAB0884EC1}" type="presParOf" srcId="{6EAB4BC1-CB6F-4B1B-B257-CE7A3325C052}" destId="{36B72D06-EB75-4DD8-8607-494631DF786F}" srcOrd="0" destOrd="0" presId="urn:microsoft.com/office/officeart/2016/7/layout/LinearBlockProcessNumbered"/>
    <dgm:cxn modelId="{44F22FCE-94AB-4A4D-8588-85E26D8522ED}" type="presParOf" srcId="{6EAB4BC1-CB6F-4B1B-B257-CE7A3325C052}" destId="{CB0E2EC8-1464-4696-B18E-DDE21E425939}" srcOrd="1" destOrd="0" presId="urn:microsoft.com/office/officeart/2016/7/layout/LinearBlockProcessNumbered"/>
    <dgm:cxn modelId="{68757332-79C1-A446-9F6F-C17C3A094967}" type="presParOf" srcId="{6EAB4BC1-CB6F-4B1B-B257-CE7A3325C052}" destId="{5A7634CB-3FDC-4B58-B166-E56D0EF641EB}" srcOrd="2" destOrd="0" presId="urn:microsoft.com/office/officeart/2016/7/layout/LinearBlockProcessNumbered"/>
    <dgm:cxn modelId="{005BE4CD-1A86-1A4F-8FC8-D937FF2CCB0C}" type="presParOf" srcId="{E4401420-CC85-446D-903C-F03540A2117D}" destId="{E2AC5766-2112-47CC-8320-F93CB4C46AE0}" srcOrd="3" destOrd="0" presId="urn:microsoft.com/office/officeart/2016/7/layout/LinearBlockProcessNumbered"/>
    <dgm:cxn modelId="{E632B840-53C8-F84E-8F01-9F5268447D63}" type="presParOf" srcId="{E4401420-CC85-446D-903C-F03540A2117D}" destId="{88EA02FB-2BAD-4C61-B411-DF6F434A318D}" srcOrd="4" destOrd="0" presId="urn:microsoft.com/office/officeart/2016/7/layout/LinearBlockProcessNumbered"/>
    <dgm:cxn modelId="{72F2AA97-0F9A-8E4D-829F-1F4D897CE74F}" type="presParOf" srcId="{88EA02FB-2BAD-4C61-B411-DF6F434A318D}" destId="{C9630384-B1FC-4354-9991-C84D620D25C8}" srcOrd="0" destOrd="0" presId="urn:microsoft.com/office/officeart/2016/7/layout/LinearBlockProcessNumbered"/>
    <dgm:cxn modelId="{7260E6EE-8C8F-3B4A-B04E-6636109C8FA5}" type="presParOf" srcId="{88EA02FB-2BAD-4C61-B411-DF6F434A318D}" destId="{83C2184F-D36C-4C3B-83DD-FF686EA310A9}" srcOrd="1" destOrd="0" presId="urn:microsoft.com/office/officeart/2016/7/layout/LinearBlockProcessNumbered"/>
    <dgm:cxn modelId="{2B42F95F-CCBF-064E-BB9C-7F65EC1DDE42}" type="presParOf" srcId="{88EA02FB-2BAD-4C61-B411-DF6F434A318D}" destId="{C4FFAAF8-E4CA-490F-9B3E-5EB494B0AB1C}" srcOrd="2" destOrd="0" presId="urn:microsoft.com/office/officeart/2016/7/layout/LinearBlockProcessNumbered"/>
    <dgm:cxn modelId="{87D86111-3B65-084B-9BA7-B90843B308A4}" type="presParOf" srcId="{E4401420-CC85-446D-903C-F03540A2117D}" destId="{76F9E8F3-8403-4F12-A213-24E2874EC0E4}" srcOrd="5" destOrd="0" presId="urn:microsoft.com/office/officeart/2016/7/layout/LinearBlockProcessNumbered"/>
    <dgm:cxn modelId="{CA238762-DDF7-024F-9675-8B2C30D62017}" type="presParOf" srcId="{E4401420-CC85-446D-903C-F03540A2117D}" destId="{662201F1-DADF-44CC-BF62-DFCEBEDF0468}" srcOrd="6" destOrd="0" presId="urn:microsoft.com/office/officeart/2016/7/layout/LinearBlockProcessNumbered"/>
    <dgm:cxn modelId="{F2B8C412-6822-C942-8FDA-DC58247D5ADA}" type="presParOf" srcId="{662201F1-DADF-44CC-BF62-DFCEBEDF0468}" destId="{71E7893F-F7A7-4549-BC25-639FBF097EB2}" srcOrd="0" destOrd="0" presId="urn:microsoft.com/office/officeart/2016/7/layout/LinearBlockProcessNumbered"/>
    <dgm:cxn modelId="{F4D4FA75-6128-B949-AB66-52A03DF532EB}" type="presParOf" srcId="{662201F1-DADF-44CC-BF62-DFCEBEDF0468}" destId="{C0F61416-F6AC-41E4-B680-97119CC96CBA}" srcOrd="1" destOrd="0" presId="urn:microsoft.com/office/officeart/2016/7/layout/LinearBlockProcessNumbered"/>
    <dgm:cxn modelId="{CBB62DA0-41C0-C34D-9963-B85A3C788ED8}" type="presParOf" srcId="{662201F1-DADF-44CC-BF62-DFCEBEDF0468}" destId="{94F90AF4-A711-4DB2-B8EA-7A2D9A143FE3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0EEE46A-9D1B-4B49-95FA-DEF7408AD7C7}" type="doc">
      <dgm:prSet loTypeId="urn:microsoft.com/office/officeart/2008/layout/LinedList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s-DO"/>
        </a:p>
      </dgm:t>
    </dgm:pt>
    <dgm:pt modelId="{9C959454-0F71-4001-927D-62D4B9546D28}">
      <dgm:prSet/>
      <dgm:spPr/>
      <dgm:t>
        <a:bodyPr/>
        <a:lstStyle/>
        <a:p>
          <a:r>
            <a:rPr lang="es-DO" dirty="0"/>
            <a:t>Causa endocrina más frecuente de hipertensión secundaria.</a:t>
          </a:r>
        </a:p>
      </dgm:t>
    </dgm:pt>
    <dgm:pt modelId="{9C5A6D5C-E579-43CF-BA26-37D79AAB4D51}" type="parTrans" cxnId="{08FD1406-8994-4873-B059-8D2A6D4AB45D}">
      <dgm:prSet/>
      <dgm:spPr/>
      <dgm:t>
        <a:bodyPr/>
        <a:lstStyle/>
        <a:p>
          <a:endParaRPr lang="es-DO"/>
        </a:p>
      </dgm:t>
    </dgm:pt>
    <dgm:pt modelId="{B415EE6B-D057-4EF6-9E6E-269A422E75F3}" type="sibTrans" cxnId="{08FD1406-8994-4873-B059-8D2A6D4AB45D}">
      <dgm:prSet/>
      <dgm:spPr/>
      <dgm:t>
        <a:bodyPr/>
        <a:lstStyle/>
        <a:p>
          <a:endParaRPr lang="es-DO"/>
        </a:p>
      </dgm:t>
    </dgm:pt>
    <dgm:pt modelId="{7F8E18EC-4C32-42E3-AB1A-1AC1DAA415EA}">
      <dgm:prSet/>
      <dgm:spPr/>
      <dgm:t>
        <a:bodyPr/>
        <a:lstStyle/>
        <a:p>
          <a:r>
            <a:rPr lang="es-DO" dirty="0"/>
            <a:t>Se produce por una secreción autónoma de aldosterona, independiente del sistema renina–angiotensina</a:t>
          </a:r>
        </a:p>
      </dgm:t>
    </dgm:pt>
    <dgm:pt modelId="{D3242821-AF18-4E62-B249-72B9210E3D1D}" type="parTrans" cxnId="{2575CA6F-579F-4757-AF67-6B7A9D513AC0}">
      <dgm:prSet/>
      <dgm:spPr/>
      <dgm:t>
        <a:bodyPr/>
        <a:lstStyle/>
        <a:p>
          <a:endParaRPr lang="es-DO"/>
        </a:p>
      </dgm:t>
    </dgm:pt>
    <dgm:pt modelId="{5CF97312-A1DD-41C6-B6E3-44B64248EAA9}" type="sibTrans" cxnId="{2575CA6F-579F-4757-AF67-6B7A9D513AC0}">
      <dgm:prSet/>
      <dgm:spPr/>
      <dgm:t>
        <a:bodyPr/>
        <a:lstStyle/>
        <a:p>
          <a:endParaRPr lang="es-DO"/>
        </a:p>
      </dgm:t>
    </dgm:pt>
    <dgm:pt modelId="{68874EB6-594F-4853-A017-8C01748E900E}">
      <dgm:prSet/>
      <dgm:spPr/>
      <dgm:t>
        <a:bodyPr/>
        <a:lstStyle/>
        <a:p>
          <a:r>
            <a:rPr lang="es-DO" dirty="0"/>
            <a:t>Genera </a:t>
          </a:r>
          <a:r>
            <a:rPr lang="es-DO" b="1" dirty="0"/>
            <a:t>retención de sodio, expansión de volumen, hipertensión e hipopotasemia</a:t>
          </a:r>
          <a:r>
            <a:rPr lang="es-DO" dirty="0"/>
            <a:t> en los casos más graves.</a:t>
          </a:r>
        </a:p>
      </dgm:t>
    </dgm:pt>
    <dgm:pt modelId="{59A911DE-C8E2-47DF-8DCC-2BE8DD207827}" type="parTrans" cxnId="{76E04682-631E-4E88-BCFE-C2789744079F}">
      <dgm:prSet/>
      <dgm:spPr/>
      <dgm:t>
        <a:bodyPr/>
        <a:lstStyle/>
        <a:p>
          <a:endParaRPr lang="es-DO"/>
        </a:p>
      </dgm:t>
    </dgm:pt>
    <dgm:pt modelId="{C7B738C1-9E7E-4A08-BEC1-B2F8E0D4B731}" type="sibTrans" cxnId="{76E04682-631E-4E88-BCFE-C2789744079F}">
      <dgm:prSet/>
      <dgm:spPr/>
      <dgm:t>
        <a:bodyPr/>
        <a:lstStyle/>
        <a:p>
          <a:endParaRPr lang="es-DO"/>
        </a:p>
      </dgm:t>
    </dgm:pt>
    <dgm:pt modelId="{5A6FDFAD-EF83-472D-A931-09715660F169}" type="pres">
      <dgm:prSet presAssocID="{A0EEE46A-9D1B-4B49-95FA-DEF7408AD7C7}" presName="vert0" presStyleCnt="0">
        <dgm:presLayoutVars>
          <dgm:dir/>
          <dgm:animOne val="branch"/>
          <dgm:animLvl val="lvl"/>
        </dgm:presLayoutVars>
      </dgm:prSet>
      <dgm:spPr/>
    </dgm:pt>
    <dgm:pt modelId="{92A5C068-E6D4-4E67-BE9B-104C7A916CCF}" type="pres">
      <dgm:prSet presAssocID="{9C959454-0F71-4001-927D-62D4B9546D28}" presName="thickLine" presStyleLbl="alignNode1" presStyleIdx="0" presStyleCnt="3"/>
      <dgm:spPr/>
    </dgm:pt>
    <dgm:pt modelId="{ED4DB996-A9E6-43AA-A61E-2ECB4BF70473}" type="pres">
      <dgm:prSet presAssocID="{9C959454-0F71-4001-927D-62D4B9546D28}" presName="horz1" presStyleCnt="0"/>
      <dgm:spPr/>
    </dgm:pt>
    <dgm:pt modelId="{E532AA8E-2362-42DE-9B7D-BB5CCE81F608}" type="pres">
      <dgm:prSet presAssocID="{9C959454-0F71-4001-927D-62D4B9546D28}" presName="tx1" presStyleLbl="revTx" presStyleIdx="0" presStyleCnt="3"/>
      <dgm:spPr/>
    </dgm:pt>
    <dgm:pt modelId="{27A1FE5F-6E39-4644-A51C-6767C9433246}" type="pres">
      <dgm:prSet presAssocID="{9C959454-0F71-4001-927D-62D4B9546D28}" presName="vert1" presStyleCnt="0"/>
      <dgm:spPr/>
    </dgm:pt>
    <dgm:pt modelId="{6526F3E1-B250-4723-BBA5-DB1FA4019A88}" type="pres">
      <dgm:prSet presAssocID="{7F8E18EC-4C32-42E3-AB1A-1AC1DAA415EA}" presName="thickLine" presStyleLbl="alignNode1" presStyleIdx="1" presStyleCnt="3"/>
      <dgm:spPr/>
    </dgm:pt>
    <dgm:pt modelId="{0251AE01-6BE1-42C6-A3D7-EA44D7E58E71}" type="pres">
      <dgm:prSet presAssocID="{7F8E18EC-4C32-42E3-AB1A-1AC1DAA415EA}" presName="horz1" presStyleCnt="0"/>
      <dgm:spPr/>
    </dgm:pt>
    <dgm:pt modelId="{9A93039B-12CC-44FA-92D4-73B9EE362B4C}" type="pres">
      <dgm:prSet presAssocID="{7F8E18EC-4C32-42E3-AB1A-1AC1DAA415EA}" presName="tx1" presStyleLbl="revTx" presStyleIdx="1" presStyleCnt="3"/>
      <dgm:spPr/>
    </dgm:pt>
    <dgm:pt modelId="{A5A0724C-3A93-441D-B7FA-C2AEFCC4AE1F}" type="pres">
      <dgm:prSet presAssocID="{7F8E18EC-4C32-42E3-AB1A-1AC1DAA415EA}" presName="vert1" presStyleCnt="0"/>
      <dgm:spPr/>
    </dgm:pt>
    <dgm:pt modelId="{A256A213-AA1E-492E-9152-235A75A75AB7}" type="pres">
      <dgm:prSet presAssocID="{68874EB6-594F-4853-A017-8C01748E900E}" presName="thickLine" presStyleLbl="alignNode1" presStyleIdx="2" presStyleCnt="3"/>
      <dgm:spPr/>
    </dgm:pt>
    <dgm:pt modelId="{CA39F17F-1713-4C24-B9B0-4F42455ABB62}" type="pres">
      <dgm:prSet presAssocID="{68874EB6-594F-4853-A017-8C01748E900E}" presName="horz1" presStyleCnt="0"/>
      <dgm:spPr/>
    </dgm:pt>
    <dgm:pt modelId="{AECD151A-D2FF-4DC4-B6A8-D2DC405F3F68}" type="pres">
      <dgm:prSet presAssocID="{68874EB6-594F-4853-A017-8C01748E900E}" presName="tx1" presStyleLbl="revTx" presStyleIdx="2" presStyleCnt="3"/>
      <dgm:spPr/>
    </dgm:pt>
    <dgm:pt modelId="{D19D3696-ABB6-4904-87E0-AEEDC1037AE0}" type="pres">
      <dgm:prSet presAssocID="{68874EB6-594F-4853-A017-8C01748E900E}" presName="vert1" presStyleCnt="0"/>
      <dgm:spPr/>
    </dgm:pt>
  </dgm:ptLst>
  <dgm:cxnLst>
    <dgm:cxn modelId="{08FD1406-8994-4873-B059-8D2A6D4AB45D}" srcId="{A0EEE46A-9D1B-4B49-95FA-DEF7408AD7C7}" destId="{9C959454-0F71-4001-927D-62D4B9546D28}" srcOrd="0" destOrd="0" parTransId="{9C5A6D5C-E579-43CF-BA26-37D79AAB4D51}" sibTransId="{B415EE6B-D057-4EF6-9E6E-269A422E75F3}"/>
    <dgm:cxn modelId="{11BCA00B-BA20-4707-A575-5206FC1445F9}" type="presOf" srcId="{7F8E18EC-4C32-42E3-AB1A-1AC1DAA415EA}" destId="{9A93039B-12CC-44FA-92D4-73B9EE362B4C}" srcOrd="0" destOrd="0" presId="urn:microsoft.com/office/officeart/2008/layout/LinedList"/>
    <dgm:cxn modelId="{EF02824A-245E-48F7-87F1-D6CD91DEBFEA}" type="presOf" srcId="{9C959454-0F71-4001-927D-62D4B9546D28}" destId="{E532AA8E-2362-42DE-9B7D-BB5CCE81F608}" srcOrd="0" destOrd="0" presId="urn:microsoft.com/office/officeart/2008/layout/LinedList"/>
    <dgm:cxn modelId="{280E824C-982D-4231-861C-6D1B0DA8ECA6}" type="presOf" srcId="{A0EEE46A-9D1B-4B49-95FA-DEF7408AD7C7}" destId="{5A6FDFAD-EF83-472D-A931-09715660F169}" srcOrd="0" destOrd="0" presId="urn:microsoft.com/office/officeart/2008/layout/LinedList"/>
    <dgm:cxn modelId="{2575CA6F-579F-4757-AF67-6B7A9D513AC0}" srcId="{A0EEE46A-9D1B-4B49-95FA-DEF7408AD7C7}" destId="{7F8E18EC-4C32-42E3-AB1A-1AC1DAA415EA}" srcOrd="1" destOrd="0" parTransId="{D3242821-AF18-4E62-B249-72B9210E3D1D}" sibTransId="{5CF97312-A1DD-41C6-B6E3-44B64248EAA9}"/>
    <dgm:cxn modelId="{76E04682-631E-4E88-BCFE-C2789744079F}" srcId="{A0EEE46A-9D1B-4B49-95FA-DEF7408AD7C7}" destId="{68874EB6-594F-4853-A017-8C01748E900E}" srcOrd="2" destOrd="0" parTransId="{59A911DE-C8E2-47DF-8DCC-2BE8DD207827}" sibTransId="{C7B738C1-9E7E-4A08-BEC1-B2F8E0D4B731}"/>
    <dgm:cxn modelId="{3664CFD4-6C21-4625-9B3A-74958D00DD85}" type="presOf" srcId="{68874EB6-594F-4853-A017-8C01748E900E}" destId="{AECD151A-D2FF-4DC4-B6A8-D2DC405F3F68}" srcOrd="0" destOrd="0" presId="urn:microsoft.com/office/officeart/2008/layout/LinedList"/>
    <dgm:cxn modelId="{AD196643-4FE2-4AE3-B7C8-D9867160BEBB}" type="presParOf" srcId="{5A6FDFAD-EF83-472D-A931-09715660F169}" destId="{92A5C068-E6D4-4E67-BE9B-104C7A916CCF}" srcOrd="0" destOrd="0" presId="urn:microsoft.com/office/officeart/2008/layout/LinedList"/>
    <dgm:cxn modelId="{6F08CD04-3145-436B-9F49-CEF2CF00BD93}" type="presParOf" srcId="{5A6FDFAD-EF83-472D-A931-09715660F169}" destId="{ED4DB996-A9E6-43AA-A61E-2ECB4BF70473}" srcOrd="1" destOrd="0" presId="urn:microsoft.com/office/officeart/2008/layout/LinedList"/>
    <dgm:cxn modelId="{4B517960-8F2D-4CBC-A571-D197B57DF0C9}" type="presParOf" srcId="{ED4DB996-A9E6-43AA-A61E-2ECB4BF70473}" destId="{E532AA8E-2362-42DE-9B7D-BB5CCE81F608}" srcOrd="0" destOrd="0" presId="urn:microsoft.com/office/officeart/2008/layout/LinedList"/>
    <dgm:cxn modelId="{0914FF22-FB04-441D-9049-7DC96C199A0A}" type="presParOf" srcId="{ED4DB996-A9E6-43AA-A61E-2ECB4BF70473}" destId="{27A1FE5F-6E39-4644-A51C-6767C9433246}" srcOrd="1" destOrd="0" presId="urn:microsoft.com/office/officeart/2008/layout/LinedList"/>
    <dgm:cxn modelId="{CDF1CDE6-3016-4E91-B871-10048CC19B0C}" type="presParOf" srcId="{5A6FDFAD-EF83-472D-A931-09715660F169}" destId="{6526F3E1-B250-4723-BBA5-DB1FA4019A88}" srcOrd="2" destOrd="0" presId="urn:microsoft.com/office/officeart/2008/layout/LinedList"/>
    <dgm:cxn modelId="{E8256E54-4ABA-4512-9D74-667665AE6E38}" type="presParOf" srcId="{5A6FDFAD-EF83-472D-A931-09715660F169}" destId="{0251AE01-6BE1-42C6-A3D7-EA44D7E58E71}" srcOrd="3" destOrd="0" presId="urn:microsoft.com/office/officeart/2008/layout/LinedList"/>
    <dgm:cxn modelId="{CD70E932-5992-4BBE-93F8-0E879E1B67FB}" type="presParOf" srcId="{0251AE01-6BE1-42C6-A3D7-EA44D7E58E71}" destId="{9A93039B-12CC-44FA-92D4-73B9EE362B4C}" srcOrd="0" destOrd="0" presId="urn:microsoft.com/office/officeart/2008/layout/LinedList"/>
    <dgm:cxn modelId="{2CEBB1E9-7762-4DE4-9E80-2DC4AEBC3C16}" type="presParOf" srcId="{0251AE01-6BE1-42C6-A3D7-EA44D7E58E71}" destId="{A5A0724C-3A93-441D-B7FA-C2AEFCC4AE1F}" srcOrd="1" destOrd="0" presId="urn:microsoft.com/office/officeart/2008/layout/LinedList"/>
    <dgm:cxn modelId="{EB1F87C1-7D84-49DC-8A5A-505438473C22}" type="presParOf" srcId="{5A6FDFAD-EF83-472D-A931-09715660F169}" destId="{A256A213-AA1E-492E-9152-235A75A75AB7}" srcOrd="4" destOrd="0" presId="urn:microsoft.com/office/officeart/2008/layout/LinedList"/>
    <dgm:cxn modelId="{8FF4B9BD-E002-4E63-B20A-B27DF056822F}" type="presParOf" srcId="{5A6FDFAD-EF83-472D-A931-09715660F169}" destId="{CA39F17F-1713-4C24-B9B0-4F42455ABB62}" srcOrd="5" destOrd="0" presId="urn:microsoft.com/office/officeart/2008/layout/LinedList"/>
    <dgm:cxn modelId="{C7321BA8-FEDD-4349-B25A-4D8F851EAF8E}" type="presParOf" srcId="{CA39F17F-1713-4C24-B9B0-4F42455ABB62}" destId="{AECD151A-D2FF-4DC4-B6A8-D2DC405F3F68}" srcOrd="0" destOrd="0" presId="urn:microsoft.com/office/officeart/2008/layout/LinedList"/>
    <dgm:cxn modelId="{38B60F1B-80CB-47B6-95D0-B4CC9F818FA8}" type="presParOf" srcId="{CA39F17F-1713-4C24-B9B0-4F42455ABB62}" destId="{D19D3696-ABB6-4904-87E0-AEEDC1037AE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48DF701-11FE-4676-9217-7B127D72E087}" type="doc">
      <dgm:prSet loTypeId="urn:microsoft.com/office/officeart/2005/8/layout/architecture" loCatId="officeonlin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DO"/>
        </a:p>
      </dgm:t>
    </dgm:pt>
    <dgm:pt modelId="{9E3FD723-DE61-4038-8E40-7A1DC62BC5D8}">
      <dgm:prSet/>
      <dgm:spPr/>
      <dgm:t>
        <a:bodyPr/>
        <a:lstStyle/>
        <a:p>
          <a:r>
            <a:rPr lang="es-DO" b="1"/>
            <a:t>Más común de lo que se pensaba</a:t>
          </a:r>
          <a:r>
            <a:rPr lang="es-DO"/>
            <a:t>:</a:t>
          </a:r>
        </a:p>
      </dgm:t>
    </dgm:pt>
    <dgm:pt modelId="{C247B86D-DF77-4FC1-ABD3-0E4975FE6248}" type="parTrans" cxnId="{B640CB71-5657-4BB0-8C5B-013B32F1D924}">
      <dgm:prSet/>
      <dgm:spPr/>
      <dgm:t>
        <a:bodyPr/>
        <a:lstStyle/>
        <a:p>
          <a:endParaRPr lang="es-DO"/>
        </a:p>
      </dgm:t>
    </dgm:pt>
    <dgm:pt modelId="{4BDC417C-C420-4E94-A3BC-DE9A1A4B59D4}" type="sibTrans" cxnId="{B640CB71-5657-4BB0-8C5B-013B32F1D924}">
      <dgm:prSet/>
      <dgm:spPr/>
      <dgm:t>
        <a:bodyPr/>
        <a:lstStyle/>
        <a:p>
          <a:endParaRPr lang="es-DO"/>
        </a:p>
      </dgm:t>
    </dgm:pt>
    <dgm:pt modelId="{B070B303-6181-401E-B921-39B27EDA53F8}">
      <dgm:prSet/>
      <dgm:spPr/>
      <dgm:t>
        <a:bodyPr/>
        <a:lstStyle/>
        <a:p>
          <a:r>
            <a:rPr lang="es-DO" dirty="0"/>
            <a:t>5–14% de los hipertensos en atención primaria.</a:t>
          </a:r>
        </a:p>
      </dgm:t>
    </dgm:pt>
    <dgm:pt modelId="{0DA9BDD2-0BF5-4163-BDBF-DFB893FFBD91}" type="parTrans" cxnId="{BFBF78B8-9036-41DF-A4DE-CB325C8DA06A}">
      <dgm:prSet/>
      <dgm:spPr/>
      <dgm:t>
        <a:bodyPr/>
        <a:lstStyle/>
        <a:p>
          <a:endParaRPr lang="es-DO"/>
        </a:p>
      </dgm:t>
    </dgm:pt>
    <dgm:pt modelId="{4459C050-3DDD-4471-BD94-CE6379E7BAAA}" type="sibTrans" cxnId="{BFBF78B8-9036-41DF-A4DE-CB325C8DA06A}">
      <dgm:prSet/>
      <dgm:spPr/>
      <dgm:t>
        <a:bodyPr/>
        <a:lstStyle/>
        <a:p>
          <a:endParaRPr lang="es-DO"/>
        </a:p>
      </dgm:t>
    </dgm:pt>
    <dgm:pt modelId="{7693C759-99E3-444A-B959-CCF68F8F5074}">
      <dgm:prSet/>
      <dgm:spPr/>
      <dgm:t>
        <a:bodyPr/>
        <a:lstStyle/>
        <a:p>
          <a:r>
            <a:rPr lang="es-DO" dirty="0"/>
            <a:t>Hasta 30% en centros de referencia.</a:t>
          </a:r>
        </a:p>
      </dgm:t>
    </dgm:pt>
    <dgm:pt modelId="{4E6C5B2C-1D32-486D-B7B0-101EA681C45D}" type="parTrans" cxnId="{F7FC6422-0D98-4B6B-915A-59AF736972A9}">
      <dgm:prSet/>
      <dgm:spPr/>
      <dgm:t>
        <a:bodyPr/>
        <a:lstStyle/>
        <a:p>
          <a:endParaRPr lang="es-DO"/>
        </a:p>
      </dgm:t>
    </dgm:pt>
    <dgm:pt modelId="{C3185354-7600-43C1-9535-CA2C0505C149}" type="sibTrans" cxnId="{F7FC6422-0D98-4B6B-915A-59AF736972A9}">
      <dgm:prSet/>
      <dgm:spPr/>
      <dgm:t>
        <a:bodyPr/>
        <a:lstStyle/>
        <a:p>
          <a:endParaRPr lang="es-DO"/>
        </a:p>
      </dgm:t>
    </dgm:pt>
    <dgm:pt modelId="{5D119AB5-3997-4A52-B0C9-25D2A0D7149B}">
      <dgm:prSet/>
      <dgm:spPr/>
      <dgm:t>
        <a:bodyPr/>
        <a:lstStyle/>
        <a:p>
          <a:r>
            <a:rPr lang="es-DO" dirty="0"/>
            <a:t>28% en hipertensión con hipopotasemia.</a:t>
          </a:r>
        </a:p>
      </dgm:t>
    </dgm:pt>
    <dgm:pt modelId="{C7ED9175-4159-437C-917E-D80D984955F7}" type="parTrans" cxnId="{18FF3DE3-EA34-49DA-9B51-34C29CA5DE7F}">
      <dgm:prSet/>
      <dgm:spPr/>
      <dgm:t>
        <a:bodyPr/>
        <a:lstStyle/>
        <a:p>
          <a:endParaRPr lang="es-DO"/>
        </a:p>
      </dgm:t>
    </dgm:pt>
    <dgm:pt modelId="{A75D2C4D-6022-4C3B-BD6E-15A635F25282}" type="sibTrans" cxnId="{18FF3DE3-EA34-49DA-9B51-34C29CA5DE7F}">
      <dgm:prSet/>
      <dgm:spPr/>
      <dgm:t>
        <a:bodyPr/>
        <a:lstStyle/>
        <a:p>
          <a:endParaRPr lang="es-DO"/>
        </a:p>
      </dgm:t>
    </dgm:pt>
    <dgm:pt modelId="{A2A1634A-5912-40CC-902F-E43AB17DEE94}">
      <dgm:prSet/>
      <dgm:spPr/>
      <dgm:t>
        <a:bodyPr/>
        <a:lstStyle/>
        <a:p>
          <a:r>
            <a:rPr lang="es-DO" dirty="0"/>
            <a:t>11–29% en hipertensión resistente.</a:t>
          </a:r>
        </a:p>
      </dgm:t>
    </dgm:pt>
    <dgm:pt modelId="{D54BB0D2-E71C-45BD-AACE-150D3AC91536}" type="parTrans" cxnId="{A2B76239-0EF8-41C1-8A05-D5D078E3BB73}">
      <dgm:prSet/>
      <dgm:spPr/>
      <dgm:t>
        <a:bodyPr/>
        <a:lstStyle/>
        <a:p>
          <a:endParaRPr lang="es-DO"/>
        </a:p>
      </dgm:t>
    </dgm:pt>
    <dgm:pt modelId="{388A2419-E121-4113-A725-E4413D9477DA}" type="sibTrans" cxnId="{A2B76239-0EF8-41C1-8A05-D5D078E3BB73}">
      <dgm:prSet/>
      <dgm:spPr/>
      <dgm:t>
        <a:bodyPr/>
        <a:lstStyle/>
        <a:p>
          <a:endParaRPr lang="es-DO"/>
        </a:p>
      </dgm:t>
    </dgm:pt>
    <dgm:pt modelId="{A86A7E50-365A-4D72-95F8-EDC90D012B24}" type="pres">
      <dgm:prSet presAssocID="{048DF701-11FE-4676-9217-7B127D72E087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5B16152-A0B7-4C89-A8C6-C0E89A0C70B5}" type="pres">
      <dgm:prSet presAssocID="{9E3FD723-DE61-4038-8E40-7A1DC62BC5D8}" presName="vertOne" presStyleCnt="0"/>
      <dgm:spPr/>
    </dgm:pt>
    <dgm:pt modelId="{E6CDB7CD-89D6-4562-AF2D-017D2FFE54AB}" type="pres">
      <dgm:prSet presAssocID="{9E3FD723-DE61-4038-8E40-7A1DC62BC5D8}" presName="txOne" presStyleLbl="node0" presStyleIdx="0" presStyleCnt="1">
        <dgm:presLayoutVars>
          <dgm:chPref val="3"/>
        </dgm:presLayoutVars>
      </dgm:prSet>
      <dgm:spPr/>
    </dgm:pt>
    <dgm:pt modelId="{1A6BEA6C-0993-43A4-AF74-A14F2C4830CF}" type="pres">
      <dgm:prSet presAssocID="{9E3FD723-DE61-4038-8E40-7A1DC62BC5D8}" presName="parTransOne" presStyleCnt="0"/>
      <dgm:spPr/>
    </dgm:pt>
    <dgm:pt modelId="{FC0E7FB2-F3DF-43BC-BE5D-E498B43472CC}" type="pres">
      <dgm:prSet presAssocID="{9E3FD723-DE61-4038-8E40-7A1DC62BC5D8}" presName="horzOne" presStyleCnt="0"/>
      <dgm:spPr/>
    </dgm:pt>
    <dgm:pt modelId="{C239EBA6-F7D7-4654-BAD1-CDFFED8BC56C}" type="pres">
      <dgm:prSet presAssocID="{B070B303-6181-401E-B921-39B27EDA53F8}" presName="vertTwo" presStyleCnt="0"/>
      <dgm:spPr/>
    </dgm:pt>
    <dgm:pt modelId="{26220167-554C-44E0-8D4D-DE079FA4E7B6}" type="pres">
      <dgm:prSet presAssocID="{B070B303-6181-401E-B921-39B27EDA53F8}" presName="txTwo" presStyleLbl="node2" presStyleIdx="0" presStyleCnt="4">
        <dgm:presLayoutVars>
          <dgm:chPref val="3"/>
        </dgm:presLayoutVars>
      </dgm:prSet>
      <dgm:spPr/>
    </dgm:pt>
    <dgm:pt modelId="{04BF8807-51B3-480C-9044-797F347DF281}" type="pres">
      <dgm:prSet presAssocID="{B070B303-6181-401E-B921-39B27EDA53F8}" presName="horzTwo" presStyleCnt="0"/>
      <dgm:spPr/>
    </dgm:pt>
    <dgm:pt modelId="{887BA303-1D1D-483D-9A48-D70F7B17279C}" type="pres">
      <dgm:prSet presAssocID="{4459C050-3DDD-4471-BD94-CE6379E7BAAA}" presName="sibSpaceTwo" presStyleCnt="0"/>
      <dgm:spPr/>
    </dgm:pt>
    <dgm:pt modelId="{20F58661-9C3E-4205-83A9-DFB6EC006949}" type="pres">
      <dgm:prSet presAssocID="{7693C759-99E3-444A-B959-CCF68F8F5074}" presName="vertTwo" presStyleCnt="0"/>
      <dgm:spPr/>
    </dgm:pt>
    <dgm:pt modelId="{D84DC7DB-A851-44D4-96D9-D730A9709EF4}" type="pres">
      <dgm:prSet presAssocID="{7693C759-99E3-444A-B959-CCF68F8F5074}" presName="txTwo" presStyleLbl="node2" presStyleIdx="1" presStyleCnt="4">
        <dgm:presLayoutVars>
          <dgm:chPref val="3"/>
        </dgm:presLayoutVars>
      </dgm:prSet>
      <dgm:spPr/>
    </dgm:pt>
    <dgm:pt modelId="{CDB3D2A6-D6A1-47B2-BAEB-DDA062F55520}" type="pres">
      <dgm:prSet presAssocID="{7693C759-99E3-444A-B959-CCF68F8F5074}" presName="horzTwo" presStyleCnt="0"/>
      <dgm:spPr/>
    </dgm:pt>
    <dgm:pt modelId="{F723BFCF-2A18-4B85-B6CC-3AAD99E28F52}" type="pres">
      <dgm:prSet presAssocID="{C3185354-7600-43C1-9535-CA2C0505C149}" presName="sibSpaceTwo" presStyleCnt="0"/>
      <dgm:spPr/>
    </dgm:pt>
    <dgm:pt modelId="{0DC6334A-B94F-4630-9248-C1938604919E}" type="pres">
      <dgm:prSet presAssocID="{5D119AB5-3997-4A52-B0C9-25D2A0D7149B}" presName="vertTwo" presStyleCnt="0"/>
      <dgm:spPr/>
    </dgm:pt>
    <dgm:pt modelId="{B9A79ADC-5652-4B04-B9BB-278F4DB2AC60}" type="pres">
      <dgm:prSet presAssocID="{5D119AB5-3997-4A52-B0C9-25D2A0D7149B}" presName="txTwo" presStyleLbl="node2" presStyleIdx="2" presStyleCnt="4">
        <dgm:presLayoutVars>
          <dgm:chPref val="3"/>
        </dgm:presLayoutVars>
      </dgm:prSet>
      <dgm:spPr/>
    </dgm:pt>
    <dgm:pt modelId="{11C408B1-D9D8-4101-B179-5D4C4FFC33DF}" type="pres">
      <dgm:prSet presAssocID="{5D119AB5-3997-4A52-B0C9-25D2A0D7149B}" presName="horzTwo" presStyleCnt="0"/>
      <dgm:spPr/>
    </dgm:pt>
    <dgm:pt modelId="{5E9523A6-C7B0-4FDA-9589-61FFEB289299}" type="pres">
      <dgm:prSet presAssocID="{A75D2C4D-6022-4C3B-BD6E-15A635F25282}" presName="sibSpaceTwo" presStyleCnt="0"/>
      <dgm:spPr/>
    </dgm:pt>
    <dgm:pt modelId="{9EADF916-1CCE-4B68-BFCC-2438DC414691}" type="pres">
      <dgm:prSet presAssocID="{A2A1634A-5912-40CC-902F-E43AB17DEE94}" presName="vertTwo" presStyleCnt="0"/>
      <dgm:spPr/>
    </dgm:pt>
    <dgm:pt modelId="{EC48D415-2592-4FFD-9B76-EAC8D074D7C0}" type="pres">
      <dgm:prSet presAssocID="{A2A1634A-5912-40CC-902F-E43AB17DEE94}" presName="txTwo" presStyleLbl="node2" presStyleIdx="3" presStyleCnt="4">
        <dgm:presLayoutVars>
          <dgm:chPref val="3"/>
        </dgm:presLayoutVars>
      </dgm:prSet>
      <dgm:spPr/>
    </dgm:pt>
    <dgm:pt modelId="{B97EC567-4CB4-4BA4-96E9-2B5331D4243C}" type="pres">
      <dgm:prSet presAssocID="{A2A1634A-5912-40CC-902F-E43AB17DEE94}" presName="horzTwo" presStyleCnt="0"/>
      <dgm:spPr/>
    </dgm:pt>
  </dgm:ptLst>
  <dgm:cxnLst>
    <dgm:cxn modelId="{53B1F91A-8604-43F6-860E-9B4643C6BAC9}" type="presOf" srcId="{7693C759-99E3-444A-B959-CCF68F8F5074}" destId="{D84DC7DB-A851-44D4-96D9-D730A9709EF4}" srcOrd="0" destOrd="0" presId="urn:microsoft.com/office/officeart/2005/8/layout/architecture"/>
    <dgm:cxn modelId="{F7FC6422-0D98-4B6B-915A-59AF736972A9}" srcId="{9E3FD723-DE61-4038-8E40-7A1DC62BC5D8}" destId="{7693C759-99E3-444A-B959-CCF68F8F5074}" srcOrd="1" destOrd="0" parTransId="{4E6C5B2C-1D32-486D-B7B0-101EA681C45D}" sibTransId="{C3185354-7600-43C1-9535-CA2C0505C149}"/>
    <dgm:cxn modelId="{3ABA7822-FF29-443C-B4AE-0533E10E32A8}" type="presOf" srcId="{9E3FD723-DE61-4038-8E40-7A1DC62BC5D8}" destId="{E6CDB7CD-89D6-4562-AF2D-017D2FFE54AB}" srcOrd="0" destOrd="0" presId="urn:microsoft.com/office/officeart/2005/8/layout/architecture"/>
    <dgm:cxn modelId="{A2B76239-0EF8-41C1-8A05-D5D078E3BB73}" srcId="{9E3FD723-DE61-4038-8E40-7A1DC62BC5D8}" destId="{A2A1634A-5912-40CC-902F-E43AB17DEE94}" srcOrd="3" destOrd="0" parTransId="{D54BB0D2-E71C-45BD-AACE-150D3AC91536}" sibTransId="{388A2419-E121-4113-A725-E4413D9477DA}"/>
    <dgm:cxn modelId="{25081760-4243-452F-8049-21BED0F6BB65}" type="presOf" srcId="{B070B303-6181-401E-B921-39B27EDA53F8}" destId="{26220167-554C-44E0-8D4D-DE079FA4E7B6}" srcOrd="0" destOrd="0" presId="urn:microsoft.com/office/officeart/2005/8/layout/architecture"/>
    <dgm:cxn modelId="{56BF1961-CD70-45BA-91EB-871A8B1ECA76}" type="presOf" srcId="{5D119AB5-3997-4A52-B0C9-25D2A0D7149B}" destId="{B9A79ADC-5652-4B04-B9BB-278F4DB2AC60}" srcOrd="0" destOrd="0" presId="urn:microsoft.com/office/officeart/2005/8/layout/architecture"/>
    <dgm:cxn modelId="{B640CB71-5657-4BB0-8C5B-013B32F1D924}" srcId="{048DF701-11FE-4676-9217-7B127D72E087}" destId="{9E3FD723-DE61-4038-8E40-7A1DC62BC5D8}" srcOrd="0" destOrd="0" parTransId="{C247B86D-DF77-4FC1-ABD3-0E4975FE6248}" sibTransId="{4BDC417C-C420-4E94-A3BC-DE9A1A4B59D4}"/>
    <dgm:cxn modelId="{BFBF78B8-9036-41DF-A4DE-CB325C8DA06A}" srcId="{9E3FD723-DE61-4038-8E40-7A1DC62BC5D8}" destId="{B070B303-6181-401E-B921-39B27EDA53F8}" srcOrd="0" destOrd="0" parTransId="{0DA9BDD2-0BF5-4163-BDBF-DFB893FFBD91}" sibTransId="{4459C050-3DDD-4471-BD94-CE6379E7BAAA}"/>
    <dgm:cxn modelId="{18FF3DE3-EA34-49DA-9B51-34C29CA5DE7F}" srcId="{9E3FD723-DE61-4038-8E40-7A1DC62BC5D8}" destId="{5D119AB5-3997-4A52-B0C9-25D2A0D7149B}" srcOrd="2" destOrd="0" parTransId="{C7ED9175-4159-437C-917E-D80D984955F7}" sibTransId="{A75D2C4D-6022-4C3B-BD6E-15A635F25282}"/>
    <dgm:cxn modelId="{D0E3DAEC-3EE2-4B85-A374-F4863D69DCFA}" type="presOf" srcId="{048DF701-11FE-4676-9217-7B127D72E087}" destId="{A86A7E50-365A-4D72-95F8-EDC90D012B24}" srcOrd="0" destOrd="0" presId="urn:microsoft.com/office/officeart/2005/8/layout/architecture"/>
    <dgm:cxn modelId="{8E78E5F8-B72F-4D27-99C0-BCD2E5330B69}" type="presOf" srcId="{A2A1634A-5912-40CC-902F-E43AB17DEE94}" destId="{EC48D415-2592-4FFD-9B76-EAC8D074D7C0}" srcOrd="0" destOrd="0" presId="urn:microsoft.com/office/officeart/2005/8/layout/architecture"/>
    <dgm:cxn modelId="{D0278BA7-876B-4002-A0AB-4C380CF36C4B}" type="presParOf" srcId="{A86A7E50-365A-4D72-95F8-EDC90D012B24}" destId="{A5B16152-A0B7-4C89-A8C6-C0E89A0C70B5}" srcOrd="0" destOrd="0" presId="urn:microsoft.com/office/officeart/2005/8/layout/architecture"/>
    <dgm:cxn modelId="{09B3BDC5-5634-4FBE-B466-7E129B40E666}" type="presParOf" srcId="{A5B16152-A0B7-4C89-A8C6-C0E89A0C70B5}" destId="{E6CDB7CD-89D6-4562-AF2D-017D2FFE54AB}" srcOrd="0" destOrd="0" presId="urn:microsoft.com/office/officeart/2005/8/layout/architecture"/>
    <dgm:cxn modelId="{6FA94542-498A-4DA6-B005-AC163AF7842A}" type="presParOf" srcId="{A5B16152-A0B7-4C89-A8C6-C0E89A0C70B5}" destId="{1A6BEA6C-0993-43A4-AF74-A14F2C4830CF}" srcOrd="1" destOrd="0" presId="urn:microsoft.com/office/officeart/2005/8/layout/architecture"/>
    <dgm:cxn modelId="{9A67D8FF-11E0-41BD-9F7F-F9C355C85022}" type="presParOf" srcId="{A5B16152-A0B7-4C89-A8C6-C0E89A0C70B5}" destId="{FC0E7FB2-F3DF-43BC-BE5D-E498B43472CC}" srcOrd="2" destOrd="0" presId="urn:microsoft.com/office/officeart/2005/8/layout/architecture"/>
    <dgm:cxn modelId="{E57BA211-B77E-41AC-AAF7-28552664FC51}" type="presParOf" srcId="{FC0E7FB2-F3DF-43BC-BE5D-E498B43472CC}" destId="{C239EBA6-F7D7-4654-BAD1-CDFFED8BC56C}" srcOrd="0" destOrd="0" presId="urn:microsoft.com/office/officeart/2005/8/layout/architecture"/>
    <dgm:cxn modelId="{37107023-2E63-4BCD-90BC-532A218300C5}" type="presParOf" srcId="{C239EBA6-F7D7-4654-BAD1-CDFFED8BC56C}" destId="{26220167-554C-44E0-8D4D-DE079FA4E7B6}" srcOrd="0" destOrd="0" presId="urn:microsoft.com/office/officeart/2005/8/layout/architecture"/>
    <dgm:cxn modelId="{416C0DC0-99E5-4806-BD05-9A4A54B07EFD}" type="presParOf" srcId="{C239EBA6-F7D7-4654-BAD1-CDFFED8BC56C}" destId="{04BF8807-51B3-480C-9044-797F347DF281}" srcOrd="1" destOrd="0" presId="urn:microsoft.com/office/officeart/2005/8/layout/architecture"/>
    <dgm:cxn modelId="{20A55ABB-46D4-400A-B482-E920DB4AAD63}" type="presParOf" srcId="{FC0E7FB2-F3DF-43BC-BE5D-E498B43472CC}" destId="{887BA303-1D1D-483D-9A48-D70F7B17279C}" srcOrd="1" destOrd="0" presId="urn:microsoft.com/office/officeart/2005/8/layout/architecture"/>
    <dgm:cxn modelId="{2B74A3E5-391A-43C4-BFDF-52612B5064DB}" type="presParOf" srcId="{FC0E7FB2-F3DF-43BC-BE5D-E498B43472CC}" destId="{20F58661-9C3E-4205-83A9-DFB6EC006949}" srcOrd="2" destOrd="0" presId="urn:microsoft.com/office/officeart/2005/8/layout/architecture"/>
    <dgm:cxn modelId="{BE4405C7-CB79-44A9-A592-7AC2775EA8EB}" type="presParOf" srcId="{20F58661-9C3E-4205-83A9-DFB6EC006949}" destId="{D84DC7DB-A851-44D4-96D9-D730A9709EF4}" srcOrd="0" destOrd="0" presId="urn:microsoft.com/office/officeart/2005/8/layout/architecture"/>
    <dgm:cxn modelId="{39B4A5F7-97F3-4272-84DD-6208E26D94B1}" type="presParOf" srcId="{20F58661-9C3E-4205-83A9-DFB6EC006949}" destId="{CDB3D2A6-D6A1-47B2-BAEB-DDA062F55520}" srcOrd="1" destOrd="0" presId="urn:microsoft.com/office/officeart/2005/8/layout/architecture"/>
    <dgm:cxn modelId="{378CEF15-C654-46CC-B811-C04A7E94A588}" type="presParOf" srcId="{FC0E7FB2-F3DF-43BC-BE5D-E498B43472CC}" destId="{F723BFCF-2A18-4B85-B6CC-3AAD99E28F52}" srcOrd="3" destOrd="0" presId="urn:microsoft.com/office/officeart/2005/8/layout/architecture"/>
    <dgm:cxn modelId="{544A5607-714B-4CB6-B652-890EAC5BEC7F}" type="presParOf" srcId="{FC0E7FB2-F3DF-43BC-BE5D-E498B43472CC}" destId="{0DC6334A-B94F-4630-9248-C1938604919E}" srcOrd="4" destOrd="0" presId="urn:microsoft.com/office/officeart/2005/8/layout/architecture"/>
    <dgm:cxn modelId="{6D6D870D-1C7E-463E-910C-DB5EE60C7CC5}" type="presParOf" srcId="{0DC6334A-B94F-4630-9248-C1938604919E}" destId="{B9A79ADC-5652-4B04-B9BB-278F4DB2AC60}" srcOrd="0" destOrd="0" presId="urn:microsoft.com/office/officeart/2005/8/layout/architecture"/>
    <dgm:cxn modelId="{76C03C06-2883-4E2A-A1DA-783CC6156C04}" type="presParOf" srcId="{0DC6334A-B94F-4630-9248-C1938604919E}" destId="{11C408B1-D9D8-4101-B179-5D4C4FFC33DF}" srcOrd="1" destOrd="0" presId="urn:microsoft.com/office/officeart/2005/8/layout/architecture"/>
    <dgm:cxn modelId="{17B2417F-0711-41D2-BEAC-D456E1D9A96F}" type="presParOf" srcId="{FC0E7FB2-F3DF-43BC-BE5D-E498B43472CC}" destId="{5E9523A6-C7B0-4FDA-9589-61FFEB289299}" srcOrd="5" destOrd="0" presId="urn:microsoft.com/office/officeart/2005/8/layout/architecture"/>
    <dgm:cxn modelId="{C1FE8E9A-96DB-4943-B84C-929E9947C39B}" type="presParOf" srcId="{FC0E7FB2-F3DF-43BC-BE5D-E498B43472CC}" destId="{9EADF916-1CCE-4B68-BFCC-2438DC414691}" srcOrd="6" destOrd="0" presId="urn:microsoft.com/office/officeart/2005/8/layout/architecture"/>
    <dgm:cxn modelId="{C5B9C543-1FE2-4DCA-A36D-07E9394E26FA}" type="presParOf" srcId="{9EADF916-1CCE-4B68-BFCC-2438DC414691}" destId="{EC48D415-2592-4FFD-9B76-EAC8D074D7C0}" srcOrd="0" destOrd="0" presId="urn:microsoft.com/office/officeart/2005/8/layout/architecture"/>
    <dgm:cxn modelId="{B6F1CA8C-21DA-43CE-B1B3-D0523D7AED31}" type="presParOf" srcId="{9EADF916-1CCE-4B68-BFCC-2438DC414691}" destId="{B97EC567-4CB4-4BA4-96E9-2B5331D4243C}" srcOrd="1" destOrd="0" presId="urn:microsoft.com/office/officeart/2005/8/layout/archite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6594342-9E77-47F2-8FF6-7A81CCF9EBAE}" type="doc">
      <dgm:prSet loTypeId="urn:microsoft.com/office/officeart/2008/layout/PictureAccent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DO"/>
        </a:p>
      </dgm:t>
    </dgm:pt>
    <dgm:pt modelId="{0A03187B-4E09-4658-9AB6-E8A16934BB08}">
      <dgm:prSet/>
      <dgm:spPr/>
      <dgm:t>
        <a:bodyPr/>
        <a:lstStyle/>
        <a:p>
          <a:r>
            <a:rPr lang="es-DO"/>
            <a:t>El PA </a:t>
          </a:r>
          <a:r>
            <a:rPr lang="es-DO" b="1"/>
            <a:t>aumenta el riesgo cardiovascular y renal</a:t>
          </a:r>
          <a:r>
            <a:rPr lang="es-DO"/>
            <a:t>, independientemente de la presión arterial:</a:t>
          </a:r>
        </a:p>
      </dgm:t>
    </dgm:pt>
    <dgm:pt modelId="{DE538289-B1E9-416A-B040-A3358C187663}" type="parTrans" cxnId="{47402FAE-A342-4E77-B539-3EBB1133784E}">
      <dgm:prSet/>
      <dgm:spPr/>
      <dgm:t>
        <a:bodyPr/>
        <a:lstStyle/>
        <a:p>
          <a:endParaRPr lang="es-DO"/>
        </a:p>
      </dgm:t>
    </dgm:pt>
    <dgm:pt modelId="{2F9C8EB0-E6DA-46BE-AD2A-008166E2530A}" type="sibTrans" cxnId="{47402FAE-A342-4E77-B539-3EBB1133784E}">
      <dgm:prSet/>
      <dgm:spPr/>
      <dgm:t>
        <a:bodyPr/>
        <a:lstStyle/>
        <a:p>
          <a:endParaRPr lang="es-DO"/>
        </a:p>
      </dgm:t>
    </dgm:pt>
    <dgm:pt modelId="{44B1BF07-85C6-493D-B98D-A8F2815C7E98}">
      <dgm:prSet/>
      <dgm:spPr/>
      <dgm:t>
        <a:bodyPr/>
        <a:lstStyle/>
        <a:p>
          <a:r>
            <a:rPr lang="es-DO"/>
            <a:t>2.6 veces más ACV.</a:t>
          </a:r>
        </a:p>
      </dgm:t>
    </dgm:pt>
    <dgm:pt modelId="{96990D5A-F33D-45DE-9CF9-EB2827126E24}" type="parTrans" cxnId="{BD35A8F2-04C2-4791-93F4-7541386116B5}">
      <dgm:prSet/>
      <dgm:spPr/>
      <dgm:t>
        <a:bodyPr/>
        <a:lstStyle/>
        <a:p>
          <a:endParaRPr lang="es-DO"/>
        </a:p>
      </dgm:t>
    </dgm:pt>
    <dgm:pt modelId="{625AB87B-8A0D-4508-96AA-CB72E9544500}" type="sibTrans" cxnId="{BD35A8F2-04C2-4791-93F4-7541386116B5}">
      <dgm:prSet/>
      <dgm:spPr/>
      <dgm:t>
        <a:bodyPr/>
        <a:lstStyle/>
        <a:p>
          <a:endParaRPr lang="es-DO"/>
        </a:p>
      </dgm:t>
    </dgm:pt>
    <dgm:pt modelId="{5FFBFBBC-60C1-4A3A-AE5B-EDD3CEF64FDA}">
      <dgm:prSet/>
      <dgm:spPr/>
      <dgm:t>
        <a:bodyPr/>
        <a:lstStyle/>
        <a:p>
          <a:r>
            <a:rPr lang="es-DO"/>
            <a:t>3.5 veces más fibrilación auricular.</a:t>
          </a:r>
        </a:p>
      </dgm:t>
    </dgm:pt>
    <dgm:pt modelId="{E00AC924-297F-4DC2-94AC-830D70365E6B}" type="parTrans" cxnId="{3E7AA7F1-F8FB-4F0D-9E39-6A30E5C1C607}">
      <dgm:prSet/>
      <dgm:spPr/>
      <dgm:t>
        <a:bodyPr/>
        <a:lstStyle/>
        <a:p>
          <a:endParaRPr lang="es-DO"/>
        </a:p>
      </dgm:t>
    </dgm:pt>
    <dgm:pt modelId="{1FC54B6C-7718-44A9-90DA-97E55F2A27D5}" type="sibTrans" cxnId="{3E7AA7F1-F8FB-4F0D-9E39-6A30E5C1C607}">
      <dgm:prSet/>
      <dgm:spPr/>
      <dgm:t>
        <a:bodyPr/>
        <a:lstStyle/>
        <a:p>
          <a:endParaRPr lang="es-DO"/>
        </a:p>
      </dgm:t>
    </dgm:pt>
    <dgm:pt modelId="{25E8F302-E8E2-45CB-ADD3-09C77AD0A7A3}">
      <dgm:prSet/>
      <dgm:spPr/>
      <dgm:t>
        <a:bodyPr/>
        <a:lstStyle/>
        <a:p>
          <a:r>
            <a:rPr lang="es-DO"/>
            <a:t>2 veces más insuficiencia cardíaca.</a:t>
          </a:r>
        </a:p>
      </dgm:t>
    </dgm:pt>
    <dgm:pt modelId="{665282AD-5F06-462C-9D3C-50F29EF8071E}" type="parTrans" cxnId="{8587F321-6523-4CEF-A1FD-FDA0267884B1}">
      <dgm:prSet/>
      <dgm:spPr/>
      <dgm:t>
        <a:bodyPr/>
        <a:lstStyle/>
        <a:p>
          <a:endParaRPr lang="es-DO"/>
        </a:p>
      </dgm:t>
    </dgm:pt>
    <dgm:pt modelId="{72135411-4170-4436-A7A4-EBDA25DDAA67}" type="sibTrans" cxnId="{8587F321-6523-4CEF-A1FD-FDA0267884B1}">
      <dgm:prSet/>
      <dgm:spPr/>
      <dgm:t>
        <a:bodyPr/>
        <a:lstStyle/>
        <a:p>
          <a:endParaRPr lang="es-DO"/>
        </a:p>
      </dgm:t>
    </dgm:pt>
    <dgm:pt modelId="{D94C279D-51B9-4C24-9889-C370A05E6998}">
      <dgm:prSet/>
      <dgm:spPr/>
      <dgm:t>
        <a:bodyPr/>
        <a:lstStyle/>
        <a:p>
          <a:r>
            <a:rPr lang="es-DO"/>
            <a:t>2–3 veces más proteinuria/albuminuria.</a:t>
          </a:r>
        </a:p>
      </dgm:t>
    </dgm:pt>
    <dgm:pt modelId="{D7DCFCEB-16C7-4EEB-8BFB-B080F3B64D06}" type="parTrans" cxnId="{C105BF58-9CBF-4F72-82DF-D85D64EC2BF4}">
      <dgm:prSet/>
      <dgm:spPr/>
      <dgm:t>
        <a:bodyPr/>
        <a:lstStyle/>
        <a:p>
          <a:endParaRPr lang="es-DO"/>
        </a:p>
      </dgm:t>
    </dgm:pt>
    <dgm:pt modelId="{E70E6A15-FABC-48AF-825E-4AE68ECE4C95}" type="sibTrans" cxnId="{C105BF58-9CBF-4F72-82DF-D85D64EC2BF4}">
      <dgm:prSet/>
      <dgm:spPr/>
      <dgm:t>
        <a:bodyPr/>
        <a:lstStyle/>
        <a:p>
          <a:endParaRPr lang="es-DO"/>
        </a:p>
      </dgm:t>
    </dgm:pt>
    <dgm:pt modelId="{4ECF2175-9EA4-4ECD-85C9-6DFBDDB56AB1}" type="pres">
      <dgm:prSet presAssocID="{86594342-9E77-47F2-8FF6-7A81CCF9EBAE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543AA922-6130-4355-9E3B-CFCC593916F3}" type="pres">
      <dgm:prSet presAssocID="{0A03187B-4E09-4658-9AB6-E8A16934BB08}" presName="root" presStyleCnt="0">
        <dgm:presLayoutVars>
          <dgm:chMax/>
          <dgm:chPref val="4"/>
        </dgm:presLayoutVars>
      </dgm:prSet>
      <dgm:spPr/>
    </dgm:pt>
    <dgm:pt modelId="{C34EA5D1-DAA6-477E-9660-28E9FDA03C47}" type="pres">
      <dgm:prSet presAssocID="{0A03187B-4E09-4658-9AB6-E8A16934BB08}" presName="rootComposite" presStyleCnt="0">
        <dgm:presLayoutVars/>
      </dgm:prSet>
      <dgm:spPr/>
    </dgm:pt>
    <dgm:pt modelId="{8BC28A3C-E834-4E5D-84EE-57CCD13F6812}" type="pres">
      <dgm:prSet presAssocID="{0A03187B-4E09-4658-9AB6-E8A16934BB08}" presName="rootText" presStyleLbl="node0" presStyleIdx="0" presStyleCnt="1">
        <dgm:presLayoutVars>
          <dgm:chMax/>
          <dgm:chPref val="4"/>
        </dgm:presLayoutVars>
      </dgm:prSet>
      <dgm:spPr/>
    </dgm:pt>
    <dgm:pt modelId="{3E59C411-4D87-437A-90EA-575EE357D0AD}" type="pres">
      <dgm:prSet presAssocID="{0A03187B-4E09-4658-9AB6-E8A16934BB08}" presName="childShape" presStyleCnt="0">
        <dgm:presLayoutVars>
          <dgm:chMax val="0"/>
          <dgm:chPref val="0"/>
        </dgm:presLayoutVars>
      </dgm:prSet>
      <dgm:spPr/>
    </dgm:pt>
    <dgm:pt modelId="{79E151CB-C6F2-4511-B83F-D8EC5A8DF016}" type="pres">
      <dgm:prSet presAssocID="{44B1BF07-85C6-493D-B98D-A8F2815C7E98}" presName="childComposite" presStyleCnt="0">
        <dgm:presLayoutVars>
          <dgm:chMax val="0"/>
          <dgm:chPref val="0"/>
        </dgm:presLayoutVars>
      </dgm:prSet>
      <dgm:spPr/>
    </dgm:pt>
    <dgm:pt modelId="{0B26F897-83A0-4E34-922F-662333EB44BF}" type="pres">
      <dgm:prSet presAssocID="{44B1BF07-85C6-493D-B98D-A8F2815C7E98}" presName="Image" presStyleLbl="node1" presStyleIdx="0" presStyleCnt="4"/>
      <dgm:spPr>
        <a:blipFill>
          <a:blip xmlns:r="http://schemas.openxmlformats.org/officeDocument/2006/relationships" r:embed="rId1"/>
          <a:srcRect/>
          <a:stretch>
            <a:fillRect l="-32000" r="-32000"/>
          </a:stretch>
        </a:blipFill>
      </dgm:spPr>
    </dgm:pt>
    <dgm:pt modelId="{F6A4895E-4C7A-49BD-BDE6-5C5EDB42DD71}" type="pres">
      <dgm:prSet presAssocID="{44B1BF07-85C6-493D-B98D-A8F2815C7E98}" presName="childText" presStyleLbl="lnNode1" presStyleIdx="0" presStyleCnt="4">
        <dgm:presLayoutVars>
          <dgm:chMax val="0"/>
          <dgm:chPref val="0"/>
          <dgm:bulletEnabled val="1"/>
        </dgm:presLayoutVars>
      </dgm:prSet>
      <dgm:spPr/>
    </dgm:pt>
    <dgm:pt modelId="{1D376A38-68C6-43D7-89E8-13AA21578A38}" type="pres">
      <dgm:prSet presAssocID="{5FFBFBBC-60C1-4A3A-AE5B-EDD3CEF64FDA}" presName="childComposite" presStyleCnt="0">
        <dgm:presLayoutVars>
          <dgm:chMax val="0"/>
          <dgm:chPref val="0"/>
        </dgm:presLayoutVars>
      </dgm:prSet>
      <dgm:spPr/>
    </dgm:pt>
    <dgm:pt modelId="{DFA0BCF4-F310-4BAB-BBDF-61AAA83B4DD6}" type="pres">
      <dgm:prSet presAssocID="{5FFBFBBC-60C1-4A3A-AE5B-EDD3CEF64FDA}" presName="Image" presStyleLbl="node1" presStyleIdx="1" presStyleCnt="4"/>
      <dgm:spPr>
        <a:blipFill rotWithShape="1">
          <a:blip xmlns:r="http://schemas.openxmlformats.org/officeDocument/2006/relationships" r:embed="rId2"/>
          <a:srcRect/>
          <a:stretch>
            <a:fillRect l="-50000" r="-50000"/>
          </a:stretch>
        </a:blipFill>
      </dgm:spPr>
    </dgm:pt>
    <dgm:pt modelId="{22F0BA36-5B08-4AFA-91D5-B2B637280D6C}" type="pres">
      <dgm:prSet presAssocID="{5FFBFBBC-60C1-4A3A-AE5B-EDD3CEF64FDA}" presName="childText" presStyleLbl="lnNode1" presStyleIdx="1" presStyleCnt="4">
        <dgm:presLayoutVars>
          <dgm:chMax val="0"/>
          <dgm:chPref val="0"/>
          <dgm:bulletEnabled val="1"/>
        </dgm:presLayoutVars>
      </dgm:prSet>
      <dgm:spPr/>
    </dgm:pt>
    <dgm:pt modelId="{294994F4-DB28-4BEF-9C8B-397026AA02F6}" type="pres">
      <dgm:prSet presAssocID="{25E8F302-E8E2-45CB-ADD3-09C77AD0A7A3}" presName="childComposite" presStyleCnt="0">
        <dgm:presLayoutVars>
          <dgm:chMax val="0"/>
          <dgm:chPref val="0"/>
        </dgm:presLayoutVars>
      </dgm:prSet>
      <dgm:spPr/>
    </dgm:pt>
    <dgm:pt modelId="{1804F782-53E8-48F7-AB24-40530EBE3023}" type="pres">
      <dgm:prSet presAssocID="{25E8F302-E8E2-45CB-ADD3-09C77AD0A7A3}" presName="Image" presStyleLbl="node1" presStyleIdx="2" presStyleCnt="4"/>
      <dgm:spPr>
        <a:blipFill rotWithShape="1">
          <a:blip xmlns:r="http://schemas.openxmlformats.org/officeDocument/2006/relationships" r:embed="rId3"/>
          <a:srcRect/>
          <a:stretch>
            <a:fillRect l="-17000" r="-17000"/>
          </a:stretch>
        </a:blipFill>
      </dgm:spPr>
    </dgm:pt>
    <dgm:pt modelId="{88BF5C3E-4BD8-4327-8B38-701B49B5169D}" type="pres">
      <dgm:prSet presAssocID="{25E8F302-E8E2-45CB-ADD3-09C77AD0A7A3}" presName="childText" presStyleLbl="lnNode1" presStyleIdx="2" presStyleCnt="4">
        <dgm:presLayoutVars>
          <dgm:chMax val="0"/>
          <dgm:chPref val="0"/>
          <dgm:bulletEnabled val="1"/>
        </dgm:presLayoutVars>
      </dgm:prSet>
      <dgm:spPr/>
    </dgm:pt>
    <dgm:pt modelId="{7CD76BCD-6C9C-4D39-9192-9E065258BD89}" type="pres">
      <dgm:prSet presAssocID="{D94C279D-51B9-4C24-9889-C370A05E6998}" presName="childComposite" presStyleCnt="0">
        <dgm:presLayoutVars>
          <dgm:chMax val="0"/>
          <dgm:chPref val="0"/>
        </dgm:presLayoutVars>
      </dgm:prSet>
      <dgm:spPr/>
    </dgm:pt>
    <dgm:pt modelId="{1FCBC204-0F5A-4705-BA07-F5F2C4C0E47D}" type="pres">
      <dgm:prSet presAssocID="{D94C279D-51B9-4C24-9889-C370A05E6998}" presName="Image" presStyleLbl="node1" presStyleIdx="3" presStyleCnt="4"/>
      <dgm:spPr>
        <a:blipFill rotWithShape="1">
          <a:blip xmlns:r="http://schemas.openxmlformats.org/officeDocument/2006/relationships" r:embed="rId4"/>
          <a:srcRect/>
          <a:stretch>
            <a:fillRect l="-67000" r="-67000"/>
          </a:stretch>
        </a:blipFill>
      </dgm:spPr>
    </dgm:pt>
    <dgm:pt modelId="{6CF43767-E000-4BC5-9C42-5CD0C560F73B}" type="pres">
      <dgm:prSet presAssocID="{D94C279D-51B9-4C24-9889-C370A05E6998}" presName="childText" presStyleLbl="ln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8587F321-6523-4CEF-A1FD-FDA0267884B1}" srcId="{0A03187B-4E09-4658-9AB6-E8A16934BB08}" destId="{25E8F302-E8E2-45CB-ADD3-09C77AD0A7A3}" srcOrd="2" destOrd="0" parTransId="{665282AD-5F06-462C-9D3C-50F29EF8071E}" sibTransId="{72135411-4170-4436-A7A4-EBDA25DDAA67}"/>
    <dgm:cxn modelId="{48B99929-D554-4571-A45D-EA35F4C40912}" type="presOf" srcId="{5FFBFBBC-60C1-4A3A-AE5B-EDD3CEF64FDA}" destId="{22F0BA36-5B08-4AFA-91D5-B2B637280D6C}" srcOrd="0" destOrd="0" presId="urn:microsoft.com/office/officeart/2008/layout/PictureAccentList"/>
    <dgm:cxn modelId="{BFD8173A-B473-4A7C-926F-76B6DA95E000}" type="presOf" srcId="{D94C279D-51B9-4C24-9889-C370A05E6998}" destId="{6CF43767-E000-4BC5-9C42-5CD0C560F73B}" srcOrd="0" destOrd="0" presId="urn:microsoft.com/office/officeart/2008/layout/PictureAccentList"/>
    <dgm:cxn modelId="{C105BF58-9CBF-4F72-82DF-D85D64EC2BF4}" srcId="{0A03187B-4E09-4658-9AB6-E8A16934BB08}" destId="{D94C279D-51B9-4C24-9889-C370A05E6998}" srcOrd="3" destOrd="0" parTransId="{D7DCFCEB-16C7-4EEB-8BFB-B080F3B64D06}" sibTransId="{E70E6A15-FABC-48AF-825E-4AE68ECE4C95}"/>
    <dgm:cxn modelId="{5368355C-1F3F-4557-8EB0-836E7C029BC2}" type="presOf" srcId="{44B1BF07-85C6-493D-B98D-A8F2815C7E98}" destId="{F6A4895E-4C7A-49BD-BDE6-5C5EDB42DD71}" srcOrd="0" destOrd="0" presId="urn:microsoft.com/office/officeart/2008/layout/PictureAccentList"/>
    <dgm:cxn modelId="{47402FAE-A342-4E77-B539-3EBB1133784E}" srcId="{86594342-9E77-47F2-8FF6-7A81CCF9EBAE}" destId="{0A03187B-4E09-4658-9AB6-E8A16934BB08}" srcOrd="0" destOrd="0" parTransId="{DE538289-B1E9-416A-B040-A3358C187663}" sibTransId="{2F9C8EB0-E6DA-46BE-AD2A-008166E2530A}"/>
    <dgm:cxn modelId="{7A9D40C9-EC17-4F9B-A443-C6D1FCF32014}" type="presOf" srcId="{25E8F302-E8E2-45CB-ADD3-09C77AD0A7A3}" destId="{88BF5C3E-4BD8-4327-8B38-701B49B5169D}" srcOrd="0" destOrd="0" presId="urn:microsoft.com/office/officeart/2008/layout/PictureAccentList"/>
    <dgm:cxn modelId="{0B18DFDA-FE10-4FBA-8B27-DB29BFC9CBF0}" type="presOf" srcId="{0A03187B-4E09-4658-9AB6-E8A16934BB08}" destId="{8BC28A3C-E834-4E5D-84EE-57CCD13F6812}" srcOrd="0" destOrd="0" presId="urn:microsoft.com/office/officeart/2008/layout/PictureAccentList"/>
    <dgm:cxn modelId="{D4DEB3F0-8CC5-40C2-8E6E-E63FB2F52113}" type="presOf" srcId="{86594342-9E77-47F2-8FF6-7A81CCF9EBAE}" destId="{4ECF2175-9EA4-4ECD-85C9-6DFBDDB56AB1}" srcOrd="0" destOrd="0" presId="urn:microsoft.com/office/officeart/2008/layout/PictureAccentList"/>
    <dgm:cxn modelId="{3E7AA7F1-F8FB-4F0D-9E39-6A30E5C1C607}" srcId="{0A03187B-4E09-4658-9AB6-E8A16934BB08}" destId="{5FFBFBBC-60C1-4A3A-AE5B-EDD3CEF64FDA}" srcOrd="1" destOrd="0" parTransId="{E00AC924-297F-4DC2-94AC-830D70365E6B}" sibTransId="{1FC54B6C-7718-44A9-90DA-97E55F2A27D5}"/>
    <dgm:cxn modelId="{BD35A8F2-04C2-4791-93F4-7541386116B5}" srcId="{0A03187B-4E09-4658-9AB6-E8A16934BB08}" destId="{44B1BF07-85C6-493D-B98D-A8F2815C7E98}" srcOrd="0" destOrd="0" parTransId="{96990D5A-F33D-45DE-9CF9-EB2827126E24}" sibTransId="{625AB87B-8A0D-4508-96AA-CB72E9544500}"/>
    <dgm:cxn modelId="{F7EAD2B6-4AA5-483E-9FCA-CD7C6FBE1190}" type="presParOf" srcId="{4ECF2175-9EA4-4ECD-85C9-6DFBDDB56AB1}" destId="{543AA922-6130-4355-9E3B-CFCC593916F3}" srcOrd="0" destOrd="0" presId="urn:microsoft.com/office/officeart/2008/layout/PictureAccentList"/>
    <dgm:cxn modelId="{42037AB5-72C1-4A7B-885F-7AD3CE6EA2C6}" type="presParOf" srcId="{543AA922-6130-4355-9E3B-CFCC593916F3}" destId="{C34EA5D1-DAA6-477E-9660-28E9FDA03C47}" srcOrd="0" destOrd="0" presId="urn:microsoft.com/office/officeart/2008/layout/PictureAccentList"/>
    <dgm:cxn modelId="{7532B3ED-D654-4EFB-A9E0-362AC6F920DA}" type="presParOf" srcId="{C34EA5D1-DAA6-477E-9660-28E9FDA03C47}" destId="{8BC28A3C-E834-4E5D-84EE-57CCD13F6812}" srcOrd="0" destOrd="0" presId="urn:microsoft.com/office/officeart/2008/layout/PictureAccentList"/>
    <dgm:cxn modelId="{1C935D27-31DF-4BB2-8A48-9DC69802B67E}" type="presParOf" srcId="{543AA922-6130-4355-9E3B-CFCC593916F3}" destId="{3E59C411-4D87-437A-90EA-575EE357D0AD}" srcOrd="1" destOrd="0" presId="urn:microsoft.com/office/officeart/2008/layout/PictureAccentList"/>
    <dgm:cxn modelId="{F3EA766F-5E52-4C30-B3AD-3B48D03516B2}" type="presParOf" srcId="{3E59C411-4D87-437A-90EA-575EE357D0AD}" destId="{79E151CB-C6F2-4511-B83F-D8EC5A8DF016}" srcOrd="0" destOrd="0" presId="urn:microsoft.com/office/officeart/2008/layout/PictureAccentList"/>
    <dgm:cxn modelId="{BCBE8564-1AC4-45D6-88D1-C19258980DB4}" type="presParOf" srcId="{79E151CB-C6F2-4511-B83F-D8EC5A8DF016}" destId="{0B26F897-83A0-4E34-922F-662333EB44BF}" srcOrd="0" destOrd="0" presId="urn:microsoft.com/office/officeart/2008/layout/PictureAccentList"/>
    <dgm:cxn modelId="{EE84421E-18A9-487C-8937-B3B26ADA0E10}" type="presParOf" srcId="{79E151CB-C6F2-4511-B83F-D8EC5A8DF016}" destId="{F6A4895E-4C7A-49BD-BDE6-5C5EDB42DD71}" srcOrd="1" destOrd="0" presId="urn:microsoft.com/office/officeart/2008/layout/PictureAccentList"/>
    <dgm:cxn modelId="{48D8E726-F853-44D3-89F9-B383F6F6B6DA}" type="presParOf" srcId="{3E59C411-4D87-437A-90EA-575EE357D0AD}" destId="{1D376A38-68C6-43D7-89E8-13AA21578A38}" srcOrd="1" destOrd="0" presId="urn:microsoft.com/office/officeart/2008/layout/PictureAccentList"/>
    <dgm:cxn modelId="{956044AF-3169-40B6-8894-5EA6435958D8}" type="presParOf" srcId="{1D376A38-68C6-43D7-89E8-13AA21578A38}" destId="{DFA0BCF4-F310-4BAB-BBDF-61AAA83B4DD6}" srcOrd="0" destOrd="0" presId="urn:microsoft.com/office/officeart/2008/layout/PictureAccentList"/>
    <dgm:cxn modelId="{BC6D4534-2E92-4289-8D6D-3A4A88C2E97F}" type="presParOf" srcId="{1D376A38-68C6-43D7-89E8-13AA21578A38}" destId="{22F0BA36-5B08-4AFA-91D5-B2B637280D6C}" srcOrd="1" destOrd="0" presId="urn:microsoft.com/office/officeart/2008/layout/PictureAccentList"/>
    <dgm:cxn modelId="{00831120-519F-45C2-B94E-79AF6DAAF968}" type="presParOf" srcId="{3E59C411-4D87-437A-90EA-575EE357D0AD}" destId="{294994F4-DB28-4BEF-9C8B-397026AA02F6}" srcOrd="2" destOrd="0" presId="urn:microsoft.com/office/officeart/2008/layout/PictureAccentList"/>
    <dgm:cxn modelId="{69EC2CF4-8D3E-4178-B213-915DC108AE8B}" type="presParOf" srcId="{294994F4-DB28-4BEF-9C8B-397026AA02F6}" destId="{1804F782-53E8-48F7-AB24-40530EBE3023}" srcOrd="0" destOrd="0" presId="urn:microsoft.com/office/officeart/2008/layout/PictureAccentList"/>
    <dgm:cxn modelId="{8937CAE3-7E1B-480F-8877-3D7B597EADCE}" type="presParOf" srcId="{294994F4-DB28-4BEF-9C8B-397026AA02F6}" destId="{88BF5C3E-4BD8-4327-8B38-701B49B5169D}" srcOrd="1" destOrd="0" presId="urn:microsoft.com/office/officeart/2008/layout/PictureAccentList"/>
    <dgm:cxn modelId="{C56171C5-9562-49F5-9684-870F839EAE94}" type="presParOf" srcId="{3E59C411-4D87-437A-90EA-575EE357D0AD}" destId="{7CD76BCD-6C9C-4D39-9192-9E065258BD89}" srcOrd="3" destOrd="0" presId="urn:microsoft.com/office/officeart/2008/layout/PictureAccentList"/>
    <dgm:cxn modelId="{A7B6120F-91C1-4E1A-81B3-78CBD3BC6E3F}" type="presParOf" srcId="{7CD76BCD-6C9C-4D39-9192-9E065258BD89}" destId="{1FCBC204-0F5A-4705-BA07-F5F2C4C0E47D}" srcOrd="0" destOrd="0" presId="urn:microsoft.com/office/officeart/2008/layout/PictureAccentList"/>
    <dgm:cxn modelId="{6ACDBF04-C707-484D-ACAE-459DFF9039A3}" type="presParOf" srcId="{7CD76BCD-6C9C-4D39-9192-9E065258BD89}" destId="{6CF43767-E000-4BC5-9C42-5CD0C560F73B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42DA214-795D-4827-BC5C-5A7C9E4D332C}" type="doc">
      <dgm:prSet loTypeId="urn:microsoft.com/office/officeart/2005/8/layout/process5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12BFBC5-1EB2-4870-9437-1E928400DB8B}">
      <dgm:prSet phldrT="[Text]" custT="1"/>
      <dgm:spPr/>
      <dgm:t>
        <a:bodyPr/>
        <a:lstStyle/>
        <a:p>
          <a:r>
            <a:rPr lang="en-US" sz="3600"/>
            <a:t>Aldosteronismo Primario </a:t>
          </a:r>
          <a:endParaRPr lang="en-US" sz="3600" dirty="0"/>
        </a:p>
      </dgm:t>
    </dgm:pt>
    <dgm:pt modelId="{3C502860-A13A-4B1B-BD77-6FFF8B92838B}" type="parTrans" cxnId="{9B472967-DA3B-4E02-BF29-A112ED6A4242}">
      <dgm:prSet/>
      <dgm:spPr/>
      <dgm:t>
        <a:bodyPr/>
        <a:lstStyle/>
        <a:p>
          <a:endParaRPr lang="en-US" sz="2000"/>
        </a:p>
      </dgm:t>
    </dgm:pt>
    <dgm:pt modelId="{D1FFAF07-0329-4ED6-9853-83B4AEB79667}" type="sibTrans" cxnId="{9B472967-DA3B-4E02-BF29-A112ED6A4242}">
      <dgm:prSet custT="1"/>
      <dgm:spPr/>
      <dgm:t>
        <a:bodyPr/>
        <a:lstStyle/>
        <a:p>
          <a:endParaRPr lang="en-US" sz="1200"/>
        </a:p>
      </dgm:t>
    </dgm:pt>
    <dgm:pt modelId="{D89F29D1-9B9A-451D-B62C-BA03C9643C9B}">
      <dgm:prSet phldrT="[Text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000"/>
            <a:t>HTA RESISTENTE </a:t>
          </a:r>
          <a:endParaRPr lang="en-US" sz="2000" dirty="0"/>
        </a:p>
      </dgm:t>
    </dgm:pt>
    <dgm:pt modelId="{C4A2A94E-98F7-48E0-A8E6-DCBEEFB5B6B9}" type="parTrans" cxnId="{37CA0002-A028-4A89-BAC3-73034838787E}">
      <dgm:prSet/>
      <dgm:spPr/>
      <dgm:t>
        <a:bodyPr/>
        <a:lstStyle/>
        <a:p>
          <a:endParaRPr lang="en-US" sz="2000"/>
        </a:p>
      </dgm:t>
    </dgm:pt>
    <dgm:pt modelId="{F977D678-6C69-423B-B3CB-32CB06AAFA8F}" type="sibTrans" cxnId="{37CA0002-A028-4A89-BAC3-73034838787E}">
      <dgm:prSet custT="1"/>
      <dgm:spPr/>
      <dgm:t>
        <a:bodyPr/>
        <a:lstStyle/>
        <a:p>
          <a:endParaRPr lang="en-US" sz="1200"/>
        </a:p>
      </dgm:t>
    </dgm:pt>
    <dgm:pt modelId="{95CC4BC7-4726-457A-B79C-7FD28D82F4AC}">
      <dgm:prSet phldrT="[Text]"/>
      <dgm:spPr/>
      <dgm:t>
        <a:bodyPr/>
        <a:lstStyle/>
        <a:p>
          <a:r>
            <a:rPr lang="en-US" dirty="0"/>
            <a:t>↓K, ↑ARR, ↑aldosterone </a:t>
          </a:r>
        </a:p>
      </dgm:t>
    </dgm:pt>
    <dgm:pt modelId="{5665DF2A-1D9A-4070-B9F0-169AE2B4B7F8}" type="parTrans" cxnId="{B03335E3-BE7E-4687-A864-07AB66E65F38}">
      <dgm:prSet/>
      <dgm:spPr/>
      <dgm:t>
        <a:bodyPr/>
        <a:lstStyle/>
        <a:p>
          <a:endParaRPr lang="en-US" sz="2000"/>
        </a:p>
      </dgm:t>
    </dgm:pt>
    <dgm:pt modelId="{D6A10816-1496-4BA1-B56D-15BEE001CB55}" type="sibTrans" cxnId="{B03335E3-BE7E-4687-A864-07AB66E65F38}">
      <dgm:prSet custT="1"/>
      <dgm:spPr/>
      <dgm:t>
        <a:bodyPr/>
        <a:lstStyle/>
        <a:p>
          <a:endParaRPr lang="en-US" sz="1200"/>
        </a:p>
      </dgm:t>
    </dgm:pt>
    <dgm:pt modelId="{F2D05DE4-B44E-4D81-A443-FF5C1FE8A8B8}">
      <dgm:prSet phldrT="[Text]" custT="1"/>
      <dgm:spPr/>
      <dgm:t>
        <a:bodyPr/>
        <a:lstStyle/>
        <a:p>
          <a:r>
            <a:rPr lang="en-US" sz="1400"/>
            <a:t>CYP11B1, /CYP11B2, KCNJ5, CACNA1D, CACNA1H, CLCN2 </a:t>
          </a:r>
          <a:endParaRPr lang="en-US" sz="1400" dirty="0"/>
        </a:p>
      </dgm:t>
    </dgm:pt>
    <dgm:pt modelId="{67AB3752-3DDC-4E1B-9695-C49203076146}" type="parTrans" cxnId="{BBAD6562-16EA-44D2-AC82-93B336A03AD6}">
      <dgm:prSet/>
      <dgm:spPr/>
      <dgm:t>
        <a:bodyPr/>
        <a:lstStyle/>
        <a:p>
          <a:endParaRPr lang="en-US" sz="2000"/>
        </a:p>
      </dgm:t>
    </dgm:pt>
    <dgm:pt modelId="{13DBE901-2C4D-4FD8-A138-E594C129DCA6}" type="sibTrans" cxnId="{BBAD6562-16EA-44D2-AC82-93B336A03AD6}">
      <dgm:prSet/>
      <dgm:spPr/>
      <dgm:t>
        <a:bodyPr/>
        <a:lstStyle/>
        <a:p>
          <a:endParaRPr lang="en-US" sz="2000"/>
        </a:p>
      </dgm:t>
    </dgm:pt>
    <dgm:pt modelId="{CCC65B2B-988D-4422-9AFC-64E0BEA370F3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400"/>
            <a:t>HTA &gt; 180/110; HTA &lt;40 anos </a:t>
          </a:r>
          <a:endParaRPr lang="en-US" sz="1400" dirty="0"/>
        </a:p>
      </dgm:t>
    </dgm:pt>
    <dgm:pt modelId="{251F1A1E-6676-4E3C-A33F-63D3E54ABC1E}" type="parTrans" cxnId="{28FAFE21-A7F1-43DA-AAFA-F8CAD9312242}">
      <dgm:prSet/>
      <dgm:spPr/>
      <dgm:t>
        <a:bodyPr/>
        <a:lstStyle/>
        <a:p>
          <a:endParaRPr lang="en-US" sz="2000"/>
        </a:p>
      </dgm:t>
    </dgm:pt>
    <dgm:pt modelId="{918A2411-5619-47C4-91FE-BC64FC2A7975}" type="sibTrans" cxnId="{28FAFE21-A7F1-43DA-AAFA-F8CAD9312242}">
      <dgm:prSet/>
      <dgm:spPr/>
      <dgm:t>
        <a:bodyPr/>
        <a:lstStyle/>
        <a:p>
          <a:endParaRPr lang="en-US" sz="2000"/>
        </a:p>
      </dgm:t>
    </dgm:pt>
    <dgm:pt modelId="{E17BBF07-7E04-433A-963B-C7FFF1EA592E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400"/>
            <a:t>HTA asociado a hipopotasemia </a:t>
          </a:r>
          <a:endParaRPr lang="en-US" sz="1400" dirty="0"/>
        </a:p>
      </dgm:t>
    </dgm:pt>
    <dgm:pt modelId="{64CE2E5D-52A4-45C6-BBF9-0B58DD4F7865}" type="parTrans" cxnId="{E13E44E6-5A08-4BF0-ADF9-D70C1E0A727B}">
      <dgm:prSet/>
      <dgm:spPr/>
      <dgm:t>
        <a:bodyPr/>
        <a:lstStyle/>
        <a:p>
          <a:endParaRPr lang="en-US" sz="2000"/>
        </a:p>
      </dgm:t>
    </dgm:pt>
    <dgm:pt modelId="{84406D35-1007-4CB8-8BB2-11818D61319D}" type="sibTrans" cxnId="{E13E44E6-5A08-4BF0-ADF9-D70C1E0A727B}">
      <dgm:prSet/>
      <dgm:spPr/>
      <dgm:t>
        <a:bodyPr/>
        <a:lstStyle/>
        <a:p>
          <a:endParaRPr lang="en-US" sz="2000"/>
        </a:p>
      </dgm:t>
    </dgm:pt>
    <dgm:pt modelId="{DFC05957-2D2F-4B7D-A7EA-E68F32ED5BB5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400"/>
            <a:t>Incidentaloma adrena, con HTA O Hipokalemia </a:t>
          </a:r>
          <a:endParaRPr lang="en-US" sz="1400" dirty="0"/>
        </a:p>
      </dgm:t>
    </dgm:pt>
    <dgm:pt modelId="{0329BE7F-AED0-41A7-B045-B453D708B507}" type="parTrans" cxnId="{07C63FD6-0AAE-4734-9FA5-63298FB25818}">
      <dgm:prSet/>
      <dgm:spPr/>
      <dgm:t>
        <a:bodyPr/>
        <a:lstStyle/>
        <a:p>
          <a:endParaRPr lang="en-US" sz="2000"/>
        </a:p>
      </dgm:t>
    </dgm:pt>
    <dgm:pt modelId="{9CA15DA6-31FE-448C-98E7-567A9358D663}" type="sibTrans" cxnId="{07C63FD6-0AAE-4734-9FA5-63298FB25818}">
      <dgm:prSet/>
      <dgm:spPr/>
      <dgm:t>
        <a:bodyPr/>
        <a:lstStyle/>
        <a:p>
          <a:endParaRPr lang="en-US" sz="2000"/>
        </a:p>
      </dgm:t>
    </dgm:pt>
    <dgm:pt modelId="{1938D581-8A90-497B-A7DD-B27711556926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400"/>
            <a:t>ACV temprano, o cpmplicaciones renales o CV desproporcionada con respect a la edad o severidad de HTA </a:t>
          </a:r>
          <a:endParaRPr lang="en-US" sz="1400" dirty="0"/>
        </a:p>
      </dgm:t>
    </dgm:pt>
    <dgm:pt modelId="{3CB8D0FF-4A78-46B8-8C78-BCF398FBB215}" type="parTrans" cxnId="{C9860DE4-CDAF-401B-AFC2-C6ED7B1E9820}">
      <dgm:prSet/>
      <dgm:spPr/>
      <dgm:t>
        <a:bodyPr/>
        <a:lstStyle/>
        <a:p>
          <a:endParaRPr lang="en-US" sz="2000"/>
        </a:p>
      </dgm:t>
    </dgm:pt>
    <dgm:pt modelId="{5C6CFA55-31AF-4556-B748-447971727D1B}" type="sibTrans" cxnId="{C9860DE4-CDAF-401B-AFC2-C6ED7B1E9820}">
      <dgm:prSet/>
      <dgm:spPr/>
      <dgm:t>
        <a:bodyPr/>
        <a:lstStyle/>
        <a:p>
          <a:endParaRPr lang="en-US" sz="2000"/>
        </a:p>
      </dgm:t>
    </dgm:pt>
    <dgm:pt modelId="{BC412162-FA1E-4000-A085-CCAA5CF225C8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400"/>
            <a:t>FA no explicada por otras condiciones </a:t>
          </a:r>
          <a:endParaRPr lang="en-US" sz="1400" dirty="0"/>
        </a:p>
      </dgm:t>
    </dgm:pt>
    <dgm:pt modelId="{6B8BF321-B507-4703-AA3F-F3AA12B4BF2A}" type="parTrans" cxnId="{89B7F42E-A880-4D76-8BEA-54A921E020DF}">
      <dgm:prSet/>
      <dgm:spPr/>
      <dgm:t>
        <a:bodyPr/>
        <a:lstStyle/>
        <a:p>
          <a:endParaRPr lang="en-US" sz="2000"/>
        </a:p>
      </dgm:t>
    </dgm:pt>
    <dgm:pt modelId="{BD3A0B57-AB0D-49EA-88C4-F6C2B4A47263}" type="sibTrans" cxnId="{89B7F42E-A880-4D76-8BEA-54A921E020DF}">
      <dgm:prSet/>
      <dgm:spPr/>
      <dgm:t>
        <a:bodyPr/>
        <a:lstStyle/>
        <a:p>
          <a:endParaRPr lang="en-US" sz="2000"/>
        </a:p>
      </dgm:t>
    </dgm:pt>
    <dgm:pt modelId="{B2C56492-213E-4F74-98A5-3D7ED39C829A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400"/>
            <a:t>Historia familiar de aldosteronimos en familiars de primer grado</a:t>
          </a:r>
          <a:endParaRPr lang="en-US" sz="1400" dirty="0"/>
        </a:p>
      </dgm:t>
    </dgm:pt>
    <dgm:pt modelId="{AD354EE2-AB71-4A5F-9FB5-ED09170B9E3C}" type="parTrans" cxnId="{2101E1CC-1FB0-4BFD-8DD8-40BCB5B94153}">
      <dgm:prSet/>
      <dgm:spPr/>
      <dgm:t>
        <a:bodyPr/>
        <a:lstStyle/>
        <a:p>
          <a:endParaRPr lang="en-US" sz="2000"/>
        </a:p>
      </dgm:t>
    </dgm:pt>
    <dgm:pt modelId="{E15E10C6-FB57-4F41-9985-823B777C130C}" type="sibTrans" cxnId="{2101E1CC-1FB0-4BFD-8DD8-40BCB5B94153}">
      <dgm:prSet/>
      <dgm:spPr/>
      <dgm:t>
        <a:bodyPr/>
        <a:lstStyle/>
        <a:p>
          <a:endParaRPr lang="en-US" sz="2000"/>
        </a:p>
      </dgm:t>
    </dgm:pt>
    <dgm:pt modelId="{FEA4EC8A-9D94-494F-8C78-6A4DA65C3A29}">
      <dgm:prSet/>
      <dgm:spPr/>
      <dgm:t>
        <a:bodyPr/>
        <a:lstStyle/>
        <a:p>
          <a:r>
            <a:rPr lang="en-US" dirty="0"/>
            <a:t>En </a:t>
          </a:r>
          <a:r>
            <a:rPr lang="en-US" dirty="0" err="1"/>
            <a:t>condiciones</a:t>
          </a:r>
          <a:r>
            <a:rPr lang="en-US" dirty="0"/>
            <a:t> </a:t>
          </a:r>
          <a:r>
            <a:rPr lang="en-US" dirty="0" err="1"/>
            <a:t>estandarizadas</a:t>
          </a:r>
          <a:endParaRPr lang="en-US" dirty="0"/>
        </a:p>
      </dgm:t>
    </dgm:pt>
    <dgm:pt modelId="{E31770D0-615C-468B-B7CF-80283C8DD2C7}" type="parTrans" cxnId="{4BA0CAF4-1489-4E8E-8BA1-C306EA0A7333}">
      <dgm:prSet/>
      <dgm:spPr/>
      <dgm:t>
        <a:bodyPr/>
        <a:lstStyle/>
        <a:p>
          <a:endParaRPr lang="es-DO" sz="2000"/>
        </a:p>
      </dgm:t>
    </dgm:pt>
    <dgm:pt modelId="{C5AED180-E440-4F5E-944B-012719590CC3}" type="sibTrans" cxnId="{4BA0CAF4-1489-4E8E-8BA1-C306EA0A7333}">
      <dgm:prSet/>
      <dgm:spPr/>
      <dgm:t>
        <a:bodyPr/>
        <a:lstStyle/>
        <a:p>
          <a:endParaRPr lang="es-DO" sz="2000"/>
        </a:p>
      </dgm:t>
    </dgm:pt>
    <dgm:pt modelId="{EC4657A4-5581-45C6-A53F-D8422200B895}">
      <dgm:prSet/>
      <dgm:spPr/>
      <dgm:t>
        <a:bodyPr/>
        <a:lstStyle/>
        <a:p>
          <a:r>
            <a:rPr lang="en-US"/>
            <a:t>En la manana, en ayunas</a:t>
          </a:r>
          <a:endParaRPr lang="en-US" dirty="0"/>
        </a:p>
      </dgm:t>
    </dgm:pt>
    <dgm:pt modelId="{024508A0-693C-4585-87E7-7A86790208B9}" type="parTrans" cxnId="{48764422-5421-4D8B-BBD5-5525E45C3F9A}">
      <dgm:prSet/>
      <dgm:spPr/>
      <dgm:t>
        <a:bodyPr/>
        <a:lstStyle/>
        <a:p>
          <a:endParaRPr lang="es-DO" sz="2000"/>
        </a:p>
      </dgm:t>
    </dgm:pt>
    <dgm:pt modelId="{A5FA4A79-002E-4FE7-8EF8-2ADA6F80FCD3}" type="sibTrans" cxnId="{48764422-5421-4D8B-BBD5-5525E45C3F9A}">
      <dgm:prSet/>
      <dgm:spPr/>
      <dgm:t>
        <a:bodyPr/>
        <a:lstStyle/>
        <a:p>
          <a:endParaRPr lang="es-DO" sz="2000"/>
        </a:p>
      </dgm:t>
    </dgm:pt>
    <dgm:pt modelId="{9A457947-DCA9-4447-A2BA-FD89A6BC05DB}">
      <dgm:prSet/>
      <dgm:spPr/>
      <dgm:t>
        <a:bodyPr/>
        <a:lstStyle/>
        <a:p>
          <a:r>
            <a:rPr lang="en-US"/>
            <a:t>En posicion sentado por al menos 15 minutos, en condiciones de Na dita y potasio normal</a:t>
          </a:r>
          <a:endParaRPr lang="en-US" dirty="0"/>
        </a:p>
      </dgm:t>
    </dgm:pt>
    <dgm:pt modelId="{3258F176-D273-4B33-BFB7-2B863AFDF96A}" type="parTrans" cxnId="{1BECDA42-3206-43D9-B426-6093118CA4BC}">
      <dgm:prSet/>
      <dgm:spPr/>
      <dgm:t>
        <a:bodyPr/>
        <a:lstStyle/>
        <a:p>
          <a:endParaRPr lang="es-DO" sz="2000"/>
        </a:p>
      </dgm:t>
    </dgm:pt>
    <dgm:pt modelId="{B6FE147B-98C9-4A7E-B69F-B42CB1555978}" type="sibTrans" cxnId="{1BECDA42-3206-43D9-B426-6093118CA4BC}">
      <dgm:prSet/>
      <dgm:spPr/>
      <dgm:t>
        <a:bodyPr/>
        <a:lstStyle/>
        <a:p>
          <a:endParaRPr lang="es-DO" sz="2000"/>
        </a:p>
      </dgm:t>
    </dgm:pt>
    <dgm:pt modelId="{1497A76D-D6BE-4460-BCE3-D03639448440}">
      <dgm:prSet/>
      <dgm:spPr/>
      <dgm:t>
        <a:bodyPr/>
        <a:lstStyle/>
        <a:p>
          <a:r>
            <a:rPr lang="en-US"/>
            <a:t>Luego de interrumpir tx interferente</a:t>
          </a:r>
          <a:endParaRPr lang="en-US" dirty="0"/>
        </a:p>
      </dgm:t>
    </dgm:pt>
    <dgm:pt modelId="{2F45E0BB-0041-4A31-A138-07AE931018A8}" type="parTrans" cxnId="{85BABC37-DFE7-4AFC-9441-2B63C105C220}">
      <dgm:prSet/>
      <dgm:spPr/>
      <dgm:t>
        <a:bodyPr/>
        <a:lstStyle/>
        <a:p>
          <a:endParaRPr lang="es-DO" sz="2000"/>
        </a:p>
      </dgm:t>
    </dgm:pt>
    <dgm:pt modelId="{5449CD14-7B16-4462-9EB3-9F2D80028A82}" type="sibTrans" cxnId="{85BABC37-DFE7-4AFC-9441-2B63C105C220}">
      <dgm:prSet/>
      <dgm:spPr/>
      <dgm:t>
        <a:bodyPr/>
        <a:lstStyle/>
        <a:p>
          <a:endParaRPr lang="es-DO" sz="2000"/>
        </a:p>
      </dgm:t>
    </dgm:pt>
    <dgm:pt modelId="{0D8D39FB-EBC0-408D-8FC2-D9647FC948A8}">
      <dgm:prSet/>
      <dgm:spPr/>
      <dgm:t>
        <a:bodyPr/>
        <a:lstStyle/>
        <a:p>
          <a:r>
            <a:rPr lang="en-US" dirty="0"/>
            <a:t>TAC adrenal </a:t>
          </a:r>
        </a:p>
      </dgm:t>
    </dgm:pt>
    <dgm:pt modelId="{7C9AEF79-3E11-4670-A32A-908EAC06A121}" type="parTrans" cxnId="{66C6DC86-27EE-4D73-BC7E-561F3CFE6D04}">
      <dgm:prSet/>
      <dgm:spPr/>
      <dgm:t>
        <a:bodyPr/>
        <a:lstStyle/>
        <a:p>
          <a:endParaRPr lang="es-DO" sz="2000"/>
        </a:p>
      </dgm:t>
    </dgm:pt>
    <dgm:pt modelId="{1ECDA9AC-255C-4474-B2AD-D78103D8024F}" type="sibTrans" cxnId="{66C6DC86-27EE-4D73-BC7E-561F3CFE6D04}">
      <dgm:prSet/>
      <dgm:spPr/>
      <dgm:t>
        <a:bodyPr/>
        <a:lstStyle/>
        <a:p>
          <a:endParaRPr lang="es-DO" sz="2000"/>
        </a:p>
      </dgm:t>
    </dgm:pt>
    <dgm:pt modelId="{896E3A01-090F-4A7D-B075-F153E7650B2B}">
      <dgm:prSet/>
      <dgm:spPr/>
      <dgm:t>
        <a:bodyPr/>
        <a:lstStyle/>
        <a:p>
          <a:r>
            <a:rPr lang="en-US" dirty="0"/>
            <a:t>Test de suppression de aldosterone </a:t>
          </a:r>
        </a:p>
      </dgm:t>
    </dgm:pt>
    <dgm:pt modelId="{3329C363-3FD8-4D63-8861-D73C2826FB6C}" type="parTrans" cxnId="{D73567A8-58F8-48DE-9F64-13293CE28F58}">
      <dgm:prSet/>
      <dgm:spPr/>
      <dgm:t>
        <a:bodyPr/>
        <a:lstStyle/>
        <a:p>
          <a:endParaRPr lang="es-DO" sz="2000"/>
        </a:p>
      </dgm:t>
    </dgm:pt>
    <dgm:pt modelId="{1CC937B0-5B4C-4788-82B4-5C342C9FD5ED}" type="sibTrans" cxnId="{D73567A8-58F8-48DE-9F64-13293CE28F58}">
      <dgm:prSet/>
      <dgm:spPr/>
      <dgm:t>
        <a:bodyPr/>
        <a:lstStyle/>
        <a:p>
          <a:endParaRPr lang="es-DO" sz="2000"/>
        </a:p>
      </dgm:t>
    </dgm:pt>
    <dgm:pt modelId="{8A0AEA33-DBB5-4689-9084-A55440315AFD}">
      <dgm:prSet/>
      <dgm:spPr/>
      <dgm:t>
        <a:bodyPr/>
        <a:lstStyle/>
        <a:p>
          <a:r>
            <a:rPr lang="en-US" dirty="0" err="1"/>
            <a:t>Muestreo</a:t>
          </a:r>
          <a:r>
            <a:rPr lang="en-US" dirty="0"/>
            <a:t> de vena adrenal6 </a:t>
          </a:r>
        </a:p>
      </dgm:t>
    </dgm:pt>
    <dgm:pt modelId="{EEFDD163-A25D-4457-A6D5-EDC4E883D90A}" type="parTrans" cxnId="{5024B00B-499E-456A-AF97-024C82F8CAAE}">
      <dgm:prSet/>
      <dgm:spPr/>
      <dgm:t>
        <a:bodyPr/>
        <a:lstStyle/>
        <a:p>
          <a:endParaRPr lang="es-DO" sz="2000"/>
        </a:p>
      </dgm:t>
    </dgm:pt>
    <dgm:pt modelId="{C54300B3-C949-46F5-BDEF-D6AD1E64DA05}" type="sibTrans" cxnId="{5024B00B-499E-456A-AF97-024C82F8CAAE}">
      <dgm:prSet/>
      <dgm:spPr/>
      <dgm:t>
        <a:bodyPr/>
        <a:lstStyle/>
        <a:p>
          <a:endParaRPr lang="es-DO" sz="2000"/>
        </a:p>
      </dgm:t>
    </dgm:pt>
    <dgm:pt modelId="{3A75A6E9-63D4-41D1-B0C0-4DFF1D1CCAD0}" type="pres">
      <dgm:prSet presAssocID="{C42DA214-795D-4827-BC5C-5A7C9E4D332C}" presName="diagram" presStyleCnt="0">
        <dgm:presLayoutVars>
          <dgm:dir/>
          <dgm:resizeHandles val="exact"/>
        </dgm:presLayoutVars>
      </dgm:prSet>
      <dgm:spPr/>
    </dgm:pt>
    <dgm:pt modelId="{11C41C94-BA7F-465C-86E5-63CD8DAD26B8}" type="pres">
      <dgm:prSet presAssocID="{612BFBC5-1EB2-4870-9437-1E928400DB8B}" presName="node" presStyleLbl="node1" presStyleIdx="0" presStyleCnt="4" custScaleX="184804">
        <dgm:presLayoutVars>
          <dgm:bulletEnabled val="1"/>
        </dgm:presLayoutVars>
      </dgm:prSet>
      <dgm:spPr/>
    </dgm:pt>
    <dgm:pt modelId="{D9421192-90EC-4360-BD40-D47A4C513476}" type="pres">
      <dgm:prSet presAssocID="{D1FFAF07-0329-4ED6-9853-83B4AEB79667}" presName="sibTrans" presStyleLbl="sibTrans2D1" presStyleIdx="0" presStyleCnt="3"/>
      <dgm:spPr/>
    </dgm:pt>
    <dgm:pt modelId="{47B205AD-8314-4588-ACFE-4A5BD9C98196}" type="pres">
      <dgm:prSet presAssocID="{D1FFAF07-0329-4ED6-9853-83B4AEB79667}" presName="connectorText" presStyleLbl="sibTrans2D1" presStyleIdx="0" presStyleCnt="3"/>
      <dgm:spPr/>
    </dgm:pt>
    <dgm:pt modelId="{7B265A1E-0963-4DD5-9D07-A4DAE5FEB415}" type="pres">
      <dgm:prSet presAssocID="{D89F29D1-9B9A-451D-B62C-BA03C9643C9B}" presName="node" presStyleLbl="node1" presStyleIdx="1" presStyleCnt="4" custScaleX="166377" custScaleY="226688">
        <dgm:presLayoutVars>
          <dgm:bulletEnabled val="1"/>
        </dgm:presLayoutVars>
      </dgm:prSet>
      <dgm:spPr/>
    </dgm:pt>
    <dgm:pt modelId="{729B985C-0B19-486C-83B2-7CF11575CC32}" type="pres">
      <dgm:prSet presAssocID="{F977D678-6C69-423B-B3CB-32CB06AAFA8F}" presName="sibTrans" presStyleLbl="sibTrans2D1" presStyleIdx="1" presStyleCnt="3"/>
      <dgm:spPr/>
    </dgm:pt>
    <dgm:pt modelId="{5EE4CB58-1011-4960-A2ED-85877DA72E55}" type="pres">
      <dgm:prSet presAssocID="{F977D678-6C69-423B-B3CB-32CB06AAFA8F}" presName="connectorText" presStyleLbl="sibTrans2D1" presStyleIdx="1" presStyleCnt="3"/>
      <dgm:spPr/>
    </dgm:pt>
    <dgm:pt modelId="{D6ED900F-2228-4B38-AF07-175A8B3A8874}" type="pres">
      <dgm:prSet presAssocID="{95CC4BC7-4726-457A-B79C-7FD28D82F4AC}" presName="node" presStyleLbl="node1" presStyleIdx="2" presStyleCnt="4" custScaleX="198768" custScaleY="171031">
        <dgm:presLayoutVars>
          <dgm:bulletEnabled val="1"/>
        </dgm:presLayoutVars>
      </dgm:prSet>
      <dgm:spPr/>
    </dgm:pt>
    <dgm:pt modelId="{9CF6A42B-72F8-4ABA-9CE6-FDB56E4CEE77}" type="pres">
      <dgm:prSet presAssocID="{D6A10816-1496-4BA1-B56D-15BEE001CB55}" presName="sibTrans" presStyleLbl="sibTrans2D1" presStyleIdx="2" presStyleCnt="3"/>
      <dgm:spPr/>
    </dgm:pt>
    <dgm:pt modelId="{29F2D734-9C0B-4B4D-AE1B-D9297540907F}" type="pres">
      <dgm:prSet presAssocID="{D6A10816-1496-4BA1-B56D-15BEE001CB55}" presName="connectorText" presStyleLbl="sibTrans2D1" presStyleIdx="2" presStyleCnt="3"/>
      <dgm:spPr/>
    </dgm:pt>
    <dgm:pt modelId="{1ACF2499-9DA8-4311-A23D-87439F84F3F9}" type="pres">
      <dgm:prSet presAssocID="{F2D05DE4-B44E-4D81-A443-FF5C1FE8A8B8}" presName="node" presStyleLbl="node1" presStyleIdx="3" presStyleCnt="4">
        <dgm:presLayoutVars>
          <dgm:bulletEnabled val="1"/>
        </dgm:presLayoutVars>
      </dgm:prSet>
      <dgm:spPr/>
    </dgm:pt>
  </dgm:ptLst>
  <dgm:cxnLst>
    <dgm:cxn modelId="{37CA0002-A028-4A89-BAC3-73034838787E}" srcId="{C42DA214-795D-4827-BC5C-5A7C9E4D332C}" destId="{D89F29D1-9B9A-451D-B62C-BA03C9643C9B}" srcOrd="1" destOrd="0" parTransId="{C4A2A94E-98F7-48E0-A8E6-DCBEEFB5B6B9}" sibTransId="{F977D678-6C69-423B-B3CB-32CB06AAFA8F}"/>
    <dgm:cxn modelId="{5024B00B-499E-456A-AF97-024C82F8CAAE}" srcId="{95CC4BC7-4726-457A-B79C-7FD28D82F4AC}" destId="{8A0AEA33-DBB5-4689-9084-A55440315AFD}" srcOrd="6" destOrd="0" parTransId="{EEFDD163-A25D-4457-A6D5-EDC4E883D90A}" sibTransId="{C54300B3-C949-46F5-BDEF-D6AD1E64DA05}"/>
    <dgm:cxn modelId="{FFE15918-69A6-4DCE-AAF9-4B07398266D1}" type="presOf" srcId="{CCC65B2B-988D-4422-9AFC-64E0BEA370F3}" destId="{7B265A1E-0963-4DD5-9D07-A4DAE5FEB415}" srcOrd="0" destOrd="1" presId="urn:microsoft.com/office/officeart/2005/8/layout/process5"/>
    <dgm:cxn modelId="{28FAFE21-A7F1-43DA-AAFA-F8CAD9312242}" srcId="{D89F29D1-9B9A-451D-B62C-BA03C9643C9B}" destId="{CCC65B2B-988D-4422-9AFC-64E0BEA370F3}" srcOrd="0" destOrd="0" parTransId="{251F1A1E-6676-4E3C-A33F-63D3E54ABC1E}" sibTransId="{918A2411-5619-47C4-91FE-BC64FC2A7975}"/>
    <dgm:cxn modelId="{48764422-5421-4D8B-BBD5-5525E45C3F9A}" srcId="{95CC4BC7-4726-457A-B79C-7FD28D82F4AC}" destId="{EC4657A4-5581-45C6-A53F-D8422200B895}" srcOrd="1" destOrd="0" parTransId="{024508A0-693C-4585-87E7-7A86790208B9}" sibTransId="{A5FA4A79-002E-4FE7-8EF8-2ADA6F80FCD3}"/>
    <dgm:cxn modelId="{0DACC927-5A1D-47F0-B842-E8391B40F4EA}" type="presOf" srcId="{F977D678-6C69-423B-B3CB-32CB06AAFA8F}" destId="{729B985C-0B19-486C-83B2-7CF11575CC32}" srcOrd="0" destOrd="0" presId="urn:microsoft.com/office/officeart/2005/8/layout/process5"/>
    <dgm:cxn modelId="{BB35E028-D065-4535-8C95-4412E240E69C}" type="presOf" srcId="{1497A76D-D6BE-4460-BCE3-D03639448440}" destId="{D6ED900F-2228-4B38-AF07-175A8B3A8874}" srcOrd="0" destOrd="4" presId="urn:microsoft.com/office/officeart/2005/8/layout/process5"/>
    <dgm:cxn modelId="{89B7F42E-A880-4D76-8BEA-54A921E020DF}" srcId="{D89F29D1-9B9A-451D-B62C-BA03C9643C9B}" destId="{BC412162-FA1E-4000-A085-CCAA5CF225C8}" srcOrd="4" destOrd="0" parTransId="{6B8BF321-B507-4703-AA3F-F3AA12B4BF2A}" sibTransId="{BD3A0B57-AB0D-49EA-88C4-F6C2B4A47263}"/>
    <dgm:cxn modelId="{C546572F-501A-4261-9F1E-208E645D76DE}" type="presOf" srcId="{896E3A01-090F-4A7D-B075-F153E7650B2B}" destId="{D6ED900F-2228-4B38-AF07-175A8B3A8874}" srcOrd="0" destOrd="6" presId="urn:microsoft.com/office/officeart/2005/8/layout/process5"/>
    <dgm:cxn modelId="{8BCF7734-825D-418E-9F94-A1B066E76F6A}" type="presOf" srcId="{0D8D39FB-EBC0-408D-8FC2-D9647FC948A8}" destId="{D6ED900F-2228-4B38-AF07-175A8B3A8874}" srcOrd="0" destOrd="5" presId="urn:microsoft.com/office/officeart/2005/8/layout/process5"/>
    <dgm:cxn modelId="{85BABC37-DFE7-4AFC-9441-2B63C105C220}" srcId="{95CC4BC7-4726-457A-B79C-7FD28D82F4AC}" destId="{1497A76D-D6BE-4460-BCE3-D03639448440}" srcOrd="3" destOrd="0" parTransId="{2F45E0BB-0041-4A31-A138-07AE931018A8}" sibTransId="{5449CD14-7B16-4462-9EB3-9F2D80028A82}"/>
    <dgm:cxn modelId="{1BECDA42-3206-43D9-B426-6093118CA4BC}" srcId="{95CC4BC7-4726-457A-B79C-7FD28D82F4AC}" destId="{9A457947-DCA9-4447-A2BA-FD89A6BC05DB}" srcOrd="2" destOrd="0" parTransId="{3258F176-D273-4B33-BFB7-2B863AFDF96A}" sibTransId="{B6FE147B-98C9-4A7E-B69F-B42CB1555978}"/>
    <dgm:cxn modelId="{A33CBF4A-89A9-43F1-B345-BFFEEFFE6222}" type="presOf" srcId="{EC4657A4-5581-45C6-A53F-D8422200B895}" destId="{D6ED900F-2228-4B38-AF07-175A8B3A8874}" srcOrd="0" destOrd="2" presId="urn:microsoft.com/office/officeart/2005/8/layout/process5"/>
    <dgm:cxn modelId="{3070404D-2D3B-4607-A4C5-7FE3093ABF9F}" type="presOf" srcId="{D89F29D1-9B9A-451D-B62C-BA03C9643C9B}" destId="{7B265A1E-0963-4DD5-9D07-A4DAE5FEB415}" srcOrd="0" destOrd="0" presId="urn:microsoft.com/office/officeart/2005/8/layout/process5"/>
    <dgm:cxn modelId="{BBAD6562-16EA-44D2-AC82-93B336A03AD6}" srcId="{C42DA214-795D-4827-BC5C-5A7C9E4D332C}" destId="{F2D05DE4-B44E-4D81-A443-FF5C1FE8A8B8}" srcOrd="3" destOrd="0" parTransId="{67AB3752-3DDC-4E1B-9695-C49203076146}" sibTransId="{13DBE901-2C4D-4FD8-A138-E594C129DCA6}"/>
    <dgm:cxn modelId="{9B472967-DA3B-4E02-BF29-A112ED6A4242}" srcId="{C42DA214-795D-4827-BC5C-5A7C9E4D332C}" destId="{612BFBC5-1EB2-4870-9437-1E928400DB8B}" srcOrd="0" destOrd="0" parTransId="{3C502860-A13A-4B1B-BD77-6FFF8B92838B}" sibTransId="{D1FFAF07-0329-4ED6-9853-83B4AEB79667}"/>
    <dgm:cxn modelId="{95D4E16F-E4CE-488A-8D8D-BC150EB27398}" type="presOf" srcId="{DFC05957-2D2F-4B7D-A7EA-E68F32ED5BB5}" destId="{7B265A1E-0963-4DD5-9D07-A4DAE5FEB415}" srcOrd="0" destOrd="3" presId="urn:microsoft.com/office/officeart/2005/8/layout/process5"/>
    <dgm:cxn modelId="{07767480-B417-44CD-A4B1-2A075DBF7FC1}" type="presOf" srcId="{D1FFAF07-0329-4ED6-9853-83B4AEB79667}" destId="{D9421192-90EC-4360-BD40-D47A4C513476}" srcOrd="0" destOrd="0" presId="urn:microsoft.com/office/officeart/2005/8/layout/process5"/>
    <dgm:cxn modelId="{3E38CF82-67DA-4E9E-8BA8-C3C94AAB69CE}" type="presOf" srcId="{E17BBF07-7E04-433A-963B-C7FFF1EA592E}" destId="{7B265A1E-0963-4DD5-9D07-A4DAE5FEB415}" srcOrd="0" destOrd="2" presId="urn:microsoft.com/office/officeart/2005/8/layout/process5"/>
    <dgm:cxn modelId="{66C6DC86-27EE-4D73-BC7E-561F3CFE6D04}" srcId="{95CC4BC7-4726-457A-B79C-7FD28D82F4AC}" destId="{0D8D39FB-EBC0-408D-8FC2-D9647FC948A8}" srcOrd="4" destOrd="0" parTransId="{7C9AEF79-3E11-4670-A32A-908EAC06A121}" sibTransId="{1ECDA9AC-255C-4474-B2AD-D78103D8024F}"/>
    <dgm:cxn modelId="{A110D687-CCFC-4CD1-8904-FD10F3E56F37}" type="presOf" srcId="{D6A10816-1496-4BA1-B56D-15BEE001CB55}" destId="{9CF6A42B-72F8-4ABA-9CE6-FDB56E4CEE77}" srcOrd="0" destOrd="0" presId="urn:microsoft.com/office/officeart/2005/8/layout/process5"/>
    <dgm:cxn modelId="{0956EC8C-462A-47F1-A7D2-CE00A0BF56E5}" type="presOf" srcId="{F977D678-6C69-423B-B3CB-32CB06AAFA8F}" destId="{5EE4CB58-1011-4960-A2ED-85877DA72E55}" srcOrd="1" destOrd="0" presId="urn:microsoft.com/office/officeart/2005/8/layout/process5"/>
    <dgm:cxn modelId="{2ABE9395-7402-4DC6-9EAD-44D612A28DD5}" type="presOf" srcId="{1938D581-8A90-497B-A7DD-B27711556926}" destId="{7B265A1E-0963-4DD5-9D07-A4DAE5FEB415}" srcOrd="0" destOrd="4" presId="urn:microsoft.com/office/officeart/2005/8/layout/process5"/>
    <dgm:cxn modelId="{AC8E2D9F-6D07-453F-A9FC-0B8D9041B96A}" type="presOf" srcId="{612BFBC5-1EB2-4870-9437-1E928400DB8B}" destId="{11C41C94-BA7F-465C-86E5-63CD8DAD26B8}" srcOrd="0" destOrd="0" presId="urn:microsoft.com/office/officeart/2005/8/layout/process5"/>
    <dgm:cxn modelId="{D73567A8-58F8-48DE-9F64-13293CE28F58}" srcId="{95CC4BC7-4726-457A-B79C-7FD28D82F4AC}" destId="{896E3A01-090F-4A7D-B075-F153E7650B2B}" srcOrd="5" destOrd="0" parTransId="{3329C363-3FD8-4D63-8861-D73C2826FB6C}" sibTransId="{1CC937B0-5B4C-4788-82B4-5C342C9FD5ED}"/>
    <dgm:cxn modelId="{FE2E9AAA-7D9E-4E3C-87AF-175E6EF49920}" type="presOf" srcId="{C42DA214-795D-4827-BC5C-5A7C9E4D332C}" destId="{3A75A6E9-63D4-41D1-B0C0-4DFF1D1CCAD0}" srcOrd="0" destOrd="0" presId="urn:microsoft.com/office/officeart/2005/8/layout/process5"/>
    <dgm:cxn modelId="{F8D46FAC-9A7A-459C-933C-47383EFE6FFC}" type="presOf" srcId="{9A457947-DCA9-4447-A2BA-FD89A6BC05DB}" destId="{D6ED900F-2228-4B38-AF07-175A8B3A8874}" srcOrd="0" destOrd="3" presId="urn:microsoft.com/office/officeart/2005/8/layout/process5"/>
    <dgm:cxn modelId="{B2D55BC1-70A4-46AC-9836-F68813B9E828}" type="presOf" srcId="{BC412162-FA1E-4000-A085-CCAA5CF225C8}" destId="{7B265A1E-0963-4DD5-9D07-A4DAE5FEB415}" srcOrd="0" destOrd="5" presId="urn:microsoft.com/office/officeart/2005/8/layout/process5"/>
    <dgm:cxn modelId="{3E5432C8-A9E5-45C0-BADA-9ABE9635E1ED}" type="presOf" srcId="{D6A10816-1496-4BA1-B56D-15BEE001CB55}" destId="{29F2D734-9C0B-4B4D-AE1B-D9297540907F}" srcOrd="1" destOrd="0" presId="urn:microsoft.com/office/officeart/2005/8/layout/process5"/>
    <dgm:cxn modelId="{C6E9F9C8-A93D-4FE5-A672-2297D33C656D}" type="presOf" srcId="{8A0AEA33-DBB5-4689-9084-A55440315AFD}" destId="{D6ED900F-2228-4B38-AF07-175A8B3A8874}" srcOrd="0" destOrd="7" presId="urn:microsoft.com/office/officeart/2005/8/layout/process5"/>
    <dgm:cxn modelId="{955538C9-1504-4778-8CA5-5BFE22B44DFE}" type="presOf" srcId="{FEA4EC8A-9D94-494F-8C78-6A4DA65C3A29}" destId="{D6ED900F-2228-4B38-AF07-175A8B3A8874}" srcOrd="0" destOrd="1" presId="urn:microsoft.com/office/officeart/2005/8/layout/process5"/>
    <dgm:cxn modelId="{2101E1CC-1FB0-4BFD-8DD8-40BCB5B94153}" srcId="{D89F29D1-9B9A-451D-B62C-BA03C9643C9B}" destId="{B2C56492-213E-4F74-98A5-3D7ED39C829A}" srcOrd="5" destOrd="0" parTransId="{AD354EE2-AB71-4A5F-9FB5-ED09170B9E3C}" sibTransId="{E15E10C6-FB57-4F41-9985-823B777C130C}"/>
    <dgm:cxn modelId="{E2C72DCE-216B-4A47-A082-96B36270924F}" type="presOf" srcId="{F2D05DE4-B44E-4D81-A443-FF5C1FE8A8B8}" destId="{1ACF2499-9DA8-4311-A23D-87439F84F3F9}" srcOrd="0" destOrd="0" presId="urn:microsoft.com/office/officeart/2005/8/layout/process5"/>
    <dgm:cxn modelId="{07C63FD6-0AAE-4734-9FA5-63298FB25818}" srcId="{D89F29D1-9B9A-451D-B62C-BA03C9643C9B}" destId="{DFC05957-2D2F-4B7D-A7EA-E68F32ED5BB5}" srcOrd="2" destOrd="0" parTransId="{0329BE7F-AED0-41A7-B045-B453D708B507}" sibTransId="{9CA15DA6-31FE-448C-98E7-567A9358D663}"/>
    <dgm:cxn modelId="{B03335E3-BE7E-4687-A864-07AB66E65F38}" srcId="{C42DA214-795D-4827-BC5C-5A7C9E4D332C}" destId="{95CC4BC7-4726-457A-B79C-7FD28D82F4AC}" srcOrd="2" destOrd="0" parTransId="{5665DF2A-1D9A-4070-B9F0-169AE2B4B7F8}" sibTransId="{D6A10816-1496-4BA1-B56D-15BEE001CB55}"/>
    <dgm:cxn modelId="{C9860DE4-CDAF-401B-AFC2-C6ED7B1E9820}" srcId="{D89F29D1-9B9A-451D-B62C-BA03C9643C9B}" destId="{1938D581-8A90-497B-A7DD-B27711556926}" srcOrd="3" destOrd="0" parTransId="{3CB8D0FF-4A78-46B8-8C78-BCF398FBB215}" sibTransId="{5C6CFA55-31AF-4556-B748-447971727D1B}"/>
    <dgm:cxn modelId="{E13E44E6-5A08-4BF0-ADF9-D70C1E0A727B}" srcId="{D89F29D1-9B9A-451D-B62C-BA03C9643C9B}" destId="{E17BBF07-7E04-433A-963B-C7FFF1EA592E}" srcOrd="1" destOrd="0" parTransId="{64CE2E5D-52A4-45C6-BBF9-0B58DD4F7865}" sibTransId="{84406D35-1007-4CB8-8BB2-11818D61319D}"/>
    <dgm:cxn modelId="{EBB01BED-4CCC-40CB-8119-E6E01757C4DE}" type="presOf" srcId="{B2C56492-213E-4F74-98A5-3D7ED39C829A}" destId="{7B265A1E-0963-4DD5-9D07-A4DAE5FEB415}" srcOrd="0" destOrd="6" presId="urn:microsoft.com/office/officeart/2005/8/layout/process5"/>
    <dgm:cxn modelId="{3E8505F3-0D08-4117-8693-CB5DB113F1F8}" type="presOf" srcId="{D1FFAF07-0329-4ED6-9853-83B4AEB79667}" destId="{47B205AD-8314-4588-ACFE-4A5BD9C98196}" srcOrd="1" destOrd="0" presId="urn:microsoft.com/office/officeart/2005/8/layout/process5"/>
    <dgm:cxn modelId="{4BA0CAF4-1489-4E8E-8BA1-C306EA0A7333}" srcId="{95CC4BC7-4726-457A-B79C-7FD28D82F4AC}" destId="{FEA4EC8A-9D94-494F-8C78-6A4DA65C3A29}" srcOrd="0" destOrd="0" parTransId="{E31770D0-615C-468B-B7CF-80283C8DD2C7}" sibTransId="{C5AED180-E440-4F5E-944B-012719590CC3}"/>
    <dgm:cxn modelId="{139439F7-3B1E-4506-B0CD-901DEB5D53DA}" type="presOf" srcId="{95CC4BC7-4726-457A-B79C-7FD28D82F4AC}" destId="{D6ED900F-2228-4B38-AF07-175A8B3A8874}" srcOrd="0" destOrd="0" presId="urn:microsoft.com/office/officeart/2005/8/layout/process5"/>
    <dgm:cxn modelId="{7A59F7FF-4064-4C66-B663-37E02647E5E4}" type="presParOf" srcId="{3A75A6E9-63D4-41D1-B0C0-4DFF1D1CCAD0}" destId="{11C41C94-BA7F-465C-86E5-63CD8DAD26B8}" srcOrd="0" destOrd="0" presId="urn:microsoft.com/office/officeart/2005/8/layout/process5"/>
    <dgm:cxn modelId="{81DAB689-E3CD-4809-8890-77398AB111AF}" type="presParOf" srcId="{3A75A6E9-63D4-41D1-B0C0-4DFF1D1CCAD0}" destId="{D9421192-90EC-4360-BD40-D47A4C513476}" srcOrd="1" destOrd="0" presId="urn:microsoft.com/office/officeart/2005/8/layout/process5"/>
    <dgm:cxn modelId="{BFB74199-523F-4834-9C0D-A966AE54B0EF}" type="presParOf" srcId="{D9421192-90EC-4360-BD40-D47A4C513476}" destId="{47B205AD-8314-4588-ACFE-4A5BD9C98196}" srcOrd="0" destOrd="0" presId="urn:microsoft.com/office/officeart/2005/8/layout/process5"/>
    <dgm:cxn modelId="{EE2E85EA-1C9E-44A9-9558-32F8DE9F502D}" type="presParOf" srcId="{3A75A6E9-63D4-41D1-B0C0-4DFF1D1CCAD0}" destId="{7B265A1E-0963-4DD5-9D07-A4DAE5FEB415}" srcOrd="2" destOrd="0" presId="urn:microsoft.com/office/officeart/2005/8/layout/process5"/>
    <dgm:cxn modelId="{14A941DE-1024-4531-B989-8A5DA98EE896}" type="presParOf" srcId="{3A75A6E9-63D4-41D1-B0C0-4DFF1D1CCAD0}" destId="{729B985C-0B19-486C-83B2-7CF11575CC32}" srcOrd="3" destOrd="0" presId="urn:microsoft.com/office/officeart/2005/8/layout/process5"/>
    <dgm:cxn modelId="{03EF15E9-6A34-4FC0-9323-9F3CFF95C830}" type="presParOf" srcId="{729B985C-0B19-486C-83B2-7CF11575CC32}" destId="{5EE4CB58-1011-4960-A2ED-85877DA72E55}" srcOrd="0" destOrd="0" presId="urn:microsoft.com/office/officeart/2005/8/layout/process5"/>
    <dgm:cxn modelId="{5A9F6D74-F6C5-4121-A3E0-3D920680DD67}" type="presParOf" srcId="{3A75A6E9-63D4-41D1-B0C0-4DFF1D1CCAD0}" destId="{D6ED900F-2228-4B38-AF07-175A8B3A8874}" srcOrd="4" destOrd="0" presId="urn:microsoft.com/office/officeart/2005/8/layout/process5"/>
    <dgm:cxn modelId="{5959B016-8B33-435E-9AF3-14852307DB5B}" type="presParOf" srcId="{3A75A6E9-63D4-41D1-B0C0-4DFF1D1CCAD0}" destId="{9CF6A42B-72F8-4ABA-9CE6-FDB56E4CEE77}" srcOrd="5" destOrd="0" presId="urn:microsoft.com/office/officeart/2005/8/layout/process5"/>
    <dgm:cxn modelId="{C1AAD89D-9438-4ED3-A499-771D509A8F81}" type="presParOf" srcId="{9CF6A42B-72F8-4ABA-9CE6-FDB56E4CEE77}" destId="{29F2D734-9C0B-4B4D-AE1B-D9297540907F}" srcOrd="0" destOrd="0" presId="urn:microsoft.com/office/officeart/2005/8/layout/process5"/>
    <dgm:cxn modelId="{8926DD79-8B5C-425B-83D1-0310D26A4AA9}" type="presParOf" srcId="{3A75A6E9-63D4-41D1-B0C0-4DFF1D1CCAD0}" destId="{1ACF2499-9DA8-4311-A23D-87439F84F3F9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1A3DC48-C68F-4933-AC3F-0337312F8386}" type="doc">
      <dgm:prSet loTypeId="urn:microsoft.com/office/officeart/2008/layout/LinedList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FFD9BF4-8FCA-4A91-8D57-1038B4C482D3}">
      <dgm:prSet/>
      <dgm:spPr/>
      <dgm:t>
        <a:bodyPr/>
        <a:lstStyle/>
        <a:p>
          <a:r>
            <a:rPr lang="en-US"/>
            <a:t>Tumores neuroendocrinos de células cromafines</a:t>
          </a:r>
          <a:endParaRPr lang="en-US" dirty="0"/>
        </a:p>
      </dgm:t>
    </dgm:pt>
    <dgm:pt modelId="{2213FF39-9801-4148-A2D3-45E4FF21751A}" type="parTrans" cxnId="{3FC181DF-CCD5-4A8B-90C8-E0C85418EF88}">
      <dgm:prSet/>
      <dgm:spPr/>
      <dgm:t>
        <a:bodyPr/>
        <a:lstStyle/>
        <a:p>
          <a:endParaRPr lang="en-US"/>
        </a:p>
      </dgm:t>
    </dgm:pt>
    <dgm:pt modelId="{1F257D8F-22A2-4CB0-9D91-E65293C44FA5}" type="sibTrans" cxnId="{3FC181DF-CCD5-4A8B-90C8-E0C85418EF88}">
      <dgm:prSet/>
      <dgm:spPr/>
      <dgm:t>
        <a:bodyPr/>
        <a:lstStyle/>
        <a:p>
          <a:endParaRPr lang="en-US"/>
        </a:p>
      </dgm:t>
    </dgm:pt>
    <dgm:pt modelId="{BE8BACC3-27AA-4F3C-A452-1B51ED5BF0A5}">
      <dgm:prSet/>
      <dgm:spPr/>
      <dgm:t>
        <a:bodyPr/>
        <a:lstStyle/>
        <a:p>
          <a:r>
            <a:rPr lang="en-US"/>
            <a:t>• Feocromocitoma: suprarrenal</a:t>
          </a:r>
        </a:p>
      </dgm:t>
    </dgm:pt>
    <dgm:pt modelId="{7FE11DE4-2FB3-4C43-8526-678DC3470238}" type="parTrans" cxnId="{6B2E7F3A-483C-4AA5-95C6-C284C78FE1F0}">
      <dgm:prSet/>
      <dgm:spPr/>
      <dgm:t>
        <a:bodyPr/>
        <a:lstStyle/>
        <a:p>
          <a:endParaRPr lang="en-US"/>
        </a:p>
      </dgm:t>
    </dgm:pt>
    <dgm:pt modelId="{714B3A53-29CB-464F-9769-3800EFE4AE9F}" type="sibTrans" cxnId="{6B2E7F3A-483C-4AA5-95C6-C284C78FE1F0}">
      <dgm:prSet/>
      <dgm:spPr/>
      <dgm:t>
        <a:bodyPr/>
        <a:lstStyle/>
        <a:p>
          <a:endParaRPr lang="en-US"/>
        </a:p>
      </dgm:t>
    </dgm:pt>
    <dgm:pt modelId="{F2BBD47D-4E94-4590-8B14-EA5AFAEA94BC}">
      <dgm:prSet/>
      <dgm:spPr/>
      <dgm:t>
        <a:bodyPr/>
        <a:lstStyle/>
        <a:p>
          <a:r>
            <a:rPr lang="en-US"/>
            <a:t>• Paraganglioma: extra-adrenal</a:t>
          </a:r>
        </a:p>
      </dgm:t>
    </dgm:pt>
    <dgm:pt modelId="{D608C424-02A4-4B9D-BBA3-B8BF52302FC7}" type="parTrans" cxnId="{E1DEB71D-93E0-4529-A9A0-C29F81C80F37}">
      <dgm:prSet/>
      <dgm:spPr/>
      <dgm:t>
        <a:bodyPr/>
        <a:lstStyle/>
        <a:p>
          <a:endParaRPr lang="en-US"/>
        </a:p>
      </dgm:t>
    </dgm:pt>
    <dgm:pt modelId="{823BEB94-19EE-4224-A800-697F7CD7B407}" type="sibTrans" cxnId="{E1DEB71D-93E0-4529-A9A0-C29F81C80F37}">
      <dgm:prSet/>
      <dgm:spPr/>
      <dgm:t>
        <a:bodyPr/>
        <a:lstStyle/>
        <a:p>
          <a:endParaRPr lang="en-US"/>
        </a:p>
      </dgm:t>
    </dgm:pt>
    <dgm:pt modelId="{6CF8F033-4803-49A1-83F9-EECF47A93CA7}">
      <dgm:prSet/>
      <dgm:spPr/>
      <dgm:t>
        <a:bodyPr/>
        <a:lstStyle/>
        <a:p>
          <a:r>
            <a:rPr lang="en-US"/>
            <a:t>Secretan catecolaminas (adrenalina, noradrenalina, dopamina).</a:t>
          </a:r>
        </a:p>
      </dgm:t>
    </dgm:pt>
    <dgm:pt modelId="{158780AF-DDD1-4A1A-A7A3-ABADCB9B56D9}" type="parTrans" cxnId="{BCFDA293-5ECE-486A-8681-3FF37CFEFC1D}">
      <dgm:prSet/>
      <dgm:spPr/>
      <dgm:t>
        <a:bodyPr/>
        <a:lstStyle/>
        <a:p>
          <a:endParaRPr lang="en-US"/>
        </a:p>
      </dgm:t>
    </dgm:pt>
    <dgm:pt modelId="{1E2516F9-E8DF-43F6-A8A4-0D62130EF8EF}" type="sibTrans" cxnId="{BCFDA293-5ECE-486A-8681-3FF37CFEFC1D}">
      <dgm:prSet/>
      <dgm:spPr/>
      <dgm:t>
        <a:bodyPr/>
        <a:lstStyle/>
        <a:p>
          <a:endParaRPr lang="en-US"/>
        </a:p>
      </dgm:t>
    </dgm:pt>
    <dgm:pt modelId="{ED875B66-CC89-444C-A4FB-334C3C12D76A}">
      <dgm:prSet/>
      <dgm:spPr/>
      <dgm:t>
        <a:bodyPr/>
        <a:lstStyle/>
        <a:p>
          <a:r>
            <a:rPr lang="en-US"/>
            <a:t>Pueden co-secretar ACTH, cortisol, calcitonina.</a:t>
          </a:r>
        </a:p>
      </dgm:t>
    </dgm:pt>
    <dgm:pt modelId="{8E2839E8-1B6C-4590-BCC3-BCFE61FA3386}" type="parTrans" cxnId="{0483FCC6-AA3C-4699-8A80-6B0492436F0C}">
      <dgm:prSet/>
      <dgm:spPr/>
      <dgm:t>
        <a:bodyPr/>
        <a:lstStyle/>
        <a:p>
          <a:endParaRPr lang="en-US"/>
        </a:p>
      </dgm:t>
    </dgm:pt>
    <dgm:pt modelId="{DA178B96-BAC2-402A-8840-5EF43282E894}" type="sibTrans" cxnId="{0483FCC6-AA3C-4699-8A80-6B0492436F0C}">
      <dgm:prSet/>
      <dgm:spPr/>
      <dgm:t>
        <a:bodyPr/>
        <a:lstStyle/>
        <a:p>
          <a:endParaRPr lang="en-US"/>
        </a:p>
      </dgm:t>
    </dgm:pt>
    <dgm:pt modelId="{1671B6DE-C164-4998-8066-BBC83136EC1D}" type="pres">
      <dgm:prSet presAssocID="{F1A3DC48-C68F-4933-AC3F-0337312F8386}" presName="vert0" presStyleCnt="0">
        <dgm:presLayoutVars>
          <dgm:dir/>
          <dgm:animOne val="branch"/>
          <dgm:animLvl val="lvl"/>
        </dgm:presLayoutVars>
      </dgm:prSet>
      <dgm:spPr/>
    </dgm:pt>
    <dgm:pt modelId="{AD916895-91A9-47E1-9820-8CF08AD6DB9E}" type="pres">
      <dgm:prSet presAssocID="{3FFD9BF4-8FCA-4A91-8D57-1038B4C482D3}" presName="thickLine" presStyleLbl="alignNode1" presStyleIdx="0" presStyleCnt="5"/>
      <dgm:spPr/>
    </dgm:pt>
    <dgm:pt modelId="{18D858E5-8812-410E-8143-9B857F931731}" type="pres">
      <dgm:prSet presAssocID="{3FFD9BF4-8FCA-4A91-8D57-1038B4C482D3}" presName="horz1" presStyleCnt="0"/>
      <dgm:spPr/>
    </dgm:pt>
    <dgm:pt modelId="{10B2961C-B510-4072-B21E-039E011C36D1}" type="pres">
      <dgm:prSet presAssocID="{3FFD9BF4-8FCA-4A91-8D57-1038B4C482D3}" presName="tx1" presStyleLbl="revTx" presStyleIdx="0" presStyleCnt="5"/>
      <dgm:spPr/>
    </dgm:pt>
    <dgm:pt modelId="{C2E1536C-05C1-49EE-A694-189B01771589}" type="pres">
      <dgm:prSet presAssocID="{3FFD9BF4-8FCA-4A91-8D57-1038B4C482D3}" presName="vert1" presStyleCnt="0"/>
      <dgm:spPr/>
    </dgm:pt>
    <dgm:pt modelId="{3EDBECA7-4227-4CCA-AAEE-984F6510D1E0}" type="pres">
      <dgm:prSet presAssocID="{BE8BACC3-27AA-4F3C-A452-1B51ED5BF0A5}" presName="thickLine" presStyleLbl="alignNode1" presStyleIdx="1" presStyleCnt="5"/>
      <dgm:spPr/>
    </dgm:pt>
    <dgm:pt modelId="{069B31D8-E0F4-429E-9F86-40C57D3B4FDC}" type="pres">
      <dgm:prSet presAssocID="{BE8BACC3-27AA-4F3C-A452-1B51ED5BF0A5}" presName="horz1" presStyleCnt="0"/>
      <dgm:spPr/>
    </dgm:pt>
    <dgm:pt modelId="{DDCB00B9-50E5-4DE0-AE65-C2E1B741F0BD}" type="pres">
      <dgm:prSet presAssocID="{BE8BACC3-27AA-4F3C-A452-1B51ED5BF0A5}" presName="tx1" presStyleLbl="revTx" presStyleIdx="1" presStyleCnt="5"/>
      <dgm:spPr/>
    </dgm:pt>
    <dgm:pt modelId="{BBB16C3E-FD04-4426-A34A-C6BDADDC9644}" type="pres">
      <dgm:prSet presAssocID="{BE8BACC3-27AA-4F3C-A452-1B51ED5BF0A5}" presName="vert1" presStyleCnt="0"/>
      <dgm:spPr/>
    </dgm:pt>
    <dgm:pt modelId="{600C314F-2E7C-4E4E-A692-4CEE3FAAF18B}" type="pres">
      <dgm:prSet presAssocID="{F2BBD47D-4E94-4590-8B14-EA5AFAEA94BC}" presName="thickLine" presStyleLbl="alignNode1" presStyleIdx="2" presStyleCnt="5"/>
      <dgm:spPr/>
    </dgm:pt>
    <dgm:pt modelId="{92045BE0-18AE-4C62-9954-ABD76DA7AE03}" type="pres">
      <dgm:prSet presAssocID="{F2BBD47D-4E94-4590-8B14-EA5AFAEA94BC}" presName="horz1" presStyleCnt="0"/>
      <dgm:spPr/>
    </dgm:pt>
    <dgm:pt modelId="{EC3C5534-9271-4ED8-ABC7-3C4C20CAF9A4}" type="pres">
      <dgm:prSet presAssocID="{F2BBD47D-4E94-4590-8B14-EA5AFAEA94BC}" presName="tx1" presStyleLbl="revTx" presStyleIdx="2" presStyleCnt="5"/>
      <dgm:spPr/>
    </dgm:pt>
    <dgm:pt modelId="{BA7DFE44-666A-466E-9968-745E21AF1967}" type="pres">
      <dgm:prSet presAssocID="{F2BBD47D-4E94-4590-8B14-EA5AFAEA94BC}" presName="vert1" presStyleCnt="0"/>
      <dgm:spPr/>
    </dgm:pt>
    <dgm:pt modelId="{CF1D2818-4981-4C00-A765-9D329666D433}" type="pres">
      <dgm:prSet presAssocID="{6CF8F033-4803-49A1-83F9-EECF47A93CA7}" presName="thickLine" presStyleLbl="alignNode1" presStyleIdx="3" presStyleCnt="5"/>
      <dgm:spPr/>
    </dgm:pt>
    <dgm:pt modelId="{1972627C-F47F-4D50-A63E-C6D25E8A7A80}" type="pres">
      <dgm:prSet presAssocID="{6CF8F033-4803-49A1-83F9-EECF47A93CA7}" presName="horz1" presStyleCnt="0"/>
      <dgm:spPr/>
    </dgm:pt>
    <dgm:pt modelId="{25E77FC4-39F7-4C4F-88B0-83A507B2AFDA}" type="pres">
      <dgm:prSet presAssocID="{6CF8F033-4803-49A1-83F9-EECF47A93CA7}" presName="tx1" presStyleLbl="revTx" presStyleIdx="3" presStyleCnt="5"/>
      <dgm:spPr/>
    </dgm:pt>
    <dgm:pt modelId="{951EC3A8-73AD-4F9B-B8AC-6B247535A899}" type="pres">
      <dgm:prSet presAssocID="{6CF8F033-4803-49A1-83F9-EECF47A93CA7}" presName="vert1" presStyleCnt="0"/>
      <dgm:spPr/>
    </dgm:pt>
    <dgm:pt modelId="{B26B963A-24A5-45E9-AB6C-7AAB75484656}" type="pres">
      <dgm:prSet presAssocID="{ED875B66-CC89-444C-A4FB-334C3C12D76A}" presName="thickLine" presStyleLbl="alignNode1" presStyleIdx="4" presStyleCnt="5"/>
      <dgm:spPr/>
    </dgm:pt>
    <dgm:pt modelId="{463817DF-582D-4355-B47A-D02C643F84AA}" type="pres">
      <dgm:prSet presAssocID="{ED875B66-CC89-444C-A4FB-334C3C12D76A}" presName="horz1" presStyleCnt="0"/>
      <dgm:spPr/>
    </dgm:pt>
    <dgm:pt modelId="{F46AFE23-EBD8-4795-BA15-3E40C24B74CB}" type="pres">
      <dgm:prSet presAssocID="{ED875B66-CC89-444C-A4FB-334C3C12D76A}" presName="tx1" presStyleLbl="revTx" presStyleIdx="4" presStyleCnt="5"/>
      <dgm:spPr/>
    </dgm:pt>
    <dgm:pt modelId="{9A6C44C6-D94B-41C3-B3A1-F4AD46FBFF50}" type="pres">
      <dgm:prSet presAssocID="{ED875B66-CC89-444C-A4FB-334C3C12D76A}" presName="vert1" presStyleCnt="0"/>
      <dgm:spPr/>
    </dgm:pt>
  </dgm:ptLst>
  <dgm:cxnLst>
    <dgm:cxn modelId="{E1DEB71D-93E0-4529-A9A0-C29F81C80F37}" srcId="{F1A3DC48-C68F-4933-AC3F-0337312F8386}" destId="{F2BBD47D-4E94-4590-8B14-EA5AFAEA94BC}" srcOrd="2" destOrd="0" parTransId="{D608C424-02A4-4B9D-BBA3-B8BF52302FC7}" sibTransId="{823BEB94-19EE-4224-A800-697F7CD7B407}"/>
    <dgm:cxn modelId="{9B83BB32-8D91-46E2-8DD7-5B1AE954198E}" type="presOf" srcId="{F2BBD47D-4E94-4590-8B14-EA5AFAEA94BC}" destId="{EC3C5534-9271-4ED8-ABC7-3C4C20CAF9A4}" srcOrd="0" destOrd="0" presId="urn:microsoft.com/office/officeart/2008/layout/LinedList"/>
    <dgm:cxn modelId="{6B2E7F3A-483C-4AA5-95C6-C284C78FE1F0}" srcId="{F1A3DC48-C68F-4933-AC3F-0337312F8386}" destId="{BE8BACC3-27AA-4F3C-A452-1B51ED5BF0A5}" srcOrd="1" destOrd="0" parTransId="{7FE11DE4-2FB3-4C43-8526-678DC3470238}" sibTransId="{714B3A53-29CB-464F-9769-3800EFE4AE9F}"/>
    <dgm:cxn modelId="{70DBE45B-831A-43FB-A5BF-D844B939CEB8}" type="presOf" srcId="{3FFD9BF4-8FCA-4A91-8D57-1038B4C482D3}" destId="{10B2961C-B510-4072-B21E-039E011C36D1}" srcOrd="0" destOrd="0" presId="urn:microsoft.com/office/officeart/2008/layout/LinedList"/>
    <dgm:cxn modelId="{DA7FDA70-75CB-402B-9C8A-BBEA4F887416}" type="presOf" srcId="{BE8BACC3-27AA-4F3C-A452-1B51ED5BF0A5}" destId="{DDCB00B9-50E5-4DE0-AE65-C2E1B741F0BD}" srcOrd="0" destOrd="0" presId="urn:microsoft.com/office/officeart/2008/layout/LinedList"/>
    <dgm:cxn modelId="{16932C77-EE1A-407E-9FCA-3879FF33EEBA}" type="presOf" srcId="{6CF8F033-4803-49A1-83F9-EECF47A93CA7}" destId="{25E77FC4-39F7-4C4F-88B0-83A507B2AFDA}" srcOrd="0" destOrd="0" presId="urn:microsoft.com/office/officeart/2008/layout/LinedList"/>
    <dgm:cxn modelId="{763A4B91-A21A-4847-82E8-98F114BCF976}" type="presOf" srcId="{ED875B66-CC89-444C-A4FB-334C3C12D76A}" destId="{F46AFE23-EBD8-4795-BA15-3E40C24B74CB}" srcOrd="0" destOrd="0" presId="urn:microsoft.com/office/officeart/2008/layout/LinedList"/>
    <dgm:cxn modelId="{BCFDA293-5ECE-486A-8681-3FF37CFEFC1D}" srcId="{F1A3DC48-C68F-4933-AC3F-0337312F8386}" destId="{6CF8F033-4803-49A1-83F9-EECF47A93CA7}" srcOrd="3" destOrd="0" parTransId="{158780AF-DDD1-4A1A-A7A3-ABADCB9B56D9}" sibTransId="{1E2516F9-E8DF-43F6-A8A4-0D62130EF8EF}"/>
    <dgm:cxn modelId="{0483FCC6-AA3C-4699-8A80-6B0492436F0C}" srcId="{F1A3DC48-C68F-4933-AC3F-0337312F8386}" destId="{ED875B66-CC89-444C-A4FB-334C3C12D76A}" srcOrd="4" destOrd="0" parTransId="{8E2839E8-1B6C-4590-BCC3-BCFE61FA3386}" sibTransId="{DA178B96-BAC2-402A-8840-5EF43282E894}"/>
    <dgm:cxn modelId="{644F62D9-D564-4FC8-B96E-4267F01D8A80}" type="presOf" srcId="{F1A3DC48-C68F-4933-AC3F-0337312F8386}" destId="{1671B6DE-C164-4998-8066-BBC83136EC1D}" srcOrd="0" destOrd="0" presId="urn:microsoft.com/office/officeart/2008/layout/LinedList"/>
    <dgm:cxn modelId="{3FC181DF-CCD5-4A8B-90C8-E0C85418EF88}" srcId="{F1A3DC48-C68F-4933-AC3F-0337312F8386}" destId="{3FFD9BF4-8FCA-4A91-8D57-1038B4C482D3}" srcOrd="0" destOrd="0" parTransId="{2213FF39-9801-4148-A2D3-45E4FF21751A}" sibTransId="{1F257D8F-22A2-4CB0-9D91-E65293C44FA5}"/>
    <dgm:cxn modelId="{47B3FC0E-50C3-4F5B-A1AD-DA7300DD7A30}" type="presParOf" srcId="{1671B6DE-C164-4998-8066-BBC83136EC1D}" destId="{AD916895-91A9-47E1-9820-8CF08AD6DB9E}" srcOrd="0" destOrd="0" presId="urn:microsoft.com/office/officeart/2008/layout/LinedList"/>
    <dgm:cxn modelId="{214BE9BC-1EA7-4411-B226-71B572557C30}" type="presParOf" srcId="{1671B6DE-C164-4998-8066-BBC83136EC1D}" destId="{18D858E5-8812-410E-8143-9B857F931731}" srcOrd="1" destOrd="0" presId="urn:microsoft.com/office/officeart/2008/layout/LinedList"/>
    <dgm:cxn modelId="{9BF7C88D-6E1B-4D57-B497-A917ED532F10}" type="presParOf" srcId="{18D858E5-8812-410E-8143-9B857F931731}" destId="{10B2961C-B510-4072-B21E-039E011C36D1}" srcOrd="0" destOrd="0" presId="urn:microsoft.com/office/officeart/2008/layout/LinedList"/>
    <dgm:cxn modelId="{211C6E8D-3B1D-44E7-AB90-46E2180AFA7D}" type="presParOf" srcId="{18D858E5-8812-410E-8143-9B857F931731}" destId="{C2E1536C-05C1-49EE-A694-189B01771589}" srcOrd="1" destOrd="0" presId="urn:microsoft.com/office/officeart/2008/layout/LinedList"/>
    <dgm:cxn modelId="{4BA5435E-440C-45BC-9263-1F8E8DD6078D}" type="presParOf" srcId="{1671B6DE-C164-4998-8066-BBC83136EC1D}" destId="{3EDBECA7-4227-4CCA-AAEE-984F6510D1E0}" srcOrd="2" destOrd="0" presId="urn:microsoft.com/office/officeart/2008/layout/LinedList"/>
    <dgm:cxn modelId="{3C2D947B-99B4-478E-A197-591BCD3B562C}" type="presParOf" srcId="{1671B6DE-C164-4998-8066-BBC83136EC1D}" destId="{069B31D8-E0F4-429E-9F86-40C57D3B4FDC}" srcOrd="3" destOrd="0" presId="urn:microsoft.com/office/officeart/2008/layout/LinedList"/>
    <dgm:cxn modelId="{D96DA472-876D-4A3D-A3BB-A37693871B61}" type="presParOf" srcId="{069B31D8-E0F4-429E-9F86-40C57D3B4FDC}" destId="{DDCB00B9-50E5-4DE0-AE65-C2E1B741F0BD}" srcOrd="0" destOrd="0" presId="urn:microsoft.com/office/officeart/2008/layout/LinedList"/>
    <dgm:cxn modelId="{9826377D-C5FA-4422-A81A-BC23D4BD556B}" type="presParOf" srcId="{069B31D8-E0F4-429E-9F86-40C57D3B4FDC}" destId="{BBB16C3E-FD04-4426-A34A-C6BDADDC9644}" srcOrd="1" destOrd="0" presId="urn:microsoft.com/office/officeart/2008/layout/LinedList"/>
    <dgm:cxn modelId="{94A92FB8-8FEE-4178-A389-261E8C677D8E}" type="presParOf" srcId="{1671B6DE-C164-4998-8066-BBC83136EC1D}" destId="{600C314F-2E7C-4E4E-A692-4CEE3FAAF18B}" srcOrd="4" destOrd="0" presId="urn:microsoft.com/office/officeart/2008/layout/LinedList"/>
    <dgm:cxn modelId="{7DFD5946-CBB3-46A0-AA7C-AA54A429F893}" type="presParOf" srcId="{1671B6DE-C164-4998-8066-BBC83136EC1D}" destId="{92045BE0-18AE-4C62-9954-ABD76DA7AE03}" srcOrd="5" destOrd="0" presId="urn:microsoft.com/office/officeart/2008/layout/LinedList"/>
    <dgm:cxn modelId="{BDDBFE29-90A9-4602-ADCC-3FD52E3A9DF2}" type="presParOf" srcId="{92045BE0-18AE-4C62-9954-ABD76DA7AE03}" destId="{EC3C5534-9271-4ED8-ABC7-3C4C20CAF9A4}" srcOrd="0" destOrd="0" presId="urn:microsoft.com/office/officeart/2008/layout/LinedList"/>
    <dgm:cxn modelId="{ECCDAF8B-8906-4787-ADA0-67A5425EF801}" type="presParOf" srcId="{92045BE0-18AE-4C62-9954-ABD76DA7AE03}" destId="{BA7DFE44-666A-466E-9968-745E21AF1967}" srcOrd="1" destOrd="0" presId="urn:microsoft.com/office/officeart/2008/layout/LinedList"/>
    <dgm:cxn modelId="{CE4D56C1-3CDF-4632-846E-8764F70948F5}" type="presParOf" srcId="{1671B6DE-C164-4998-8066-BBC83136EC1D}" destId="{CF1D2818-4981-4C00-A765-9D329666D433}" srcOrd="6" destOrd="0" presId="urn:microsoft.com/office/officeart/2008/layout/LinedList"/>
    <dgm:cxn modelId="{5853253D-CB56-4FE8-B6E8-4A86D96783E2}" type="presParOf" srcId="{1671B6DE-C164-4998-8066-BBC83136EC1D}" destId="{1972627C-F47F-4D50-A63E-C6D25E8A7A80}" srcOrd="7" destOrd="0" presId="urn:microsoft.com/office/officeart/2008/layout/LinedList"/>
    <dgm:cxn modelId="{B6A2B1AE-C8C2-4F09-BFA7-7607F72BF109}" type="presParOf" srcId="{1972627C-F47F-4D50-A63E-C6D25E8A7A80}" destId="{25E77FC4-39F7-4C4F-88B0-83A507B2AFDA}" srcOrd="0" destOrd="0" presId="urn:microsoft.com/office/officeart/2008/layout/LinedList"/>
    <dgm:cxn modelId="{AEE816C3-4C51-4DCD-93E1-BC9EBAC4B5E7}" type="presParOf" srcId="{1972627C-F47F-4D50-A63E-C6D25E8A7A80}" destId="{951EC3A8-73AD-4F9B-B8AC-6B247535A899}" srcOrd="1" destOrd="0" presId="urn:microsoft.com/office/officeart/2008/layout/LinedList"/>
    <dgm:cxn modelId="{12A7E1D2-A0D4-48D1-B44D-BC83D52FDBBC}" type="presParOf" srcId="{1671B6DE-C164-4998-8066-BBC83136EC1D}" destId="{B26B963A-24A5-45E9-AB6C-7AAB75484656}" srcOrd="8" destOrd="0" presId="urn:microsoft.com/office/officeart/2008/layout/LinedList"/>
    <dgm:cxn modelId="{95ABAA7C-444B-4A47-9FFD-1740C1B9D7F1}" type="presParOf" srcId="{1671B6DE-C164-4998-8066-BBC83136EC1D}" destId="{463817DF-582D-4355-B47A-D02C643F84AA}" srcOrd="9" destOrd="0" presId="urn:microsoft.com/office/officeart/2008/layout/LinedList"/>
    <dgm:cxn modelId="{ADC65AF7-883A-444A-9205-05DA975F0F4D}" type="presParOf" srcId="{463817DF-582D-4355-B47A-D02C643F84AA}" destId="{F46AFE23-EBD8-4795-BA15-3E40C24B74CB}" srcOrd="0" destOrd="0" presId="urn:microsoft.com/office/officeart/2008/layout/LinedList"/>
    <dgm:cxn modelId="{0ED569DC-EFFE-4364-A298-8535C58D42BC}" type="presParOf" srcId="{463817DF-582D-4355-B47A-D02C643F84AA}" destId="{9A6C44C6-D94B-41C3-B3A1-F4AD46FBFF5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42DA214-795D-4827-BC5C-5A7C9E4D332C}" type="doc">
      <dgm:prSet loTypeId="urn:microsoft.com/office/officeart/2005/8/layout/process5" loCatId="process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12BFBC5-1EB2-4870-9437-1E928400DB8B}">
      <dgm:prSet phldrT="[Text]" custT="1"/>
      <dgm:spPr/>
      <dgm:t>
        <a:bodyPr/>
        <a:lstStyle/>
        <a:p>
          <a:r>
            <a:rPr lang="en-US" sz="3200" dirty="0" err="1"/>
            <a:t>Feocromocitoma</a:t>
          </a:r>
          <a:r>
            <a:rPr lang="en-US" sz="3200" dirty="0"/>
            <a:t>/paraganglioma </a:t>
          </a:r>
        </a:p>
      </dgm:t>
    </dgm:pt>
    <dgm:pt modelId="{3C502860-A13A-4B1B-BD77-6FFF8B92838B}" type="parTrans" cxnId="{9B472967-DA3B-4E02-BF29-A112ED6A4242}">
      <dgm:prSet/>
      <dgm:spPr/>
      <dgm:t>
        <a:bodyPr/>
        <a:lstStyle/>
        <a:p>
          <a:endParaRPr lang="en-US"/>
        </a:p>
      </dgm:t>
    </dgm:pt>
    <dgm:pt modelId="{D1FFAF07-0329-4ED6-9853-83B4AEB79667}" type="sibTrans" cxnId="{9B472967-DA3B-4E02-BF29-A112ED6A4242}">
      <dgm:prSet/>
      <dgm:spPr/>
      <dgm:t>
        <a:bodyPr/>
        <a:lstStyle/>
        <a:p>
          <a:endParaRPr lang="en-US"/>
        </a:p>
      </dgm:t>
    </dgm:pt>
    <dgm:pt modelId="{D89F29D1-9B9A-451D-B62C-BA03C9643C9B}">
      <dgm:prSet phldrT="[Text]"/>
      <dgm:spPr/>
      <dgm:t>
        <a:bodyPr/>
        <a:lstStyle/>
        <a:p>
          <a:r>
            <a:rPr lang="en-US" dirty="0" err="1"/>
            <a:t>Signos</a:t>
          </a:r>
          <a:r>
            <a:rPr lang="en-US" dirty="0"/>
            <a:t> </a:t>
          </a:r>
          <a:r>
            <a:rPr lang="en-US" dirty="0" err="1"/>
            <a:t>clinicos</a:t>
          </a:r>
          <a:r>
            <a:rPr lang="en-US" dirty="0"/>
            <a:t> de </a:t>
          </a:r>
          <a:r>
            <a:rPr lang="en-US" dirty="0" err="1"/>
            <a:t>exceso</a:t>
          </a:r>
          <a:r>
            <a:rPr lang="en-US" dirty="0"/>
            <a:t> de </a:t>
          </a:r>
          <a:r>
            <a:rPr lang="en-US" dirty="0" err="1"/>
            <a:t>catecolaminas</a:t>
          </a:r>
          <a:r>
            <a:rPr lang="en-US" dirty="0"/>
            <a:t> </a:t>
          </a:r>
        </a:p>
        <a:p>
          <a:r>
            <a:rPr lang="en-US" dirty="0"/>
            <a:t>Historia familiar</a:t>
          </a:r>
        </a:p>
        <a:p>
          <a:r>
            <a:rPr lang="en-US" dirty="0"/>
            <a:t>Adenoma adrenal o imagen </a:t>
          </a:r>
          <a:r>
            <a:rPr lang="en-US" dirty="0" err="1"/>
            <a:t>radiologica</a:t>
          </a:r>
          <a:r>
            <a:rPr lang="en-US" dirty="0"/>
            <a:t> </a:t>
          </a:r>
          <a:r>
            <a:rPr lang="en-US" dirty="0" err="1"/>
            <a:t>sugestiva</a:t>
          </a:r>
          <a:r>
            <a:rPr lang="en-US" dirty="0"/>
            <a:t> de PPGL</a:t>
          </a:r>
        </a:p>
      </dgm:t>
    </dgm:pt>
    <dgm:pt modelId="{C4A2A94E-98F7-48E0-A8E6-DCBEEFB5B6B9}" type="parTrans" cxnId="{37CA0002-A028-4A89-BAC3-73034838787E}">
      <dgm:prSet/>
      <dgm:spPr/>
      <dgm:t>
        <a:bodyPr/>
        <a:lstStyle/>
        <a:p>
          <a:endParaRPr lang="en-US"/>
        </a:p>
      </dgm:t>
    </dgm:pt>
    <dgm:pt modelId="{F977D678-6C69-423B-B3CB-32CB06AAFA8F}" type="sibTrans" cxnId="{37CA0002-A028-4A89-BAC3-73034838787E}">
      <dgm:prSet/>
      <dgm:spPr/>
      <dgm:t>
        <a:bodyPr/>
        <a:lstStyle/>
        <a:p>
          <a:endParaRPr lang="en-US"/>
        </a:p>
      </dgm:t>
    </dgm:pt>
    <dgm:pt modelId="{95CC4BC7-4726-457A-B79C-7FD28D82F4AC}">
      <dgm:prSet phldrT="[Text]"/>
      <dgm:spPr/>
      <dgm:t>
        <a:bodyPr/>
        <a:lstStyle/>
        <a:p>
          <a:r>
            <a:rPr lang="en-US" dirty="0" err="1"/>
            <a:t>Metanefrina</a:t>
          </a:r>
          <a:r>
            <a:rPr lang="en-US" dirty="0"/>
            <a:t> y </a:t>
          </a:r>
          <a:r>
            <a:rPr lang="en-US" dirty="0" err="1"/>
            <a:t>normetanefrina</a:t>
          </a:r>
          <a:r>
            <a:rPr lang="en-US" dirty="0"/>
            <a:t> </a:t>
          </a:r>
          <a:r>
            <a:rPr lang="en-US" dirty="0" err="1"/>
            <a:t>plasmatica</a:t>
          </a:r>
          <a:r>
            <a:rPr lang="en-US" dirty="0"/>
            <a:t> o </a:t>
          </a:r>
          <a:r>
            <a:rPr lang="en-US" dirty="0" err="1"/>
            <a:t>en</a:t>
          </a:r>
          <a:r>
            <a:rPr lang="en-US" dirty="0"/>
            <a:t> </a:t>
          </a:r>
          <a:r>
            <a:rPr lang="en-US" dirty="0" err="1"/>
            <a:t>orina</a:t>
          </a:r>
          <a:r>
            <a:rPr lang="en-US" dirty="0"/>
            <a:t> de 24 horas </a:t>
          </a:r>
        </a:p>
        <a:p>
          <a:r>
            <a:rPr lang="en-US" dirty="0"/>
            <a:t>Tac </a:t>
          </a:r>
          <a:r>
            <a:rPr lang="en-US" dirty="0" err="1"/>
            <a:t>toracica-abodominal-pelvica</a:t>
          </a:r>
          <a:r>
            <a:rPr lang="en-US" dirty="0"/>
            <a:t>/ </a:t>
          </a:r>
          <a:r>
            <a:rPr lang="en-US" dirty="0" err="1"/>
            <a:t>mri</a:t>
          </a:r>
          <a:r>
            <a:rPr lang="en-US" dirty="0"/>
            <a:t> cervical</a:t>
          </a:r>
        </a:p>
        <a:p>
          <a:r>
            <a:rPr lang="en-US" dirty="0"/>
            <a:t>PET</a:t>
          </a:r>
        </a:p>
      </dgm:t>
    </dgm:pt>
    <dgm:pt modelId="{5665DF2A-1D9A-4070-B9F0-169AE2B4B7F8}" type="parTrans" cxnId="{B03335E3-BE7E-4687-A864-07AB66E65F38}">
      <dgm:prSet/>
      <dgm:spPr/>
      <dgm:t>
        <a:bodyPr/>
        <a:lstStyle/>
        <a:p>
          <a:endParaRPr lang="en-US"/>
        </a:p>
      </dgm:t>
    </dgm:pt>
    <dgm:pt modelId="{D6A10816-1496-4BA1-B56D-15BEE001CB55}" type="sibTrans" cxnId="{B03335E3-BE7E-4687-A864-07AB66E65F38}">
      <dgm:prSet/>
      <dgm:spPr/>
      <dgm:t>
        <a:bodyPr/>
        <a:lstStyle/>
        <a:p>
          <a:endParaRPr lang="en-US"/>
        </a:p>
      </dgm:t>
    </dgm:pt>
    <dgm:pt modelId="{F2D05DE4-B44E-4D81-A443-FF5C1FE8A8B8}">
      <dgm:prSet phldrT="[Text]"/>
      <dgm:spPr/>
      <dgm:t>
        <a:bodyPr/>
        <a:lstStyle/>
        <a:p>
          <a:r>
            <a:rPr lang="en-US" dirty="0"/>
            <a:t>Cluster 1: </a:t>
          </a:r>
          <a:r>
            <a:rPr lang="en-US" dirty="0" err="1"/>
            <a:t>SDHx</a:t>
          </a:r>
          <a:r>
            <a:rPr lang="en-US" dirty="0"/>
            <a:t>, VHL, HIF2A, SLC25A11</a:t>
          </a:r>
        </a:p>
        <a:p>
          <a:r>
            <a:rPr lang="en-US" dirty="0"/>
            <a:t>Cluster 2: RET, NF1, MAX, TMEM127</a:t>
          </a:r>
        </a:p>
      </dgm:t>
    </dgm:pt>
    <dgm:pt modelId="{67AB3752-3DDC-4E1B-9695-C49203076146}" type="parTrans" cxnId="{BBAD6562-16EA-44D2-AC82-93B336A03AD6}">
      <dgm:prSet/>
      <dgm:spPr/>
      <dgm:t>
        <a:bodyPr/>
        <a:lstStyle/>
        <a:p>
          <a:endParaRPr lang="en-US"/>
        </a:p>
      </dgm:t>
    </dgm:pt>
    <dgm:pt modelId="{13DBE901-2C4D-4FD8-A138-E594C129DCA6}" type="sibTrans" cxnId="{BBAD6562-16EA-44D2-AC82-93B336A03AD6}">
      <dgm:prSet/>
      <dgm:spPr/>
      <dgm:t>
        <a:bodyPr/>
        <a:lstStyle/>
        <a:p>
          <a:endParaRPr lang="en-US"/>
        </a:p>
      </dgm:t>
    </dgm:pt>
    <dgm:pt modelId="{3A75A6E9-63D4-41D1-B0C0-4DFF1D1CCAD0}" type="pres">
      <dgm:prSet presAssocID="{C42DA214-795D-4827-BC5C-5A7C9E4D332C}" presName="diagram" presStyleCnt="0">
        <dgm:presLayoutVars>
          <dgm:dir/>
          <dgm:resizeHandles val="exact"/>
        </dgm:presLayoutVars>
      </dgm:prSet>
      <dgm:spPr/>
    </dgm:pt>
    <dgm:pt modelId="{11C41C94-BA7F-465C-86E5-63CD8DAD26B8}" type="pres">
      <dgm:prSet presAssocID="{612BFBC5-1EB2-4870-9437-1E928400DB8B}" presName="node" presStyleLbl="node1" presStyleIdx="0" presStyleCnt="4">
        <dgm:presLayoutVars>
          <dgm:bulletEnabled val="1"/>
        </dgm:presLayoutVars>
      </dgm:prSet>
      <dgm:spPr/>
    </dgm:pt>
    <dgm:pt modelId="{D9421192-90EC-4360-BD40-D47A4C513476}" type="pres">
      <dgm:prSet presAssocID="{D1FFAF07-0329-4ED6-9853-83B4AEB79667}" presName="sibTrans" presStyleLbl="sibTrans2D1" presStyleIdx="0" presStyleCnt="3"/>
      <dgm:spPr/>
    </dgm:pt>
    <dgm:pt modelId="{47B205AD-8314-4588-ACFE-4A5BD9C98196}" type="pres">
      <dgm:prSet presAssocID="{D1FFAF07-0329-4ED6-9853-83B4AEB79667}" presName="connectorText" presStyleLbl="sibTrans2D1" presStyleIdx="0" presStyleCnt="3"/>
      <dgm:spPr/>
    </dgm:pt>
    <dgm:pt modelId="{7B265A1E-0963-4DD5-9D07-A4DAE5FEB415}" type="pres">
      <dgm:prSet presAssocID="{D89F29D1-9B9A-451D-B62C-BA03C9643C9B}" presName="node" presStyleLbl="node1" presStyleIdx="1" presStyleCnt="4">
        <dgm:presLayoutVars>
          <dgm:bulletEnabled val="1"/>
        </dgm:presLayoutVars>
      </dgm:prSet>
      <dgm:spPr/>
    </dgm:pt>
    <dgm:pt modelId="{729B985C-0B19-486C-83B2-7CF11575CC32}" type="pres">
      <dgm:prSet presAssocID="{F977D678-6C69-423B-B3CB-32CB06AAFA8F}" presName="sibTrans" presStyleLbl="sibTrans2D1" presStyleIdx="1" presStyleCnt="3"/>
      <dgm:spPr/>
    </dgm:pt>
    <dgm:pt modelId="{5EE4CB58-1011-4960-A2ED-85877DA72E55}" type="pres">
      <dgm:prSet presAssocID="{F977D678-6C69-423B-B3CB-32CB06AAFA8F}" presName="connectorText" presStyleLbl="sibTrans2D1" presStyleIdx="1" presStyleCnt="3"/>
      <dgm:spPr/>
    </dgm:pt>
    <dgm:pt modelId="{D6ED900F-2228-4B38-AF07-175A8B3A8874}" type="pres">
      <dgm:prSet presAssocID="{95CC4BC7-4726-457A-B79C-7FD28D82F4AC}" presName="node" presStyleLbl="node1" presStyleIdx="2" presStyleCnt="4">
        <dgm:presLayoutVars>
          <dgm:bulletEnabled val="1"/>
        </dgm:presLayoutVars>
      </dgm:prSet>
      <dgm:spPr/>
    </dgm:pt>
    <dgm:pt modelId="{9CF6A42B-72F8-4ABA-9CE6-FDB56E4CEE77}" type="pres">
      <dgm:prSet presAssocID="{D6A10816-1496-4BA1-B56D-15BEE001CB55}" presName="sibTrans" presStyleLbl="sibTrans2D1" presStyleIdx="2" presStyleCnt="3"/>
      <dgm:spPr/>
    </dgm:pt>
    <dgm:pt modelId="{29F2D734-9C0B-4B4D-AE1B-D9297540907F}" type="pres">
      <dgm:prSet presAssocID="{D6A10816-1496-4BA1-B56D-15BEE001CB55}" presName="connectorText" presStyleLbl="sibTrans2D1" presStyleIdx="2" presStyleCnt="3"/>
      <dgm:spPr/>
    </dgm:pt>
    <dgm:pt modelId="{1ACF2499-9DA8-4311-A23D-87439F84F3F9}" type="pres">
      <dgm:prSet presAssocID="{F2D05DE4-B44E-4D81-A443-FF5C1FE8A8B8}" presName="node" presStyleLbl="node1" presStyleIdx="3" presStyleCnt="4" custLinFactNeighborX="-30012" custLinFactNeighborY="52">
        <dgm:presLayoutVars>
          <dgm:bulletEnabled val="1"/>
        </dgm:presLayoutVars>
      </dgm:prSet>
      <dgm:spPr/>
    </dgm:pt>
  </dgm:ptLst>
  <dgm:cxnLst>
    <dgm:cxn modelId="{37CA0002-A028-4A89-BAC3-73034838787E}" srcId="{C42DA214-795D-4827-BC5C-5A7C9E4D332C}" destId="{D89F29D1-9B9A-451D-B62C-BA03C9643C9B}" srcOrd="1" destOrd="0" parTransId="{C4A2A94E-98F7-48E0-A8E6-DCBEEFB5B6B9}" sibTransId="{F977D678-6C69-423B-B3CB-32CB06AAFA8F}"/>
    <dgm:cxn modelId="{0DACC927-5A1D-47F0-B842-E8391B40F4EA}" type="presOf" srcId="{F977D678-6C69-423B-B3CB-32CB06AAFA8F}" destId="{729B985C-0B19-486C-83B2-7CF11575CC32}" srcOrd="0" destOrd="0" presId="urn:microsoft.com/office/officeart/2005/8/layout/process5"/>
    <dgm:cxn modelId="{3070404D-2D3B-4607-A4C5-7FE3093ABF9F}" type="presOf" srcId="{D89F29D1-9B9A-451D-B62C-BA03C9643C9B}" destId="{7B265A1E-0963-4DD5-9D07-A4DAE5FEB415}" srcOrd="0" destOrd="0" presId="urn:microsoft.com/office/officeart/2005/8/layout/process5"/>
    <dgm:cxn modelId="{BBAD6562-16EA-44D2-AC82-93B336A03AD6}" srcId="{C42DA214-795D-4827-BC5C-5A7C9E4D332C}" destId="{F2D05DE4-B44E-4D81-A443-FF5C1FE8A8B8}" srcOrd="3" destOrd="0" parTransId="{67AB3752-3DDC-4E1B-9695-C49203076146}" sibTransId="{13DBE901-2C4D-4FD8-A138-E594C129DCA6}"/>
    <dgm:cxn modelId="{9B472967-DA3B-4E02-BF29-A112ED6A4242}" srcId="{C42DA214-795D-4827-BC5C-5A7C9E4D332C}" destId="{612BFBC5-1EB2-4870-9437-1E928400DB8B}" srcOrd="0" destOrd="0" parTransId="{3C502860-A13A-4B1B-BD77-6FFF8B92838B}" sibTransId="{D1FFAF07-0329-4ED6-9853-83B4AEB79667}"/>
    <dgm:cxn modelId="{07767480-B417-44CD-A4B1-2A075DBF7FC1}" type="presOf" srcId="{D1FFAF07-0329-4ED6-9853-83B4AEB79667}" destId="{D9421192-90EC-4360-BD40-D47A4C513476}" srcOrd="0" destOrd="0" presId="urn:microsoft.com/office/officeart/2005/8/layout/process5"/>
    <dgm:cxn modelId="{A110D687-CCFC-4CD1-8904-FD10F3E56F37}" type="presOf" srcId="{D6A10816-1496-4BA1-B56D-15BEE001CB55}" destId="{9CF6A42B-72F8-4ABA-9CE6-FDB56E4CEE77}" srcOrd="0" destOrd="0" presId="urn:microsoft.com/office/officeart/2005/8/layout/process5"/>
    <dgm:cxn modelId="{0956EC8C-462A-47F1-A7D2-CE00A0BF56E5}" type="presOf" srcId="{F977D678-6C69-423B-B3CB-32CB06AAFA8F}" destId="{5EE4CB58-1011-4960-A2ED-85877DA72E55}" srcOrd="1" destOrd="0" presId="urn:microsoft.com/office/officeart/2005/8/layout/process5"/>
    <dgm:cxn modelId="{AC8E2D9F-6D07-453F-A9FC-0B8D9041B96A}" type="presOf" srcId="{612BFBC5-1EB2-4870-9437-1E928400DB8B}" destId="{11C41C94-BA7F-465C-86E5-63CD8DAD26B8}" srcOrd="0" destOrd="0" presId="urn:microsoft.com/office/officeart/2005/8/layout/process5"/>
    <dgm:cxn modelId="{FE2E9AAA-7D9E-4E3C-87AF-175E6EF49920}" type="presOf" srcId="{C42DA214-795D-4827-BC5C-5A7C9E4D332C}" destId="{3A75A6E9-63D4-41D1-B0C0-4DFF1D1CCAD0}" srcOrd="0" destOrd="0" presId="urn:microsoft.com/office/officeart/2005/8/layout/process5"/>
    <dgm:cxn modelId="{3E5432C8-A9E5-45C0-BADA-9ABE9635E1ED}" type="presOf" srcId="{D6A10816-1496-4BA1-B56D-15BEE001CB55}" destId="{29F2D734-9C0B-4B4D-AE1B-D9297540907F}" srcOrd="1" destOrd="0" presId="urn:microsoft.com/office/officeart/2005/8/layout/process5"/>
    <dgm:cxn modelId="{E2C72DCE-216B-4A47-A082-96B36270924F}" type="presOf" srcId="{F2D05DE4-B44E-4D81-A443-FF5C1FE8A8B8}" destId="{1ACF2499-9DA8-4311-A23D-87439F84F3F9}" srcOrd="0" destOrd="0" presId="urn:microsoft.com/office/officeart/2005/8/layout/process5"/>
    <dgm:cxn modelId="{B03335E3-BE7E-4687-A864-07AB66E65F38}" srcId="{C42DA214-795D-4827-BC5C-5A7C9E4D332C}" destId="{95CC4BC7-4726-457A-B79C-7FD28D82F4AC}" srcOrd="2" destOrd="0" parTransId="{5665DF2A-1D9A-4070-B9F0-169AE2B4B7F8}" sibTransId="{D6A10816-1496-4BA1-B56D-15BEE001CB55}"/>
    <dgm:cxn modelId="{3E8505F3-0D08-4117-8693-CB5DB113F1F8}" type="presOf" srcId="{D1FFAF07-0329-4ED6-9853-83B4AEB79667}" destId="{47B205AD-8314-4588-ACFE-4A5BD9C98196}" srcOrd="1" destOrd="0" presId="urn:microsoft.com/office/officeart/2005/8/layout/process5"/>
    <dgm:cxn modelId="{139439F7-3B1E-4506-B0CD-901DEB5D53DA}" type="presOf" srcId="{95CC4BC7-4726-457A-B79C-7FD28D82F4AC}" destId="{D6ED900F-2228-4B38-AF07-175A8B3A8874}" srcOrd="0" destOrd="0" presId="urn:microsoft.com/office/officeart/2005/8/layout/process5"/>
    <dgm:cxn modelId="{7A59F7FF-4064-4C66-B663-37E02647E5E4}" type="presParOf" srcId="{3A75A6E9-63D4-41D1-B0C0-4DFF1D1CCAD0}" destId="{11C41C94-BA7F-465C-86E5-63CD8DAD26B8}" srcOrd="0" destOrd="0" presId="urn:microsoft.com/office/officeart/2005/8/layout/process5"/>
    <dgm:cxn modelId="{81DAB689-E3CD-4809-8890-77398AB111AF}" type="presParOf" srcId="{3A75A6E9-63D4-41D1-B0C0-4DFF1D1CCAD0}" destId="{D9421192-90EC-4360-BD40-D47A4C513476}" srcOrd="1" destOrd="0" presId="urn:microsoft.com/office/officeart/2005/8/layout/process5"/>
    <dgm:cxn modelId="{BFB74199-523F-4834-9C0D-A966AE54B0EF}" type="presParOf" srcId="{D9421192-90EC-4360-BD40-D47A4C513476}" destId="{47B205AD-8314-4588-ACFE-4A5BD9C98196}" srcOrd="0" destOrd="0" presId="urn:microsoft.com/office/officeart/2005/8/layout/process5"/>
    <dgm:cxn modelId="{EE2E85EA-1C9E-44A9-9558-32F8DE9F502D}" type="presParOf" srcId="{3A75A6E9-63D4-41D1-B0C0-4DFF1D1CCAD0}" destId="{7B265A1E-0963-4DD5-9D07-A4DAE5FEB415}" srcOrd="2" destOrd="0" presId="urn:microsoft.com/office/officeart/2005/8/layout/process5"/>
    <dgm:cxn modelId="{14A941DE-1024-4531-B989-8A5DA98EE896}" type="presParOf" srcId="{3A75A6E9-63D4-41D1-B0C0-4DFF1D1CCAD0}" destId="{729B985C-0B19-486C-83B2-7CF11575CC32}" srcOrd="3" destOrd="0" presId="urn:microsoft.com/office/officeart/2005/8/layout/process5"/>
    <dgm:cxn modelId="{03EF15E9-6A34-4FC0-9323-9F3CFF95C830}" type="presParOf" srcId="{729B985C-0B19-486C-83B2-7CF11575CC32}" destId="{5EE4CB58-1011-4960-A2ED-85877DA72E55}" srcOrd="0" destOrd="0" presId="urn:microsoft.com/office/officeart/2005/8/layout/process5"/>
    <dgm:cxn modelId="{5A9F6D74-F6C5-4121-A3E0-3D920680DD67}" type="presParOf" srcId="{3A75A6E9-63D4-41D1-B0C0-4DFF1D1CCAD0}" destId="{D6ED900F-2228-4B38-AF07-175A8B3A8874}" srcOrd="4" destOrd="0" presId="urn:microsoft.com/office/officeart/2005/8/layout/process5"/>
    <dgm:cxn modelId="{5959B016-8B33-435E-9AF3-14852307DB5B}" type="presParOf" srcId="{3A75A6E9-63D4-41D1-B0C0-4DFF1D1CCAD0}" destId="{9CF6A42B-72F8-4ABA-9CE6-FDB56E4CEE77}" srcOrd="5" destOrd="0" presId="urn:microsoft.com/office/officeart/2005/8/layout/process5"/>
    <dgm:cxn modelId="{C1AAD89D-9438-4ED3-A499-771D509A8F81}" type="presParOf" srcId="{9CF6A42B-72F8-4ABA-9CE6-FDB56E4CEE77}" destId="{29F2D734-9C0B-4B4D-AE1B-D9297540907F}" srcOrd="0" destOrd="0" presId="urn:microsoft.com/office/officeart/2005/8/layout/process5"/>
    <dgm:cxn modelId="{8926DD79-8B5C-425B-83D1-0310D26A4AA9}" type="presParOf" srcId="{3A75A6E9-63D4-41D1-B0C0-4DFF1D1CCAD0}" destId="{1ACF2499-9DA8-4311-A23D-87439F84F3F9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0AB0047-3C7D-4012-937F-8713023EE950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DO"/>
        </a:p>
      </dgm:t>
    </dgm:pt>
    <dgm:pt modelId="{1C779635-E2FE-481C-B6D0-8771D20E3723}">
      <dgm:prSet/>
      <dgm:spPr/>
      <dgm:t>
        <a:bodyPr/>
        <a:lstStyle/>
        <a:p>
          <a:r>
            <a:rPr lang="es-DO"/>
            <a:t>Resección quirúrgica es el tratamiento principal.</a:t>
          </a:r>
        </a:p>
      </dgm:t>
    </dgm:pt>
    <dgm:pt modelId="{5A8E6446-2411-4271-A350-F64EBDE64914}" type="parTrans" cxnId="{E8512E29-5DF1-445C-9E2C-D4A1206CBD86}">
      <dgm:prSet/>
      <dgm:spPr/>
      <dgm:t>
        <a:bodyPr/>
        <a:lstStyle/>
        <a:p>
          <a:endParaRPr lang="es-DO"/>
        </a:p>
      </dgm:t>
    </dgm:pt>
    <dgm:pt modelId="{A3ABC04B-CE7E-40EE-A2B1-CFF73E27A23A}" type="sibTrans" cxnId="{E8512E29-5DF1-445C-9E2C-D4A1206CBD86}">
      <dgm:prSet/>
      <dgm:spPr/>
      <dgm:t>
        <a:bodyPr/>
        <a:lstStyle/>
        <a:p>
          <a:endParaRPr lang="es-DO"/>
        </a:p>
      </dgm:t>
    </dgm:pt>
    <dgm:pt modelId="{720298B0-895C-4643-B8A5-A2E48B0625A8}">
      <dgm:prSet/>
      <dgm:spPr/>
      <dgm:t>
        <a:bodyPr/>
        <a:lstStyle/>
        <a:p>
          <a:r>
            <a:rPr lang="es-DO" dirty="0"/>
            <a:t>Preparación preoperatoria:</a:t>
          </a:r>
        </a:p>
      </dgm:t>
    </dgm:pt>
    <dgm:pt modelId="{76E629AB-6D2F-40E0-8FAA-FDE80AA1961D}" type="parTrans" cxnId="{3D411C09-91DD-4DD4-9476-72FB93E8A3C4}">
      <dgm:prSet/>
      <dgm:spPr/>
      <dgm:t>
        <a:bodyPr/>
        <a:lstStyle/>
        <a:p>
          <a:endParaRPr lang="es-DO"/>
        </a:p>
      </dgm:t>
    </dgm:pt>
    <dgm:pt modelId="{EBC4825D-1C96-4D70-B55C-ECB8E128F8B3}" type="sibTrans" cxnId="{3D411C09-91DD-4DD4-9476-72FB93E8A3C4}">
      <dgm:prSet/>
      <dgm:spPr/>
      <dgm:t>
        <a:bodyPr/>
        <a:lstStyle/>
        <a:p>
          <a:endParaRPr lang="es-DO"/>
        </a:p>
      </dgm:t>
    </dgm:pt>
    <dgm:pt modelId="{E4B339FC-96E7-476C-B27C-0F6A25920E4B}">
      <dgm:prSet/>
      <dgm:spPr/>
      <dgm:t>
        <a:bodyPr/>
        <a:lstStyle/>
        <a:p>
          <a:r>
            <a:rPr lang="es-DO" dirty="0"/>
            <a:t>Bloqueo alfa (</a:t>
          </a:r>
          <a:r>
            <a:rPr lang="es-DO" dirty="0" err="1"/>
            <a:t>fenoxibenzamina</a:t>
          </a:r>
          <a:r>
            <a:rPr lang="es-DO" dirty="0"/>
            <a:t>, </a:t>
          </a:r>
          <a:r>
            <a:rPr lang="es-DO" dirty="0" err="1"/>
            <a:t>doxazosina</a:t>
          </a:r>
          <a:r>
            <a:rPr lang="es-DO" dirty="0"/>
            <a:t>)</a:t>
          </a:r>
          <a:r>
            <a:rPr lang="en-US" dirty="0"/>
            <a:t> </a:t>
          </a:r>
          <a:r>
            <a:rPr lang="es-DO" dirty="0"/>
            <a:t> Luego beta-bloqueo si taquicardia.</a:t>
          </a:r>
        </a:p>
      </dgm:t>
    </dgm:pt>
    <dgm:pt modelId="{4BEE9864-2B66-40BD-86B6-942A9FABFA06}" type="parTrans" cxnId="{5CC7A334-1C02-4360-9B20-038357D7B7DA}">
      <dgm:prSet/>
      <dgm:spPr/>
      <dgm:t>
        <a:bodyPr/>
        <a:lstStyle/>
        <a:p>
          <a:endParaRPr lang="es-DO"/>
        </a:p>
      </dgm:t>
    </dgm:pt>
    <dgm:pt modelId="{7E676400-E142-4C67-A3C1-13E6C118CFD9}" type="sibTrans" cxnId="{5CC7A334-1C02-4360-9B20-038357D7B7DA}">
      <dgm:prSet/>
      <dgm:spPr/>
      <dgm:t>
        <a:bodyPr/>
        <a:lstStyle/>
        <a:p>
          <a:endParaRPr lang="es-DO"/>
        </a:p>
      </dgm:t>
    </dgm:pt>
    <dgm:pt modelId="{6AFEABDA-1D5F-4E94-8475-A042097C8EAC}">
      <dgm:prSet/>
      <dgm:spPr/>
      <dgm:t>
        <a:bodyPr/>
        <a:lstStyle/>
        <a:p>
          <a:r>
            <a:rPr lang="es-DO" dirty="0"/>
            <a:t>Expansión de volumen con dieta rica en sodio y líquidos.</a:t>
          </a:r>
        </a:p>
      </dgm:t>
    </dgm:pt>
    <dgm:pt modelId="{04B11644-8437-499F-9763-618C0A04F263}" type="parTrans" cxnId="{C35E3D45-C3D0-4712-981A-33347DFA9DED}">
      <dgm:prSet/>
      <dgm:spPr/>
      <dgm:t>
        <a:bodyPr/>
        <a:lstStyle/>
        <a:p>
          <a:endParaRPr lang="es-DO"/>
        </a:p>
      </dgm:t>
    </dgm:pt>
    <dgm:pt modelId="{5173EF19-84DB-4AA7-BC2B-3D64184A22EF}" type="sibTrans" cxnId="{C35E3D45-C3D0-4712-981A-33347DFA9DED}">
      <dgm:prSet/>
      <dgm:spPr/>
      <dgm:t>
        <a:bodyPr/>
        <a:lstStyle/>
        <a:p>
          <a:endParaRPr lang="es-DO"/>
        </a:p>
      </dgm:t>
    </dgm:pt>
    <dgm:pt modelId="{25CB99C0-9377-41AA-BDD4-8E21F737E9CB}">
      <dgm:prSet/>
      <dgm:spPr/>
      <dgm:t>
        <a:bodyPr/>
        <a:lstStyle/>
        <a:p>
          <a:r>
            <a:rPr lang="es-DO" dirty="0"/>
            <a:t>Cirugía laparoscópica preferida en localizados.</a:t>
          </a:r>
        </a:p>
      </dgm:t>
    </dgm:pt>
    <dgm:pt modelId="{24ABB29E-90DA-466D-8E4C-BA9CABCFDDCB}" type="parTrans" cxnId="{1329BAC8-1FB9-475B-AD3C-A73182E4FE25}">
      <dgm:prSet/>
      <dgm:spPr/>
      <dgm:t>
        <a:bodyPr/>
        <a:lstStyle/>
        <a:p>
          <a:endParaRPr lang="es-DO"/>
        </a:p>
      </dgm:t>
    </dgm:pt>
    <dgm:pt modelId="{79E52298-8A68-4946-9BD4-26C4F079EAEF}" type="sibTrans" cxnId="{1329BAC8-1FB9-475B-AD3C-A73182E4FE25}">
      <dgm:prSet/>
      <dgm:spPr/>
      <dgm:t>
        <a:bodyPr/>
        <a:lstStyle/>
        <a:p>
          <a:endParaRPr lang="es-DO"/>
        </a:p>
      </dgm:t>
    </dgm:pt>
    <dgm:pt modelId="{F06B7301-E413-4621-804F-C87C1702FD04}">
      <dgm:prSet/>
      <dgm:spPr/>
      <dgm:t>
        <a:bodyPr/>
        <a:lstStyle/>
        <a:p>
          <a:r>
            <a:rPr lang="es-DO" dirty="0"/>
            <a:t>En metastásicos: quimioterapia, radionúclidos, inhibidores de tirosina quinasa.</a:t>
          </a:r>
        </a:p>
      </dgm:t>
    </dgm:pt>
    <dgm:pt modelId="{043C7B3E-0B42-4661-99F1-AC777AA2457D}" type="parTrans" cxnId="{A23DA093-68B2-4801-8832-1190C14A1A86}">
      <dgm:prSet/>
      <dgm:spPr/>
      <dgm:t>
        <a:bodyPr/>
        <a:lstStyle/>
        <a:p>
          <a:endParaRPr lang="es-DO"/>
        </a:p>
      </dgm:t>
    </dgm:pt>
    <dgm:pt modelId="{FB62F828-D2C9-428F-9DFA-5DEAFAACF79E}" type="sibTrans" cxnId="{A23DA093-68B2-4801-8832-1190C14A1A86}">
      <dgm:prSet/>
      <dgm:spPr/>
      <dgm:t>
        <a:bodyPr/>
        <a:lstStyle/>
        <a:p>
          <a:endParaRPr lang="es-DO"/>
        </a:p>
      </dgm:t>
    </dgm:pt>
    <dgm:pt modelId="{09B6C8FD-0F79-47C9-AEE5-D58AEDCB460A}">
      <dgm:prSet/>
      <dgm:spPr/>
      <dgm:t>
        <a:bodyPr/>
        <a:lstStyle/>
        <a:p>
          <a:r>
            <a:rPr lang="es-DO" dirty="0"/>
            <a:t>Seguimiento de por vida con bioquímica e imagen.</a:t>
          </a:r>
        </a:p>
      </dgm:t>
    </dgm:pt>
    <dgm:pt modelId="{761FDE70-7ABC-4C59-A75B-DFEC478C8BEA}" type="parTrans" cxnId="{6C8A6B47-5A70-4CB7-A1E6-F37A73B7F0EC}">
      <dgm:prSet/>
      <dgm:spPr/>
      <dgm:t>
        <a:bodyPr/>
        <a:lstStyle/>
        <a:p>
          <a:endParaRPr lang="es-DO"/>
        </a:p>
      </dgm:t>
    </dgm:pt>
    <dgm:pt modelId="{E79203B6-44FB-450C-9B63-2567C1F09B8D}" type="sibTrans" cxnId="{6C8A6B47-5A70-4CB7-A1E6-F37A73B7F0EC}">
      <dgm:prSet/>
      <dgm:spPr/>
      <dgm:t>
        <a:bodyPr/>
        <a:lstStyle/>
        <a:p>
          <a:endParaRPr lang="es-DO"/>
        </a:p>
      </dgm:t>
    </dgm:pt>
    <dgm:pt modelId="{F8176BCD-3E7C-4FEA-B441-E67E0A10501F}" type="pres">
      <dgm:prSet presAssocID="{30AB0047-3C7D-4012-937F-8713023EE950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81B728D-8511-4511-85A0-1EB3F653BDD6}" type="pres">
      <dgm:prSet presAssocID="{30AB0047-3C7D-4012-937F-8713023EE950}" presName="matrix" presStyleCnt="0"/>
      <dgm:spPr/>
    </dgm:pt>
    <dgm:pt modelId="{F9719A18-A4C0-49D7-AB4B-A40E1F110C2B}" type="pres">
      <dgm:prSet presAssocID="{30AB0047-3C7D-4012-937F-8713023EE950}" presName="tile1" presStyleLbl="node1" presStyleIdx="0" presStyleCnt="4"/>
      <dgm:spPr/>
    </dgm:pt>
    <dgm:pt modelId="{92C64EE4-8E5B-4A62-BD0F-16BCAA328BD8}" type="pres">
      <dgm:prSet presAssocID="{30AB0047-3C7D-4012-937F-8713023EE950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D3F2C15A-769D-4BC7-88E5-CD25952F6703}" type="pres">
      <dgm:prSet presAssocID="{30AB0047-3C7D-4012-937F-8713023EE950}" presName="tile2" presStyleLbl="node1" presStyleIdx="1" presStyleCnt="4"/>
      <dgm:spPr/>
    </dgm:pt>
    <dgm:pt modelId="{75A0FDF5-CF1B-4804-97FB-9EC3729B8F7B}" type="pres">
      <dgm:prSet presAssocID="{30AB0047-3C7D-4012-937F-8713023EE950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8A0188D3-CC76-407C-91D8-6319A809F250}" type="pres">
      <dgm:prSet presAssocID="{30AB0047-3C7D-4012-937F-8713023EE950}" presName="tile3" presStyleLbl="node1" presStyleIdx="2" presStyleCnt="4"/>
      <dgm:spPr/>
    </dgm:pt>
    <dgm:pt modelId="{161FC862-7BBA-4F8C-AC38-510F8568CBDC}" type="pres">
      <dgm:prSet presAssocID="{30AB0047-3C7D-4012-937F-8713023EE950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B1D38276-0FC6-4FF2-B8F6-B5F2890EB26E}" type="pres">
      <dgm:prSet presAssocID="{30AB0047-3C7D-4012-937F-8713023EE950}" presName="tile4" presStyleLbl="node1" presStyleIdx="3" presStyleCnt="4"/>
      <dgm:spPr/>
    </dgm:pt>
    <dgm:pt modelId="{0DEF1927-3F37-469A-8122-D285042310F8}" type="pres">
      <dgm:prSet presAssocID="{30AB0047-3C7D-4012-937F-8713023EE950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F44DBC81-AE2B-4D01-A95E-9ACF44BD3C87}" type="pres">
      <dgm:prSet presAssocID="{30AB0047-3C7D-4012-937F-8713023EE950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3D411C09-91DD-4DD4-9476-72FB93E8A3C4}" srcId="{1C779635-E2FE-481C-B6D0-8771D20E3723}" destId="{720298B0-895C-4643-B8A5-A2E48B0625A8}" srcOrd="0" destOrd="0" parTransId="{76E629AB-6D2F-40E0-8FAA-FDE80AA1961D}" sibTransId="{EBC4825D-1C96-4D70-B55C-ECB8E128F8B3}"/>
    <dgm:cxn modelId="{E4C1EC23-853F-4D4A-9B90-6A030694BA65}" type="presOf" srcId="{25CB99C0-9377-41AA-BDD4-8E21F737E9CB}" destId="{75A0FDF5-CF1B-4804-97FB-9EC3729B8F7B}" srcOrd="1" destOrd="0" presId="urn:microsoft.com/office/officeart/2005/8/layout/matrix1"/>
    <dgm:cxn modelId="{E8512E29-5DF1-445C-9E2C-D4A1206CBD86}" srcId="{30AB0047-3C7D-4012-937F-8713023EE950}" destId="{1C779635-E2FE-481C-B6D0-8771D20E3723}" srcOrd="0" destOrd="0" parTransId="{5A8E6446-2411-4271-A350-F64EBDE64914}" sibTransId="{A3ABC04B-CE7E-40EE-A2B1-CFF73E27A23A}"/>
    <dgm:cxn modelId="{5CC7A334-1C02-4360-9B20-038357D7B7DA}" srcId="{720298B0-895C-4643-B8A5-A2E48B0625A8}" destId="{E4B339FC-96E7-476C-B27C-0F6A25920E4B}" srcOrd="0" destOrd="0" parTransId="{4BEE9864-2B66-40BD-86B6-942A9FABFA06}" sibTransId="{7E676400-E142-4C67-A3C1-13E6C118CFD9}"/>
    <dgm:cxn modelId="{C35E3D45-C3D0-4712-981A-33347DFA9DED}" srcId="{720298B0-895C-4643-B8A5-A2E48B0625A8}" destId="{6AFEABDA-1D5F-4E94-8475-A042097C8EAC}" srcOrd="1" destOrd="0" parTransId="{04B11644-8437-499F-9763-618C0A04F263}" sibTransId="{5173EF19-84DB-4AA7-BC2B-3D64184A22EF}"/>
    <dgm:cxn modelId="{6C8A6B47-5A70-4CB7-A1E6-F37A73B7F0EC}" srcId="{1C779635-E2FE-481C-B6D0-8771D20E3723}" destId="{09B6C8FD-0F79-47C9-AEE5-D58AEDCB460A}" srcOrd="3" destOrd="0" parTransId="{761FDE70-7ABC-4C59-A75B-DFEC478C8BEA}" sibTransId="{E79203B6-44FB-450C-9B63-2567C1F09B8D}"/>
    <dgm:cxn modelId="{F2240A48-55B8-450F-B905-08449A91E141}" type="presOf" srcId="{F06B7301-E413-4621-804F-C87C1702FD04}" destId="{161FC862-7BBA-4F8C-AC38-510F8568CBDC}" srcOrd="1" destOrd="0" presId="urn:microsoft.com/office/officeart/2005/8/layout/matrix1"/>
    <dgm:cxn modelId="{56A8384B-9EB1-408E-9DC2-0ABCDCF01E60}" type="presOf" srcId="{720298B0-895C-4643-B8A5-A2E48B0625A8}" destId="{F9719A18-A4C0-49D7-AB4B-A40E1F110C2B}" srcOrd="0" destOrd="0" presId="urn:microsoft.com/office/officeart/2005/8/layout/matrix1"/>
    <dgm:cxn modelId="{5BB0BA79-6F7A-4DD5-BA99-87D515456F33}" type="presOf" srcId="{E4B339FC-96E7-476C-B27C-0F6A25920E4B}" destId="{F9719A18-A4C0-49D7-AB4B-A40E1F110C2B}" srcOrd="0" destOrd="1" presId="urn:microsoft.com/office/officeart/2005/8/layout/matrix1"/>
    <dgm:cxn modelId="{92D36E88-436D-4677-A582-5EC08D968AC0}" type="presOf" srcId="{F06B7301-E413-4621-804F-C87C1702FD04}" destId="{8A0188D3-CC76-407C-91D8-6319A809F250}" srcOrd="0" destOrd="0" presId="urn:microsoft.com/office/officeart/2005/8/layout/matrix1"/>
    <dgm:cxn modelId="{A23DA093-68B2-4801-8832-1190C14A1A86}" srcId="{1C779635-E2FE-481C-B6D0-8771D20E3723}" destId="{F06B7301-E413-4621-804F-C87C1702FD04}" srcOrd="2" destOrd="0" parTransId="{043C7B3E-0B42-4661-99F1-AC777AA2457D}" sibTransId="{FB62F828-D2C9-428F-9DFA-5DEAFAACF79E}"/>
    <dgm:cxn modelId="{3E7DB89A-A98C-4401-8B65-CBD4C95E2326}" type="presOf" srcId="{6AFEABDA-1D5F-4E94-8475-A042097C8EAC}" destId="{F9719A18-A4C0-49D7-AB4B-A40E1F110C2B}" srcOrd="0" destOrd="2" presId="urn:microsoft.com/office/officeart/2005/8/layout/matrix1"/>
    <dgm:cxn modelId="{CF707CAC-2319-4297-9610-F714552317FD}" type="presOf" srcId="{720298B0-895C-4643-B8A5-A2E48B0625A8}" destId="{92C64EE4-8E5B-4A62-BD0F-16BCAA328BD8}" srcOrd="1" destOrd="0" presId="urn:microsoft.com/office/officeart/2005/8/layout/matrix1"/>
    <dgm:cxn modelId="{44C6D4BE-0EB5-4AA4-8571-60FE08164F78}" type="presOf" srcId="{6AFEABDA-1D5F-4E94-8475-A042097C8EAC}" destId="{92C64EE4-8E5B-4A62-BD0F-16BCAA328BD8}" srcOrd="1" destOrd="2" presId="urn:microsoft.com/office/officeart/2005/8/layout/matrix1"/>
    <dgm:cxn modelId="{4F7D8EC7-6B14-478E-A5AA-FC4F4D8AD1B4}" type="presOf" srcId="{E4B339FC-96E7-476C-B27C-0F6A25920E4B}" destId="{92C64EE4-8E5B-4A62-BD0F-16BCAA328BD8}" srcOrd="1" destOrd="1" presId="urn:microsoft.com/office/officeart/2005/8/layout/matrix1"/>
    <dgm:cxn modelId="{1329BAC8-1FB9-475B-AD3C-A73182E4FE25}" srcId="{1C779635-E2FE-481C-B6D0-8771D20E3723}" destId="{25CB99C0-9377-41AA-BDD4-8E21F737E9CB}" srcOrd="1" destOrd="0" parTransId="{24ABB29E-90DA-466D-8E4C-BA9CABCFDDCB}" sibTransId="{79E52298-8A68-4946-9BD4-26C4F079EAEF}"/>
    <dgm:cxn modelId="{08C1D5CB-E620-48F6-8878-C7BC8F521665}" type="presOf" srcId="{1C779635-E2FE-481C-B6D0-8771D20E3723}" destId="{F44DBC81-AE2B-4D01-A95E-9ACF44BD3C87}" srcOrd="0" destOrd="0" presId="urn:microsoft.com/office/officeart/2005/8/layout/matrix1"/>
    <dgm:cxn modelId="{A2B8C8D2-CADA-42E1-9DDD-B4C49155F6A4}" type="presOf" srcId="{30AB0047-3C7D-4012-937F-8713023EE950}" destId="{F8176BCD-3E7C-4FEA-B441-E67E0A10501F}" srcOrd="0" destOrd="0" presId="urn:microsoft.com/office/officeart/2005/8/layout/matrix1"/>
    <dgm:cxn modelId="{8397FDDD-3438-4B4B-AC09-A80CD0ED6052}" type="presOf" srcId="{09B6C8FD-0F79-47C9-AEE5-D58AEDCB460A}" destId="{B1D38276-0FC6-4FF2-B8F6-B5F2890EB26E}" srcOrd="0" destOrd="0" presId="urn:microsoft.com/office/officeart/2005/8/layout/matrix1"/>
    <dgm:cxn modelId="{21EF25ED-1B4A-46B6-BD1B-3151C6A54057}" type="presOf" srcId="{25CB99C0-9377-41AA-BDD4-8E21F737E9CB}" destId="{D3F2C15A-769D-4BC7-88E5-CD25952F6703}" srcOrd="0" destOrd="0" presId="urn:microsoft.com/office/officeart/2005/8/layout/matrix1"/>
    <dgm:cxn modelId="{2BF219F4-998F-4763-A853-B3F5E5582BB9}" type="presOf" srcId="{09B6C8FD-0F79-47C9-AEE5-D58AEDCB460A}" destId="{0DEF1927-3F37-469A-8122-D285042310F8}" srcOrd="1" destOrd="0" presId="urn:microsoft.com/office/officeart/2005/8/layout/matrix1"/>
    <dgm:cxn modelId="{EA17507A-6EEF-420C-BF9C-E601D38C0969}" type="presParOf" srcId="{F8176BCD-3E7C-4FEA-B441-E67E0A10501F}" destId="{A81B728D-8511-4511-85A0-1EB3F653BDD6}" srcOrd="0" destOrd="0" presId="urn:microsoft.com/office/officeart/2005/8/layout/matrix1"/>
    <dgm:cxn modelId="{B03614D8-A9C3-4F52-BA6D-99D0CA68FBD4}" type="presParOf" srcId="{A81B728D-8511-4511-85A0-1EB3F653BDD6}" destId="{F9719A18-A4C0-49D7-AB4B-A40E1F110C2B}" srcOrd="0" destOrd="0" presId="urn:microsoft.com/office/officeart/2005/8/layout/matrix1"/>
    <dgm:cxn modelId="{FE45B5AA-7ADE-4205-99C8-D8BF76D13927}" type="presParOf" srcId="{A81B728D-8511-4511-85A0-1EB3F653BDD6}" destId="{92C64EE4-8E5B-4A62-BD0F-16BCAA328BD8}" srcOrd="1" destOrd="0" presId="urn:microsoft.com/office/officeart/2005/8/layout/matrix1"/>
    <dgm:cxn modelId="{2105C053-170B-4561-8099-6EB7D9C1E38C}" type="presParOf" srcId="{A81B728D-8511-4511-85A0-1EB3F653BDD6}" destId="{D3F2C15A-769D-4BC7-88E5-CD25952F6703}" srcOrd="2" destOrd="0" presId="urn:microsoft.com/office/officeart/2005/8/layout/matrix1"/>
    <dgm:cxn modelId="{A4612970-1538-4645-983C-6E52AD0F6B92}" type="presParOf" srcId="{A81B728D-8511-4511-85A0-1EB3F653BDD6}" destId="{75A0FDF5-CF1B-4804-97FB-9EC3729B8F7B}" srcOrd="3" destOrd="0" presId="urn:microsoft.com/office/officeart/2005/8/layout/matrix1"/>
    <dgm:cxn modelId="{76CDAB37-1FDE-4777-926D-592F868E7912}" type="presParOf" srcId="{A81B728D-8511-4511-85A0-1EB3F653BDD6}" destId="{8A0188D3-CC76-407C-91D8-6319A809F250}" srcOrd="4" destOrd="0" presId="urn:microsoft.com/office/officeart/2005/8/layout/matrix1"/>
    <dgm:cxn modelId="{221835E1-F40C-4A64-B5BD-3795C9F2D309}" type="presParOf" srcId="{A81B728D-8511-4511-85A0-1EB3F653BDD6}" destId="{161FC862-7BBA-4F8C-AC38-510F8568CBDC}" srcOrd="5" destOrd="0" presId="urn:microsoft.com/office/officeart/2005/8/layout/matrix1"/>
    <dgm:cxn modelId="{C8B533B5-C732-4ED7-A1B8-B47F1ACFF739}" type="presParOf" srcId="{A81B728D-8511-4511-85A0-1EB3F653BDD6}" destId="{B1D38276-0FC6-4FF2-B8F6-B5F2890EB26E}" srcOrd="6" destOrd="0" presId="urn:microsoft.com/office/officeart/2005/8/layout/matrix1"/>
    <dgm:cxn modelId="{B54F1005-944F-4D84-93E5-AD7593EFE132}" type="presParOf" srcId="{A81B728D-8511-4511-85A0-1EB3F653BDD6}" destId="{0DEF1927-3F37-469A-8122-D285042310F8}" srcOrd="7" destOrd="0" presId="urn:microsoft.com/office/officeart/2005/8/layout/matrix1"/>
    <dgm:cxn modelId="{E2F8F6F8-F52E-427A-8A19-691F14D25FB4}" type="presParOf" srcId="{F8176BCD-3E7C-4FEA-B441-E67E0A10501F}" destId="{F44DBC81-AE2B-4D01-A95E-9ACF44BD3C87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5F13CB-D344-4059-93BA-CB13736BA839}">
      <dsp:nvSpPr>
        <dsp:cNvPr id="0" name=""/>
        <dsp:cNvSpPr/>
      </dsp:nvSpPr>
      <dsp:spPr>
        <a:xfrm>
          <a:off x="4279464" y="247"/>
          <a:ext cx="6320664" cy="285873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2500" kern="1200"/>
            <a:t>La hipertensión afecta a más del 30% de los adultos en todo el mundo.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DO" sz="2000" kern="1200" dirty="0"/>
            <a:t>Es el factor de riesgo cardiovascular (CV) modificable más frecuente y es responsable de más de 10 millones de muertes cada año.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DO" sz="2000" kern="1200">
              <a:solidFill>
                <a:srgbClr val="FF0000"/>
              </a:solidFill>
              <a:highlight>
                <a:srgbClr val="FFFF00"/>
              </a:highlight>
            </a:rPr>
            <a:t>~10% de HTA puede ser endocrina</a:t>
          </a:r>
          <a:endParaRPr lang="es-DO" sz="2000" kern="1200" dirty="0">
            <a:solidFill>
              <a:srgbClr val="FF0000"/>
            </a:solidFill>
            <a:highlight>
              <a:srgbClr val="FFFF00"/>
            </a:highlight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DO" sz="2000" kern="1200" dirty="0"/>
            <a:t>Alta tasa de curación si se identifica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DO" sz="2000" kern="1200" dirty="0"/>
            <a:t>Internista: clave en sospecha precoz</a:t>
          </a:r>
        </a:p>
      </dsp:txBody>
      <dsp:txXfrm>
        <a:off x="4279464" y="247"/>
        <a:ext cx="6320664" cy="2858735"/>
      </dsp:txXfrm>
    </dsp:sp>
    <dsp:sp modelId="{A5D67F85-EAFC-443B-9942-19EB082D7F55}">
      <dsp:nvSpPr>
        <dsp:cNvPr id="0" name=""/>
        <dsp:cNvSpPr/>
      </dsp:nvSpPr>
      <dsp:spPr>
        <a:xfrm>
          <a:off x="1166301" y="247"/>
          <a:ext cx="2830148" cy="2858735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l="-15000" r="-15000"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82F6A8-FB4D-42C6-8A9C-04C318644565}">
      <dsp:nvSpPr>
        <dsp:cNvPr id="0" name=""/>
        <dsp:cNvSpPr/>
      </dsp:nvSpPr>
      <dsp:spPr>
        <a:xfrm>
          <a:off x="1005839" y="3330674"/>
          <a:ext cx="6320664" cy="285873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2500" kern="1200" dirty="0"/>
            <a:t>Signos de alerta: &lt;30 o &gt;55 años, HTA resistente, hipopotasemia, rasgos hormonales</a:t>
          </a:r>
        </a:p>
      </dsp:txBody>
      <dsp:txXfrm>
        <a:off x="1005839" y="3330674"/>
        <a:ext cx="6320664" cy="2858735"/>
      </dsp:txXfrm>
    </dsp:sp>
    <dsp:sp modelId="{FC78675B-2712-401A-8190-7FFD4143EFB8}">
      <dsp:nvSpPr>
        <dsp:cNvPr id="0" name=""/>
        <dsp:cNvSpPr/>
      </dsp:nvSpPr>
      <dsp:spPr>
        <a:xfrm>
          <a:off x="7323092" y="3079848"/>
          <a:ext cx="3471997" cy="2858735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18000" r="-18000"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E5F27B-4B72-4ABE-BC68-61D04D53E4EB}">
      <dsp:nvSpPr>
        <dsp:cNvPr id="0" name=""/>
        <dsp:cNvSpPr/>
      </dsp:nvSpPr>
      <dsp:spPr>
        <a:xfrm>
          <a:off x="0" y="410594"/>
          <a:ext cx="6346786" cy="4422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1800" kern="1200"/>
            <a:t>Hipercortisolismo crónico.</a:t>
          </a:r>
        </a:p>
      </dsp:txBody>
      <dsp:txXfrm>
        <a:off x="21589" y="432183"/>
        <a:ext cx="6303608" cy="399082"/>
      </dsp:txXfrm>
    </dsp:sp>
    <dsp:sp modelId="{951DD493-6959-4ABC-8218-1B9242B70498}">
      <dsp:nvSpPr>
        <dsp:cNvPr id="0" name=""/>
        <dsp:cNvSpPr/>
      </dsp:nvSpPr>
      <dsp:spPr>
        <a:xfrm>
          <a:off x="0" y="904694"/>
          <a:ext cx="6346786" cy="4422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1800" kern="1200" dirty="0"/>
            <a:t>Exógeno: uso prolongado de glucocorticoides (más frecuente).</a:t>
          </a:r>
        </a:p>
      </dsp:txBody>
      <dsp:txXfrm>
        <a:off x="21589" y="926283"/>
        <a:ext cx="6303608" cy="399082"/>
      </dsp:txXfrm>
    </dsp:sp>
    <dsp:sp modelId="{BE4B0B24-1F53-4EEC-A0F8-3925DBD76FE1}">
      <dsp:nvSpPr>
        <dsp:cNvPr id="0" name=""/>
        <dsp:cNvSpPr/>
      </dsp:nvSpPr>
      <dsp:spPr>
        <a:xfrm>
          <a:off x="0" y="1398794"/>
          <a:ext cx="6346786" cy="4422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1800" kern="1200"/>
            <a:t>Endógeno: producción autónoma de cortisol.</a:t>
          </a:r>
        </a:p>
      </dsp:txBody>
      <dsp:txXfrm>
        <a:off x="21589" y="1420383"/>
        <a:ext cx="6303608" cy="399082"/>
      </dsp:txXfrm>
    </dsp:sp>
    <dsp:sp modelId="{D3D688D1-6235-4573-8A4D-F036214BEF36}">
      <dsp:nvSpPr>
        <dsp:cNvPr id="0" name=""/>
        <dsp:cNvSpPr/>
      </dsp:nvSpPr>
      <dsp:spPr>
        <a:xfrm>
          <a:off x="0" y="1841054"/>
          <a:ext cx="6346786" cy="689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510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DO" sz="1400" kern="1200"/>
            <a:t>ACT</a:t>
          </a:r>
          <a:r>
            <a:rPr lang="en-US" sz="1400" kern="1200"/>
            <a:t>H</a:t>
          </a:r>
          <a:r>
            <a:rPr lang="es-DO" sz="1400" kern="1200"/>
            <a:t>-dependiente: adenoma hipofisario (enfermedad de Cushing) o tumores ectópicos.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DO" sz="1400" kern="1200"/>
            <a:t>ACTH-independiente: adenoma o carcinoma adrenal.</a:t>
          </a:r>
        </a:p>
      </dsp:txBody>
      <dsp:txXfrm>
        <a:off x="0" y="1841054"/>
        <a:ext cx="6346786" cy="68931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C41C94-BA7F-465C-86E5-63CD8DAD26B8}">
      <dsp:nvSpPr>
        <dsp:cNvPr id="0" name=""/>
        <dsp:cNvSpPr/>
      </dsp:nvSpPr>
      <dsp:spPr>
        <a:xfrm>
          <a:off x="1587" y="1058"/>
          <a:ext cx="3385343" cy="203120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Sind. Cushing </a:t>
          </a:r>
        </a:p>
      </dsp:txBody>
      <dsp:txXfrm>
        <a:off x="61079" y="60550"/>
        <a:ext cx="3266359" cy="1912222"/>
      </dsp:txXfrm>
    </dsp:sp>
    <dsp:sp modelId="{D9421192-90EC-4360-BD40-D47A4C513476}">
      <dsp:nvSpPr>
        <dsp:cNvPr id="0" name=""/>
        <dsp:cNvSpPr/>
      </dsp:nvSpPr>
      <dsp:spPr>
        <a:xfrm>
          <a:off x="3684841" y="596879"/>
          <a:ext cx="717692" cy="8395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3684841" y="764792"/>
        <a:ext cx="502384" cy="503739"/>
      </dsp:txXfrm>
    </dsp:sp>
    <dsp:sp modelId="{7B265A1E-0963-4DD5-9D07-A4DAE5FEB415}">
      <dsp:nvSpPr>
        <dsp:cNvPr id="0" name=""/>
        <dsp:cNvSpPr/>
      </dsp:nvSpPr>
      <dsp:spPr>
        <a:xfrm>
          <a:off x="4741068" y="1058"/>
          <a:ext cx="3385343" cy="2031206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Presencia de </a:t>
          </a:r>
          <a:r>
            <a:rPr lang="en-US" sz="1400" kern="1200" dirty="0" err="1"/>
            <a:t>varios</a:t>
          </a:r>
          <a:r>
            <a:rPr lang="en-US" sz="1400" kern="1200" dirty="0"/>
            <a:t> </a:t>
          </a:r>
          <a:r>
            <a:rPr lang="en-US" sz="1400" kern="1200" dirty="0" err="1"/>
            <a:t>signos</a:t>
          </a:r>
          <a:r>
            <a:rPr lang="en-US" sz="1400" kern="1200" dirty="0"/>
            <a:t> de </a:t>
          </a:r>
          <a:r>
            <a:rPr lang="en-US" sz="1400" kern="1200" dirty="0" err="1"/>
            <a:t>hipercortisolismo</a:t>
          </a:r>
          <a:r>
            <a:rPr lang="en-US" sz="1400" kern="1200" dirty="0"/>
            <a:t>, </a:t>
          </a:r>
          <a:r>
            <a:rPr lang="en-US" sz="1400" kern="1200" dirty="0" err="1"/>
            <a:t>especialmente</a:t>
          </a:r>
          <a:r>
            <a:rPr lang="en-US" sz="1400" kern="1200" dirty="0"/>
            <a:t> con </a:t>
          </a:r>
          <a:r>
            <a:rPr lang="en-US" sz="1400" kern="1200" dirty="0" err="1"/>
            <a:t>patologias</a:t>
          </a:r>
          <a:r>
            <a:rPr lang="en-US" sz="1400" kern="1200" dirty="0"/>
            <a:t> </a:t>
          </a:r>
          <a:r>
            <a:rPr lang="en-US" sz="1400" kern="1200" dirty="0" err="1"/>
            <a:t>raras</a:t>
          </a:r>
          <a:r>
            <a:rPr lang="en-US" sz="1400" kern="1200" dirty="0"/>
            <a:t> con respect a la </a:t>
          </a:r>
          <a:r>
            <a:rPr lang="en-US" sz="1400" kern="1200" dirty="0" err="1"/>
            <a:t>edad</a:t>
          </a:r>
          <a:r>
            <a:rPr lang="en-US" sz="1400" kern="1200" dirty="0"/>
            <a:t> del </a:t>
          </a:r>
          <a:r>
            <a:rPr lang="en-US" sz="1400" kern="1200" dirty="0" err="1"/>
            <a:t>paciente</a:t>
          </a:r>
          <a:r>
            <a:rPr lang="en-US" sz="1400" kern="1200" dirty="0"/>
            <a:t>: 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HTA &lt; 40 anos 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Osteoporosis en hombres antes de los 50a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Obesidad o diabetes tipo 2 en un paciente joven 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Hirsutismo en una muchacha joven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Adenoma hipofisario o adrenal</a:t>
          </a:r>
          <a:endParaRPr lang="es-DO" sz="1100" kern="1200" dirty="0"/>
        </a:p>
      </dsp:txBody>
      <dsp:txXfrm>
        <a:off x="4800560" y="60550"/>
        <a:ext cx="3266359" cy="1912222"/>
      </dsp:txXfrm>
    </dsp:sp>
    <dsp:sp modelId="{729B985C-0B19-486C-83B2-7CF11575CC32}">
      <dsp:nvSpPr>
        <dsp:cNvPr id="0" name=""/>
        <dsp:cNvSpPr/>
      </dsp:nvSpPr>
      <dsp:spPr>
        <a:xfrm rot="5400000">
          <a:off x="6074894" y="2269238"/>
          <a:ext cx="717692" cy="8395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3221806"/>
            <a:satOff val="-9246"/>
            <a:lumOff val="-1480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-5400000">
        <a:off x="6181871" y="2330174"/>
        <a:ext cx="503739" cy="502384"/>
      </dsp:txXfrm>
    </dsp:sp>
    <dsp:sp modelId="{D6ED900F-2228-4B38-AF07-175A8B3A8874}">
      <dsp:nvSpPr>
        <dsp:cNvPr id="0" name=""/>
        <dsp:cNvSpPr/>
      </dsp:nvSpPr>
      <dsp:spPr>
        <a:xfrm>
          <a:off x="4741068" y="3386402"/>
          <a:ext cx="3385343" cy="2031206"/>
        </a:xfrm>
        <a:prstGeom prst="roundRect">
          <a:avLst>
            <a:gd name="adj" fmla="val 10000"/>
          </a:avLst>
        </a:prstGeom>
        <a:solidFill>
          <a:schemeClr val="accent2">
            <a:hueOff val="4295742"/>
            <a:satOff val="-12329"/>
            <a:lumOff val="-1973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Cortisol libre </a:t>
          </a:r>
          <a:r>
            <a:rPr lang="en-US" sz="1400" kern="1200" dirty="0" err="1"/>
            <a:t>en</a:t>
          </a:r>
          <a:r>
            <a:rPr lang="en-US" sz="1400" kern="1200" dirty="0"/>
            <a:t> </a:t>
          </a:r>
          <a:r>
            <a:rPr lang="en-US" sz="1400" kern="1200" dirty="0" err="1"/>
            <a:t>orina</a:t>
          </a:r>
          <a:r>
            <a:rPr lang="en-US" sz="1400" kern="1200" dirty="0"/>
            <a:t> 24 h (</a:t>
          </a:r>
          <a:r>
            <a:rPr lang="en-US" sz="1400" kern="1200" dirty="0" err="1"/>
            <a:t>asociado</a:t>
          </a:r>
          <a:r>
            <a:rPr lang="en-US" sz="1400" kern="1200" dirty="0"/>
            <a:t> con </a:t>
          </a:r>
          <a:r>
            <a:rPr lang="en-US" sz="1400" kern="1200" dirty="0" err="1"/>
            <a:t>ensayo</a:t>
          </a:r>
          <a:r>
            <a:rPr lang="en-US" sz="1400" kern="1200" dirty="0"/>
            <a:t> de </a:t>
          </a:r>
          <a:r>
            <a:rPr lang="en-US" sz="1400" kern="1200" dirty="0" err="1"/>
            <a:t>creatinina</a:t>
          </a:r>
          <a:r>
            <a:rPr lang="en-US" sz="1400" kern="1200" dirty="0"/>
            <a:t> </a:t>
          </a:r>
          <a:r>
            <a:rPr lang="en-US" sz="1400" kern="1200" dirty="0" err="1"/>
            <a:t>urinaria</a:t>
          </a:r>
          <a:r>
            <a:rPr lang="en-US" sz="1400" kern="1200" dirty="0"/>
            <a:t> 24 horas)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Test de suppression con 1 mg de </a:t>
          </a:r>
          <a:r>
            <a:rPr lang="en-US" sz="1400" kern="1200" dirty="0" err="1"/>
            <a:t>dexametasona</a:t>
          </a:r>
          <a:endParaRPr lang="en-US" sz="14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Cortisol </a:t>
          </a:r>
          <a:r>
            <a:rPr lang="en-US" sz="1400" kern="1200" dirty="0" err="1"/>
            <a:t>salivar</a:t>
          </a:r>
          <a:r>
            <a:rPr lang="en-US" sz="1400" kern="1200" dirty="0"/>
            <a:t> </a:t>
          </a:r>
          <a:r>
            <a:rPr lang="en-US" sz="1400" kern="1200" dirty="0" err="1"/>
            <a:t>noxturno</a:t>
          </a:r>
          <a:r>
            <a:rPr lang="en-US" sz="1400" kern="1200" dirty="0"/>
            <a:t>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ACTH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MRI </a:t>
          </a:r>
          <a:r>
            <a:rPr lang="en-US" sz="1400" kern="1200" dirty="0" err="1"/>
            <a:t>hipofisis</a:t>
          </a:r>
          <a:r>
            <a:rPr lang="en-US" sz="1400" kern="1200" dirty="0"/>
            <a:t>/ tac adrenal</a:t>
          </a:r>
        </a:p>
      </dsp:txBody>
      <dsp:txXfrm>
        <a:off x="4800560" y="3445894"/>
        <a:ext cx="3266359" cy="1912222"/>
      </dsp:txXfrm>
    </dsp:sp>
    <dsp:sp modelId="{9CF6A42B-72F8-4ABA-9CE6-FDB56E4CEE77}">
      <dsp:nvSpPr>
        <dsp:cNvPr id="0" name=""/>
        <dsp:cNvSpPr/>
      </dsp:nvSpPr>
      <dsp:spPr>
        <a:xfrm rot="10800000">
          <a:off x="3725465" y="3982222"/>
          <a:ext cx="717692" cy="8395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6443612"/>
            <a:satOff val="-18493"/>
            <a:lumOff val="-2960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10800000">
        <a:off x="3940773" y="4150135"/>
        <a:ext cx="502384" cy="503739"/>
      </dsp:txXfrm>
    </dsp:sp>
    <dsp:sp modelId="{1ACF2499-9DA8-4311-A23D-87439F84F3F9}">
      <dsp:nvSpPr>
        <dsp:cNvPr id="0" name=""/>
        <dsp:cNvSpPr/>
      </dsp:nvSpPr>
      <dsp:spPr>
        <a:xfrm>
          <a:off x="1587" y="3386402"/>
          <a:ext cx="3385343" cy="2031206"/>
        </a:xfrm>
        <a:prstGeom prst="roundRect">
          <a:avLst>
            <a:gd name="adj" fmla="val 10000"/>
          </a:avLst>
        </a:prstGeom>
        <a:solidFill>
          <a:schemeClr val="accent2">
            <a:hueOff val="6443612"/>
            <a:satOff val="-18493"/>
            <a:lumOff val="-2960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ARMC5, KDN1A, MEN1, PRKACA, PRKAR1A, PDE11, APC, USP6, </a:t>
          </a:r>
        </a:p>
      </dsp:txBody>
      <dsp:txXfrm>
        <a:off x="61079" y="3445894"/>
        <a:ext cx="3266359" cy="191222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05866A-8B2E-41CE-9C21-6AA0B1031EDC}">
      <dsp:nvSpPr>
        <dsp:cNvPr id="0" name=""/>
        <dsp:cNvSpPr/>
      </dsp:nvSpPr>
      <dsp:spPr>
        <a:xfrm rot="5400000">
          <a:off x="-1352935" y="1352935"/>
          <a:ext cx="4525963" cy="182009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2300" b="0" i="0" kern="1200" baseline="0" dirty="0"/>
            <a:t>Hipotiroidismo – Cuadro Clínico</a:t>
          </a:r>
          <a:endParaRPr lang="es-DO" sz="2300" kern="1200" dirty="0"/>
        </a:p>
      </dsp:txBody>
      <dsp:txXfrm rot="-5400000">
        <a:off x="0" y="910046"/>
        <a:ext cx="1820091" cy="2705872"/>
      </dsp:txXfrm>
    </dsp:sp>
    <dsp:sp modelId="{545351DE-992C-4A5B-83A7-C8AC1E4B75D0}">
      <dsp:nvSpPr>
        <dsp:cNvPr id="0" name=""/>
        <dsp:cNvSpPr/>
      </dsp:nvSpPr>
      <dsp:spPr>
        <a:xfrm rot="5400000">
          <a:off x="1377201" y="442889"/>
          <a:ext cx="3615917" cy="273013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DO" sz="2100" kern="1200" dirty="0"/>
            <a:t>Fatiga, intolerancia al frío, piel seca, caída de cabello, voz ronca.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DO" sz="2100" kern="1200" dirty="0"/>
            <a:t>Mixedema, aumento de peso, estreñimiento, bradicardia.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DO" sz="2100" kern="1200" dirty="0"/>
            <a:t>En casos graves: coma mixedematoso.</a:t>
          </a:r>
        </a:p>
      </dsp:txBody>
      <dsp:txXfrm rot="-5400000">
        <a:off x="1820091" y="133273"/>
        <a:ext cx="2596863" cy="334936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3FC5ED-13B1-4C72-8A6A-0D723EE4E901}">
      <dsp:nvSpPr>
        <dsp:cNvPr id="0" name=""/>
        <dsp:cNvSpPr/>
      </dsp:nvSpPr>
      <dsp:spPr>
        <a:xfrm rot="5400000">
          <a:off x="-1250886" y="1250886"/>
          <a:ext cx="4696333" cy="2194560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2600" b="0" i="0" kern="1200" baseline="0"/>
            <a:t>Hipertiroidismo – Cuadro Clínico</a:t>
          </a:r>
          <a:endParaRPr lang="es-DO" sz="2600" kern="1200"/>
        </a:p>
      </dsp:txBody>
      <dsp:txXfrm rot="-5400000">
        <a:off x="0" y="1097280"/>
        <a:ext cx="2194560" cy="2501773"/>
      </dsp:txXfrm>
    </dsp:sp>
    <dsp:sp modelId="{A227E23E-3B89-46E2-964B-151DE9685CFA}">
      <dsp:nvSpPr>
        <dsp:cNvPr id="0" name=""/>
        <dsp:cNvSpPr/>
      </dsp:nvSpPr>
      <dsp:spPr>
        <a:xfrm rot="5400000">
          <a:off x="2040953" y="153606"/>
          <a:ext cx="3599052" cy="32918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DO" sz="1900" kern="1200" dirty="0"/>
            <a:t>Pérdida de peso con apetito aumentado.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DO" sz="1900" kern="1200" dirty="0"/>
            <a:t>Taquicardia, palpitaciones, intolerancia al calor, diaforesis.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DO" sz="1900" kern="1200" dirty="0"/>
            <a:t>Ansiedad, insomnio, temblor fino, diarrea.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DO" sz="1900" kern="1200" dirty="0"/>
            <a:t>Oftalmopatía y dermopatía infiltrativa en Graves.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DO" sz="1900" kern="1200" dirty="0"/>
            <a:t>Crisis tiroidea: emergencia vital.</a:t>
          </a:r>
        </a:p>
      </dsp:txBody>
      <dsp:txXfrm rot="-5400000">
        <a:off x="2194559" y="160694"/>
        <a:ext cx="3131146" cy="327766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800476-2674-4021-AC51-4398A793C180}">
      <dsp:nvSpPr>
        <dsp:cNvPr id="0" name=""/>
        <dsp:cNvSpPr/>
      </dsp:nvSpPr>
      <dsp:spPr>
        <a:xfrm>
          <a:off x="3364992" y="2124"/>
          <a:ext cx="3785616" cy="1402286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TSH elevada + T4 libre baja = hipotiroidismo primario.</a:t>
          </a:r>
        </a:p>
      </dsp:txBody>
      <dsp:txXfrm>
        <a:off x="3433446" y="70578"/>
        <a:ext cx="3648708" cy="1265378"/>
      </dsp:txXfrm>
    </dsp:sp>
    <dsp:sp modelId="{60B698A1-875F-4638-88D9-5F10EBF84B62}">
      <dsp:nvSpPr>
        <dsp:cNvPr id="0" name=""/>
        <dsp:cNvSpPr/>
      </dsp:nvSpPr>
      <dsp:spPr>
        <a:xfrm>
          <a:off x="3364992" y="1474525"/>
          <a:ext cx="3785616" cy="1402286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TSH baja/normal + T4 libre baja = hipotiroidismo central.</a:t>
          </a:r>
        </a:p>
      </dsp:txBody>
      <dsp:txXfrm>
        <a:off x="3433446" y="1542979"/>
        <a:ext cx="3648708" cy="1265378"/>
      </dsp:txXfrm>
    </dsp:sp>
    <dsp:sp modelId="{137D8167-D247-4CC6-9A4D-401866BA6851}">
      <dsp:nvSpPr>
        <dsp:cNvPr id="0" name=""/>
        <dsp:cNvSpPr/>
      </dsp:nvSpPr>
      <dsp:spPr>
        <a:xfrm>
          <a:off x="3364992" y="2946926"/>
          <a:ext cx="3785616" cy="1402286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Anticuerpos anti-TPO sugieren etiología autoinmune.</a:t>
          </a:r>
        </a:p>
      </dsp:txBody>
      <dsp:txXfrm>
        <a:off x="3433446" y="3015380"/>
        <a:ext cx="3648708" cy="126537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F1CDA1-47D3-4C6B-8CB6-F8EEF69802E4}">
      <dsp:nvSpPr>
        <dsp:cNvPr id="0" name=""/>
        <dsp:cNvSpPr/>
      </dsp:nvSpPr>
      <dsp:spPr>
        <a:xfrm>
          <a:off x="152943" y="1635"/>
          <a:ext cx="2174033" cy="130442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TSH suprimida + T4 libre elevada = hipertiroidismo clínico.</a:t>
          </a:r>
        </a:p>
      </dsp:txBody>
      <dsp:txXfrm>
        <a:off x="152943" y="1635"/>
        <a:ext cx="2174033" cy="1304420"/>
      </dsp:txXfrm>
    </dsp:sp>
    <dsp:sp modelId="{27248DDA-8344-4A9A-81AD-1D5C70A0B188}">
      <dsp:nvSpPr>
        <dsp:cNvPr id="0" name=""/>
        <dsp:cNvSpPr/>
      </dsp:nvSpPr>
      <dsp:spPr>
        <a:xfrm>
          <a:off x="2544380" y="1635"/>
          <a:ext cx="2174033" cy="1304420"/>
        </a:xfrm>
        <a:prstGeom prst="rect">
          <a:avLst/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TSH baja + T4 libre normal, T3 alta = hipertiroidismo T3.</a:t>
          </a:r>
        </a:p>
      </dsp:txBody>
      <dsp:txXfrm>
        <a:off x="2544380" y="1635"/>
        <a:ext cx="2174033" cy="1304420"/>
      </dsp:txXfrm>
    </dsp:sp>
    <dsp:sp modelId="{59300606-D058-4E37-90C5-A0F4C0561D2E}">
      <dsp:nvSpPr>
        <dsp:cNvPr id="0" name=""/>
        <dsp:cNvSpPr/>
      </dsp:nvSpPr>
      <dsp:spPr>
        <a:xfrm>
          <a:off x="152943" y="1523458"/>
          <a:ext cx="2174033" cy="1304420"/>
        </a:xfrm>
        <a:prstGeom prst="rect">
          <a:avLst/>
        </a:prstGeom>
        <a:solidFill>
          <a:schemeClr val="accent2">
            <a:hueOff val="2340760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TSH baja + </a:t>
          </a:r>
          <a:r>
            <a:rPr lang="en-US" sz="1900" kern="1200" dirty="0" err="1"/>
            <a:t>hormonas</a:t>
          </a:r>
          <a:r>
            <a:rPr lang="en-US" sz="1900" kern="1200" dirty="0"/>
            <a:t> </a:t>
          </a:r>
          <a:r>
            <a:rPr lang="en-US" sz="1900" kern="1200" dirty="0" err="1"/>
            <a:t>normales</a:t>
          </a:r>
          <a:r>
            <a:rPr lang="en-US" sz="1900" kern="1200" dirty="0"/>
            <a:t> = </a:t>
          </a:r>
          <a:r>
            <a:rPr lang="en-US" sz="1900" kern="1200"/>
            <a:t>tirotoxicosis</a:t>
          </a:r>
          <a:r>
            <a:rPr lang="en-US" sz="1900" kern="1200" dirty="0"/>
            <a:t> </a:t>
          </a:r>
          <a:r>
            <a:rPr lang="en-US" sz="1900" kern="1200" dirty="0" err="1"/>
            <a:t>subclínica</a:t>
          </a:r>
          <a:r>
            <a:rPr lang="en-US" sz="1900" kern="1200" dirty="0"/>
            <a:t>.</a:t>
          </a:r>
        </a:p>
      </dsp:txBody>
      <dsp:txXfrm>
        <a:off x="152943" y="1523458"/>
        <a:ext cx="2174033" cy="1304420"/>
      </dsp:txXfrm>
    </dsp:sp>
    <dsp:sp modelId="{C8075FCE-491F-45DD-BDEC-4BBB0A1BE69B}">
      <dsp:nvSpPr>
        <dsp:cNvPr id="0" name=""/>
        <dsp:cNvSpPr/>
      </dsp:nvSpPr>
      <dsp:spPr>
        <a:xfrm>
          <a:off x="2544380" y="1523458"/>
          <a:ext cx="2174033" cy="1304420"/>
        </a:xfrm>
        <a:prstGeom prst="rect">
          <a:avLst/>
        </a:prstGeom>
        <a:solidFill>
          <a:schemeClr val="accent2">
            <a:hueOff val="3511140"/>
            <a:satOff val="-4379"/>
            <a:lumOff val="10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TRAb positivos: enfermedad de Graves.</a:t>
          </a:r>
        </a:p>
      </dsp:txBody>
      <dsp:txXfrm>
        <a:off x="2544380" y="1523458"/>
        <a:ext cx="2174033" cy="1304420"/>
      </dsp:txXfrm>
    </dsp:sp>
    <dsp:sp modelId="{50F045C3-CF0B-4BAA-9E44-68108103A288}">
      <dsp:nvSpPr>
        <dsp:cNvPr id="0" name=""/>
        <dsp:cNvSpPr/>
      </dsp:nvSpPr>
      <dsp:spPr>
        <a:xfrm>
          <a:off x="1348661" y="3045282"/>
          <a:ext cx="2174033" cy="1304420"/>
        </a:xfrm>
        <a:prstGeom prst="rect">
          <a:avLst/>
        </a:prstGeom>
        <a:solidFill>
          <a:schemeClr val="accent2">
            <a:hueOff val="4681520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Gammagrafía tiroidea para evaluar captación (difusa o focal).</a:t>
          </a:r>
        </a:p>
      </dsp:txBody>
      <dsp:txXfrm>
        <a:off x="1348661" y="3045282"/>
        <a:ext cx="2174033" cy="130442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AA363E-C33C-4BA6-AE23-4876ECBD2BD2}">
      <dsp:nvSpPr>
        <dsp:cNvPr id="0" name=""/>
        <dsp:cNvSpPr/>
      </dsp:nvSpPr>
      <dsp:spPr>
        <a:xfrm>
          <a:off x="0" y="524133"/>
          <a:ext cx="2918936" cy="18535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01418A-693D-490A-BD68-AD6DAF32101F}">
      <dsp:nvSpPr>
        <dsp:cNvPr id="0" name=""/>
        <dsp:cNvSpPr/>
      </dsp:nvSpPr>
      <dsp:spPr>
        <a:xfrm>
          <a:off x="324326" y="832243"/>
          <a:ext cx="2918936" cy="18535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Secreción autónoma y excesiva de PTH (hormona paratiroidea).</a:t>
          </a:r>
        </a:p>
      </dsp:txBody>
      <dsp:txXfrm>
        <a:off x="378614" y="886531"/>
        <a:ext cx="2810360" cy="1744948"/>
      </dsp:txXfrm>
    </dsp:sp>
    <dsp:sp modelId="{D92DB219-4C2F-4532-9A5D-10C222266CEB}">
      <dsp:nvSpPr>
        <dsp:cNvPr id="0" name=""/>
        <dsp:cNvSpPr/>
      </dsp:nvSpPr>
      <dsp:spPr>
        <a:xfrm>
          <a:off x="3567588" y="524133"/>
          <a:ext cx="2918936" cy="18535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63C3C1-3777-4EE5-A824-04F498C1ECE1}">
      <dsp:nvSpPr>
        <dsp:cNvPr id="0" name=""/>
        <dsp:cNvSpPr/>
      </dsp:nvSpPr>
      <dsp:spPr>
        <a:xfrm>
          <a:off x="3891915" y="832243"/>
          <a:ext cx="2918936" cy="18535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Produce hipercalcemia crónica y alteraciones óseas, renales y cardiovasculares.</a:t>
          </a:r>
        </a:p>
      </dsp:txBody>
      <dsp:txXfrm>
        <a:off x="3946203" y="886531"/>
        <a:ext cx="2810360" cy="1744948"/>
      </dsp:txXfrm>
    </dsp:sp>
    <dsp:sp modelId="{4C2F5B4E-A7EA-45EA-94AC-97A2EB66D73F}">
      <dsp:nvSpPr>
        <dsp:cNvPr id="0" name=""/>
        <dsp:cNvSpPr/>
      </dsp:nvSpPr>
      <dsp:spPr>
        <a:xfrm>
          <a:off x="7135177" y="524133"/>
          <a:ext cx="2918936" cy="18535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3B42E9-CBA9-4FA7-AAC1-571754877EA8}">
      <dsp:nvSpPr>
        <dsp:cNvPr id="0" name=""/>
        <dsp:cNvSpPr/>
      </dsp:nvSpPr>
      <dsp:spPr>
        <a:xfrm>
          <a:off x="7459503" y="832243"/>
          <a:ext cx="2918936" cy="18535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Causas: adenoma (≈85%), hiperplasia (10–15%), carcinoma (&lt;1%).</a:t>
          </a:r>
        </a:p>
      </dsp:txBody>
      <dsp:txXfrm>
        <a:off x="7513791" y="886531"/>
        <a:ext cx="2810360" cy="1744948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10FF19-DDE6-4DDC-A55D-A6C0AE6BB56B}">
      <dsp:nvSpPr>
        <dsp:cNvPr id="0" name=""/>
        <dsp:cNvSpPr/>
      </dsp:nvSpPr>
      <dsp:spPr>
        <a:xfrm>
          <a:off x="307345" y="1546"/>
          <a:ext cx="3222855" cy="193371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Manifestaciones clásicas:</a:t>
          </a:r>
        </a:p>
      </dsp:txBody>
      <dsp:txXfrm>
        <a:off x="307345" y="1546"/>
        <a:ext cx="3222855" cy="1933713"/>
      </dsp:txXfrm>
    </dsp:sp>
    <dsp:sp modelId="{9FD76481-C486-4707-9548-4ED9D3D8973D}">
      <dsp:nvSpPr>
        <dsp:cNvPr id="0" name=""/>
        <dsp:cNvSpPr/>
      </dsp:nvSpPr>
      <dsp:spPr>
        <a:xfrm>
          <a:off x="3852486" y="1546"/>
          <a:ext cx="3222855" cy="1933713"/>
        </a:xfrm>
        <a:prstGeom prst="rect">
          <a:avLst/>
        </a:prstGeom>
        <a:solidFill>
          <a:schemeClr val="accent2">
            <a:hueOff val="936304"/>
            <a:satOff val="-1168"/>
            <a:lumOff val="27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• 'Stones': litiasis renal, nefrocalcinosis.</a:t>
          </a:r>
        </a:p>
      </dsp:txBody>
      <dsp:txXfrm>
        <a:off x="3852486" y="1546"/>
        <a:ext cx="3222855" cy="1933713"/>
      </dsp:txXfrm>
    </dsp:sp>
    <dsp:sp modelId="{28C1661D-B8DC-449A-843A-F5BC4682A970}">
      <dsp:nvSpPr>
        <dsp:cNvPr id="0" name=""/>
        <dsp:cNvSpPr/>
      </dsp:nvSpPr>
      <dsp:spPr>
        <a:xfrm>
          <a:off x="7397627" y="1546"/>
          <a:ext cx="3222855" cy="1933713"/>
        </a:xfrm>
        <a:prstGeom prst="rect">
          <a:avLst/>
        </a:prstGeom>
        <a:solidFill>
          <a:schemeClr val="accent2">
            <a:hueOff val="1872608"/>
            <a:satOff val="-2336"/>
            <a:lumOff val="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• 'Bones': osteítis fibrosa quística, fracturas.</a:t>
          </a:r>
        </a:p>
      </dsp:txBody>
      <dsp:txXfrm>
        <a:off x="7397627" y="1546"/>
        <a:ext cx="3222855" cy="1933713"/>
      </dsp:txXfrm>
    </dsp:sp>
    <dsp:sp modelId="{9EC33E6C-1713-4D95-9309-E30A736154B5}">
      <dsp:nvSpPr>
        <dsp:cNvPr id="0" name=""/>
        <dsp:cNvSpPr/>
      </dsp:nvSpPr>
      <dsp:spPr>
        <a:xfrm>
          <a:off x="307345" y="2257545"/>
          <a:ext cx="3222855" cy="1933713"/>
        </a:xfrm>
        <a:prstGeom prst="rect">
          <a:avLst/>
        </a:prstGeom>
        <a:solidFill>
          <a:schemeClr val="accent2">
            <a:hueOff val="2808912"/>
            <a:satOff val="-3503"/>
            <a:lumOff val="82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• 'Groans': dolor abdominal, pancreatitis, úlceras.</a:t>
          </a:r>
        </a:p>
      </dsp:txBody>
      <dsp:txXfrm>
        <a:off x="307345" y="2257545"/>
        <a:ext cx="3222855" cy="1933713"/>
      </dsp:txXfrm>
    </dsp:sp>
    <dsp:sp modelId="{6D18F367-D553-4455-BC90-4AE1AB6885BE}">
      <dsp:nvSpPr>
        <dsp:cNvPr id="0" name=""/>
        <dsp:cNvSpPr/>
      </dsp:nvSpPr>
      <dsp:spPr>
        <a:xfrm>
          <a:off x="3852486" y="2257545"/>
          <a:ext cx="3222855" cy="1933713"/>
        </a:xfrm>
        <a:prstGeom prst="rect">
          <a:avLst/>
        </a:prstGeom>
        <a:solidFill>
          <a:schemeClr val="accent2">
            <a:hueOff val="3745216"/>
            <a:satOff val="-4671"/>
            <a:lumOff val="10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• 'Psychic overtones': depresión, fatiga, confusión.</a:t>
          </a:r>
        </a:p>
      </dsp:txBody>
      <dsp:txXfrm>
        <a:off x="3852486" y="2257545"/>
        <a:ext cx="3222855" cy="1933713"/>
      </dsp:txXfrm>
    </dsp:sp>
    <dsp:sp modelId="{8EA96A71-F7F0-404C-A342-912909504D2D}">
      <dsp:nvSpPr>
        <dsp:cNvPr id="0" name=""/>
        <dsp:cNvSpPr/>
      </dsp:nvSpPr>
      <dsp:spPr>
        <a:xfrm>
          <a:off x="7397627" y="2257545"/>
          <a:ext cx="3222855" cy="1933713"/>
        </a:xfrm>
        <a:prstGeom prst="rect">
          <a:avLst/>
        </a:prstGeom>
        <a:solidFill>
          <a:schemeClr val="accent2">
            <a:hueOff val="4681520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Actualmente: mayoría asintomáticos con hipercalcemia leve persistente.</a:t>
          </a:r>
        </a:p>
      </dsp:txBody>
      <dsp:txXfrm>
        <a:off x="7397627" y="2257545"/>
        <a:ext cx="3222855" cy="1933713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C99832-6F9D-493C-A25B-26E05D3F299B}">
      <dsp:nvSpPr>
        <dsp:cNvPr id="0" name=""/>
        <dsp:cNvSpPr/>
      </dsp:nvSpPr>
      <dsp:spPr>
        <a:xfrm>
          <a:off x="0" y="2703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81BDE3-C59D-489D-BA23-CDB6476539FE}">
      <dsp:nvSpPr>
        <dsp:cNvPr id="0" name=""/>
        <dsp:cNvSpPr/>
      </dsp:nvSpPr>
      <dsp:spPr>
        <a:xfrm>
          <a:off x="0" y="2703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Laboratorio:</a:t>
          </a:r>
        </a:p>
      </dsp:txBody>
      <dsp:txXfrm>
        <a:off x="0" y="2703"/>
        <a:ext cx="6900512" cy="921789"/>
      </dsp:txXfrm>
    </dsp:sp>
    <dsp:sp modelId="{32547E62-78F2-40BC-B67A-78935DD41129}">
      <dsp:nvSpPr>
        <dsp:cNvPr id="0" name=""/>
        <dsp:cNvSpPr/>
      </dsp:nvSpPr>
      <dsp:spPr>
        <a:xfrm>
          <a:off x="0" y="924492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7170B9-ACC3-452A-B73D-273D9FFCD2B9}">
      <dsp:nvSpPr>
        <dsp:cNvPr id="0" name=""/>
        <dsp:cNvSpPr/>
      </dsp:nvSpPr>
      <dsp:spPr>
        <a:xfrm>
          <a:off x="0" y="924492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• Calcio sérico elevado (total y/o ionizado).</a:t>
          </a:r>
        </a:p>
      </dsp:txBody>
      <dsp:txXfrm>
        <a:off x="0" y="924492"/>
        <a:ext cx="6900512" cy="921789"/>
      </dsp:txXfrm>
    </dsp:sp>
    <dsp:sp modelId="{89C4CB70-D1D9-4C75-AEE2-B8CE69FBA07B}">
      <dsp:nvSpPr>
        <dsp:cNvPr id="0" name=""/>
        <dsp:cNvSpPr/>
      </dsp:nvSpPr>
      <dsp:spPr>
        <a:xfrm>
          <a:off x="0" y="1846281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06061F-912C-4306-B628-495416B97C81}">
      <dsp:nvSpPr>
        <dsp:cNvPr id="0" name=""/>
        <dsp:cNvSpPr/>
      </dsp:nvSpPr>
      <dsp:spPr>
        <a:xfrm>
          <a:off x="0" y="1846281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• PTH elevada o inapropiadamente normal.</a:t>
          </a:r>
        </a:p>
      </dsp:txBody>
      <dsp:txXfrm>
        <a:off x="0" y="1846281"/>
        <a:ext cx="6900512" cy="921789"/>
      </dsp:txXfrm>
    </dsp:sp>
    <dsp:sp modelId="{3796E1C1-3F7B-4FAA-83B7-D70A8FA53BFE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4B6FE3-FB08-43F0-875C-C812A7692D08}">
      <dsp:nvSpPr>
        <dsp:cNvPr id="0" name=""/>
        <dsp:cNvSpPr/>
      </dsp:nvSpPr>
      <dsp:spPr>
        <a:xfrm>
          <a:off x="0" y="2768070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• Fosfato bajo/normal.</a:t>
          </a:r>
        </a:p>
      </dsp:txBody>
      <dsp:txXfrm>
        <a:off x="0" y="2768070"/>
        <a:ext cx="6900512" cy="921789"/>
      </dsp:txXfrm>
    </dsp:sp>
    <dsp:sp modelId="{81E1137A-060B-4D4C-9659-B8C5FBCE853D}">
      <dsp:nvSpPr>
        <dsp:cNvPr id="0" name=""/>
        <dsp:cNvSpPr/>
      </dsp:nvSpPr>
      <dsp:spPr>
        <a:xfrm>
          <a:off x="0" y="3689859"/>
          <a:ext cx="6900512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BE09A9-D237-4A69-BBD7-C3AA387E035D}">
      <dsp:nvSpPr>
        <dsp:cNvPr id="0" name=""/>
        <dsp:cNvSpPr/>
      </dsp:nvSpPr>
      <dsp:spPr>
        <a:xfrm>
          <a:off x="0" y="3689859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• Medir 25-OH vitamina D y corregir déficit.</a:t>
          </a:r>
        </a:p>
      </dsp:txBody>
      <dsp:txXfrm>
        <a:off x="0" y="3689859"/>
        <a:ext cx="6900512" cy="921789"/>
      </dsp:txXfrm>
    </dsp:sp>
    <dsp:sp modelId="{7A037D6D-B51C-4734-9611-31777DA92BBB}">
      <dsp:nvSpPr>
        <dsp:cNvPr id="0" name=""/>
        <dsp:cNvSpPr/>
      </dsp:nvSpPr>
      <dsp:spPr>
        <a:xfrm>
          <a:off x="0" y="4611648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E1A3C8-D7BE-415A-A494-E3474E1A6B7B}">
      <dsp:nvSpPr>
        <dsp:cNvPr id="0" name=""/>
        <dsp:cNvSpPr/>
      </dsp:nvSpPr>
      <dsp:spPr>
        <a:xfrm>
          <a:off x="0" y="4611648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Imagen (no diagnóstica, solo localizadora): sestamibi, eco cervical, TC 4D o RM.</a:t>
          </a:r>
        </a:p>
      </dsp:txBody>
      <dsp:txXfrm>
        <a:off x="0" y="4611648"/>
        <a:ext cx="6900512" cy="921789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CBCC71-C02F-4BEC-9C3C-ECC757827A37}">
      <dsp:nvSpPr>
        <dsp:cNvPr id="0" name=""/>
        <dsp:cNvSpPr/>
      </dsp:nvSpPr>
      <dsp:spPr>
        <a:xfrm>
          <a:off x="5356" y="911880"/>
          <a:ext cx="2549247" cy="17564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5385DF-8E7D-45CA-8F2B-7DE3A1269761}">
      <dsp:nvSpPr>
        <dsp:cNvPr id="0" name=""/>
        <dsp:cNvSpPr/>
      </dsp:nvSpPr>
      <dsp:spPr>
        <a:xfrm>
          <a:off x="5356" y="2668311"/>
          <a:ext cx="2549247" cy="9457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🔹 PA: ARR → confirmación → imagen</a:t>
          </a:r>
        </a:p>
      </dsp:txBody>
      <dsp:txXfrm>
        <a:off x="5356" y="2668311"/>
        <a:ext cx="2549247" cy="945770"/>
      </dsp:txXfrm>
    </dsp:sp>
    <dsp:sp modelId="{855B4FDF-96CE-4916-8780-3C2E07BB81F3}">
      <dsp:nvSpPr>
        <dsp:cNvPr id="0" name=""/>
        <dsp:cNvSpPr/>
      </dsp:nvSpPr>
      <dsp:spPr>
        <a:xfrm>
          <a:off x="2809636" y="911880"/>
          <a:ext cx="2549247" cy="17564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1B6E04-6A7B-40B3-A88C-A68ACEEBEA98}">
      <dsp:nvSpPr>
        <dsp:cNvPr id="0" name=""/>
        <dsp:cNvSpPr/>
      </dsp:nvSpPr>
      <dsp:spPr>
        <a:xfrm>
          <a:off x="2809636" y="2668311"/>
          <a:ext cx="2549247" cy="9457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🔹 </a:t>
          </a:r>
          <a:r>
            <a:rPr lang="en-US" sz="1800" kern="1200" dirty="0" err="1"/>
            <a:t>Feocromocitoma</a:t>
          </a:r>
          <a:r>
            <a:rPr lang="en-US" sz="1800" kern="1200" dirty="0"/>
            <a:t>: </a:t>
          </a:r>
          <a:r>
            <a:rPr lang="en-US" sz="1800" kern="1200" dirty="0" err="1"/>
            <a:t>metanefrinas</a:t>
          </a:r>
          <a:r>
            <a:rPr lang="en-US" sz="1800" kern="1200" dirty="0"/>
            <a:t> + RMN</a:t>
          </a:r>
        </a:p>
      </dsp:txBody>
      <dsp:txXfrm>
        <a:off x="2809636" y="2668311"/>
        <a:ext cx="2549247" cy="945770"/>
      </dsp:txXfrm>
    </dsp:sp>
    <dsp:sp modelId="{F96B1A69-E170-495F-9CEC-AFE7258041C1}">
      <dsp:nvSpPr>
        <dsp:cNvPr id="0" name=""/>
        <dsp:cNvSpPr/>
      </dsp:nvSpPr>
      <dsp:spPr>
        <a:xfrm>
          <a:off x="5613915" y="911880"/>
          <a:ext cx="2549247" cy="17564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DAB46C-F7C5-4540-A635-F0C548D75B3B}">
      <dsp:nvSpPr>
        <dsp:cNvPr id="0" name=""/>
        <dsp:cNvSpPr/>
      </dsp:nvSpPr>
      <dsp:spPr>
        <a:xfrm>
          <a:off x="5613915" y="2668311"/>
          <a:ext cx="2549247" cy="9457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🔹 Cushing: DST + cortisol urinario</a:t>
          </a:r>
        </a:p>
      </dsp:txBody>
      <dsp:txXfrm>
        <a:off x="5613915" y="2668311"/>
        <a:ext cx="2549247" cy="945770"/>
      </dsp:txXfrm>
    </dsp:sp>
    <dsp:sp modelId="{1EDAABAC-88F5-4163-9F2F-72D1EC76AB45}">
      <dsp:nvSpPr>
        <dsp:cNvPr id="0" name=""/>
        <dsp:cNvSpPr/>
      </dsp:nvSpPr>
      <dsp:spPr>
        <a:xfrm>
          <a:off x="8418195" y="911880"/>
          <a:ext cx="2549247" cy="17564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796C0F-EB6D-4B52-B536-BD5BFEE7CD46}">
      <dsp:nvSpPr>
        <dsp:cNvPr id="0" name=""/>
        <dsp:cNvSpPr/>
      </dsp:nvSpPr>
      <dsp:spPr>
        <a:xfrm>
          <a:off x="8418195" y="2668311"/>
          <a:ext cx="2549247" cy="9457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🔹 Tiroides: TSH, T4 libre</a:t>
          </a:r>
        </a:p>
      </dsp:txBody>
      <dsp:txXfrm>
        <a:off x="8418195" y="2668311"/>
        <a:ext cx="2549247" cy="9457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07450B-9EA2-45D4-A001-B32470D708D0}">
      <dsp:nvSpPr>
        <dsp:cNvPr id="0" name=""/>
        <dsp:cNvSpPr/>
      </dsp:nvSpPr>
      <dsp:spPr>
        <a:xfrm>
          <a:off x="0" y="2209"/>
          <a:ext cx="10972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A6D28A-91EB-4078-A95A-C3B83DA72B61}">
      <dsp:nvSpPr>
        <dsp:cNvPr id="0" name=""/>
        <dsp:cNvSpPr/>
      </dsp:nvSpPr>
      <dsp:spPr>
        <a:xfrm>
          <a:off x="0" y="2209"/>
          <a:ext cx="10972800" cy="1507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3000" kern="1200"/>
            <a:t>Un diagnóstico preciso de la hipertensión endocrina ofrece a los médicos la oportunidad de lograr un tratamiento óptimo con terapia farmacológica o quirúrgica específica</a:t>
          </a:r>
          <a:endParaRPr lang="en-US" sz="3000" kern="1200"/>
        </a:p>
      </dsp:txBody>
      <dsp:txXfrm>
        <a:off x="0" y="2209"/>
        <a:ext cx="10972800" cy="1507181"/>
      </dsp:txXfrm>
    </dsp:sp>
    <dsp:sp modelId="{606A47CD-CB68-4D30-BD78-20C067F84382}">
      <dsp:nvSpPr>
        <dsp:cNvPr id="0" name=""/>
        <dsp:cNvSpPr/>
      </dsp:nvSpPr>
      <dsp:spPr>
        <a:xfrm>
          <a:off x="0" y="1509390"/>
          <a:ext cx="10972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40F4C2-92B2-47F4-A83B-0D2F62115D64}">
      <dsp:nvSpPr>
        <dsp:cNvPr id="0" name=""/>
        <dsp:cNvSpPr/>
      </dsp:nvSpPr>
      <dsp:spPr>
        <a:xfrm>
          <a:off x="0" y="1509390"/>
          <a:ext cx="10972800" cy="1507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3000" kern="1200"/>
            <a:t>15-30% de la población hipertensa tiene hipertensión secundaria </a:t>
          </a:r>
          <a:endParaRPr lang="en-US" sz="3000" kern="1200"/>
        </a:p>
      </dsp:txBody>
      <dsp:txXfrm>
        <a:off x="0" y="1509390"/>
        <a:ext cx="10972800" cy="1507181"/>
      </dsp:txXfrm>
    </dsp:sp>
    <dsp:sp modelId="{18EEED09-7136-420C-BEDE-5CA708642A69}">
      <dsp:nvSpPr>
        <dsp:cNvPr id="0" name=""/>
        <dsp:cNvSpPr/>
      </dsp:nvSpPr>
      <dsp:spPr>
        <a:xfrm>
          <a:off x="0" y="3016572"/>
          <a:ext cx="10972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6AC60E-A7F2-4943-98E0-AAFB6838B333}">
      <dsp:nvSpPr>
        <dsp:cNvPr id="0" name=""/>
        <dsp:cNvSpPr/>
      </dsp:nvSpPr>
      <dsp:spPr>
        <a:xfrm>
          <a:off x="0" y="3016572"/>
          <a:ext cx="10972800" cy="1507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3000" kern="1200"/>
            <a:t>Se informa que los adultos jóvenes (&lt;40 años) tienen una prevalencia de hipertensión secundaria del 30%</a:t>
          </a:r>
          <a:endParaRPr lang="en-US" sz="3000" kern="1200"/>
        </a:p>
      </dsp:txBody>
      <dsp:txXfrm>
        <a:off x="0" y="3016572"/>
        <a:ext cx="10972800" cy="1507181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C503C3-11BC-4144-B96B-448B7417382C}">
      <dsp:nvSpPr>
        <dsp:cNvPr id="0" name=""/>
        <dsp:cNvSpPr/>
      </dsp:nvSpPr>
      <dsp:spPr>
        <a:xfrm>
          <a:off x="307345" y="1546"/>
          <a:ext cx="3222855" cy="193371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Hiperplasia adrenal congenita</a:t>
          </a:r>
          <a:endParaRPr lang="es-DO" sz="20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Signos clinicos de insuficiencia adrenal y grados variables de hiperandrogenismo/ hipoanfrogenismo dependiendo del tipo/severidad de la enfermedad, historia familiar</a:t>
          </a:r>
          <a:endParaRPr lang="es-DO" sz="1600" kern="1200"/>
        </a:p>
      </dsp:txBody>
      <dsp:txXfrm>
        <a:off x="307345" y="1546"/>
        <a:ext cx="3222855" cy="1933713"/>
      </dsp:txXfrm>
    </dsp:sp>
    <dsp:sp modelId="{EB186E59-D7E4-44BB-9F9F-5A3D8C89DFE6}">
      <dsp:nvSpPr>
        <dsp:cNvPr id="0" name=""/>
        <dsp:cNvSpPr/>
      </dsp:nvSpPr>
      <dsp:spPr>
        <a:xfrm>
          <a:off x="3852486" y="1546"/>
          <a:ext cx="3222855" cy="193371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Exceso aparente de mineralocorticoides</a:t>
          </a:r>
          <a:endParaRPr lang="es-DO" sz="20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Historia familiar, hypertension con hipokalemia, altoconsumo de regaliz  </a:t>
          </a:r>
          <a:endParaRPr lang="es-DO" sz="1600" kern="1200"/>
        </a:p>
      </dsp:txBody>
      <dsp:txXfrm>
        <a:off x="3852486" y="1546"/>
        <a:ext cx="3222855" cy="1933713"/>
      </dsp:txXfrm>
    </dsp:sp>
    <dsp:sp modelId="{4C5E14E8-D796-457C-9CF5-023A753989F2}">
      <dsp:nvSpPr>
        <dsp:cNvPr id="0" name=""/>
        <dsp:cNvSpPr/>
      </dsp:nvSpPr>
      <dsp:spPr>
        <a:xfrm>
          <a:off x="7397627" y="1546"/>
          <a:ext cx="3222855" cy="193371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Resistencia al cortisol </a:t>
          </a:r>
          <a:endParaRPr lang="es-DO" sz="20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Hipertension con hyperplasia adrenal</a:t>
          </a:r>
          <a:endParaRPr lang="es-DO" sz="1600" kern="1200"/>
        </a:p>
      </dsp:txBody>
      <dsp:txXfrm>
        <a:off x="7397627" y="1546"/>
        <a:ext cx="3222855" cy="1933713"/>
      </dsp:txXfrm>
    </dsp:sp>
    <dsp:sp modelId="{34ED5CA7-DAFA-4F34-94D9-8ADB40F3D421}">
      <dsp:nvSpPr>
        <dsp:cNvPr id="0" name=""/>
        <dsp:cNvSpPr/>
      </dsp:nvSpPr>
      <dsp:spPr>
        <a:xfrm>
          <a:off x="307345" y="2257545"/>
          <a:ext cx="3222855" cy="193371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Sindrme de LIDDLE </a:t>
          </a:r>
          <a:endParaRPr lang="es-DO" sz="20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Hipertension a edad temprana con hipokalemia </a:t>
          </a:r>
          <a:endParaRPr lang="es-DO" sz="1600" kern="1200"/>
        </a:p>
      </dsp:txBody>
      <dsp:txXfrm>
        <a:off x="307345" y="2257545"/>
        <a:ext cx="3222855" cy="1933713"/>
      </dsp:txXfrm>
    </dsp:sp>
    <dsp:sp modelId="{9CD1C32A-E355-47F2-AC5F-0A7380399933}">
      <dsp:nvSpPr>
        <dsp:cNvPr id="0" name=""/>
        <dsp:cNvSpPr/>
      </dsp:nvSpPr>
      <dsp:spPr>
        <a:xfrm>
          <a:off x="3852486" y="2257545"/>
          <a:ext cx="3222855" cy="193371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Sindrome de Gordon </a:t>
          </a:r>
          <a:endParaRPr lang="es-DO" sz="20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HTA a edad temprana con hiperkalemia </a:t>
          </a:r>
          <a:endParaRPr lang="es-DO" sz="1600" kern="1200"/>
        </a:p>
      </dsp:txBody>
      <dsp:txXfrm>
        <a:off x="3852486" y="2257545"/>
        <a:ext cx="3222855" cy="1933713"/>
      </dsp:txXfrm>
    </dsp:sp>
    <dsp:sp modelId="{4507D44A-C0AB-4BC1-BD84-218C64429E89}">
      <dsp:nvSpPr>
        <dsp:cNvPr id="0" name=""/>
        <dsp:cNvSpPr/>
      </dsp:nvSpPr>
      <dsp:spPr>
        <a:xfrm>
          <a:off x="7397627" y="2257545"/>
          <a:ext cx="3222855" cy="193371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Acromegalia </a:t>
          </a:r>
          <a:endParaRPr lang="es-DO" sz="2000" kern="1200"/>
        </a:p>
      </dsp:txBody>
      <dsp:txXfrm>
        <a:off x="7397627" y="2257545"/>
        <a:ext cx="3222855" cy="1933713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9CFE46-7D88-4B27-A9E8-95A8785F14FB}">
      <dsp:nvSpPr>
        <dsp:cNvPr id="0" name=""/>
        <dsp:cNvSpPr/>
      </dsp:nvSpPr>
      <dsp:spPr>
        <a:xfrm>
          <a:off x="0" y="0"/>
          <a:ext cx="8097012" cy="78324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1. Detectar criterios de sospecha</a:t>
          </a:r>
        </a:p>
      </dsp:txBody>
      <dsp:txXfrm>
        <a:off x="22940" y="22940"/>
        <a:ext cx="7160195" cy="737360"/>
      </dsp:txXfrm>
    </dsp:sp>
    <dsp:sp modelId="{4C333C8F-E113-46C5-B9F5-79222340CD29}">
      <dsp:nvSpPr>
        <dsp:cNvPr id="0" name=""/>
        <dsp:cNvSpPr/>
      </dsp:nvSpPr>
      <dsp:spPr>
        <a:xfrm>
          <a:off x="604647" y="892024"/>
          <a:ext cx="8097012" cy="783240"/>
        </a:xfrm>
        <a:prstGeom prst="roundRect">
          <a:avLst>
            <a:gd name="adj" fmla="val 10000"/>
          </a:avLst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2. Aplicar prueba de cribado hormonal</a:t>
          </a:r>
        </a:p>
      </dsp:txBody>
      <dsp:txXfrm>
        <a:off x="627587" y="914964"/>
        <a:ext cx="6937378" cy="737360"/>
      </dsp:txXfrm>
    </dsp:sp>
    <dsp:sp modelId="{67320CF5-FC1C-475E-825B-94A202ACA729}">
      <dsp:nvSpPr>
        <dsp:cNvPr id="0" name=""/>
        <dsp:cNvSpPr/>
      </dsp:nvSpPr>
      <dsp:spPr>
        <a:xfrm>
          <a:off x="1209293" y="1784048"/>
          <a:ext cx="8097012" cy="783240"/>
        </a:xfrm>
        <a:prstGeom prst="roundRect">
          <a:avLst>
            <a:gd name="adj" fmla="val 10000"/>
          </a:avLst>
        </a:prstGeom>
        <a:solidFill>
          <a:schemeClr val="accent2">
            <a:hueOff val="2340760"/>
            <a:satOff val="-2919"/>
            <a:lumOff val="686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3. Confirmar etiología específica</a:t>
          </a:r>
        </a:p>
      </dsp:txBody>
      <dsp:txXfrm>
        <a:off x="1232233" y="1806988"/>
        <a:ext cx="6937378" cy="737360"/>
      </dsp:txXfrm>
    </dsp:sp>
    <dsp:sp modelId="{5A299E8A-AF99-47B2-BBA3-8CA1C1CC6580}">
      <dsp:nvSpPr>
        <dsp:cNvPr id="0" name=""/>
        <dsp:cNvSpPr/>
      </dsp:nvSpPr>
      <dsp:spPr>
        <a:xfrm>
          <a:off x="1813940" y="2676072"/>
          <a:ext cx="8097012" cy="783240"/>
        </a:xfrm>
        <a:prstGeom prst="roundRect">
          <a:avLst>
            <a:gd name="adj" fmla="val 10000"/>
          </a:avLst>
        </a:prstGeom>
        <a:solidFill>
          <a:schemeClr val="accent2">
            <a:hueOff val="3511140"/>
            <a:satOff val="-4379"/>
            <a:lumOff val="103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4. Considerar imagen y genética si es necesario</a:t>
          </a:r>
        </a:p>
      </dsp:txBody>
      <dsp:txXfrm>
        <a:off x="1836880" y="2699012"/>
        <a:ext cx="6937378" cy="737360"/>
      </dsp:txXfrm>
    </dsp:sp>
    <dsp:sp modelId="{5346E0E5-2EB6-43A4-AAEB-EB215441F014}">
      <dsp:nvSpPr>
        <dsp:cNvPr id="0" name=""/>
        <dsp:cNvSpPr/>
      </dsp:nvSpPr>
      <dsp:spPr>
        <a:xfrm>
          <a:off x="2418587" y="3568097"/>
          <a:ext cx="8097012" cy="783240"/>
        </a:xfrm>
        <a:prstGeom prst="roundRect">
          <a:avLst>
            <a:gd name="adj" fmla="val 10000"/>
          </a:avLst>
        </a:prstGeom>
        <a:solidFill>
          <a:schemeClr val="accent2">
            <a:hueOff val="4681520"/>
            <a:satOff val="-5839"/>
            <a:lumOff val="1373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5. Elegir tratamiento curativo o farmacológico</a:t>
          </a:r>
        </a:p>
      </dsp:txBody>
      <dsp:txXfrm>
        <a:off x="2441527" y="3591037"/>
        <a:ext cx="6937378" cy="737360"/>
      </dsp:txXfrm>
    </dsp:sp>
    <dsp:sp modelId="{75560205-8514-4915-9E15-A86A9498CC7B}">
      <dsp:nvSpPr>
        <dsp:cNvPr id="0" name=""/>
        <dsp:cNvSpPr/>
      </dsp:nvSpPr>
      <dsp:spPr>
        <a:xfrm>
          <a:off x="7587905" y="572200"/>
          <a:ext cx="509106" cy="50910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7702454" y="572200"/>
        <a:ext cx="280008" cy="383102"/>
      </dsp:txXfrm>
    </dsp:sp>
    <dsp:sp modelId="{2AA81AC6-ABDB-457C-A91C-92BE462D31A2}">
      <dsp:nvSpPr>
        <dsp:cNvPr id="0" name=""/>
        <dsp:cNvSpPr/>
      </dsp:nvSpPr>
      <dsp:spPr>
        <a:xfrm>
          <a:off x="8192552" y="1464225"/>
          <a:ext cx="509106" cy="50910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1675274"/>
            <a:satOff val="-1459"/>
            <a:lumOff val="-2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1675274"/>
              <a:satOff val="-1459"/>
              <a:lumOff val="-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8307101" y="1464225"/>
        <a:ext cx="280008" cy="383102"/>
      </dsp:txXfrm>
    </dsp:sp>
    <dsp:sp modelId="{8C28258C-835E-4BEF-9A6A-90167A0773F6}">
      <dsp:nvSpPr>
        <dsp:cNvPr id="0" name=""/>
        <dsp:cNvSpPr/>
      </dsp:nvSpPr>
      <dsp:spPr>
        <a:xfrm>
          <a:off x="8797199" y="2343195"/>
          <a:ext cx="509106" cy="50910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3350547"/>
            <a:satOff val="-2919"/>
            <a:lumOff val="-4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3350547"/>
              <a:satOff val="-2919"/>
              <a:lumOff val="-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8911748" y="2343195"/>
        <a:ext cx="280008" cy="383102"/>
      </dsp:txXfrm>
    </dsp:sp>
    <dsp:sp modelId="{1E84916D-74A2-4A7C-8B05-CCCF418ED32B}">
      <dsp:nvSpPr>
        <dsp:cNvPr id="0" name=""/>
        <dsp:cNvSpPr/>
      </dsp:nvSpPr>
      <dsp:spPr>
        <a:xfrm>
          <a:off x="9401846" y="3243922"/>
          <a:ext cx="509106" cy="50910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9516395" y="3243922"/>
        <a:ext cx="280008" cy="383102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654F23-04FA-4880-B116-3FD09E81722F}">
      <dsp:nvSpPr>
        <dsp:cNvPr id="0" name=""/>
        <dsp:cNvSpPr/>
      </dsp:nvSpPr>
      <dsp:spPr>
        <a:xfrm>
          <a:off x="213" y="550072"/>
          <a:ext cx="2577217" cy="309266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572" tIns="0" rIns="254572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🔍 Sospecha clínica activa salva vidas</a:t>
          </a:r>
        </a:p>
      </dsp:txBody>
      <dsp:txXfrm>
        <a:off x="213" y="1787136"/>
        <a:ext cx="2577217" cy="1855596"/>
      </dsp:txXfrm>
    </dsp:sp>
    <dsp:sp modelId="{BF1F7955-77D5-41BB-94DA-6BCCE61349F5}">
      <dsp:nvSpPr>
        <dsp:cNvPr id="0" name=""/>
        <dsp:cNvSpPr/>
      </dsp:nvSpPr>
      <dsp:spPr>
        <a:xfrm>
          <a:off x="213" y="550072"/>
          <a:ext cx="2577217" cy="123706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572" tIns="165100" rIns="254572" bIns="165100" numCol="1" spcCol="1270" anchor="ctr" anchorCtr="0">
          <a:noAutofit/>
        </a:bodyPr>
        <a:lstStyle/>
        <a:p>
          <a:pPr marL="0" lvl="0" indent="0" algn="l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400" kern="1200"/>
            <a:t>01</a:t>
          </a:r>
        </a:p>
      </dsp:txBody>
      <dsp:txXfrm>
        <a:off x="213" y="550072"/>
        <a:ext cx="2577217" cy="1237064"/>
      </dsp:txXfrm>
    </dsp:sp>
    <dsp:sp modelId="{36B72D06-EB75-4DD8-8607-494631DF786F}">
      <dsp:nvSpPr>
        <dsp:cNvPr id="0" name=""/>
        <dsp:cNvSpPr/>
      </dsp:nvSpPr>
      <dsp:spPr>
        <a:xfrm>
          <a:off x="2783608" y="550072"/>
          <a:ext cx="2577217" cy="309266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572" tIns="0" rIns="254572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🧠 Diagnóstico dirigido → tratamiento efectivo</a:t>
          </a:r>
        </a:p>
      </dsp:txBody>
      <dsp:txXfrm>
        <a:off x="2783608" y="1787136"/>
        <a:ext cx="2577217" cy="1855596"/>
      </dsp:txXfrm>
    </dsp:sp>
    <dsp:sp modelId="{CB0E2EC8-1464-4696-B18E-DDE21E425939}">
      <dsp:nvSpPr>
        <dsp:cNvPr id="0" name=""/>
        <dsp:cNvSpPr/>
      </dsp:nvSpPr>
      <dsp:spPr>
        <a:xfrm>
          <a:off x="2783608" y="550072"/>
          <a:ext cx="2577217" cy="123706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572" tIns="165100" rIns="254572" bIns="165100" numCol="1" spcCol="1270" anchor="ctr" anchorCtr="0">
          <a:noAutofit/>
        </a:bodyPr>
        <a:lstStyle/>
        <a:p>
          <a:pPr marL="0" lvl="0" indent="0" algn="l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400" kern="1200"/>
            <a:t>02</a:t>
          </a:r>
        </a:p>
      </dsp:txBody>
      <dsp:txXfrm>
        <a:off x="2783608" y="550072"/>
        <a:ext cx="2577217" cy="1237064"/>
      </dsp:txXfrm>
    </dsp:sp>
    <dsp:sp modelId="{C9630384-B1FC-4354-9991-C84D620D25C8}">
      <dsp:nvSpPr>
        <dsp:cNvPr id="0" name=""/>
        <dsp:cNvSpPr/>
      </dsp:nvSpPr>
      <dsp:spPr>
        <a:xfrm>
          <a:off x="5567003" y="550072"/>
          <a:ext cx="2577217" cy="309266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572" tIns="0" rIns="254572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📊 Entidades endocrinas: raras pero tratables</a:t>
          </a:r>
        </a:p>
      </dsp:txBody>
      <dsp:txXfrm>
        <a:off x="5567003" y="1787136"/>
        <a:ext cx="2577217" cy="1855596"/>
      </dsp:txXfrm>
    </dsp:sp>
    <dsp:sp modelId="{83C2184F-D36C-4C3B-83DD-FF686EA310A9}">
      <dsp:nvSpPr>
        <dsp:cNvPr id="0" name=""/>
        <dsp:cNvSpPr/>
      </dsp:nvSpPr>
      <dsp:spPr>
        <a:xfrm>
          <a:off x="5567003" y="550072"/>
          <a:ext cx="2577217" cy="123706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572" tIns="165100" rIns="254572" bIns="165100" numCol="1" spcCol="1270" anchor="ctr" anchorCtr="0">
          <a:noAutofit/>
        </a:bodyPr>
        <a:lstStyle/>
        <a:p>
          <a:pPr marL="0" lvl="0" indent="0" algn="l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400" kern="1200"/>
            <a:t>03</a:t>
          </a:r>
        </a:p>
      </dsp:txBody>
      <dsp:txXfrm>
        <a:off x="5567003" y="550072"/>
        <a:ext cx="2577217" cy="1237064"/>
      </dsp:txXfrm>
    </dsp:sp>
    <dsp:sp modelId="{71E7893F-F7A7-4549-BC25-639FBF097EB2}">
      <dsp:nvSpPr>
        <dsp:cNvPr id="0" name=""/>
        <dsp:cNvSpPr/>
      </dsp:nvSpPr>
      <dsp:spPr>
        <a:xfrm>
          <a:off x="8350398" y="550072"/>
          <a:ext cx="2577217" cy="309266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572" tIns="0" rIns="254572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🏥 Internista debe liderar la pesquisa etiológica</a:t>
          </a:r>
        </a:p>
      </dsp:txBody>
      <dsp:txXfrm>
        <a:off x="8350398" y="1787136"/>
        <a:ext cx="2577217" cy="1855596"/>
      </dsp:txXfrm>
    </dsp:sp>
    <dsp:sp modelId="{C0F61416-F6AC-41E4-B680-97119CC96CBA}">
      <dsp:nvSpPr>
        <dsp:cNvPr id="0" name=""/>
        <dsp:cNvSpPr/>
      </dsp:nvSpPr>
      <dsp:spPr>
        <a:xfrm>
          <a:off x="8350398" y="550072"/>
          <a:ext cx="2577217" cy="123706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572" tIns="165100" rIns="254572" bIns="165100" numCol="1" spcCol="1270" anchor="ctr" anchorCtr="0">
          <a:noAutofit/>
        </a:bodyPr>
        <a:lstStyle/>
        <a:p>
          <a:pPr marL="0" lvl="0" indent="0" algn="l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400" kern="1200"/>
            <a:t>04</a:t>
          </a:r>
        </a:p>
      </dsp:txBody>
      <dsp:txXfrm>
        <a:off x="8350398" y="550072"/>
        <a:ext cx="2577217" cy="12370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A5C068-E6D4-4E67-BE9B-104C7A916CCF}">
      <dsp:nvSpPr>
        <dsp:cNvPr id="0" name=""/>
        <dsp:cNvSpPr/>
      </dsp:nvSpPr>
      <dsp:spPr>
        <a:xfrm>
          <a:off x="0" y="1764"/>
          <a:ext cx="464690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32AA8E-2362-42DE-9B7D-BB5CCE81F608}">
      <dsp:nvSpPr>
        <dsp:cNvPr id="0" name=""/>
        <dsp:cNvSpPr/>
      </dsp:nvSpPr>
      <dsp:spPr>
        <a:xfrm>
          <a:off x="0" y="1764"/>
          <a:ext cx="4646905" cy="12032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2100" kern="1200" dirty="0"/>
            <a:t>Causa endocrina más frecuente de hipertensión secundaria.</a:t>
          </a:r>
        </a:p>
      </dsp:txBody>
      <dsp:txXfrm>
        <a:off x="0" y="1764"/>
        <a:ext cx="4646905" cy="1203206"/>
      </dsp:txXfrm>
    </dsp:sp>
    <dsp:sp modelId="{6526F3E1-B250-4723-BBA5-DB1FA4019A88}">
      <dsp:nvSpPr>
        <dsp:cNvPr id="0" name=""/>
        <dsp:cNvSpPr/>
      </dsp:nvSpPr>
      <dsp:spPr>
        <a:xfrm>
          <a:off x="0" y="1204971"/>
          <a:ext cx="464690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93039B-12CC-44FA-92D4-73B9EE362B4C}">
      <dsp:nvSpPr>
        <dsp:cNvPr id="0" name=""/>
        <dsp:cNvSpPr/>
      </dsp:nvSpPr>
      <dsp:spPr>
        <a:xfrm>
          <a:off x="0" y="1204971"/>
          <a:ext cx="4646905" cy="12032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2100" kern="1200" dirty="0"/>
            <a:t>Se produce por una secreción autónoma de aldosterona, independiente del sistema renina–angiotensina</a:t>
          </a:r>
        </a:p>
      </dsp:txBody>
      <dsp:txXfrm>
        <a:off x="0" y="1204971"/>
        <a:ext cx="4646905" cy="1203206"/>
      </dsp:txXfrm>
    </dsp:sp>
    <dsp:sp modelId="{A256A213-AA1E-492E-9152-235A75A75AB7}">
      <dsp:nvSpPr>
        <dsp:cNvPr id="0" name=""/>
        <dsp:cNvSpPr/>
      </dsp:nvSpPr>
      <dsp:spPr>
        <a:xfrm>
          <a:off x="0" y="2408177"/>
          <a:ext cx="464690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CD151A-D2FF-4DC4-B6A8-D2DC405F3F68}">
      <dsp:nvSpPr>
        <dsp:cNvPr id="0" name=""/>
        <dsp:cNvSpPr/>
      </dsp:nvSpPr>
      <dsp:spPr>
        <a:xfrm>
          <a:off x="0" y="2408177"/>
          <a:ext cx="4646905" cy="12032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2100" kern="1200" dirty="0"/>
            <a:t>Genera </a:t>
          </a:r>
          <a:r>
            <a:rPr lang="es-DO" sz="2100" b="1" kern="1200" dirty="0"/>
            <a:t>retención de sodio, expansión de volumen, hipertensión e hipopotasemia</a:t>
          </a:r>
          <a:r>
            <a:rPr lang="es-DO" sz="2100" kern="1200" dirty="0"/>
            <a:t> en los casos más graves.</a:t>
          </a:r>
        </a:p>
      </dsp:txBody>
      <dsp:txXfrm>
        <a:off x="0" y="2408177"/>
        <a:ext cx="4646905" cy="12032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CDB7CD-89D6-4562-AF2D-017D2FFE54AB}">
      <dsp:nvSpPr>
        <dsp:cNvPr id="0" name=""/>
        <dsp:cNvSpPr/>
      </dsp:nvSpPr>
      <dsp:spPr>
        <a:xfrm>
          <a:off x="1773" y="1720209"/>
          <a:ext cx="10969253" cy="143981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5800" b="1" kern="1200"/>
            <a:t>Más común de lo que se pensaba</a:t>
          </a:r>
          <a:r>
            <a:rPr lang="es-DO" sz="5800" kern="1200"/>
            <a:t>:</a:t>
          </a:r>
        </a:p>
      </dsp:txBody>
      <dsp:txXfrm>
        <a:off x="43944" y="1762380"/>
        <a:ext cx="10884911" cy="1355468"/>
      </dsp:txXfrm>
    </dsp:sp>
    <dsp:sp modelId="{26220167-554C-44E0-8D4D-DE079FA4E7B6}">
      <dsp:nvSpPr>
        <dsp:cNvPr id="0" name=""/>
        <dsp:cNvSpPr/>
      </dsp:nvSpPr>
      <dsp:spPr>
        <a:xfrm>
          <a:off x="1773" y="464"/>
          <a:ext cx="2579786" cy="143981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2400" kern="1200" dirty="0"/>
            <a:t>5–14% de los hipertensos en atención primaria.</a:t>
          </a:r>
        </a:p>
      </dsp:txBody>
      <dsp:txXfrm>
        <a:off x="43944" y="42635"/>
        <a:ext cx="2495444" cy="1355468"/>
      </dsp:txXfrm>
    </dsp:sp>
    <dsp:sp modelId="{D84DC7DB-A851-44D4-96D9-D730A9709EF4}">
      <dsp:nvSpPr>
        <dsp:cNvPr id="0" name=""/>
        <dsp:cNvSpPr/>
      </dsp:nvSpPr>
      <dsp:spPr>
        <a:xfrm>
          <a:off x="2798262" y="464"/>
          <a:ext cx="2579786" cy="143981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2400" kern="1200" dirty="0"/>
            <a:t>Hasta 30% en centros de referencia.</a:t>
          </a:r>
        </a:p>
      </dsp:txBody>
      <dsp:txXfrm>
        <a:off x="2840433" y="42635"/>
        <a:ext cx="2495444" cy="1355468"/>
      </dsp:txXfrm>
    </dsp:sp>
    <dsp:sp modelId="{B9A79ADC-5652-4B04-B9BB-278F4DB2AC60}">
      <dsp:nvSpPr>
        <dsp:cNvPr id="0" name=""/>
        <dsp:cNvSpPr/>
      </dsp:nvSpPr>
      <dsp:spPr>
        <a:xfrm>
          <a:off x="5594751" y="464"/>
          <a:ext cx="2579786" cy="143981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2400" kern="1200" dirty="0"/>
            <a:t>28% en hipertensión con hipopotasemia.</a:t>
          </a:r>
        </a:p>
      </dsp:txBody>
      <dsp:txXfrm>
        <a:off x="5636922" y="42635"/>
        <a:ext cx="2495444" cy="1355468"/>
      </dsp:txXfrm>
    </dsp:sp>
    <dsp:sp modelId="{EC48D415-2592-4FFD-9B76-EAC8D074D7C0}">
      <dsp:nvSpPr>
        <dsp:cNvPr id="0" name=""/>
        <dsp:cNvSpPr/>
      </dsp:nvSpPr>
      <dsp:spPr>
        <a:xfrm>
          <a:off x="8391239" y="464"/>
          <a:ext cx="2579786" cy="143981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2400" kern="1200" dirty="0"/>
            <a:t>11–29% en hipertensión resistente.</a:t>
          </a:r>
        </a:p>
      </dsp:txBody>
      <dsp:txXfrm>
        <a:off x="8433410" y="42635"/>
        <a:ext cx="2495444" cy="135546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C28A3C-E834-4E5D-84EE-57CCD13F6812}">
      <dsp:nvSpPr>
        <dsp:cNvPr id="0" name=""/>
        <dsp:cNvSpPr/>
      </dsp:nvSpPr>
      <dsp:spPr>
        <a:xfrm>
          <a:off x="1526976" y="1071"/>
          <a:ext cx="7918846" cy="8165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2500" kern="1200"/>
            <a:t>El PA </a:t>
          </a:r>
          <a:r>
            <a:rPr lang="es-DO" sz="2500" b="1" kern="1200"/>
            <a:t>aumenta el riesgo cardiovascular y renal</a:t>
          </a:r>
          <a:r>
            <a:rPr lang="es-DO" sz="2500" kern="1200"/>
            <a:t>, independientemente de la presión arterial:</a:t>
          </a:r>
        </a:p>
      </dsp:txBody>
      <dsp:txXfrm>
        <a:off x="1550893" y="24988"/>
        <a:ext cx="7871012" cy="768739"/>
      </dsp:txXfrm>
    </dsp:sp>
    <dsp:sp modelId="{0B26F897-83A0-4E34-922F-662333EB44BF}">
      <dsp:nvSpPr>
        <dsp:cNvPr id="0" name=""/>
        <dsp:cNvSpPr/>
      </dsp:nvSpPr>
      <dsp:spPr>
        <a:xfrm>
          <a:off x="1526976" y="964629"/>
          <a:ext cx="816573" cy="816573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/>
          <a:srcRect/>
          <a:stretch>
            <a:fillRect l="-32000" r="-3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A4895E-4C7A-49BD-BDE6-5C5EDB42DD71}">
      <dsp:nvSpPr>
        <dsp:cNvPr id="0" name=""/>
        <dsp:cNvSpPr/>
      </dsp:nvSpPr>
      <dsp:spPr>
        <a:xfrm>
          <a:off x="2392544" y="964629"/>
          <a:ext cx="7053278" cy="816573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2500" kern="1200"/>
            <a:t>2.6 veces más ACV.</a:t>
          </a:r>
        </a:p>
      </dsp:txBody>
      <dsp:txXfrm>
        <a:off x="2432413" y="1004498"/>
        <a:ext cx="6973540" cy="736835"/>
      </dsp:txXfrm>
    </dsp:sp>
    <dsp:sp modelId="{DFA0BCF4-F310-4BAB-BBDF-61AAA83B4DD6}">
      <dsp:nvSpPr>
        <dsp:cNvPr id="0" name=""/>
        <dsp:cNvSpPr/>
      </dsp:nvSpPr>
      <dsp:spPr>
        <a:xfrm>
          <a:off x="1526976" y="1879191"/>
          <a:ext cx="816573" cy="816573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2"/>
          <a:srcRect/>
          <a:stretch>
            <a:fillRect l="-50000" r="-5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F0BA36-5B08-4AFA-91D5-B2B637280D6C}">
      <dsp:nvSpPr>
        <dsp:cNvPr id="0" name=""/>
        <dsp:cNvSpPr/>
      </dsp:nvSpPr>
      <dsp:spPr>
        <a:xfrm>
          <a:off x="2392544" y="1879191"/>
          <a:ext cx="7053278" cy="816573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2500" kern="1200"/>
            <a:t>3.5 veces más fibrilación auricular.</a:t>
          </a:r>
        </a:p>
      </dsp:txBody>
      <dsp:txXfrm>
        <a:off x="2432413" y="1919060"/>
        <a:ext cx="6973540" cy="736835"/>
      </dsp:txXfrm>
    </dsp:sp>
    <dsp:sp modelId="{1804F782-53E8-48F7-AB24-40530EBE3023}">
      <dsp:nvSpPr>
        <dsp:cNvPr id="0" name=""/>
        <dsp:cNvSpPr/>
      </dsp:nvSpPr>
      <dsp:spPr>
        <a:xfrm>
          <a:off x="1526976" y="2793754"/>
          <a:ext cx="816573" cy="816573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3"/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BF5C3E-4BD8-4327-8B38-701B49B5169D}">
      <dsp:nvSpPr>
        <dsp:cNvPr id="0" name=""/>
        <dsp:cNvSpPr/>
      </dsp:nvSpPr>
      <dsp:spPr>
        <a:xfrm>
          <a:off x="2392544" y="2793754"/>
          <a:ext cx="7053278" cy="816573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2500" kern="1200"/>
            <a:t>2 veces más insuficiencia cardíaca.</a:t>
          </a:r>
        </a:p>
      </dsp:txBody>
      <dsp:txXfrm>
        <a:off x="2432413" y="2833623"/>
        <a:ext cx="6973540" cy="736835"/>
      </dsp:txXfrm>
    </dsp:sp>
    <dsp:sp modelId="{1FCBC204-0F5A-4705-BA07-F5F2C4C0E47D}">
      <dsp:nvSpPr>
        <dsp:cNvPr id="0" name=""/>
        <dsp:cNvSpPr/>
      </dsp:nvSpPr>
      <dsp:spPr>
        <a:xfrm>
          <a:off x="1526976" y="3708317"/>
          <a:ext cx="816573" cy="816573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4"/>
          <a:srcRect/>
          <a:stretch>
            <a:fillRect l="-67000" r="-6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F43767-E000-4BC5-9C42-5CD0C560F73B}">
      <dsp:nvSpPr>
        <dsp:cNvPr id="0" name=""/>
        <dsp:cNvSpPr/>
      </dsp:nvSpPr>
      <dsp:spPr>
        <a:xfrm>
          <a:off x="2392544" y="3708317"/>
          <a:ext cx="7053278" cy="816573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2500" kern="1200"/>
            <a:t>2–3 veces más proteinuria/albuminuria.</a:t>
          </a:r>
        </a:p>
      </dsp:txBody>
      <dsp:txXfrm>
        <a:off x="2432413" y="3748186"/>
        <a:ext cx="6973540" cy="73683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C41C94-BA7F-465C-86E5-63CD8DAD26B8}">
      <dsp:nvSpPr>
        <dsp:cNvPr id="0" name=""/>
        <dsp:cNvSpPr/>
      </dsp:nvSpPr>
      <dsp:spPr>
        <a:xfrm>
          <a:off x="1446226" y="774856"/>
          <a:ext cx="3760309" cy="12208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Aldosteronismo Primario </a:t>
          </a:r>
          <a:endParaRPr lang="en-US" sz="3600" kern="1200" dirty="0"/>
        </a:p>
      </dsp:txBody>
      <dsp:txXfrm>
        <a:off x="1481984" y="810614"/>
        <a:ext cx="3688793" cy="1149337"/>
      </dsp:txXfrm>
    </dsp:sp>
    <dsp:sp modelId="{D9421192-90EC-4360-BD40-D47A4C513476}">
      <dsp:nvSpPr>
        <dsp:cNvPr id="0" name=""/>
        <dsp:cNvSpPr/>
      </dsp:nvSpPr>
      <dsp:spPr>
        <a:xfrm>
          <a:off x="5385594" y="1132973"/>
          <a:ext cx="431368" cy="50461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5385594" y="1233897"/>
        <a:ext cx="301958" cy="302771"/>
      </dsp:txXfrm>
    </dsp:sp>
    <dsp:sp modelId="{7B265A1E-0963-4DD5-9D07-A4DAE5FEB415}">
      <dsp:nvSpPr>
        <dsp:cNvPr id="0" name=""/>
        <dsp:cNvSpPr/>
      </dsp:nvSpPr>
      <dsp:spPr>
        <a:xfrm>
          <a:off x="6020438" y="1519"/>
          <a:ext cx="3385365" cy="2767528"/>
        </a:xfrm>
        <a:prstGeom prst="roundRect">
          <a:avLst>
            <a:gd name="adj" fmla="val 10000"/>
          </a:avLst>
        </a:prstGeom>
        <a:solidFill>
          <a:schemeClr val="lt1"/>
        </a:solidFill>
        <a:ln w="19050" cap="flat" cmpd="sng" algn="ctr">
          <a:solidFill>
            <a:schemeClr val="accent6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HTA RESISTENTE </a:t>
          </a:r>
          <a:endParaRPr lang="en-US" sz="20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HTA &gt; 180/110; HTA &lt;40 anos 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HTA asociado a hipopotasemia 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Incidentaloma adrena, con HTA O Hipokalemia 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ACV temprano, o cpmplicaciones renales o CV desproporcionada con respect a la edad o severidad de HTA 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FA no explicada por otras condiciones 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Historia familiar de aldosteronimos en familiars de primer grado</a:t>
          </a:r>
          <a:endParaRPr lang="en-US" sz="1400" kern="1200" dirty="0"/>
        </a:p>
      </dsp:txBody>
      <dsp:txXfrm>
        <a:off x="6101496" y="82577"/>
        <a:ext cx="3223249" cy="2605412"/>
      </dsp:txXfrm>
    </dsp:sp>
    <dsp:sp modelId="{729B985C-0B19-486C-83B2-7CF11575CC32}">
      <dsp:nvSpPr>
        <dsp:cNvPr id="0" name=""/>
        <dsp:cNvSpPr/>
      </dsp:nvSpPr>
      <dsp:spPr>
        <a:xfrm rot="5748273">
          <a:off x="7315528" y="2911480"/>
          <a:ext cx="433591" cy="50461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-5400000">
        <a:off x="7387515" y="2947328"/>
        <a:ext cx="302771" cy="303514"/>
      </dsp:txXfrm>
    </dsp:sp>
    <dsp:sp modelId="{D6ED900F-2228-4B38-AF07-175A8B3A8874}">
      <dsp:nvSpPr>
        <dsp:cNvPr id="0" name=""/>
        <dsp:cNvSpPr/>
      </dsp:nvSpPr>
      <dsp:spPr>
        <a:xfrm>
          <a:off x="5361360" y="3582949"/>
          <a:ext cx="4044443" cy="20880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↓K, ↑ARR, ↑aldosterone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En </a:t>
          </a:r>
          <a:r>
            <a:rPr lang="en-US" sz="1200" kern="1200" dirty="0" err="1"/>
            <a:t>condiciones</a:t>
          </a:r>
          <a:r>
            <a:rPr lang="en-US" sz="1200" kern="1200" dirty="0"/>
            <a:t> </a:t>
          </a:r>
          <a:r>
            <a:rPr lang="en-US" sz="1200" kern="1200" dirty="0" err="1"/>
            <a:t>estandarizadas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En la manana, en ayunas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En posicion sentado por al menos 15 minutos, en condiciones de Na dita y potasio normal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Luego de interrumpir tx interferente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TAC adrenal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Test de suppression de aldosterone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 err="1"/>
            <a:t>Muestreo</a:t>
          </a:r>
          <a:r>
            <a:rPr lang="en-US" sz="1200" kern="1200" dirty="0"/>
            <a:t> de vena adrenal6 </a:t>
          </a:r>
        </a:p>
      </dsp:txBody>
      <dsp:txXfrm>
        <a:off x="5422517" y="3644106"/>
        <a:ext cx="3922129" cy="1965723"/>
      </dsp:txXfrm>
    </dsp:sp>
    <dsp:sp modelId="{9CF6A42B-72F8-4ABA-9CE6-FDB56E4CEE77}">
      <dsp:nvSpPr>
        <dsp:cNvPr id="0" name=""/>
        <dsp:cNvSpPr/>
      </dsp:nvSpPr>
      <dsp:spPr>
        <a:xfrm rot="10800000">
          <a:off x="4750933" y="4374658"/>
          <a:ext cx="431368" cy="50461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4880343" y="4475582"/>
        <a:ext cx="301958" cy="302771"/>
      </dsp:txXfrm>
    </dsp:sp>
    <dsp:sp modelId="{1ACF2499-9DA8-4311-A23D-87439F84F3F9}">
      <dsp:nvSpPr>
        <dsp:cNvPr id="0" name=""/>
        <dsp:cNvSpPr/>
      </dsp:nvSpPr>
      <dsp:spPr>
        <a:xfrm>
          <a:off x="2512702" y="4016541"/>
          <a:ext cx="2034755" cy="12208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CYP11B1, /CYP11B2, KCNJ5, CACNA1D, CACNA1H, CLCN2 </a:t>
          </a:r>
          <a:endParaRPr lang="en-US" sz="1400" kern="1200" dirty="0"/>
        </a:p>
      </dsp:txBody>
      <dsp:txXfrm>
        <a:off x="2548460" y="4052299"/>
        <a:ext cx="1963239" cy="114933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916895-91A9-47E1-9820-8CF08AD6DB9E}">
      <dsp:nvSpPr>
        <dsp:cNvPr id="0" name=""/>
        <dsp:cNvSpPr/>
      </dsp:nvSpPr>
      <dsp:spPr>
        <a:xfrm>
          <a:off x="0" y="525"/>
          <a:ext cx="671474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0B2961C-B510-4072-B21E-039E011C36D1}">
      <dsp:nvSpPr>
        <dsp:cNvPr id="0" name=""/>
        <dsp:cNvSpPr/>
      </dsp:nvSpPr>
      <dsp:spPr>
        <a:xfrm>
          <a:off x="0" y="525"/>
          <a:ext cx="6714744" cy="8604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Tumores neuroendocrinos de células cromafines</a:t>
          </a:r>
          <a:endParaRPr lang="en-US" sz="2400" kern="1200" dirty="0"/>
        </a:p>
      </dsp:txBody>
      <dsp:txXfrm>
        <a:off x="0" y="525"/>
        <a:ext cx="6714744" cy="860482"/>
      </dsp:txXfrm>
    </dsp:sp>
    <dsp:sp modelId="{3EDBECA7-4227-4CCA-AAEE-984F6510D1E0}">
      <dsp:nvSpPr>
        <dsp:cNvPr id="0" name=""/>
        <dsp:cNvSpPr/>
      </dsp:nvSpPr>
      <dsp:spPr>
        <a:xfrm>
          <a:off x="0" y="861008"/>
          <a:ext cx="6714744" cy="0"/>
        </a:xfrm>
        <a:prstGeom prst="line">
          <a:avLst/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 w="25400" cap="flat" cmpd="sng" algn="ctr">
          <a:solidFill>
            <a:schemeClr val="accent2">
              <a:hueOff val="1170380"/>
              <a:satOff val="-1460"/>
              <a:lumOff val="343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DCB00B9-50E5-4DE0-AE65-C2E1B741F0BD}">
      <dsp:nvSpPr>
        <dsp:cNvPr id="0" name=""/>
        <dsp:cNvSpPr/>
      </dsp:nvSpPr>
      <dsp:spPr>
        <a:xfrm>
          <a:off x="0" y="861008"/>
          <a:ext cx="6714744" cy="8604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• Feocromocitoma: suprarrenal</a:t>
          </a:r>
        </a:p>
      </dsp:txBody>
      <dsp:txXfrm>
        <a:off x="0" y="861008"/>
        <a:ext cx="6714744" cy="860482"/>
      </dsp:txXfrm>
    </dsp:sp>
    <dsp:sp modelId="{600C314F-2E7C-4E4E-A692-4CEE3FAAF18B}">
      <dsp:nvSpPr>
        <dsp:cNvPr id="0" name=""/>
        <dsp:cNvSpPr/>
      </dsp:nvSpPr>
      <dsp:spPr>
        <a:xfrm>
          <a:off x="0" y="1721491"/>
          <a:ext cx="6714744" cy="0"/>
        </a:xfrm>
        <a:prstGeom prst="line">
          <a:avLst/>
        </a:prstGeom>
        <a:solidFill>
          <a:schemeClr val="accent2">
            <a:hueOff val="2340760"/>
            <a:satOff val="-2919"/>
            <a:lumOff val="686"/>
            <a:alphaOff val="0"/>
          </a:schemeClr>
        </a:solidFill>
        <a:ln w="25400" cap="flat" cmpd="sng" algn="ctr">
          <a:solidFill>
            <a:schemeClr val="accent2">
              <a:hueOff val="2340760"/>
              <a:satOff val="-2919"/>
              <a:lumOff val="686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C3C5534-9271-4ED8-ABC7-3C4C20CAF9A4}">
      <dsp:nvSpPr>
        <dsp:cNvPr id="0" name=""/>
        <dsp:cNvSpPr/>
      </dsp:nvSpPr>
      <dsp:spPr>
        <a:xfrm>
          <a:off x="0" y="1721491"/>
          <a:ext cx="6714744" cy="8604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• Paraganglioma: extra-adrenal</a:t>
          </a:r>
        </a:p>
      </dsp:txBody>
      <dsp:txXfrm>
        <a:off x="0" y="1721491"/>
        <a:ext cx="6714744" cy="860482"/>
      </dsp:txXfrm>
    </dsp:sp>
    <dsp:sp modelId="{CF1D2818-4981-4C00-A765-9D329666D433}">
      <dsp:nvSpPr>
        <dsp:cNvPr id="0" name=""/>
        <dsp:cNvSpPr/>
      </dsp:nvSpPr>
      <dsp:spPr>
        <a:xfrm>
          <a:off x="0" y="2581973"/>
          <a:ext cx="6714744" cy="0"/>
        </a:xfrm>
        <a:prstGeom prst="line">
          <a:avLst/>
        </a:prstGeom>
        <a:solidFill>
          <a:schemeClr val="accent2">
            <a:hueOff val="3511140"/>
            <a:satOff val="-4379"/>
            <a:lumOff val="1030"/>
            <a:alphaOff val="0"/>
          </a:schemeClr>
        </a:solidFill>
        <a:ln w="25400" cap="flat" cmpd="sng" algn="ctr">
          <a:solidFill>
            <a:schemeClr val="accent2">
              <a:hueOff val="3511140"/>
              <a:satOff val="-4379"/>
              <a:lumOff val="103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5E77FC4-39F7-4C4F-88B0-83A507B2AFDA}">
      <dsp:nvSpPr>
        <dsp:cNvPr id="0" name=""/>
        <dsp:cNvSpPr/>
      </dsp:nvSpPr>
      <dsp:spPr>
        <a:xfrm>
          <a:off x="0" y="2581973"/>
          <a:ext cx="6714744" cy="8604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Secretan catecolaminas (adrenalina, noradrenalina, dopamina).</a:t>
          </a:r>
        </a:p>
      </dsp:txBody>
      <dsp:txXfrm>
        <a:off x="0" y="2581973"/>
        <a:ext cx="6714744" cy="860482"/>
      </dsp:txXfrm>
    </dsp:sp>
    <dsp:sp modelId="{B26B963A-24A5-45E9-AB6C-7AAB75484656}">
      <dsp:nvSpPr>
        <dsp:cNvPr id="0" name=""/>
        <dsp:cNvSpPr/>
      </dsp:nvSpPr>
      <dsp:spPr>
        <a:xfrm>
          <a:off x="0" y="3442456"/>
          <a:ext cx="6714744" cy="0"/>
        </a:xfrm>
        <a:prstGeom prst="line">
          <a:avLst/>
        </a:prstGeom>
        <a:solidFill>
          <a:schemeClr val="accent2">
            <a:hueOff val="4681520"/>
            <a:satOff val="-5839"/>
            <a:lumOff val="1373"/>
            <a:alphaOff val="0"/>
          </a:schemeClr>
        </a:solidFill>
        <a:ln w="25400" cap="flat" cmpd="sng" algn="ctr">
          <a:solidFill>
            <a:schemeClr val="accent2">
              <a:hueOff val="4681520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46AFE23-EBD8-4795-BA15-3E40C24B74CB}">
      <dsp:nvSpPr>
        <dsp:cNvPr id="0" name=""/>
        <dsp:cNvSpPr/>
      </dsp:nvSpPr>
      <dsp:spPr>
        <a:xfrm>
          <a:off x="0" y="3442456"/>
          <a:ext cx="6714744" cy="8604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Pueden co-secretar ACTH, cortisol, calcitonina.</a:t>
          </a:r>
        </a:p>
      </dsp:txBody>
      <dsp:txXfrm>
        <a:off x="0" y="3442456"/>
        <a:ext cx="6714744" cy="86048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C41C94-BA7F-465C-86E5-63CD8DAD26B8}">
      <dsp:nvSpPr>
        <dsp:cNvPr id="0" name=""/>
        <dsp:cNvSpPr/>
      </dsp:nvSpPr>
      <dsp:spPr>
        <a:xfrm>
          <a:off x="1587" y="1058"/>
          <a:ext cx="3385343" cy="203120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/>
            <a:t>Feocromocitoma</a:t>
          </a:r>
          <a:r>
            <a:rPr lang="en-US" sz="3200" kern="1200" dirty="0"/>
            <a:t>/paraganglioma </a:t>
          </a:r>
        </a:p>
      </dsp:txBody>
      <dsp:txXfrm>
        <a:off x="61079" y="60550"/>
        <a:ext cx="3266359" cy="1912222"/>
      </dsp:txXfrm>
    </dsp:sp>
    <dsp:sp modelId="{D9421192-90EC-4360-BD40-D47A4C513476}">
      <dsp:nvSpPr>
        <dsp:cNvPr id="0" name=""/>
        <dsp:cNvSpPr/>
      </dsp:nvSpPr>
      <dsp:spPr>
        <a:xfrm>
          <a:off x="3684841" y="596879"/>
          <a:ext cx="717692" cy="8395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3684841" y="764792"/>
        <a:ext cx="502384" cy="503739"/>
      </dsp:txXfrm>
    </dsp:sp>
    <dsp:sp modelId="{7B265A1E-0963-4DD5-9D07-A4DAE5FEB415}">
      <dsp:nvSpPr>
        <dsp:cNvPr id="0" name=""/>
        <dsp:cNvSpPr/>
      </dsp:nvSpPr>
      <dsp:spPr>
        <a:xfrm>
          <a:off x="4741068" y="1058"/>
          <a:ext cx="3385343" cy="2031206"/>
        </a:xfrm>
        <a:prstGeom prst="roundRect">
          <a:avLst>
            <a:gd name="adj" fmla="val 10000"/>
          </a:avLst>
        </a:prstGeom>
        <a:solidFill>
          <a:schemeClr val="accent4">
            <a:hueOff val="2199979"/>
            <a:satOff val="-9734"/>
            <a:lumOff val="-163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Signos</a:t>
          </a:r>
          <a:r>
            <a:rPr lang="en-US" sz="1800" kern="1200" dirty="0"/>
            <a:t> </a:t>
          </a:r>
          <a:r>
            <a:rPr lang="en-US" sz="1800" kern="1200" dirty="0" err="1"/>
            <a:t>clinicos</a:t>
          </a:r>
          <a:r>
            <a:rPr lang="en-US" sz="1800" kern="1200" dirty="0"/>
            <a:t> de </a:t>
          </a:r>
          <a:r>
            <a:rPr lang="en-US" sz="1800" kern="1200" dirty="0" err="1"/>
            <a:t>exceso</a:t>
          </a:r>
          <a:r>
            <a:rPr lang="en-US" sz="1800" kern="1200" dirty="0"/>
            <a:t> de </a:t>
          </a:r>
          <a:r>
            <a:rPr lang="en-US" sz="1800" kern="1200" dirty="0" err="1"/>
            <a:t>catecolaminas</a:t>
          </a:r>
          <a:r>
            <a:rPr lang="en-US" sz="1800" kern="1200" dirty="0"/>
            <a:t>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Historia familiar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Adenoma adrenal o imagen </a:t>
          </a:r>
          <a:r>
            <a:rPr lang="en-US" sz="1800" kern="1200" dirty="0" err="1"/>
            <a:t>radiologica</a:t>
          </a:r>
          <a:r>
            <a:rPr lang="en-US" sz="1800" kern="1200" dirty="0"/>
            <a:t> </a:t>
          </a:r>
          <a:r>
            <a:rPr lang="en-US" sz="1800" kern="1200" dirty="0" err="1"/>
            <a:t>sugestiva</a:t>
          </a:r>
          <a:r>
            <a:rPr lang="en-US" sz="1800" kern="1200" dirty="0"/>
            <a:t> de PPGL</a:t>
          </a:r>
        </a:p>
      </dsp:txBody>
      <dsp:txXfrm>
        <a:off x="4800560" y="60550"/>
        <a:ext cx="3266359" cy="1912222"/>
      </dsp:txXfrm>
    </dsp:sp>
    <dsp:sp modelId="{729B985C-0B19-486C-83B2-7CF11575CC32}">
      <dsp:nvSpPr>
        <dsp:cNvPr id="0" name=""/>
        <dsp:cNvSpPr/>
      </dsp:nvSpPr>
      <dsp:spPr>
        <a:xfrm rot="5400000">
          <a:off x="6074894" y="2269238"/>
          <a:ext cx="717692" cy="8395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3299968"/>
            <a:satOff val="-14601"/>
            <a:lumOff val="-245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 rot="-5400000">
        <a:off x="6181871" y="2330174"/>
        <a:ext cx="503739" cy="502384"/>
      </dsp:txXfrm>
    </dsp:sp>
    <dsp:sp modelId="{D6ED900F-2228-4B38-AF07-175A8B3A8874}">
      <dsp:nvSpPr>
        <dsp:cNvPr id="0" name=""/>
        <dsp:cNvSpPr/>
      </dsp:nvSpPr>
      <dsp:spPr>
        <a:xfrm>
          <a:off x="4741068" y="3386402"/>
          <a:ext cx="3385343" cy="2031206"/>
        </a:xfrm>
        <a:prstGeom prst="roundRect">
          <a:avLst>
            <a:gd name="adj" fmla="val 10000"/>
          </a:avLst>
        </a:prstGeom>
        <a:solidFill>
          <a:schemeClr val="accent4">
            <a:hueOff val="4399958"/>
            <a:satOff val="-19468"/>
            <a:lumOff val="-326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Metanefrina</a:t>
          </a:r>
          <a:r>
            <a:rPr lang="en-US" sz="1800" kern="1200" dirty="0"/>
            <a:t> y </a:t>
          </a:r>
          <a:r>
            <a:rPr lang="en-US" sz="1800" kern="1200" dirty="0" err="1"/>
            <a:t>normetanefrina</a:t>
          </a:r>
          <a:r>
            <a:rPr lang="en-US" sz="1800" kern="1200" dirty="0"/>
            <a:t> </a:t>
          </a:r>
          <a:r>
            <a:rPr lang="en-US" sz="1800" kern="1200" dirty="0" err="1"/>
            <a:t>plasmatica</a:t>
          </a:r>
          <a:r>
            <a:rPr lang="en-US" sz="1800" kern="1200" dirty="0"/>
            <a:t> o </a:t>
          </a:r>
          <a:r>
            <a:rPr lang="en-US" sz="1800" kern="1200" dirty="0" err="1"/>
            <a:t>en</a:t>
          </a:r>
          <a:r>
            <a:rPr lang="en-US" sz="1800" kern="1200" dirty="0"/>
            <a:t> </a:t>
          </a:r>
          <a:r>
            <a:rPr lang="en-US" sz="1800" kern="1200" dirty="0" err="1"/>
            <a:t>orina</a:t>
          </a:r>
          <a:r>
            <a:rPr lang="en-US" sz="1800" kern="1200" dirty="0"/>
            <a:t> de 24 horas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Tac </a:t>
          </a:r>
          <a:r>
            <a:rPr lang="en-US" sz="1800" kern="1200" dirty="0" err="1"/>
            <a:t>toracica-abodominal-pelvica</a:t>
          </a:r>
          <a:r>
            <a:rPr lang="en-US" sz="1800" kern="1200" dirty="0"/>
            <a:t>/ </a:t>
          </a:r>
          <a:r>
            <a:rPr lang="en-US" sz="1800" kern="1200" dirty="0" err="1"/>
            <a:t>mri</a:t>
          </a:r>
          <a:r>
            <a:rPr lang="en-US" sz="1800" kern="1200" dirty="0"/>
            <a:t> cervical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PET</a:t>
          </a:r>
        </a:p>
      </dsp:txBody>
      <dsp:txXfrm>
        <a:off x="4800560" y="3445894"/>
        <a:ext cx="3266359" cy="1912222"/>
      </dsp:txXfrm>
    </dsp:sp>
    <dsp:sp modelId="{9CF6A42B-72F8-4ABA-9CE6-FDB56E4CEE77}">
      <dsp:nvSpPr>
        <dsp:cNvPr id="0" name=""/>
        <dsp:cNvSpPr/>
      </dsp:nvSpPr>
      <dsp:spPr>
        <a:xfrm rot="10799234">
          <a:off x="3724274" y="3982746"/>
          <a:ext cx="718534" cy="8395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6599937"/>
            <a:satOff val="-29202"/>
            <a:lumOff val="-490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 rot="10800000">
        <a:off x="3939834" y="4150635"/>
        <a:ext cx="502974" cy="503739"/>
      </dsp:txXfrm>
    </dsp:sp>
    <dsp:sp modelId="{1ACF2499-9DA8-4311-A23D-87439F84F3F9}">
      <dsp:nvSpPr>
        <dsp:cNvPr id="0" name=""/>
        <dsp:cNvSpPr/>
      </dsp:nvSpPr>
      <dsp:spPr>
        <a:xfrm>
          <a:off x="0" y="3387458"/>
          <a:ext cx="3385343" cy="2031206"/>
        </a:xfrm>
        <a:prstGeom prst="roundRect">
          <a:avLst>
            <a:gd name="adj" fmla="val 10000"/>
          </a:avLst>
        </a:prstGeom>
        <a:solidFill>
          <a:schemeClr val="accent4">
            <a:hueOff val="6599937"/>
            <a:satOff val="-29202"/>
            <a:lumOff val="-490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Cluster 1: </a:t>
          </a:r>
          <a:r>
            <a:rPr lang="en-US" sz="1800" kern="1200" dirty="0" err="1"/>
            <a:t>SDHx</a:t>
          </a:r>
          <a:r>
            <a:rPr lang="en-US" sz="1800" kern="1200" dirty="0"/>
            <a:t>, VHL, HIF2A, SLC25A11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Cluster 2: RET, NF1, MAX, TMEM127</a:t>
          </a:r>
        </a:p>
      </dsp:txBody>
      <dsp:txXfrm>
        <a:off x="59492" y="3446950"/>
        <a:ext cx="3266359" cy="191222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719A18-A4C0-49D7-AB4B-A40E1F110C2B}">
      <dsp:nvSpPr>
        <dsp:cNvPr id="0" name=""/>
        <dsp:cNvSpPr/>
      </dsp:nvSpPr>
      <dsp:spPr>
        <a:xfrm rot="16200000">
          <a:off x="1611709" y="-1611709"/>
          <a:ext cx="2262981" cy="548640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2200" kern="1200" dirty="0"/>
            <a:t>Preparación preoperatoria: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DO" sz="1700" kern="1200" dirty="0"/>
            <a:t>Bloqueo alfa (</a:t>
          </a:r>
          <a:r>
            <a:rPr lang="es-DO" sz="1700" kern="1200" dirty="0" err="1"/>
            <a:t>fenoxibenzamina</a:t>
          </a:r>
          <a:r>
            <a:rPr lang="es-DO" sz="1700" kern="1200" dirty="0"/>
            <a:t>, </a:t>
          </a:r>
          <a:r>
            <a:rPr lang="es-DO" sz="1700" kern="1200" dirty="0" err="1"/>
            <a:t>doxazosina</a:t>
          </a:r>
          <a:r>
            <a:rPr lang="es-DO" sz="1700" kern="1200" dirty="0"/>
            <a:t>)</a:t>
          </a:r>
          <a:r>
            <a:rPr lang="en-US" sz="1700" kern="1200" dirty="0"/>
            <a:t> </a:t>
          </a:r>
          <a:r>
            <a:rPr lang="es-DO" sz="1700" kern="1200" dirty="0"/>
            <a:t> Luego beta-bloqueo si taquicardia.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DO" sz="1700" kern="1200" dirty="0"/>
            <a:t>Expansión de volumen con dieta rica en sodio y líquidos.</a:t>
          </a:r>
        </a:p>
      </dsp:txBody>
      <dsp:txXfrm rot="5400000">
        <a:off x="-1" y="1"/>
        <a:ext cx="5486400" cy="1697236"/>
      </dsp:txXfrm>
    </dsp:sp>
    <dsp:sp modelId="{D3F2C15A-769D-4BC7-88E5-CD25952F6703}">
      <dsp:nvSpPr>
        <dsp:cNvPr id="0" name=""/>
        <dsp:cNvSpPr/>
      </dsp:nvSpPr>
      <dsp:spPr>
        <a:xfrm>
          <a:off x="5486400" y="0"/>
          <a:ext cx="5486400" cy="2262981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2200" kern="1200" dirty="0"/>
            <a:t>Cirugía laparoscópica preferida en localizados.</a:t>
          </a:r>
        </a:p>
      </dsp:txBody>
      <dsp:txXfrm>
        <a:off x="5486400" y="0"/>
        <a:ext cx="5486400" cy="1697236"/>
      </dsp:txXfrm>
    </dsp:sp>
    <dsp:sp modelId="{8A0188D3-CC76-407C-91D8-6319A809F250}">
      <dsp:nvSpPr>
        <dsp:cNvPr id="0" name=""/>
        <dsp:cNvSpPr/>
      </dsp:nvSpPr>
      <dsp:spPr>
        <a:xfrm rot="10800000">
          <a:off x="0" y="2262981"/>
          <a:ext cx="5486400" cy="2262981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2200" kern="1200" dirty="0"/>
            <a:t>En metastásicos: quimioterapia, radionúclidos, inhibidores de tirosina quinasa.</a:t>
          </a:r>
        </a:p>
      </dsp:txBody>
      <dsp:txXfrm rot="10800000">
        <a:off x="0" y="2828726"/>
        <a:ext cx="5486400" cy="1697236"/>
      </dsp:txXfrm>
    </dsp:sp>
    <dsp:sp modelId="{B1D38276-0FC6-4FF2-B8F6-B5F2890EB26E}">
      <dsp:nvSpPr>
        <dsp:cNvPr id="0" name=""/>
        <dsp:cNvSpPr/>
      </dsp:nvSpPr>
      <dsp:spPr>
        <a:xfrm rot="5400000">
          <a:off x="7098109" y="651272"/>
          <a:ext cx="2262981" cy="548640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2200" kern="1200" dirty="0"/>
            <a:t>Seguimiento de por vida con bioquímica e imagen.</a:t>
          </a:r>
        </a:p>
      </dsp:txBody>
      <dsp:txXfrm rot="-5400000">
        <a:off x="5486399" y="2828726"/>
        <a:ext cx="5486400" cy="1697236"/>
      </dsp:txXfrm>
    </dsp:sp>
    <dsp:sp modelId="{F44DBC81-AE2B-4D01-A95E-9ACF44BD3C87}">
      <dsp:nvSpPr>
        <dsp:cNvPr id="0" name=""/>
        <dsp:cNvSpPr/>
      </dsp:nvSpPr>
      <dsp:spPr>
        <a:xfrm>
          <a:off x="3840480" y="1697236"/>
          <a:ext cx="3291840" cy="1131490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2200" kern="1200"/>
            <a:t>Resección quirúrgica es el tratamiento principal.</a:t>
          </a:r>
        </a:p>
      </dsp:txBody>
      <dsp:txXfrm>
        <a:off x="3895715" y="1752471"/>
        <a:ext cx="3181370" cy="10210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chitecture">
  <dgm:title val="Architecture Layout"/>
  <dgm:desc val="Use to show hierarchical relationships that build from the bottom up. This layout works well for showing architectural components or objects that build on other objec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A8BAE-6C81-7ADD-47A3-06F97CFBEB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C01EFE-588A-F756-E55D-D303490538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8CBB9-EDEC-D621-7390-63CB67977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69AB-6D0E-4CF3-9C8C-903029E7FD26}" type="datetimeFigureOut">
              <a:rPr lang="en-US" smtClean="0"/>
              <a:t>9/6/25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8C3DD7-776B-59B8-37DB-058DDE13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8A13A2-C680-0711-1F1D-84766175F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371F-6799-4A51-A7DB-43714F8FE7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674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1D362-D647-0278-4C52-98F18DAB1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03EED1-4DCF-4C7B-B745-8F63D10074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BBF96-3AE9-42B3-97FA-87DE4FABA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69AB-6D0E-4CF3-9C8C-903029E7FD26}" type="datetimeFigureOut">
              <a:rPr lang="en-US" smtClean="0"/>
              <a:t>9/6/25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48209-1456-0DC6-B76B-6AF52E788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0540D-BE9A-4A95-67AD-EB669A3CF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371F-6799-4A51-A7DB-43714F8FE7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2898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AA36B-CED1-7C88-FCFD-BB26F12FD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25FB70-795A-4626-B401-09EFED88F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D9CD6F-058F-2322-D091-6B3925A1F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69AB-6D0E-4CF3-9C8C-903029E7FD26}" type="datetimeFigureOut">
              <a:rPr lang="en-US" smtClean="0"/>
              <a:t>9/6/25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3BFED-E7B2-4608-469D-804CE894B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23BE2C-9951-CEC7-E2E4-07391BACE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371F-6799-4A51-A7DB-43714F8FE7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2195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EB7A1-818F-0E24-619A-B8ADE8C0C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D258D-5B2C-AF22-BDC4-A15B690494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B69570-9B31-37EC-3871-8BCE997D26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75C61D-89BC-2DB3-4CB0-13977E7F8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69AB-6D0E-4CF3-9C8C-903029E7FD26}" type="datetimeFigureOut">
              <a:rPr lang="en-US" smtClean="0"/>
              <a:t>9/6/25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8741C4-45F0-1755-06E6-7BA06D180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795A8A-8731-1D38-5E5F-C9B2ABD2F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371F-6799-4A51-A7DB-43714F8FE7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2157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51E2E-0D9C-076E-317E-21AE050D5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B7C45F-DD15-92D5-745D-B6660A57E6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3EADCA-734D-C5FE-1A75-59B68EEBD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E70CC0-5398-8B01-F085-3E117F6A78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57B7D2-539F-4112-B361-C49465D0B7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0A48BC-D9E5-80A6-F398-0D219DB7D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69AB-6D0E-4CF3-9C8C-903029E7FD26}" type="datetimeFigureOut">
              <a:rPr lang="en-US" smtClean="0"/>
              <a:t>9/6/25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49EE5E-373D-17E1-3205-45B961BA6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CE7B33-1539-C675-87AF-CEF3779BA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371F-6799-4A51-A7DB-43714F8FE7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0629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2E541-C93F-73E7-294D-8F6FBFBAC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409254-91E9-CDD2-677D-E922899D9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69AB-6D0E-4CF3-9C8C-903029E7FD26}" type="datetimeFigureOut">
              <a:rPr lang="en-US" smtClean="0"/>
              <a:t>9/6/25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EC1792-44CA-90B1-C9AC-8B6B33E70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5C0D98-3082-25A4-4620-1F77D79A5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371F-6799-4A51-A7DB-43714F8FE7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2026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ACF42F-6190-DA1E-B80E-CB4BA28B2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69AB-6D0E-4CF3-9C8C-903029E7FD26}" type="datetimeFigureOut">
              <a:rPr lang="en-US" smtClean="0"/>
              <a:t>9/6/25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ADD549-FA21-B6CD-B87C-9663B7C42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FBEF72-8E21-BC8D-AB6A-34F21597C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371F-6799-4A51-A7DB-43714F8FE7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9392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2B799-8271-A368-E32B-193C05CD4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4A270-9D33-587A-2277-0FF0C2892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5F055B-F782-6753-27C7-7839FE1BED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FC4CD0-631C-45A3-8527-54C3239A4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69AB-6D0E-4CF3-9C8C-903029E7FD26}" type="datetimeFigureOut">
              <a:rPr lang="en-US" smtClean="0"/>
              <a:t>9/6/25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45DAAC-1B0D-5ABB-494B-783C2C4C9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B328CA-B023-C4E1-1156-A831CF462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371F-6799-4A51-A7DB-43714F8FE7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282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6C2F6-6CD6-D992-78D8-0EC558427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306AE7-6148-502A-201B-DA9DB6206B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649C95-D99D-5244-3FA4-9B9F542FE4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C7C4AE-38C0-0BA2-375F-3434D4C1F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69AB-6D0E-4CF3-9C8C-903029E7FD26}" type="datetimeFigureOut">
              <a:rPr lang="en-US" smtClean="0"/>
              <a:t>9/6/25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8A536D-2E4A-9D59-F7F2-14366059D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BED296-33DB-8D9F-6F6F-09C40AED1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371F-6799-4A51-A7DB-43714F8FE7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1580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4B3BF-AFFB-4273-0CF7-E16988CF2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A246F0-0D48-1D97-DA5E-46C9524106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D96E2-2F82-C733-9CC0-16BF4338A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69AB-6D0E-4CF3-9C8C-903029E7FD26}" type="datetimeFigureOut">
              <a:rPr lang="en-US" smtClean="0"/>
              <a:t>9/6/25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33C51-804B-B596-CA23-82753DB1B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1E998-1F41-E54F-C70E-C7AECF698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371F-6799-4A51-A7DB-43714F8FE7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6047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C79D91-CA21-805A-992E-C122F875E4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134375-7503-7E44-1836-1077240DF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C6580-131E-0116-DAC8-3AE3A6AE9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69AB-6D0E-4CF3-9C8C-903029E7FD26}" type="datetimeFigureOut">
              <a:rPr lang="en-US" smtClean="0"/>
              <a:t>9/6/25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DC8FF-15D5-700D-681E-95181C22C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16026-3F16-E07B-DCA0-F57C1AAEE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371F-6799-4A51-A7DB-43714F8FE7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692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9/6/25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319A66-A1E4-FBCF-7DB7-6592556EB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6958EC-CEC6-9206-A33F-6BC2462C0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3A029-C4F1-F473-1243-BCF02425AA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1569AB-6D0E-4CF3-9C8C-903029E7FD26}" type="datetimeFigureOut">
              <a:rPr lang="en-US" smtClean="0"/>
              <a:t>9/6/25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E7E2F-01A0-6558-9AFD-4AC843FC90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E15FD-B20B-9322-78DA-737693DA34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62371F-6799-4A51-A7DB-43714F8FE7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266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16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3.xml"/><Relationship Id="rId3" Type="http://schemas.openxmlformats.org/officeDocument/2006/relationships/diagramLayout" Target="../diagrams/layout12.xml"/><Relationship Id="rId7" Type="http://schemas.openxmlformats.org/officeDocument/2006/relationships/diagramData" Target="../diagrams/data13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11" Type="http://schemas.microsoft.com/office/2007/relationships/diagramDrawing" Target="../diagrams/drawing13.xml"/><Relationship Id="rId5" Type="http://schemas.openxmlformats.org/officeDocument/2006/relationships/diagramColors" Target="../diagrams/colors12.xml"/><Relationship Id="rId10" Type="http://schemas.openxmlformats.org/officeDocument/2006/relationships/diagramColors" Target="../diagrams/colors13.xml"/><Relationship Id="rId4" Type="http://schemas.openxmlformats.org/officeDocument/2006/relationships/diagramQuickStyle" Target="../diagrams/quickStyle12.xml"/><Relationship Id="rId9" Type="http://schemas.openxmlformats.org/officeDocument/2006/relationships/diagramQuickStyle" Target="../diagrams/quickStyle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5.xml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12" Type="http://schemas.microsoft.com/office/2007/relationships/diagramDrawing" Target="../diagrams/drawing15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11" Type="http://schemas.openxmlformats.org/officeDocument/2006/relationships/diagramColors" Target="../diagrams/colors15.xml"/><Relationship Id="rId5" Type="http://schemas.openxmlformats.org/officeDocument/2006/relationships/diagramQuickStyle" Target="../diagrams/quickStyle14.xml"/><Relationship Id="rId10" Type="http://schemas.openxmlformats.org/officeDocument/2006/relationships/diagramQuickStyle" Target="../diagrams/quickStyle15.xml"/><Relationship Id="rId4" Type="http://schemas.openxmlformats.org/officeDocument/2006/relationships/diagramLayout" Target="../diagrams/layout14.xml"/><Relationship Id="rId9" Type="http://schemas.openxmlformats.org/officeDocument/2006/relationships/diagramLayout" Target="../diagrams/layout1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background with a human body and bones&#10;&#10;AI-generated content may be incorrect.">
            <a:extLst>
              <a:ext uri="{FF2B5EF4-FFF2-40B4-BE49-F238E27FC236}">
                <a16:creationId xmlns:a16="http://schemas.microsoft.com/office/drawing/2014/main" id="{A4080706-0506-D46D-DD1D-169AE566B9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28361A-65A0-DBCC-6724-B64CEE5092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880" y="2467156"/>
            <a:ext cx="10248655" cy="2013768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err="1">
                <a:solidFill>
                  <a:srgbClr val="FFFF00"/>
                </a:solidFill>
              </a:rPr>
              <a:t>Hipertensión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Endocrina</a:t>
            </a:r>
            <a:r>
              <a:rPr lang="en-US" dirty="0">
                <a:solidFill>
                  <a:srgbClr val="FFFF00"/>
                </a:solidFill>
              </a:rPr>
              <a:t>: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Lo que </a:t>
            </a:r>
            <a:r>
              <a:rPr lang="en-US" dirty="0" err="1">
                <a:solidFill>
                  <a:srgbClr val="FFFF00"/>
                </a:solidFill>
              </a:rPr>
              <a:t>el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internista</a:t>
            </a:r>
            <a:r>
              <a:rPr lang="en-US" dirty="0">
                <a:solidFill>
                  <a:srgbClr val="FFFF00"/>
                </a:solidFill>
              </a:rPr>
              <a:t> no </a:t>
            </a:r>
            <a:r>
              <a:rPr lang="en-US" dirty="0" err="1">
                <a:solidFill>
                  <a:srgbClr val="FFFF00"/>
                </a:solidFill>
              </a:rPr>
              <a:t>puede</a:t>
            </a:r>
            <a:r>
              <a:rPr lang="en-US" dirty="0">
                <a:solidFill>
                  <a:srgbClr val="FFFF00"/>
                </a:solidFill>
              </a:rPr>
              <a:t> pasar </a:t>
            </a:r>
            <a:r>
              <a:rPr lang="en-US" dirty="0" err="1">
                <a:solidFill>
                  <a:srgbClr val="FFFF00"/>
                </a:solidFill>
              </a:rPr>
              <a:t>por</a:t>
            </a:r>
            <a:r>
              <a:rPr lang="en-US" dirty="0">
                <a:solidFill>
                  <a:srgbClr val="FFFF00"/>
                </a:solidFill>
              </a:rPr>
              <a:t> alto</a:t>
            </a:r>
            <a:br>
              <a:rPr lang="en-US" dirty="0">
                <a:solidFill>
                  <a:srgbClr val="FFFF00"/>
                </a:solidFill>
              </a:rPr>
            </a:br>
            <a:endParaRPr lang="en-US" b="1" dirty="0">
              <a:solidFill>
                <a:srgbClr val="FFFF00"/>
              </a:solidFill>
              <a:latin typeface="Montserrat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AD8078-DEC7-010E-0CDE-04F605F9D3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7881" y="5294059"/>
            <a:ext cx="9144000" cy="1655762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>
                <a:solidFill>
                  <a:schemeClr val="bg1"/>
                </a:solidFill>
                <a:latin typeface="Montserrat" pitchFamily="2" charset="0"/>
              </a:rPr>
              <a:t>Dr. Jose Enrique lantigua </a:t>
            </a:r>
          </a:p>
          <a:p>
            <a:pPr algn="l"/>
            <a:r>
              <a:rPr lang="en-US" sz="2000" b="1" dirty="0" err="1">
                <a:solidFill>
                  <a:schemeClr val="bg1"/>
                </a:solidFill>
                <a:latin typeface="Montserrat" pitchFamily="2" charset="0"/>
              </a:rPr>
              <a:t>Endocrinologo</a:t>
            </a:r>
            <a:endParaRPr lang="en-US" sz="2000" b="1" dirty="0">
              <a:solidFill>
                <a:schemeClr val="bg1"/>
              </a:solidFill>
              <a:latin typeface="Montserrat" pitchFamily="2" charset="0"/>
            </a:endParaRPr>
          </a:p>
          <a:p>
            <a:pPr algn="l"/>
            <a:r>
              <a:rPr lang="en-US" sz="2000" b="1" dirty="0">
                <a:solidFill>
                  <a:schemeClr val="bg1"/>
                </a:solidFill>
                <a:latin typeface="Montserrat" pitchFamily="2" charset="0"/>
              </a:rPr>
              <a:t>6 de </a:t>
            </a:r>
            <a:r>
              <a:rPr lang="en-US" sz="2000" b="1" dirty="0" err="1">
                <a:solidFill>
                  <a:schemeClr val="bg1"/>
                </a:solidFill>
                <a:latin typeface="Montserrat" pitchFamily="2" charset="0"/>
              </a:rPr>
              <a:t>septiembre</a:t>
            </a:r>
            <a:r>
              <a:rPr lang="en-US" sz="2000" b="1" dirty="0">
                <a:solidFill>
                  <a:schemeClr val="bg1"/>
                </a:solidFill>
                <a:latin typeface="Montserrat" pitchFamily="2" charset="0"/>
              </a:rPr>
              <a:t> de 2025</a:t>
            </a:r>
          </a:p>
          <a:p>
            <a:pPr algn="l"/>
            <a:endParaRPr lang="en-US" sz="2000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7" name="Picture 6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8A0C0DD9-34E6-1EB5-829D-CC6AD9C652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81" y="767891"/>
            <a:ext cx="5314345" cy="127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211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6A672-0246-46CF-9C7D-F5A983D5C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DO" dirty="0"/>
              <a:t>No diagnosticarlo a tiempo expone al paciente a </a:t>
            </a:r>
            <a:r>
              <a:rPr lang="es-DO" b="1" dirty="0"/>
              <a:t>morbimortalidad prevenible</a:t>
            </a:r>
            <a:endParaRPr lang="es-DO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AD45AB6-0A46-60C1-3442-41269CD20F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1649169"/>
              </p:ext>
            </p:extLst>
          </p:nvPr>
        </p:nvGraphicFramePr>
        <p:xfrm>
          <a:off x="609600" y="1812472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992EC4B-C868-D505-4335-F673C8CEC436}"/>
              </a:ext>
            </a:extLst>
          </p:cNvPr>
          <p:cNvSpPr txBox="1"/>
          <p:nvPr/>
        </p:nvSpPr>
        <p:spPr>
          <a:xfrm>
            <a:off x="485776" y="6210818"/>
            <a:ext cx="60987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 err="1"/>
              <a:t>Rev</a:t>
            </a:r>
            <a:r>
              <a:rPr lang="fr-FR" dirty="0"/>
              <a:t> Clin Esp. 2020;220(8):495-504</a:t>
            </a:r>
          </a:p>
          <a:p>
            <a:r>
              <a:rPr lang="it-IT" dirty="0"/>
              <a:t>J Clin Endocrinol Metab. 2025;110(4):e1234-e1278</a:t>
            </a:r>
            <a:endParaRPr lang="es-DO" dirty="0"/>
          </a:p>
        </p:txBody>
      </p:sp>
    </p:spTree>
    <p:extLst>
      <p:ext uri="{BB962C8B-B14F-4D97-AF65-F5344CB8AC3E}">
        <p14:creationId xmlns:p14="http://schemas.microsoft.com/office/powerpoint/2010/main" val="1003790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F9F58-93B0-FDF4-5DFF-19E452BAB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AE429-0B96-5B8D-51B9-E065B217F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4452257" cy="4525963"/>
          </a:xfrm>
        </p:spPr>
        <p:txBody>
          <a:bodyPr>
            <a:normAutofit/>
          </a:bodyPr>
          <a:lstStyle/>
          <a:p>
            <a:r>
              <a:rPr lang="es-DO" dirty="0"/>
              <a:t>Las pautas de la Sociedad Europea de Cardiología (ESC) de 2024 para el manejo de  la hipertensión sugieren el tamizaje de PA en todos los adultos con hipertensión diagnosticada.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0BD73A-E6A1-7407-B75D-45837ED68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6046" y="3234444"/>
            <a:ext cx="6199866" cy="16804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E400CE-266A-538B-2703-7D0AA1F79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540" y="1600201"/>
            <a:ext cx="5274782" cy="13026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C16B0E-2B99-4892-2B89-D949B5746770}"/>
              </a:ext>
            </a:extLst>
          </p:cNvPr>
          <p:cNvSpPr txBox="1"/>
          <p:nvPr/>
        </p:nvSpPr>
        <p:spPr>
          <a:xfrm>
            <a:off x="981072" y="6007823"/>
            <a:ext cx="85602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The Journal of Clinical Endocrinology &amp; Metabolism, 2025, 00, 1–43</a:t>
            </a:r>
          </a:p>
          <a:p>
            <a:r>
              <a:rPr lang="es-DO" sz="1400" i="1" dirty="0" err="1"/>
              <a:t>European</a:t>
            </a:r>
            <a:r>
              <a:rPr lang="es-DO" sz="1400" i="1" dirty="0"/>
              <a:t> Heart </a:t>
            </a:r>
            <a:r>
              <a:rPr lang="es-DO" sz="1400" i="1" dirty="0" err="1"/>
              <a:t>Journal</a:t>
            </a:r>
            <a:r>
              <a:rPr lang="es-DO" sz="1400" dirty="0"/>
              <a:t>, </a:t>
            </a:r>
            <a:r>
              <a:rPr lang="es-DO" sz="1400" dirty="0" err="1"/>
              <a:t>Volume</a:t>
            </a:r>
            <a:r>
              <a:rPr lang="es-DO" sz="1400" dirty="0"/>
              <a:t> 45, </a:t>
            </a:r>
            <a:r>
              <a:rPr lang="es-DO" sz="1400" dirty="0" err="1"/>
              <a:t>Issue</a:t>
            </a:r>
            <a:r>
              <a:rPr lang="es-DO" sz="1400" dirty="0"/>
              <a:t> 38, 7 </a:t>
            </a:r>
            <a:r>
              <a:rPr lang="es-DO" sz="1400" dirty="0" err="1"/>
              <a:t>October</a:t>
            </a:r>
            <a:r>
              <a:rPr lang="es-DO" sz="1400" dirty="0"/>
              <a:t> 2024, Pages 3912–4018</a:t>
            </a:r>
            <a:r>
              <a:rPr lang="en-US" sz="1400" dirty="0"/>
              <a:t> </a:t>
            </a:r>
            <a:endParaRPr lang="es-DO" sz="1400" dirty="0"/>
          </a:p>
        </p:txBody>
      </p:sp>
    </p:spTree>
    <p:extLst>
      <p:ext uri="{BB962C8B-B14F-4D97-AF65-F5344CB8AC3E}">
        <p14:creationId xmlns:p14="http://schemas.microsoft.com/office/powerpoint/2010/main" val="1929196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C2AFD8-B8A9-2F97-0276-30EA5540A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A8DEAAB3-1371-BD0B-0974-6841CA0322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8591247"/>
              </p:ext>
            </p:extLst>
          </p:nvPr>
        </p:nvGraphicFramePr>
        <p:xfrm>
          <a:off x="500332" y="465826"/>
          <a:ext cx="10852030" cy="56725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2772897-7296-6771-69DE-F2560C400CFB}"/>
              </a:ext>
            </a:extLst>
          </p:cNvPr>
          <p:cNvSpPr txBox="1"/>
          <p:nvPr/>
        </p:nvSpPr>
        <p:spPr>
          <a:xfrm>
            <a:off x="7110640" y="6483616"/>
            <a:ext cx="6098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DO" dirty="0" err="1"/>
              <a:t>Hypertension</a:t>
            </a:r>
            <a:r>
              <a:rPr lang="es-DO" dirty="0"/>
              <a:t> </a:t>
            </a:r>
            <a:r>
              <a:rPr lang="es-DO" dirty="0" err="1"/>
              <a:t>Research</a:t>
            </a:r>
            <a:r>
              <a:rPr lang="es-DO" dirty="0"/>
              <a:t> (2023) 46:2679–2692</a:t>
            </a:r>
          </a:p>
        </p:txBody>
      </p:sp>
    </p:spTree>
    <p:extLst>
      <p:ext uri="{BB962C8B-B14F-4D97-AF65-F5344CB8AC3E}">
        <p14:creationId xmlns:p14="http://schemas.microsoft.com/office/powerpoint/2010/main" val="4013091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89F69-2746-2716-741D-1764698E8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id="{2E6C5F1A-F983-04FD-9B6B-13015A39EC16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DO" altLang="es-DO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Métodos diagnósticos del hiperaldosteronismo primario (PA)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DO" altLang="es-DO" sz="13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DO" altLang="es-DO" sz="13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1. Tamizaje inicial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DO" altLang="es-DO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Medir </a:t>
            </a:r>
            <a:r>
              <a:rPr kumimoji="0" lang="es-DO" altLang="es-DO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aldosterona plasmática o sérica</a:t>
            </a:r>
            <a:r>
              <a:rPr kumimoji="0" lang="es-DO" altLang="es-DO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+ </a:t>
            </a:r>
            <a:r>
              <a:rPr kumimoji="0" lang="es-DO" altLang="es-DO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renina</a:t>
            </a:r>
            <a:r>
              <a:rPr kumimoji="0" lang="es-DO" altLang="es-DO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(actividad o concentración).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DO" altLang="es-DO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Calcular la </a:t>
            </a:r>
            <a:r>
              <a:rPr kumimoji="0" lang="es-DO" altLang="es-DO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razón aldosterona/renina (ARR)</a:t>
            </a:r>
            <a:r>
              <a:rPr kumimoji="0" lang="es-DO" altLang="es-DO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DO" altLang="es-DO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📌 </a:t>
            </a:r>
            <a:r>
              <a:rPr kumimoji="0" lang="es-DO" altLang="es-DO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Puntos de corte más aceptados</a:t>
            </a:r>
            <a:r>
              <a:rPr kumimoji="0" lang="es-DO" altLang="es-DO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(pueden variar según laboratorio):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DO" altLang="es-DO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Renina suprimida:</a:t>
            </a:r>
            <a:endParaRPr kumimoji="0" lang="es-DO" altLang="es-D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DO" altLang="es-DO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PRA ≤ 1 ng/mL/h, o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DO" altLang="es-DO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DRC ≤ 8.2 mU/L.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DO" altLang="es-DO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Aldosterona inadecuadamente elevada:</a:t>
            </a:r>
            <a:endParaRPr kumimoji="0" lang="es-DO" altLang="es-D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DO" altLang="es-DO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≥10 ng/dL (277 pmol/L) por inmunoensayo, o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DO" altLang="es-DO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≥7.5 ng/dL (208 pmol/L) por LC-MS/MS.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DO" altLang="es-DO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ARR positiva:</a:t>
            </a:r>
            <a:endParaRPr kumimoji="0" lang="es-DO" altLang="es-D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DO" altLang="es-DO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20 si aldosterona en ng/dL y PRA en ng/mL/h.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DO" altLang="es-DO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70 si aldosterona en pmol/L y DRC en mU/L.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DO" altLang="es-DO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👉 Estos valores sugieren </a:t>
            </a:r>
            <a:r>
              <a:rPr kumimoji="0" lang="es-DO" altLang="es-DO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producción autónoma de aldosterona</a:t>
            </a:r>
            <a:r>
              <a:rPr kumimoji="0" lang="es-DO" altLang="es-DO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07310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A4B31-C323-5411-644B-E0F160CA5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2FE35-4657-4866-DBCB-1C2D1B1C4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DO" b="1" dirty="0"/>
              <a:t>2. Pruebas confirmatorias</a:t>
            </a:r>
          </a:p>
          <a:p>
            <a:r>
              <a:rPr lang="es-DO" b="1" dirty="0"/>
              <a:t>Prueba de supresión de aldosterona</a:t>
            </a:r>
            <a:r>
              <a:rPr lang="es-DO" dirty="0"/>
              <a:t> (ej. con infusión salina, carga oral de sodio, </a:t>
            </a:r>
            <a:r>
              <a:rPr lang="es-DO" dirty="0" err="1"/>
              <a:t>fludrocortisona</a:t>
            </a:r>
            <a:r>
              <a:rPr lang="es-DO" dirty="0"/>
              <a:t> o </a:t>
            </a:r>
            <a:r>
              <a:rPr lang="es-DO" dirty="0" err="1"/>
              <a:t>captopril</a:t>
            </a:r>
            <a:r>
              <a:rPr lang="es-DO" dirty="0"/>
              <a:t>).</a:t>
            </a:r>
          </a:p>
          <a:p>
            <a:r>
              <a:rPr lang="es-DO" dirty="0"/>
              <a:t>Se utiliza cuando la probabilidad clínica es </a:t>
            </a:r>
            <a:r>
              <a:rPr lang="es-DO" b="1" dirty="0"/>
              <a:t>intermedia</a:t>
            </a:r>
            <a:r>
              <a:rPr lang="es-DO" dirty="0"/>
              <a:t>.</a:t>
            </a:r>
          </a:p>
          <a:p>
            <a:r>
              <a:rPr lang="es-DO" b="1" dirty="0"/>
              <a:t>3. Estudios de imagen y lateralización</a:t>
            </a:r>
          </a:p>
          <a:p>
            <a:r>
              <a:rPr lang="es-DO" b="1" dirty="0"/>
              <a:t>TAC suprarrenal</a:t>
            </a:r>
            <a:r>
              <a:rPr lang="es-DO" dirty="0"/>
              <a:t>: útil para descartar masas, pero no diferencia unilateral vs bilateral.</a:t>
            </a:r>
          </a:p>
          <a:p>
            <a:r>
              <a:rPr lang="es-DO" b="1" dirty="0"/>
              <a:t>Muestreo venoso adrenal (MVA):</a:t>
            </a:r>
            <a:r>
              <a:rPr lang="es-DO" dirty="0"/>
              <a:t> estándar de oro para confirmar si la secreción es </a:t>
            </a:r>
            <a:r>
              <a:rPr lang="es-DO" b="1" dirty="0"/>
              <a:t>unilateral (quirúrgica)</a:t>
            </a:r>
            <a:r>
              <a:rPr lang="es-DO" dirty="0"/>
              <a:t> o </a:t>
            </a:r>
            <a:r>
              <a:rPr lang="es-DO" b="1" dirty="0"/>
              <a:t>bilateral (médica)</a:t>
            </a:r>
            <a:r>
              <a:rPr lang="es-DO" dirty="0"/>
              <a:t>.</a:t>
            </a:r>
          </a:p>
          <a:p>
            <a:endParaRPr lang="es-DO" dirty="0"/>
          </a:p>
        </p:txBody>
      </p:sp>
    </p:spTree>
    <p:extLst>
      <p:ext uri="{BB962C8B-B14F-4D97-AF65-F5344CB8AC3E}">
        <p14:creationId xmlns:p14="http://schemas.microsoft.com/office/powerpoint/2010/main" val="1289625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0D1A8-0180-5CDB-61A2-2385B141A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TRATAMIENTO</a:t>
            </a:r>
            <a:endParaRPr lang="es-D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10C71-CFA8-B500-D8BA-59D4316ACC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DO" b="1" dirty="0"/>
              <a:t>Unilateral (adenoma productor de aldosterona):</a:t>
            </a:r>
            <a:r>
              <a:rPr lang="es-DO" dirty="0"/>
              <a:t> adrenalectomía laparoscópica.</a:t>
            </a:r>
          </a:p>
          <a:p>
            <a:r>
              <a:rPr lang="es-DO" b="1" dirty="0"/>
              <a:t>Bilateral o no candidatos a cirugía:</a:t>
            </a:r>
            <a:r>
              <a:rPr lang="es-DO" dirty="0"/>
              <a:t> antagonistas de receptores de mineralocorticoides (MRA), preferiblemente </a:t>
            </a:r>
            <a:r>
              <a:rPr lang="es-DO" b="1" dirty="0"/>
              <a:t>espironolactona</a:t>
            </a:r>
            <a:r>
              <a:rPr lang="es-DO" dirty="0"/>
              <a:t> por costo y disponibilidad.</a:t>
            </a:r>
          </a:p>
          <a:p>
            <a:r>
              <a:rPr lang="es-DO" dirty="0"/>
              <a:t>Alternativa: </a:t>
            </a:r>
            <a:r>
              <a:rPr lang="es-DO" dirty="0" err="1"/>
              <a:t>eplerenona</a:t>
            </a:r>
            <a:r>
              <a:rPr lang="es-DO" dirty="0"/>
              <a:t> u otros </a:t>
            </a:r>
            <a:r>
              <a:rPr lang="es-DO" dirty="0" err="1"/>
              <a:t>MRAs</a:t>
            </a:r>
            <a:r>
              <a:rPr lang="es-DO" dirty="0"/>
              <a:t>; inhibidores de </a:t>
            </a:r>
            <a:r>
              <a:rPr lang="es-DO" dirty="0" err="1"/>
              <a:t>ENaC</a:t>
            </a:r>
            <a:r>
              <a:rPr lang="es-DO" dirty="0"/>
              <a:t> (amilorida) solo si no tolera MRA.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1846A8-E676-E4FE-C955-B55334900150}"/>
              </a:ext>
            </a:extLst>
          </p:cNvPr>
          <p:cNvSpPr txBox="1"/>
          <p:nvPr/>
        </p:nvSpPr>
        <p:spPr>
          <a:xfrm>
            <a:off x="7110640" y="6483616"/>
            <a:ext cx="6098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DO" dirty="0" err="1"/>
              <a:t>Hypertension</a:t>
            </a:r>
            <a:r>
              <a:rPr lang="es-DO" dirty="0"/>
              <a:t> </a:t>
            </a:r>
            <a:r>
              <a:rPr lang="es-DO" dirty="0" err="1"/>
              <a:t>Research</a:t>
            </a:r>
            <a:r>
              <a:rPr lang="es-DO" dirty="0"/>
              <a:t> (2023) 46:2679–2692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228CD2-6D7E-732B-1F81-4EE2E0D07986}"/>
              </a:ext>
            </a:extLst>
          </p:cNvPr>
          <p:cNvSpPr txBox="1"/>
          <p:nvPr/>
        </p:nvSpPr>
        <p:spPr>
          <a:xfrm>
            <a:off x="957534" y="5681291"/>
            <a:ext cx="6607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DO" dirty="0" err="1"/>
              <a:t>ENaC</a:t>
            </a:r>
            <a:r>
              <a:rPr lang="es-DO" dirty="0"/>
              <a:t>, </a:t>
            </a:r>
            <a:r>
              <a:rPr lang="es-DO" dirty="0" err="1"/>
              <a:t>epithelial</a:t>
            </a:r>
            <a:r>
              <a:rPr lang="es-DO" dirty="0"/>
              <a:t> </a:t>
            </a:r>
            <a:r>
              <a:rPr lang="es-DO" dirty="0" err="1"/>
              <a:t>sodium-channel</a:t>
            </a:r>
            <a:endParaRPr lang="es-DO" dirty="0"/>
          </a:p>
        </p:txBody>
      </p:sp>
    </p:spTree>
    <p:extLst>
      <p:ext uri="{BB962C8B-B14F-4D97-AF65-F5344CB8AC3E}">
        <p14:creationId xmlns:p14="http://schemas.microsoft.com/office/powerpoint/2010/main" val="26929876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A457D-3FF2-4811-A281-3D898C82E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9E67B5-0A2A-9DA9-9F05-6337D07AEA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D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1DC081-9866-07EF-DD87-4C030D309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861" y="1466576"/>
            <a:ext cx="9326277" cy="392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0667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Algoritmo Diagnóstico: PA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→ Sospecha clínica</a:t>
            </a:r>
          </a:p>
          <a:p>
            <a:r>
              <a:t>→ ARR elevado</a:t>
            </a:r>
          </a:p>
          <a:p>
            <a:r>
              <a:t>→ Confirmación con test supresor</a:t>
            </a:r>
          </a:p>
          <a:p>
            <a:r>
              <a:t>→ Localización por TAC</a:t>
            </a:r>
          </a:p>
          <a:p>
            <a:r>
              <a:t>→ AVS si cirugía se considera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33806" y="6400801"/>
            <a:ext cx="3776995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 sz="1000" i="1">
                <a:solidFill>
                  <a:srgbClr val="646464"/>
                </a:solidFill>
              </a:defRPr>
            </a:pPr>
            <a:r>
              <a:rPr sz="1000"/>
              <a:t>Clinical Chemistry. 2024; Gubbi &amp; Stratakis. Curr Hypertens Rep. 2025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93394DA-E684-47C2-9020-13225823F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06443"/>
          </a:xfrm>
        </p:spPr>
        <p:txBody>
          <a:bodyPr>
            <a:normAutofit/>
          </a:bodyPr>
          <a:lstStyle/>
          <a:p>
            <a:r>
              <a:rPr lang="es-DO" sz="4000"/>
              <a:t>Feocromocitoma y Paraganglioma </a:t>
            </a:r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5564B08B-F170-1179-9B44-0D1455B270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0961722"/>
              </p:ext>
            </p:extLst>
          </p:nvPr>
        </p:nvGraphicFramePr>
        <p:xfrm>
          <a:off x="838200" y="1825625"/>
          <a:ext cx="6714744" cy="43034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8B4FF2A6-19E1-3792-5B98-C3D1F7B7C7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5922" y="1528554"/>
            <a:ext cx="4106764" cy="41067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C47B0E-6AF7-0F04-8108-C0667A1B68F3}"/>
              </a:ext>
            </a:extLst>
          </p:cNvPr>
          <p:cNvSpPr txBox="1"/>
          <p:nvPr/>
        </p:nvSpPr>
        <p:spPr>
          <a:xfrm>
            <a:off x="7110640" y="6483616"/>
            <a:ext cx="6098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DO" dirty="0" err="1"/>
              <a:t>Hypertension</a:t>
            </a:r>
            <a:r>
              <a:rPr lang="es-DO" dirty="0"/>
              <a:t> </a:t>
            </a:r>
            <a:r>
              <a:rPr lang="es-DO" dirty="0" err="1"/>
              <a:t>Research</a:t>
            </a:r>
            <a:r>
              <a:rPr lang="es-DO" dirty="0"/>
              <a:t> (2023) 46:2679–2692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FFBEE45-F140-49D5-85EA-C78C24340B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284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Prevalencia y Epidemiología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57085"/>
            <a:ext cx="5158427" cy="3730460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  <a:defRPr sz="1800"/>
            </a:pPr>
            <a:r>
              <a:rPr lang="en-US" sz="2800" dirty="0" err="1"/>
              <a:t>Incidencia</a:t>
            </a:r>
            <a:r>
              <a:rPr lang="en-US" sz="2800" dirty="0"/>
              <a:t> ≈ 5 </a:t>
            </a:r>
            <a:r>
              <a:rPr lang="en-US" sz="2800" dirty="0" err="1"/>
              <a:t>casos</a:t>
            </a:r>
            <a:r>
              <a:rPr lang="en-US" sz="2800" dirty="0"/>
              <a:t>/</a:t>
            </a:r>
            <a:r>
              <a:rPr lang="en-US" sz="2800" dirty="0" err="1"/>
              <a:t>millón</a:t>
            </a:r>
            <a:r>
              <a:rPr lang="en-US" sz="2800" dirty="0"/>
              <a:t>/</a:t>
            </a:r>
            <a:r>
              <a:rPr lang="en-US" sz="2800" dirty="0" err="1"/>
              <a:t>año</a:t>
            </a:r>
            <a:r>
              <a:rPr lang="en-US" sz="2800" dirty="0"/>
              <a:t>.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  <a:defRPr sz="1800"/>
            </a:pPr>
            <a:r>
              <a:rPr lang="en-US" sz="2800" dirty="0"/>
              <a:t>Hasta 70% con base </a:t>
            </a:r>
            <a:r>
              <a:rPr lang="en-US" sz="2800" dirty="0" err="1"/>
              <a:t>genética</a:t>
            </a:r>
            <a:r>
              <a:rPr lang="en-US" sz="2800" dirty="0"/>
              <a:t> (MEN2, VHL, NF1, </a:t>
            </a:r>
            <a:r>
              <a:rPr lang="en-US" sz="2800" dirty="0" err="1"/>
              <a:t>mutaciones</a:t>
            </a:r>
            <a:r>
              <a:rPr lang="en-US" sz="2800" dirty="0"/>
              <a:t> SDH).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  <a:defRPr sz="1800"/>
            </a:pPr>
            <a:r>
              <a:rPr lang="en-US" sz="2800" dirty="0" err="1"/>
              <a:t>Pueden</a:t>
            </a:r>
            <a:r>
              <a:rPr lang="en-US" sz="2800" dirty="0"/>
              <a:t> ser la </a:t>
            </a:r>
            <a:r>
              <a:rPr lang="en-US" sz="2800" dirty="0" err="1"/>
              <a:t>primera</a:t>
            </a:r>
            <a:r>
              <a:rPr lang="en-US" sz="2800" dirty="0"/>
              <a:t> </a:t>
            </a:r>
            <a:r>
              <a:rPr lang="en-US" sz="2800" dirty="0" err="1"/>
              <a:t>manifestación</a:t>
            </a:r>
            <a:r>
              <a:rPr lang="en-US" sz="2800" dirty="0"/>
              <a:t> de un </a:t>
            </a:r>
            <a:r>
              <a:rPr lang="en-US" sz="2800" dirty="0" err="1"/>
              <a:t>síndrome</a:t>
            </a:r>
            <a:r>
              <a:rPr lang="en-US" sz="2800" dirty="0"/>
              <a:t> </a:t>
            </a:r>
            <a:r>
              <a:rPr lang="en-US" sz="2800" dirty="0" err="1"/>
              <a:t>hereditario</a:t>
            </a:r>
            <a:r>
              <a:rPr lang="en-US" sz="2800" dirty="0"/>
              <a:t>.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  <a:defRPr sz="1800"/>
            </a:pPr>
            <a:r>
              <a:rPr lang="en-US" sz="2800" dirty="0"/>
              <a:t> &lt;0.2% de </a:t>
            </a:r>
            <a:r>
              <a:rPr lang="en-US" sz="2800" dirty="0" err="1"/>
              <a:t>hipertensos</a:t>
            </a:r>
            <a:endParaRPr lang="en-US" sz="2800" dirty="0"/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  <a:defRPr sz="1800"/>
            </a:pPr>
            <a:r>
              <a:rPr lang="en-US" sz="2800" dirty="0"/>
              <a:t>⚙️ </a:t>
            </a:r>
            <a:r>
              <a:rPr lang="en-US" sz="2800" dirty="0" err="1"/>
              <a:t>Catecolaminas</a:t>
            </a:r>
            <a:r>
              <a:rPr lang="en-US" sz="2800" dirty="0"/>
              <a:t> → HTA </a:t>
            </a:r>
            <a:r>
              <a:rPr lang="en-US" sz="2800" dirty="0" err="1"/>
              <a:t>paroxística</a:t>
            </a:r>
            <a:endParaRPr lang="en-US" sz="2800" dirty="0"/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  <a:defRPr sz="1800"/>
            </a:pPr>
            <a:endParaRPr lang="en-US" sz="2800" dirty="0"/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  <a:defRPr sz="1800"/>
            </a:pPr>
            <a:endParaRPr lang="en-US" sz="2800" dirty="0"/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  <a:defRPr sz="1800"/>
            </a:pPr>
            <a:endParaRPr lang="en-US" sz="28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189154" y="2346388"/>
            <a:ext cx="5164645" cy="4507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  <a:defRPr sz="1800"/>
            </a:pPr>
            <a:r>
              <a:rPr lang="en-US" sz="2800" dirty="0" err="1"/>
              <a:t>Clásica</a:t>
            </a:r>
            <a:r>
              <a:rPr lang="en-US" sz="2800" dirty="0"/>
              <a:t> </a:t>
            </a:r>
            <a:r>
              <a:rPr lang="en-US" sz="2800" dirty="0" err="1"/>
              <a:t>triada</a:t>
            </a:r>
            <a:r>
              <a:rPr lang="en-US" sz="2800" dirty="0"/>
              <a:t>: </a:t>
            </a:r>
            <a:r>
              <a:rPr lang="en-US" sz="2800" dirty="0" err="1"/>
              <a:t>cefalea</a:t>
            </a:r>
            <a:r>
              <a:rPr lang="en-US" sz="2800" dirty="0"/>
              <a:t>, </a:t>
            </a:r>
            <a:r>
              <a:rPr lang="en-US" sz="2800" dirty="0" err="1"/>
              <a:t>palpitaciones</a:t>
            </a:r>
            <a:r>
              <a:rPr lang="en-US" sz="2800" dirty="0"/>
              <a:t>, </a:t>
            </a:r>
            <a:r>
              <a:rPr lang="en-US" sz="2800" dirty="0" err="1"/>
              <a:t>diaforesis</a:t>
            </a:r>
            <a:r>
              <a:rPr lang="en-US" sz="2800" dirty="0"/>
              <a:t>.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  <a:defRPr sz="1800"/>
            </a:pPr>
            <a:r>
              <a:rPr lang="en-US" sz="2800" dirty="0" err="1"/>
              <a:t>Hipertensión</a:t>
            </a:r>
            <a:r>
              <a:rPr lang="en-US" sz="2800" dirty="0"/>
              <a:t> </a:t>
            </a:r>
            <a:r>
              <a:rPr lang="en-US" sz="2800" dirty="0" err="1"/>
              <a:t>paroxística</a:t>
            </a:r>
            <a:r>
              <a:rPr lang="en-US" sz="2800" dirty="0"/>
              <a:t> o </a:t>
            </a:r>
            <a:r>
              <a:rPr lang="en-US" sz="2800" dirty="0" err="1"/>
              <a:t>sostenida</a:t>
            </a:r>
            <a:r>
              <a:rPr lang="en-US" sz="2800" dirty="0"/>
              <a:t>, crisis </a:t>
            </a:r>
            <a:r>
              <a:rPr lang="en-US" sz="2800" dirty="0" err="1"/>
              <a:t>adrenérgicas</a:t>
            </a:r>
            <a:r>
              <a:rPr lang="en-US" sz="2800" dirty="0"/>
              <a:t>.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  <a:defRPr sz="1800"/>
            </a:pPr>
            <a:r>
              <a:rPr lang="en-US" sz="2800" dirty="0" err="1"/>
              <a:t>Insuficiencia</a:t>
            </a:r>
            <a:r>
              <a:rPr lang="en-US" sz="2800" dirty="0"/>
              <a:t> </a:t>
            </a:r>
            <a:r>
              <a:rPr lang="en-US" sz="2800" dirty="0" err="1"/>
              <a:t>cardíaca</a:t>
            </a:r>
            <a:r>
              <a:rPr lang="en-US" sz="2800" dirty="0"/>
              <a:t> </a:t>
            </a:r>
            <a:r>
              <a:rPr lang="en-US" sz="2800" dirty="0" err="1"/>
              <a:t>aguda</a:t>
            </a:r>
            <a:r>
              <a:rPr lang="en-US" sz="2800" dirty="0"/>
              <a:t>, </a:t>
            </a:r>
            <a:r>
              <a:rPr lang="en-US" sz="2800" dirty="0" err="1"/>
              <a:t>taquiarritmias</a:t>
            </a:r>
            <a:r>
              <a:rPr lang="en-US" sz="2800" dirty="0"/>
              <a:t>.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  <a:defRPr sz="1800"/>
            </a:pPr>
            <a:r>
              <a:rPr lang="en-US" sz="2800" dirty="0" err="1"/>
              <a:t>Algunos</a:t>
            </a:r>
            <a:r>
              <a:rPr lang="en-US" sz="2800" dirty="0"/>
              <a:t> </a:t>
            </a:r>
            <a:r>
              <a:rPr lang="en-US" sz="2800" dirty="0" err="1"/>
              <a:t>normotensos</a:t>
            </a:r>
            <a:r>
              <a:rPr lang="en-US" sz="2800" dirty="0"/>
              <a:t> o con </a:t>
            </a:r>
            <a:r>
              <a:rPr lang="en-US" sz="2800" dirty="0" err="1"/>
              <a:t>síndromes</a:t>
            </a:r>
            <a:r>
              <a:rPr lang="en-US" sz="2800" dirty="0"/>
              <a:t> de co-</a:t>
            </a:r>
            <a:r>
              <a:rPr lang="en-US" sz="2800" dirty="0" err="1"/>
              <a:t>secreción</a:t>
            </a:r>
            <a:r>
              <a:rPr lang="en-US" sz="2800" dirty="0"/>
              <a:t> (</a:t>
            </a:r>
            <a:r>
              <a:rPr lang="en-US" sz="2800" dirty="0" err="1"/>
              <a:t>ej</a:t>
            </a:r>
            <a:r>
              <a:rPr lang="en-US" sz="2800" dirty="0"/>
              <a:t>. Cushing </a:t>
            </a:r>
            <a:r>
              <a:rPr lang="en-US" sz="2800" dirty="0" err="1"/>
              <a:t>por</a:t>
            </a:r>
            <a:r>
              <a:rPr lang="en-US" sz="2800" dirty="0"/>
              <a:t> ACTH).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43495F8-A773-1933-3C6B-54FCC8682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64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7372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Feocromocitoma y Paraganglioma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dirty="0"/>
          </a:p>
          <a:p>
            <a:r>
              <a:rPr dirty="0"/>
              <a:t>📊 &lt;0.2% de </a:t>
            </a:r>
            <a:r>
              <a:rPr dirty="0" err="1"/>
              <a:t>hipertensos</a:t>
            </a:r>
            <a:endParaRPr dirty="0"/>
          </a:p>
          <a:p>
            <a:r>
              <a:rPr dirty="0"/>
              <a:t>⚙️ </a:t>
            </a:r>
            <a:r>
              <a:rPr dirty="0" err="1"/>
              <a:t>Catecolaminas</a:t>
            </a:r>
            <a:r>
              <a:rPr dirty="0"/>
              <a:t> → HTA </a:t>
            </a:r>
            <a:r>
              <a:rPr dirty="0" err="1"/>
              <a:t>paroxística</a:t>
            </a:r>
            <a:endParaRPr dirty="0"/>
          </a:p>
          <a:p>
            <a:r>
              <a:rPr dirty="0"/>
              <a:t>🧪 </a:t>
            </a:r>
            <a:r>
              <a:rPr dirty="0" err="1"/>
              <a:t>Diagnóstico</a:t>
            </a:r>
            <a:r>
              <a:rPr dirty="0"/>
              <a:t>: </a:t>
            </a:r>
            <a:r>
              <a:rPr dirty="0" err="1"/>
              <a:t>metanefrinas</a:t>
            </a:r>
            <a:r>
              <a:rPr dirty="0"/>
              <a:t> </a:t>
            </a:r>
            <a:r>
              <a:rPr dirty="0" err="1"/>
              <a:t>plasmáticas</a:t>
            </a:r>
            <a:r>
              <a:rPr dirty="0"/>
              <a:t>/</a:t>
            </a:r>
            <a:r>
              <a:rPr dirty="0" err="1"/>
              <a:t>urinarias</a:t>
            </a:r>
            <a:r>
              <a:rPr dirty="0"/>
              <a:t>, RMN, </a:t>
            </a:r>
            <a:r>
              <a:rPr dirty="0" err="1"/>
              <a:t>genética</a:t>
            </a:r>
            <a:endParaRPr dirty="0"/>
          </a:p>
          <a:p>
            <a:r>
              <a:rPr dirty="0"/>
              <a:t>💊 </a:t>
            </a:r>
            <a:r>
              <a:rPr dirty="0" err="1"/>
              <a:t>Tratamiento</a:t>
            </a:r>
            <a:r>
              <a:rPr dirty="0"/>
              <a:t>: </a:t>
            </a:r>
            <a:r>
              <a:rPr dirty="0" err="1"/>
              <a:t>cirugía</a:t>
            </a:r>
            <a:r>
              <a:rPr dirty="0"/>
              <a:t> post-</a:t>
            </a:r>
            <a:r>
              <a:rPr dirty="0" err="1"/>
              <a:t>bloqueo</a:t>
            </a:r>
            <a:r>
              <a:rPr dirty="0"/>
              <a:t> α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69620" y="6400801"/>
            <a:ext cx="1741181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 sz="1000" i="1">
                <a:solidFill>
                  <a:srgbClr val="646464"/>
                </a:solidFill>
              </a:defRPr>
            </a:pPr>
            <a:r>
              <a:rPr sz="1000"/>
              <a:t>Lenders JW, et al. JAMA. 2014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964B95-0D1A-E483-7F14-850228E8C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F3657CC4-B559-6F5D-DDE0-689D4B69F1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069878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41BF6A0-9475-AD3F-A3FC-0983416A56C6}"/>
              </a:ext>
            </a:extLst>
          </p:cNvPr>
          <p:cNvSpPr txBox="1"/>
          <p:nvPr/>
        </p:nvSpPr>
        <p:spPr>
          <a:xfrm>
            <a:off x="8839202" y="3540276"/>
            <a:ext cx="3077028" cy="64633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 sz="1800"/>
            </a:pPr>
            <a:r>
              <a:rPr lang="es-DO" dirty="0"/>
              <a:t>3-metoxitiramina para tumores dopaminérgicos.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00A9FB-3CC0-A87A-D4D4-42568671D057}"/>
              </a:ext>
            </a:extLst>
          </p:cNvPr>
          <p:cNvSpPr txBox="1"/>
          <p:nvPr/>
        </p:nvSpPr>
        <p:spPr>
          <a:xfrm>
            <a:off x="8737603" y="5025240"/>
            <a:ext cx="3280225" cy="14773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 sz="1800"/>
            </a:pPr>
            <a:r>
              <a:rPr lang="es-DO" dirty="0"/>
              <a:t>• </a:t>
            </a:r>
            <a:r>
              <a:rPr lang="es-DO" dirty="0" err="1"/>
              <a:t>Incidentaloma</a:t>
            </a:r>
            <a:r>
              <a:rPr lang="es-DO" dirty="0"/>
              <a:t> &gt;10 HU en TC obliga a descartar PPGL.</a:t>
            </a:r>
          </a:p>
          <a:p>
            <a:pPr>
              <a:defRPr sz="1800"/>
            </a:pPr>
            <a:r>
              <a:rPr lang="es-DO" dirty="0"/>
              <a:t>• Estudios funcionales (MIBG, PET) en multifocales/ metastásicos.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EC682F-F26F-E1CC-2544-09FA2D9FDDB0}"/>
              </a:ext>
            </a:extLst>
          </p:cNvPr>
          <p:cNvSpPr txBox="1"/>
          <p:nvPr/>
        </p:nvSpPr>
        <p:spPr>
          <a:xfrm>
            <a:off x="7110640" y="6483616"/>
            <a:ext cx="60987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DO" sz="1400" dirty="0" err="1"/>
              <a:t>Hypertension</a:t>
            </a:r>
            <a:r>
              <a:rPr lang="es-DO" sz="1400" dirty="0"/>
              <a:t> </a:t>
            </a:r>
            <a:r>
              <a:rPr lang="es-DO" sz="1400" dirty="0" err="1"/>
              <a:t>Research</a:t>
            </a:r>
            <a:r>
              <a:rPr lang="es-DO" sz="1400" dirty="0"/>
              <a:t> (2023) 46:2679–2692</a:t>
            </a:r>
          </a:p>
        </p:txBody>
      </p:sp>
    </p:spTree>
    <p:extLst>
      <p:ext uri="{BB962C8B-B14F-4D97-AF65-F5344CB8AC3E}">
        <p14:creationId xmlns:p14="http://schemas.microsoft.com/office/powerpoint/2010/main" val="416476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Tratamiento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54D2EC2-80A6-275B-C4A6-D9A8877307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6273910"/>
              </p:ext>
            </p:extLst>
          </p:nvPr>
        </p:nvGraphicFramePr>
        <p:xfrm>
          <a:off x="609600" y="1600201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11998C-C022-5CCD-E11F-8935E3BBF7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8B1FB-B479-2559-7E10-09AC5159A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57" y="365125"/>
            <a:ext cx="10990243" cy="1325563"/>
          </a:xfrm>
        </p:spPr>
        <p:txBody>
          <a:bodyPr/>
          <a:lstStyle/>
          <a:p>
            <a:r>
              <a:rPr lang="es-DO" dirty="0"/>
              <a:t>Síndrome de Cushing </a:t>
            </a:r>
            <a:endParaRPr lang="en-US" dirty="0">
              <a:latin typeface="Montserrat" pitchFamily="2" charset="0"/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841C2803-583D-C5F1-229F-5A46BC7887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163127"/>
              </p:ext>
            </p:extLst>
          </p:nvPr>
        </p:nvGraphicFramePr>
        <p:xfrm>
          <a:off x="170128" y="1355271"/>
          <a:ext cx="6346786" cy="29409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83B5E1-EF49-D76E-AFCF-1EF400BFF835}"/>
              </a:ext>
            </a:extLst>
          </p:cNvPr>
          <p:cNvSpPr txBox="1">
            <a:spLocks/>
          </p:cNvSpPr>
          <p:nvPr/>
        </p:nvSpPr>
        <p:spPr>
          <a:xfrm>
            <a:off x="7067758" y="1834235"/>
            <a:ext cx="4954114" cy="1487719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DO" dirty="0"/>
              <a:t>📊 &lt;0.5% en HTA</a:t>
            </a:r>
          </a:p>
          <a:p>
            <a:r>
              <a:rPr lang="es-DO" dirty="0"/>
              <a:t>⚙️ ↑ cortisol → activación RAAS + vasoconstricción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8542CCF-5DFD-D7AB-B59B-ACFCB53077CE}"/>
              </a:ext>
            </a:extLst>
          </p:cNvPr>
          <p:cNvSpPr txBox="1">
            <a:spLocks/>
          </p:cNvSpPr>
          <p:nvPr/>
        </p:nvSpPr>
        <p:spPr>
          <a:xfrm>
            <a:off x="3287835" y="4188276"/>
            <a:ext cx="6458158" cy="186746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1800"/>
            </a:pPr>
            <a:r>
              <a:rPr lang="es-DO" sz="2400" dirty="0">
                <a:solidFill>
                  <a:srgbClr val="FFFF00"/>
                </a:solidFill>
              </a:rPr>
              <a:t>Enfermedad rara: 2–8 casos por millón/año.</a:t>
            </a:r>
          </a:p>
          <a:p>
            <a:pPr>
              <a:defRPr sz="1800"/>
            </a:pPr>
            <a:r>
              <a:rPr lang="es-DO" sz="2400" dirty="0">
                <a:solidFill>
                  <a:srgbClr val="FFFF00"/>
                </a:solidFill>
              </a:rPr>
              <a:t>Predomina en mujeres (3–5:1).</a:t>
            </a:r>
          </a:p>
          <a:p>
            <a:pPr>
              <a:defRPr sz="1800"/>
            </a:pPr>
            <a:r>
              <a:rPr lang="es-DO" sz="2400" dirty="0">
                <a:solidFill>
                  <a:srgbClr val="FFFF00"/>
                </a:solidFill>
              </a:rPr>
              <a:t>Mortalidad elevada por complicaciones cardiovasculares y trombóticas.</a:t>
            </a:r>
          </a:p>
        </p:txBody>
      </p:sp>
    </p:spTree>
    <p:extLst>
      <p:ext uri="{BB962C8B-B14F-4D97-AF65-F5344CB8AC3E}">
        <p14:creationId xmlns:p14="http://schemas.microsoft.com/office/powerpoint/2010/main" val="98570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6FACB3C-9069-4791-BC5C-0DB7CD19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1F2038E-D777-4B76-81DD-DD13EE91B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802955"/>
            <a:ext cx="4766330" cy="1454051"/>
          </a:xfrm>
        </p:spPr>
        <p:txBody>
          <a:bodyPr>
            <a:normAutofit/>
          </a:bodyPr>
          <a:lstStyle/>
          <a:p>
            <a:r>
              <a:rPr lang="es-DO" sz="3600">
                <a:solidFill>
                  <a:schemeClr val="tx2"/>
                </a:solidFill>
              </a:rPr>
              <a:t>Cuadro Clínico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4672" y="2421683"/>
            <a:ext cx="6562343" cy="3353476"/>
          </a:xfrm>
        </p:spPr>
        <p:txBody>
          <a:bodyPr anchor="t">
            <a:normAutofit/>
          </a:bodyPr>
          <a:lstStyle/>
          <a:p>
            <a:pPr>
              <a:defRPr sz="1800"/>
            </a:pPr>
            <a:r>
              <a:rPr lang="es-DO" sz="2400">
                <a:solidFill>
                  <a:schemeClr val="tx2"/>
                </a:solidFill>
              </a:rPr>
              <a:t>Obesidad centrípeta, cara de luna llena, giba dorsocervical.</a:t>
            </a:r>
          </a:p>
          <a:p>
            <a:pPr>
              <a:defRPr sz="1800"/>
            </a:pPr>
            <a:r>
              <a:rPr lang="es-DO" sz="2400">
                <a:solidFill>
                  <a:schemeClr val="tx2"/>
                </a:solidFill>
              </a:rPr>
              <a:t>Estrías violáceas, debilidad muscular proximal, equimosis fácil.</a:t>
            </a:r>
          </a:p>
          <a:p>
            <a:pPr>
              <a:defRPr sz="1800"/>
            </a:pPr>
            <a:r>
              <a:rPr lang="es-DO" sz="2400">
                <a:solidFill>
                  <a:schemeClr val="tx2"/>
                </a:solidFill>
              </a:rPr>
              <a:t>Hipertensión, diabetes, dislipidemia, osteoporosis.</a:t>
            </a:r>
          </a:p>
          <a:p>
            <a:pPr>
              <a:defRPr sz="1800"/>
            </a:pPr>
            <a:r>
              <a:rPr lang="es-DO" sz="2400">
                <a:solidFill>
                  <a:schemeClr val="tx2"/>
                </a:solidFill>
              </a:rPr>
              <a:t>Alteraciones psiquiátricas, irregularidades menstruales, infecciones recurrentes.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D354807-230F-4402-B1B9-F733A8F1F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18240" y="-16714"/>
            <a:ext cx="6373761" cy="6874714"/>
            <a:chOff x="5818240" y="-1"/>
            <a:chExt cx="6373761" cy="6874714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F5A6F4A-CE87-4D5C-9382-8167967CE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avLst/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1023DD2-2E6F-4419-B404-80F08460B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avLst/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C4A6C98-F96E-4587-B01F-A9B01BBF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66409EC-9CC3-482A-A4A5-54ED092B3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E4FA016-D8F1-141C-6A18-F15CB6C08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8692" y="1700784"/>
            <a:ext cx="3361631" cy="437997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9F0132-1B85-6BF5-1008-C7E178101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CE2EBA85-470B-B4C7-0B5A-BD1B09AC94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6924893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9630F2A-357A-E09E-4578-7210A230AC0B}"/>
              </a:ext>
            </a:extLst>
          </p:cNvPr>
          <p:cNvSpPr txBox="1"/>
          <p:nvPr/>
        </p:nvSpPr>
        <p:spPr>
          <a:xfrm>
            <a:off x="7110640" y="6483616"/>
            <a:ext cx="6098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DO" dirty="0" err="1"/>
              <a:t>Hypertension</a:t>
            </a:r>
            <a:r>
              <a:rPr lang="es-DO" dirty="0"/>
              <a:t> </a:t>
            </a:r>
            <a:r>
              <a:rPr lang="es-DO" dirty="0" err="1"/>
              <a:t>Research</a:t>
            </a:r>
            <a:r>
              <a:rPr lang="es-DO" dirty="0"/>
              <a:t> (2023) 46:2679–2692</a:t>
            </a:r>
          </a:p>
        </p:txBody>
      </p:sp>
    </p:spTree>
    <p:extLst>
      <p:ext uri="{BB962C8B-B14F-4D97-AF65-F5344CB8AC3E}">
        <p14:creationId xmlns:p14="http://schemas.microsoft.com/office/powerpoint/2010/main" val="24533147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s-DO" sz="5400"/>
              <a:t>Tratamiento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>
              <a:defRPr sz="1800"/>
            </a:pPr>
            <a:r>
              <a:rPr lang="es-DO" sz="2000" dirty="0"/>
              <a:t>Primera línea: quirúrgico según origen.</a:t>
            </a:r>
          </a:p>
          <a:p>
            <a:pPr lvl="1">
              <a:defRPr sz="1800"/>
            </a:pPr>
            <a:r>
              <a:rPr lang="es-DO" sz="1600" dirty="0"/>
              <a:t>Adenoma hipofisario: </a:t>
            </a:r>
            <a:r>
              <a:rPr lang="es-DO" sz="1600" dirty="0" err="1"/>
              <a:t>adenomectomía</a:t>
            </a:r>
            <a:r>
              <a:rPr lang="es-DO" sz="1600" dirty="0"/>
              <a:t> transesfenoidal.</a:t>
            </a:r>
          </a:p>
          <a:p>
            <a:pPr lvl="1">
              <a:defRPr sz="1800"/>
            </a:pPr>
            <a:r>
              <a:rPr lang="es-DO" sz="2000" dirty="0"/>
              <a:t>Adenoma/carcinoma adrenal: adrenalectomía.</a:t>
            </a:r>
          </a:p>
          <a:p>
            <a:pPr lvl="1">
              <a:defRPr sz="1800"/>
            </a:pPr>
            <a:r>
              <a:rPr lang="es-DO" sz="2000" dirty="0"/>
              <a:t>Tumor ectópico ACTH: resección si posible.</a:t>
            </a:r>
          </a:p>
          <a:p>
            <a:pPr>
              <a:defRPr sz="1800"/>
            </a:pPr>
            <a:r>
              <a:rPr lang="es-DO" sz="2000" dirty="0"/>
              <a:t>Si no es curativo: </a:t>
            </a:r>
            <a:r>
              <a:rPr lang="es-DO" sz="2000" b="1" dirty="0"/>
              <a:t>inhibidores de </a:t>
            </a:r>
            <a:r>
              <a:rPr lang="es-DO" sz="2000" b="1" dirty="0" err="1"/>
              <a:t>esteroidogénesis</a:t>
            </a:r>
            <a:r>
              <a:rPr lang="es-DO" sz="2000" b="1" dirty="0"/>
              <a:t> </a:t>
            </a:r>
            <a:r>
              <a:rPr lang="es-DO" sz="2000" dirty="0"/>
              <a:t>(ketoconazol, </a:t>
            </a:r>
            <a:r>
              <a:rPr lang="es-DO" sz="2000" dirty="0" err="1"/>
              <a:t>metyrapona</a:t>
            </a:r>
            <a:r>
              <a:rPr lang="es-DO" sz="2000" dirty="0"/>
              <a:t>, </a:t>
            </a:r>
            <a:r>
              <a:rPr lang="es-DO" sz="2000" dirty="0" err="1"/>
              <a:t>osilodrostat</a:t>
            </a:r>
            <a:r>
              <a:rPr lang="es-DO" sz="2000" dirty="0"/>
              <a:t>).</a:t>
            </a:r>
          </a:p>
          <a:p>
            <a:pPr>
              <a:defRPr sz="1800"/>
            </a:pPr>
            <a:r>
              <a:rPr lang="es-DO" sz="2000" b="1" dirty="0"/>
              <a:t>Antagonistas del receptor de glucocorticoides: </a:t>
            </a:r>
            <a:r>
              <a:rPr lang="es-DO" sz="2000" dirty="0"/>
              <a:t>mifepristona.</a:t>
            </a:r>
          </a:p>
          <a:p>
            <a:pPr>
              <a:defRPr sz="1800"/>
            </a:pPr>
            <a:r>
              <a:rPr lang="es-DO" sz="2000" b="1" dirty="0"/>
              <a:t>Terapias dirigidas a hipófisis: </a:t>
            </a:r>
            <a:r>
              <a:rPr lang="es-DO" sz="2000" b="1" dirty="0" err="1"/>
              <a:t>cabergolina</a:t>
            </a:r>
            <a:r>
              <a:rPr lang="es-DO" sz="2000" b="1" dirty="0"/>
              <a:t>, </a:t>
            </a:r>
            <a:r>
              <a:rPr lang="es-DO" sz="2000" b="1" dirty="0" err="1"/>
              <a:t>pasireótido</a:t>
            </a:r>
            <a:r>
              <a:rPr lang="es-DO" sz="2000" dirty="0"/>
              <a:t>.</a:t>
            </a:r>
          </a:p>
          <a:p>
            <a:pPr>
              <a:defRPr sz="1800"/>
            </a:pPr>
            <a:r>
              <a:rPr lang="es-DO" sz="2000" dirty="0"/>
              <a:t>Casos refractarios: radioterapia hipofisaria o adrenalectomía bilateral.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2EB682-1F9E-413C-5BD9-D9F3C8D1E9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044" r="12802"/>
          <a:stretch>
            <a:fillRect/>
          </a:stretch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7AEE6D-B4FC-9907-1F83-E76F9C390E83}"/>
              </a:ext>
            </a:extLst>
          </p:cNvPr>
          <p:cNvSpPr txBox="1"/>
          <p:nvPr/>
        </p:nvSpPr>
        <p:spPr>
          <a:xfrm>
            <a:off x="6285039" y="6201078"/>
            <a:ext cx="60987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DO" dirty="0" err="1"/>
              <a:t>Hypertension</a:t>
            </a:r>
            <a:r>
              <a:rPr lang="es-DO" dirty="0"/>
              <a:t> </a:t>
            </a:r>
            <a:r>
              <a:rPr lang="es-DO" dirty="0" err="1"/>
              <a:t>Research</a:t>
            </a:r>
            <a:r>
              <a:rPr lang="es-DO" dirty="0"/>
              <a:t> (2023) 46:2679–2692</a:t>
            </a:r>
          </a:p>
          <a:p>
            <a:r>
              <a:rPr lang="en-US" i="1" dirty="0"/>
              <a:t>Journal of Endocrinological Investigation</a:t>
            </a:r>
            <a:r>
              <a:rPr lang="en-US" dirty="0"/>
              <a:t>, 46:949–963 (2023)</a:t>
            </a:r>
            <a:endParaRPr lang="es-DO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55397"/>
            <a:ext cx="10972800" cy="1143000"/>
          </a:xfrm>
        </p:spPr>
        <p:txBody>
          <a:bodyPr/>
          <a:lstStyle/>
          <a:p>
            <a:r>
              <a:rPr lang="en-US" dirty="0"/>
              <a:t>TRASTORNOS TIROIDEOS</a:t>
            </a:r>
            <a:endParaRPr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CE27D3-394C-E6E8-AF58-BF4F625FDA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 err="1"/>
              <a:t>Hipotiroidismo</a:t>
            </a:r>
            <a:endParaRPr lang="es-DO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09599" y="2345613"/>
            <a:ext cx="5386917" cy="4050979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defRPr sz="1800"/>
            </a:pPr>
            <a:r>
              <a:rPr lang="es-DO" sz="2000" dirty="0" err="1"/>
              <a:t>Deficiencia</a:t>
            </a:r>
            <a:r>
              <a:rPr lang="es-DO" sz="2000" dirty="0"/>
              <a:t> de </a:t>
            </a:r>
            <a:r>
              <a:rPr lang="es-DO" sz="2000" dirty="0" err="1"/>
              <a:t>hormonas</a:t>
            </a:r>
            <a:r>
              <a:rPr lang="es-DO" sz="2000" dirty="0"/>
              <a:t> </a:t>
            </a:r>
            <a:r>
              <a:rPr lang="es-DO" sz="2000" dirty="0" err="1"/>
              <a:t>tiroideas</a:t>
            </a:r>
            <a:r>
              <a:rPr lang="es-DO" sz="2000" dirty="0"/>
              <a:t> (T4, T3) con </a:t>
            </a:r>
            <a:r>
              <a:rPr lang="es-DO" sz="2000" dirty="0" err="1"/>
              <a:t>elevación</a:t>
            </a:r>
            <a:r>
              <a:rPr lang="es-DO" sz="2000" dirty="0"/>
              <a:t> de TSH.</a:t>
            </a:r>
          </a:p>
          <a:p>
            <a:pPr>
              <a:defRPr sz="1800"/>
            </a:pPr>
            <a:r>
              <a:rPr lang="es-DO" sz="2000" dirty="0" err="1"/>
              <a:t>Primario</a:t>
            </a:r>
            <a:r>
              <a:rPr lang="es-DO" sz="2000" dirty="0"/>
              <a:t> (</a:t>
            </a:r>
            <a:r>
              <a:rPr lang="es-DO" sz="2000" dirty="0" err="1"/>
              <a:t>tiroideo</a:t>
            </a:r>
            <a:r>
              <a:rPr lang="es-DO" sz="2000" dirty="0"/>
              <a:t>, </a:t>
            </a:r>
            <a:r>
              <a:rPr lang="es-DO" sz="2000" dirty="0" err="1"/>
              <a:t>más</a:t>
            </a:r>
            <a:r>
              <a:rPr lang="es-DO" sz="2000" dirty="0"/>
              <a:t> </a:t>
            </a:r>
            <a:r>
              <a:rPr lang="es-DO" sz="2000" dirty="0" err="1"/>
              <a:t>común</a:t>
            </a:r>
            <a:r>
              <a:rPr lang="es-DO" sz="2000" dirty="0"/>
              <a:t>)</a:t>
            </a:r>
          </a:p>
          <a:p>
            <a:pPr lvl="1">
              <a:defRPr sz="1800"/>
            </a:pPr>
            <a:r>
              <a:rPr dirty="0" err="1"/>
              <a:t>secundario</a:t>
            </a:r>
            <a:r>
              <a:rPr dirty="0"/>
              <a:t> (</a:t>
            </a:r>
            <a:r>
              <a:rPr dirty="0" err="1"/>
              <a:t>hipofisario</a:t>
            </a:r>
            <a:r>
              <a:rPr dirty="0"/>
              <a:t>)</a:t>
            </a:r>
            <a:endParaRPr lang="en-US" dirty="0"/>
          </a:p>
          <a:p>
            <a:pPr lvl="2">
              <a:defRPr sz="1800"/>
            </a:pPr>
            <a:r>
              <a:rPr dirty="0" err="1"/>
              <a:t>terciario</a:t>
            </a:r>
            <a:r>
              <a:rPr dirty="0"/>
              <a:t> (</a:t>
            </a:r>
            <a:r>
              <a:rPr dirty="0" err="1"/>
              <a:t>hipotalámico</a:t>
            </a:r>
            <a:r>
              <a:rPr dirty="0"/>
              <a:t>)</a:t>
            </a:r>
            <a:endParaRPr lang="en-US" dirty="0"/>
          </a:p>
          <a:p>
            <a:pPr>
              <a:defRPr sz="1800"/>
            </a:pPr>
            <a:r>
              <a:rPr lang="en-US" sz="2000" dirty="0"/>
              <a:t>Muy frecuente: 5–10% de adultos, más en mujeres &gt;60 años.</a:t>
            </a:r>
          </a:p>
          <a:p>
            <a:pPr>
              <a:defRPr sz="1800"/>
            </a:pPr>
            <a:r>
              <a:rPr lang="en-US" sz="2000" dirty="0"/>
              <a:t>Causa más común: tiroiditis de Hashimoto.</a:t>
            </a:r>
          </a:p>
          <a:p>
            <a:pPr>
              <a:defRPr sz="1800"/>
            </a:pPr>
            <a:r>
              <a:rPr lang="en-US" sz="2000" dirty="0"/>
              <a:t>Hipotiroidismo subclínico en 8–10% de la población.</a:t>
            </a:r>
          </a:p>
          <a:p>
            <a:pPr marL="0" indent="0">
              <a:buNone/>
              <a:defRPr sz="1800"/>
            </a:pPr>
            <a:endParaRPr lang="en-US" sz="2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1527E2-2EFA-142E-0FF0-5EA6A1DEC5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2800" dirty="0" err="1"/>
              <a:t>Hipertiroidismo</a:t>
            </a:r>
            <a:r>
              <a:rPr lang="en-US" sz="2800" dirty="0"/>
              <a:t> </a:t>
            </a:r>
            <a:endParaRPr lang="es-DO" sz="28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ABE42-2EC8-DA3F-209C-3852F0B3DD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3367" y="2345614"/>
            <a:ext cx="5389033" cy="269221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defRPr sz="1800"/>
            </a:pPr>
            <a:r>
              <a:rPr lang="es-DO" sz="2000" dirty="0"/>
              <a:t>Exceso de hormonas tiroideas en sangre (T4 y/o T3).</a:t>
            </a:r>
          </a:p>
          <a:p>
            <a:pPr>
              <a:defRPr sz="1800"/>
            </a:pPr>
            <a:r>
              <a:rPr lang="es-DO" sz="2000" dirty="0"/>
              <a:t>Causas principales: Enfermedad de Graves, bocio multinodular tóxico, adenoma tóxico</a:t>
            </a:r>
          </a:p>
          <a:p>
            <a:pPr>
              <a:defRPr sz="1800"/>
            </a:pPr>
            <a:r>
              <a:rPr lang="es-DO" sz="2000" dirty="0"/>
              <a:t>Menos común que hipotiroidismo: 1–2% de la población.</a:t>
            </a:r>
          </a:p>
          <a:p>
            <a:pPr>
              <a:defRPr sz="1800"/>
            </a:pPr>
            <a:r>
              <a:rPr lang="es-DO" sz="2000" dirty="0"/>
              <a:t>Mayor en mujeres (5–10:1).</a:t>
            </a:r>
          </a:p>
          <a:p>
            <a:pPr>
              <a:defRPr sz="1800"/>
            </a:pPr>
            <a:endParaRPr lang="es-DO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C4602F-0E26-EAF1-725F-7D1E846921AA}"/>
              </a:ext>
            </a:extLst>
          </p:cNvPr>
          <p:cNvSpPr txBox="1"/>
          <p:nvPr/>
        </p:nvSpPr>
        <p:spPr>
          <a:xfrm>
            <a:off x="6098721" y="6396593"/>
            <a:ext cx="6098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Journal of Endocrinological Investigation</a:t>
            </a:r>
            <a:r>
              <a:rPr lang="en-US" dirty="0"/>
              <a:t>, 46:949–963 (2023)</a:t>
            </a:r>
            <a:endParaRPr lang="es-DO" dirty="0"/>
          </a:p>
        </p:txBody>
      </p:sp>
      <p:pic>
        <p:nvPicPr>
          <p:cNvPr id="1026" name="Picture 2" descr="Natural Desiccated Thyroid Alternative to Synthetic">
            <a:extLst>
              <a:ext uri="{FF2B5EF4-FFF2-40B4-BE49-F238E27FC236}">
                <a16:creationId xmlns:a16="http://schemas.microsoft.com/office/drawing/2014/main" id="{ED1CE917-4554-0A65-430F-F771A28F3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49" y="117594"/>
            <a:ext cx="2256137" cy="159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4431" y="444262"/>
            <a:ext cx="4796288" cy="1315527"/>
          </a:xfrm>
        </p:spPr>
        <p:txBody>
          <a:bodyPr/>
          <a:lstStyle/>
          <a:p>
            <a:r>
              <a:rPr lang="es-DO" dirty="0"/>
              <a:t>📊 Hasta 5% en hipertensos</a:t>
            </a:r>
          </a:p>
          <a:p>
            <a:endParaRPr dirty="0"/>
          </a:p>
        </p:txBody>
      </p:sp>
      <p:sp>
        <p:nvSpPr>
          <p:cNvPr id="4" name="TextBox 3"/>
          <p:cNvSpPr txBox="1"/>
          <p:nvPr/>
        </p:nvSpPr>
        <p:spPr>
          <a:xfrm>
            <a:off x="6341440" y="6183252"/>
            <a:ext cx="460414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 sz="1000" i="1">
                <a:solidFill>
                  <a:srgbClr val="646464"/>
                </a:solidFill>
              </a:defRPr>
            </a:pPr>
            <a:r>
              <a:rPr sz="1400" dirty="0" err="1"/>
              <a:t>StatPearls</a:t>
            </a:r>
            <a:r>
              <a:rPr sz="1400" dirty="0"/>
              <a:t>. NCBI; Clinical Chemistry 2024</a:t>
            </a:r>
            <a:endParaRPr lang="en-US" sz="1400" dirty="0"/>
          </a:p>
          <a:p>
            <a:pPr algn="r">
              <a:defRPr sz="1000" i="1">
                <a:solidFill>
                  <a:srgbClr val="646464"/>
                </a:solidFill>
              </a:defRPr>
            </a:pPr>
            <a:r>
              <a:rPr lang="en-US" sz="1400" dirty="0"/>
              <a:t>Journal of Endocrinological Investigation, 46:949–963 (2023)</a:t>
            </a:r>
            <a:endParaRPr sz="1400" dirty="0"/>
          </a:p>
        </p:txBody>
      </p:sp>
      <p:pic>
        <p:nvPicPr>
          <p:cNvPr id="2050" name="Picture 2" descr="Imagen generada">
            <a:extLst>
              <a:ext uri="{FF2B5EF4-FFF2-40B4-BE49-F238E27FC236}">
                <a16:creationId xmlns:a16="http://schemas.microsoft.com/office/drawing/2014/main" id="{EFA33A21-AC2B-80F7-83BD-6F0B779A1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13" y="151528"/>
            <a:ext cx="6081623" cy="608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4B7FAEB-4B42-208D-9DA1-4E30FE6BD8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6037614"/>
              </p:ext>
            </p:extLst>
          </p:nvPr>
        </p:nvGraphicFramePr>
        <p:xfrm>
          <a:off x="609600" y="957091"/>
          <a:ext cx="4550229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B2959E1-B1F2-1709-B1D1-1A64EC6D77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7745868"/>
              </p:ext>
            </p:extLst>
          </p:nvPr>
        </p:nvGraphicFramePr>
        <p:xfrm>
          <a:off x="6096000" y="871905"/>
          <a:ext cx="5486400" cy="4696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89FED1A-AC0F-5A22-7DF8-AB8BF119EE47}"/>
              </a:ext>
            </a:extLst>
          </p:cNvPr>
          <p:cNvSpPr txBox="1"/>
          <p:nvPr/>
        </p:nvSpPr>
        <p:spPr>
          <a:xfrm>
            <a:off x="6341440" y="6183252"/>
            <a:ext cx="460414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 sz="1000" i="1">
                <a:solidFill>
                  <a:srgbClr val="646464"/>
                </a:solidFill>
              </a:defRPr>
            </a:pPr>
            <a:r>
              <a:rPr sz="1400" dirty="0" err="1"/>
              <a:t>StatPearls</a:t>
            </a:r>
            <a:r>
              <a:rPr sz="1400" dirty="0"/>
              <a:t>. NCBI; Clinical Chemistry 2024</a:t>
            </a:r>
            <a:endParaRPr lang="en-US" sz="1400" dirty="0"/>
          </a:p>
          <a:p>
            <a:pPr algn="r">
              <a:defRPr sz="1000" i="1">
                <a:solidFill>
                  <a:srgbClr val="646464"/>
                </a:solidFill>
              </a:defRPr>
            </a:pPr>
            <a:r>
              <a:rPr lang="en-US" sz="1400" dirty="0"/>
              <a:t>Journal of Endocrinological Investigation, 46:949–963 (2023)</a:t>
            </a:r>
            <a:endParaRPr sz="1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F3F85-FCC4-D173-CCF8-C94015609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42234" cy="1325563"/>
          </a:xfrm>
        </p:spPr>
        <p:txBody>
          <a:bodyPr/>
          <a:lstStyle/>
          <a:p>
            <a:r>
              <a:rPr lang="en-US" b="1" dirty="0" err="1">
                <a:latin typeface="Montserrat" pitchFamily="2" charset="0"/>
              </a:rPr>
              <a:t>Conflictos</a:t>
            </a:r>
            <a:r>
              <a:rPr lang="en-US" b="1" dirty="0">
                <a:latin typeface="Montserrat" pitchFamily="2" charset="0"/>
              </a:rPr>
              <a:t> de </a:t>
            </a:r>
            <a:r>
              <a:rPr lang="en-US" b="1" dirty="0" err="1">
                <a:latin typeface="Montserrat" pitchFamily="2" charset="0"/>
              </a:rPr>
              <a:t>interes</a:t>
            </a:r>
            <a:endParaRPr lang="en-US" b="1" dirty="0">
              <a:latin typeface="Montserrat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4D8E9-1E51-3B8D-D4F9-07D2D40E5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242234" cy="4351338"/>
          </a:xfrm>
        </p:spPr>
        <p:txBody>
          <a:bodyPr/>
          <a:lstStyle/>
          <a:p>
            <a:r>
              <a:rPr lang="en-US" dirty="0">
                <a:latin typeface="Montserrat" pitchFamily="2" charset="0"/>
              </a:rPr>
              <a:t>No </a:t>
            </a:r>
            <a:r>
              <a:rPr lang="en-US" dirty="0" err="1">
                <a:latin typeface="Montserrat" pitchFamily="2" charset="0"/>
              </a:rPr>
              <a:t>tengo</a:t>
            </a:r>
            <a:r>
              <a:rPr lang="en-US" dirty="0">
                <a:latin typeface="Montserrat" pitchFamily="2" charset="0"/>
              </a:rPr>
              <a:t> </a:t>
            </a:r>
            <a:r>
              <a:rPr lang="en-US" dirty="0" err="1">
                <a:latin typeface="Montserrat" pitchFamily="2" charset="0"/>
              </a:rPr>
              <a:t>conflictos</a:t>
            </a:r>
            <a:r>
              <a:rPr lang="en-US" dirty="0">
                <a:latin typeface="Montserrat" pitchFamily="2" charset="0"/>
              </a:rPr>
              <a:t> de </a:t>
            </a:r>
            <a:r>
              <a:rPr lang="en-US" dirty="0" err="1">
                <a:latin typeface="Montserrat" pitchFamily="2" charset="0"/>
              </a:rPr>
              <a:t>interes</a:t>
            </a:r>
            <a:r>
              <a:rPr lang="en-US" dirty="0">
                <a:latin typeface="Montserrat" pitchFamily="2" charset="0"/>
              </a:rPr>
              <a:t> para </a:t>
            </a:r>
            <a:r>
              <a:rPr lang="en-US" dirty="0" err="1">
                <a:latin typeface="Montserrat" pitchFamily="2" charset="0"/>
              </a:rPr>
              <a:t>esta</a:t>
            </a:r>
            <a:r>
              <a:rPr lang="en-US" dirty="0">
                <a:latin typeface="Montserrat" pitchFamily="2" charset="0"/>
              </a:rPr>
              <a:t> </a:t>
            </a:r>
            <a:r>
              <a:rPr lang="en-US">
                <a:latin typeface="Montserrat" pitchFamily="2" charset="0"/>
              </a:rPr>
              <a:t>conferencia</a:t>
            </a:r>
          </a:p>
        </p:txBody>
      </p:sp>
    </p:spTree>
    <p:extLst>
      <p:ext uri="{BB962C8B-B14F-4D97-AF65-F5344CB8AC3E}">
        <p14:creationId xmlns:p14="http://schemas.microsoft.com/office/powerpoint/2010/main" val="3278355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08CD654-65FB-DEA6-8268-B3E69F3091C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2308" r="9091" b="21084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58143" y="727060"/>
            <a:ext cx="10515600" cy="1325563"/>
          </a:xfrm>
        </p:spPr>
        <p:txBody>
          <a:bodyPr>
            <a:normAutofit/>
          </a:bodyPr>
          <a:lstStyle/>
          <a:p>
            <a:r>
              <a:rPr dirty="0" err="1"/>
              <a:t>Hipotiroidismo</a:t>
            </a:r>
            <a:endParaRPr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B7A19A0-798D-E427-916F-396F040743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2581674"/>
              </p:ext>
            </p:extLst>
          </p:nvPr>
        </p:nvGraphicFramePr>
        <p:xfrm>
          <a:off x="-2770414" y="2052628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67524F53-B54D-5E64-4F5E-13A7720F08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8806905"/>
              </p:ext>
            </p:extLst>
          </p:nvPr>
        </p:nvGraphicFramePr>
        <p:xfrm>
          <a:off x="6482442" y="2052623"/>
          <a:ext cx="4871357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CE6DAE1A-2623-43A8-2CC0-D29EF66310CC}"/>
              </a:ext>
            </a:extLst>
          </p:cNvPr>
          <p:cNvSpPr txBox="1">
            <a:spLocks/>
          </p:cNvSpPr>
          <p:nvPr/>
        </p:nvSpPr>
        <p:spPr>
          <a:xfrm>
            <a:off x="3162300" y="7270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DO" dirty="0"/>
              <a:t>Hipertiroidismo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3954F8-AD30-1205-8405-0E15E435D96F}"/>
              </a:ext>
            </a:extLst>
          </p:cNvPr>
          <p:cNvSpPr/>
          <p:nvPr/>
        </p:nvSpPr>
        <p:spPr>
          <a:xfrm>
            <a:off x="3697019" y="228263"/>
            <a:ext cx="3698513" cy="923330"/>
          </a:xfrm>
          <a:prstGeom prst="rect">
            <a:avLst/>
          </a:prstGeom>
          <a:solidFill>
            <a:srgbClr val="00206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Diagnostico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19C468-E60E-9BC6-F224-39D1EEA1783C}"/>
              </a:ext>
            </a:extLst>
          </p:cNvPr>
          <p:cNvSpPr txBox="1"/>
          <p:nvPr/>
        </p:nvSpPr>
        <p:spPr>
          <a:xfrm>
            <a:off x="6482442" y="6334770"/>
            <a:ext cx="460414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 sz="1000" i="1">
                <a:solidFill>
                  <a:srgbClr val="646464"/>
                </a:solidFill>
              </a:defRPr>
            </a:pPr>
            <a:r>
              <a:rPr sz="1400" dirty="0" err="1"/>
              <a:t>StatPearls</a:t>
            </a:r>
            <a:r>
              <a:rPr sz="1400" dirty="0"/>
              <a:t>. NCBI; Clinical Chemistry 2024</a:t>
            </a:r>
            <a:endParaRPr lang="en-US" sz="1400" dirty="0"/>
          </a:p>
          <a:p>
            <a:pPr algn="r">
              <a:defRPr sz="1000" i="1">
                <a:solidFill>
                  <a:srgbClr val="646464"/>
                </a:solidFill>
              </a:defRPr>
            </a:pPr>
            <a:r>
              <a:rPr lang="en-US" sz="1400" dirty="0"/>
              <a:t>Journal of Endocrinological Investigation, 46:949–963 (2023)</a:t>
            </a:r>
            <a:endParaRPr sz="14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03239"/>
            <a:ext cx="5742214" cy="1143000"/>
          </a:xfrm>
        </p:spPr>
        <p:txBody>
          <a:bodyPr>
            <a:normAutofit fontScale="90000"/>
          </a:bodyPr>
          <a:lstStyle/>
          <a:p>
            <a:r>
              <a:rPr dirty="0" err="1"/>
              <a:t>Hipotiroidismo</a:t>
            </a:r>
            <a:r>
              <a:rPr dirty="0"/>
              <a:t> – </a:t>
            </a:r>
            <a:br>
              <a:rPr lang="en-US" dirty="0"/>
            </a:br>
            <a:r>
              <a:rPr dirty="0" err="1"/>
              <a:t>Tratamiento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4109357" cy="4525963"/>
          </a:xfrm>
        </p:spPr>
        <p:txBody>
          <a:bodyPr/>
          <a:lstStyle/>
          <a:p>
            <a:pPr>
              <a:defRPr sz="1800"/>
            </a:pPr>
            <a:r>
              <a:rPr dirty="0" err="1"/>
              <a:t>Levotiroxina</a:t>
            </a:r>
            <a:r>
              <a:rPr dirty="0"/>
              <a:t>, </a:t>
            </a:r>
            <a:r>
              <a:rPr dirty="0" err="1"/>
              <a:t>dosis</a:t>
            </a:r>
            <a:r>
              <a:rPr dirty="0"/>
              <a:t> </a:t>
            </a:r>
            <a:r>
              <a:rPr dirty="0" err="1"/>
              <a:t>ajustada</a:t>
            </a:r>
            <a:r>
              <a:rPr dirty="0"/>
              <a:t> </a:t>
            </a:r>
            <a:r>
              <a:rPr dirty="0" err="1"/>
              <a:t>según</a:t>
            </a:r>
            <a:r>
              <a:rPr dirty="0"/>
              <a:t> peso, </a:t>
            </a:r>
            <a:r>
              <a:rPr dirty="0" err="1"/>
              <a:t>edad</a:t>
            </a:r>
            <a:r>
              <a:rPr dirty="0"/>
              <a:t> y TSH.</a:t>
            </a:r>
          </a:p>
          <a:p>
            <a:pPr>
              <a:defRPr sz="1800"/>
            </a:pPr>
            <a:r>
              <a:rPr dirty="0"/>
              <a:t>Meta: TSH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rango</a:t>
            </a:r>
            <a:r>
              <a:rPr dirty="0"/>
              <a:t> normal (0.5–4 </a:t>
            </a:r>
            <a:r>
              <a:rPr dirty="0" err="1"/>
              <a:t>mUI</a:t>
            </a:r>
            <a:r>
              <a:rPr dirty="0"/>
              <a:t>/L).</a:t>
            </a:r>
          </a:p>
          <a:p>
            <a:pPr>
              <a:defRPr sz="1800"/>
            </a:pPr>
            <a:r>
              <a:rPr dirty="0"/>
              <a:t>En </a:t>
            </a:r>
            <a:r>
              <a:rPr dirty="0" err="1"/>
              <a:t>mayores</a:t>
            </a:r>
            <a:r>
              <a:rPr dirty="0"/>
              <a:t> o </a:t>
            </a:r>
            <a:r>
              <a:rPr dirty="0" err="1"/>
              <a:t>cardiópatas</a:t>
            </a:r>
            <a:r>
              <a:rPr dirty="0"/>
              <a:t>: </a:t>
            </a:r>
            <a:r>
              <a:rPr dirty="0" err="1"/>
              <a:t>iniciar</a:t>
            </a:r>
            <a:r>
              <a:rPr dirty="0"/>
              <a:t> </a:t>
            </a:r>
            <a:r>
              <a:rPr dirty="0" err="1"/>
              <a:t>dosis</a:t>
            </a:r>
            <a:r>
              <a:rPr dirty="0"/>
              <a:t> </a:t>
            </a:r>
            <a:r>
              <a:rPr dirty="0" err="1"/>
              <a:t>bajas</a:t>
            </a:r>
            <a:r>
              <a:rPr dirty="0"/>
              <a:t> y titular.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742214" y="1469573"/>
            <a:ext cx="5611586" cy="2743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1800"/>
            </a:pPr>
            <a:r>
              <a:rPr lang="es-DO" sz="1800"/>
              <a:t>Antitiroideos: metimazol (primera elección), PTU en embarazo o crisis.</a:t>
            </a:r>
          </a:p>
          <a:p>
            <a:pPr>
              <a:defRPr sz="1800"/>
            </a:pPr>
            <a:r>
              <a:rPr lang="es-DO" sz="1800"/>
              <a:t>Betabloqueadores para control sintomático.</a:t>
            </a:r>
          </a:p>
          <a:p>
            <a:pPr>
              <a:defRPr sz="1800"/>
            </a:pPr>
            <a:r>
              <a:rPr lang="es-DO" sz="1800"/>
              <a:t>Yodo radiactivo (I131) en Graves y bocio tóxico nodular.</a:t>
            </a:r>
          </a:p>
          <a:p>
            <a:pPr>
              <a:defRPr sz="1800"/>
            </a:pPr>
            <a:r>
              <a:rPr lang="es-DO" sz="1800"/>
              <a:t>Cirugía tiroidea en bocio grande, sospecha de malignidad o contraindicación a otros tratamientos.</a:t>
            </a:r>
            <a:endParaRPr lang="es-DO" sz="18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1A6149F-A12D-BB09-B5BA-8CE0105EED6E}"/>
              </a:ext>
            </a:extLst>
          </p:cNvPr>
          <p:cNvSpPr txBox="1">
            <a:spLocks/>
          </p:cNvSpPr>
          <p:nvPr/>
        </p:nvSpPr>
        <p:spPr>
          <a:xfrm>
            <a:off x="5328557" y="503239"/>
            <a:ext cx="574221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DO" dirty="0"/>
              <a:t>Hipertiroidismo – </a:t>
            </a:r>
            <a:br>
              <a:rPr lang="es-DO" dirty="0"/>
            </a:br>
            <a:r>
              <a:rPr lang="es-DO" dirty="0"/>
              <a:t>Tratamiento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911C6E-7E25-116A-03A0-0411CECB849B}"/>
              </a:ext>
            </a:extLst>
          </p:cNvPr>
          <p:cNvSpPr txBox="1"/>
          <p:nvPr/>
        </p:nvSpPr>
        <p:spPr>
          <a:xfrm>
            <a:off x="6341440" y="6183252"/>
            <a:ext cx="460414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 sz="1000" i="1">
                <a:solidFill>
                  <a:srgbClr val="646464"/>
                </a:solidFill>
              </a:defRPr>
            </a:pPr>
            <a:r>
              <a:rPr sz="1400" dirty="0" err="1"/>
              <a:t>StatPearls</a:t>
            </a:r>
            <a:r>
              <a:rPr sz="1400" dirty="0"/>
              <a:t>. NCBI; Clinical Chemistry 2024</a:t>
            </a:r>
            <a:endParaRPr lang="en-US" sz="1400" dirty="0"/>
          </a:p>
          <a:p>
            <a:pPr algn="r">
              <a:defRPr sz="1000" i="1">
                <a:solidFill>
                  <a:srgbClr val="646464"/>
                </a:solidFill>
              </a:defRPr>
            </a:pPr>
            <a:r>
              <a:rPr lang="en-US" sz="1400" dirty="0"/>
              <a:t>Journal of Endocrinological Investigation, 46:949–963 (2023)</a:t>
            </a:r>
            <a:endParaRPr sz="14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es-DO" sz="4800" dirty="0"/>
              <a:t>Hiperparatiroidismo Primario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92BC544-B875-92DE-8064-1637AA36F9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2622558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7D14DC7-B788-540D-DCE4-0889BC0A85CC}"/>
              </a:ext>
            </a:extLst>
          </p:cNvPr>
          <p:cNvSpPr txBox="1"/>
          <p:nvPr/>
        </p:nvSpPr>
        <p:spPr>
          <a:xfrm>
            <a:off x="6341440" y="6183252"/>
            <a:ext cx="460414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 sz="1000" i="1">
                <a:solidFill>
                  <a:srgbClr val="646464"/>
                </a:solidFill>
              </a:defRPr>
            </a:pPr>
            <a:r>
              <a:rPr sz="1400" dirty="0" err="1"/>
              <a:t>StatPearls</a:t>
            </a:r>
            <a:r>
              <a:rPr sz="1400" dirty="0"/>
              <a:t>. NCBI; Clinical Chemistry 2024</a:t>
            </a:r>
            <a:endParaRPr lang="en-US" sz="1400" dirty="0"/>
          </a:p>
          <a:p>
            <a:pPr algn="r">
              <a:defRPr sz="1000" i="1">
                <a:solidFill>
                  <a:srgbClr val="646464"/>
                </a:solidFill>
              </a:defRPr>
            </a:pPr>
            <a:r>
              <a:rPr lang="en-US" sz="1400" dirty="0"/>
              <a:t>Journal of Endocrinological Investigation, 46:949–963 (2023)</a:t>
            </a:r>
            <a:endParaRPr sz="14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AF723-2DD3-7B9B-0271-23F0E317A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Hiperparatiroidismo</a:t>
            </a:r>
            <a:r>
              <a:rPr lang="en-US" dirty="0"/>
              <a:t> e HTA</a:t>
            </a:r>
            <a:endParaRPr lang="es-DO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FE2C732-7149-45C7-C65B-71F08DF80E3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600" y="1805781"/>
          <a:ext cx="10972800" cy="4114800"/>
        </p:xfrm>
        <a:graphic>
          <a:graphicData uri="http://schemas.openxmlformats.org/drawingml/2006/table">
            <a:tbl>
              <a:tblPr/>
              <a:tblGrid>
                <a:gridCol w="5486400">
                  <a:extLst>
                    <a:ext uri="{9D8B030D-6E8A-4147-A177-3AD203B41FA5}">
                      <a16:colId xmlns:a16="http://schemas.microsoft.com/office/drawing/2014/main" val="160950567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1000673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DO"/>
                        <a:t>Mecanismo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DO"/>
                        <a:t>Explicación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59997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DO" b="1"/>
                        <a:t>Aumento del calcio sérico</a:t>
                      </a:r>
                      <a:endParaRPr lang="es-DO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DO"/>
                        <a:t>La hipercalcemia puede inducir </a:t>
                      </a:r>
                      <a:r>
                        <a:rPr lang="es-DO" b="1"/>
                        <a:t>vasoconstricción arterial sistémica</a:t>
                      </a:r>
                      <a:r>
                        <a:rPr lang="es-DO"/>
                        <a:t> y aumentar la resistencia vascular periférica.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70748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DO" b="1"/>
                        <a:t>Disfunción endotelial</a:t>
                      </a:r>
                      <a:endParaRPr lang="es-DO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DO"/>
                        <a:t>El exceso de calcio y PTH puede reducir la biodisponibilidad de óxido nítrico (NO), favoreciendo la vasoconstricción.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0281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DO" b="1"/>
                        <a:t>Estimulación del sistema renina-angiotensina-aldosterona (RAAS)</a:t>
                      </a:r>
                      <a:endParaRPr lang="es-DO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DO"/>
                        <a:t>La PTH puede estimular directamente la secreción de renina y aldosterona en algunos modelos experimentales.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10425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DO" b="1"/>
                        <a:t>Remodelado vascular</a:t>
                      </a:r>
                      <a:endParaRPr lang="es-DO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DO"/>
                        <a:t>La PTH crónicamente elevada puede inducir </a:t>
                      </a:r>
                      <a:r>
                        <a:rPr lang="es-DO" b="1"/>
                        <a:t>hipertrofia de músculo liso vascular</a:t>
                      </a:r>
                      <a:r>
                        <a:rPr lang="es-DO"/>
                        <a:t> y fibrosis.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08931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DO" b="1"/>
                        <a:t>Hipercalciuria y pérdida de sal</a:t>
                      </a:r>
                      <a:endParaRPr lang="es-DO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DO" dirty="0"/>
                        <a:t>Puede activar mecanismos compensatorios que llevan a retención de sodio, aumentando volumen intravascular.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082972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3730A34-4A2D-3091-E6BF-BAB54BE8181D}"/>
              </a:ext>
            </a:extLst>
          </p:cNvPr>
          <p:cNvSpPr txBox="1"/>
          <p:nvPr/>
        </p:nvSpPr>
        <p:spPr>
          <a:xfrm>
            <a:off x="6341440" y="6183252"/>
            <a:ext cx="460414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 sz="1000" i="1">
                <a:solidFill>
                  <a:srgbClr val="646464"/>
                </a:solidFill>
              </a:defRPr>
            </a:pPr>
            <a:r>
              <a:rPr sz="1400" dirty="0" err="1"/>
              <a:t>StatPearls</a:t>
            </a:r>
            <a:r>
              <a:rPr sz="1400" dirty="0"/>
              <a:t>. NCBI; Clinical Chemistry 2024</a:t>
            </a:r>
            <a:endParaRPr lang="en-US" sz="1400" dirty="0"/>
          </a:p>
          <a:p>
            <a:pPr algn="r">
              <a:defRPr sz="1000" i="1">
                <a:solidFill>
                  <a:srgbClr val="646464"/>
                </a:solidFill>
              </a:defRPr>
            </a:pPr>
            <a:r>
              <a:rPr lang="en-US" sz="1400" dirty="0"/>
              <a:t>Journal of Endocrinological Investigation, 46:949–963 (2023)</a:t>
            </a: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22069127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Prevalencia y Epidemiología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sz="1800"/>
            </a:pPr>
            <a:r>
              <a:t>Trastorno más frecuente de las glándulas paratiroides.</a:t>
            </a:r>
          </a:p>
          <a:p>
            <a:pPr>
              <a:defRPr sz="1800"/>
            </a:pPr>
            <a:r>
              <a:t>Incidencia: 20–30 casos por 100,000 habitantes/año.</a:t>
            </a:r>
          </a:p>
          <a:p>
            <a:pPr>
              <a:defRPr sz="1800"/>
            </a:pPr>
            <a:r>
              <a:t>Predomina en mujeres (3:1), especialmente &gt;50 años.</a:t>
            </a:r>
          </a:p>
          <a:p>
            <a:pPr>
              <a:defRPr sz="1800"/>
            </a:pPr>
            <a:r>
              <a:t>Hasta 80% de casos asintomáticos detectados por laboratorio rutinario.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s-DO" sz="4000">
                <a:solidFill>
                  <a:srgbClr val="FFFFFF"/>
                </a:solidFill>
              </a:rPr>
              <a:t>Cuadro Clínico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EED9CE1-4317-9059-55A2-F8396E2AC6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5218304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s-DO" sz="4600"/>
              <a:t>Métodos Diagnósticos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6E275FC-84BF-F3B2-D3B5-C59B859589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2515739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B9AA7C6-5E5A-498E-A6DF-A943376E0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3EAB11A-76F7-48F4-9B4F-5BFDF4BF9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300" y="2385102"/>
            <a:ext cx="574091" cy="2087796"/>
            <a:chOff x="209668" y="2857422"/>
            <a:chExt cx="463662" cy="208779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4D4C416-D5F4-4F6F-A6F1-87A21CD4FC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423947" y="2857422"/>
              <a:ext cx="249383" cy="208779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6AC1C30-21C6-4BF6-93EE-B211D7A85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209668" y="2857423"/>
              <a:ext cx="1" cy="208779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1E140AE-0ABF-47C8-BF32-7D2F0CF2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631767"/>
            <a:ext cx="11111729" cy="5752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618" y="1239927"/>
            <a:ext cx="4008586" cy="4680583"/>
          </a:xfrm>
        </p:spPr>
        <p:txBody>
          <a:bodyPr anchor="ctr">
            <a:normAutofit/>
          </a:bodyPr>
          <a:lstStyle/>
          <a:p>
            <a:r>
              <a:rPr lang="es-DO" sz="5200"/>
              <a:t>Tratamiento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91923" y="1239927"/>
            <a:ext cx="4971824" cy="468058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defRPr sz="1800"/>
            </a:pPr>
            <a:r>
              <a:rPr lang="es-DO" sz="2000"/>
              <a:t>Definitivo: cirugía (paratiroidectomía). Indicada en:</a:t>
            </a:r>
          </a:p>
          <a:p>
            <a:pPr>
              <a:lnSpc>
                <a:spcPct val="90000"/>
              </a:lnSpc>
              <a:defRPr sz="1800"/>
            </a:pPr>
            <a:r>
              <a:rPr lang="es-DO" sz="2000"/>
              <a:t> • Pacientes sintomáticos.</a:t>
            </a:r>
          </a:p>
          <a:p>
            <a:pPr>
              <a:lnSpc>
                <a:spcPct val="90000"/>
              </a:lnSpc>
              <a:defRPr sz="1800"/>
            </a:pPr>
            <a:r>
              <a:rPr lang="es-DO" sz="2000"/>
              <a:t> • Asintomáticos con: Ca &gt;1 mg/dL sobre normal, edad &lt;50, T-score ≤ -2.5, litiasis renal, FG &lt;60 mL/min.</a:t>
            </a:r>
          </a:p>
          <a:p>
            <a:pPr>
              <a:lnSpc>
                <a:spcPct val="90000"/>
              </a:lnSpc>
              <a:defRPr sz="1800"/>
            </a:pPr>
            <a:r>
              <a:rPr lang="es-DO" sz="2000"/>
              <a:t>Manejo médico si no son candidatos a cirugía:</a:t>
            </a:r>
          </a:p>
          <a:p>
            <a:pPr>
              <a:lnSpc>
                <a:spcPct val="90000"/>
              </a:lnSpc>
              <a:defRPr sz="1800"/>
            </a:pPr>
            <a:r>
              <a:rPr lang="es-DO" sz="2000"/>
              <a:t> • Vigilancia bioquímica y densitometría.</a:t>
            </a:r>
          </a:p>
          <a:p>
            <a:pPr>
              <a:lnSpc>
                <a:spcPct val="90000"/>
              </a:lnSpc>
              <a:defRPr sz="1800"/>
            </a:pPr>
            <a:r>
              <a:rPr lang="es-DO" sz="2000"/>
              <a:t> • Cinacalcet para reducir Ca.</a:t>
            </a:r>
          </a:p>
          <a:p>
            <a:pPr>
              <a:lnSpc>
                <a:spcPct val="90000"/>
              </a:lnSpc>
              <a:defRPr sz="1800"/>
            </a:pPr>
            <a:r>
              <a:rPr lang="es-DO" sz="2000"/>
              <a:t> • Bifosfonatos/denosumab para osteoporosis.</a:t>
            </a:r>
          </a:p>
          <a:p>
            <a:pPr>
              <a:lnSpc>
                <a:spcPct val="90000"/>
              </a:lnSpc>
              <a:defRPr sz="1800"/>
            </a:pPr>
            <a:r>
              <a:rPr lang="es-DO" sz="2000"/>
              <a:t> • Hidratación adecuada, evitar tiacidas y litio.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B9AA7C6-5E5A-498E-A6DF-A943376E0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3EAB11A-76F7-48F4-9B4F-5BFDF4BF9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300" y="2385102"/>
            <a:ext cx="574091" cy="2087796"/>
            <a:chOff x="209668" y="2857422"/>
            <a:chExt cx="463662" cy="208779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4D4C416-D5F4-4F6F-A6F1-87A21CD4FC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423947" y="2857422"/>
              <a:ext cx="249383" cy="208779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6AC1C30-21C6-4BF6-93EE-B211D7A85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209668" y="2857423"/>
              <a:ext cx="1" cy="208779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1E140AE-0ABF-47C8-BF32-7D2F0CF2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631767"/>
            <a:ext cx="11111729" cy="5752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618" y="1239927"/>
            <a:ext cx="4008586" cy="4680583"/>
          </a:xfrm>
        </p:spPr>
        <p:txBody>
          <a:bodyPr anchor="ctr">
            <a:normAutofit/>
          </a:bodyPr>
          <a:lstStyle/>
          <a:p>
            <a:r>
              <a:rPr lang="es-DO" sz="5200"/>
              <a:t>Mensaje para Internistas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91923" y="1239927"/>
            <a:ext cx="4971824" cy="4680583"/>
          </a:xfrm>
        </p:spPr>
        <p:txBody>
          <a:bodyPr anchor="ctr">
            <a:normAutofit/>
          </a:bodyPr>
          <a:lstStyle/>
          <a:p>
            <a:pPr>
              <a:defRPr sz="1800"/>
            </a:pPr>
            <a:r>
              <a:rPr lang="es-DO" sz="2000"/>
              <a:t>El HPTP es la causa más común de hipercalcemia crónica.</a:t>
            </a:r>
          </a:p>
          <a:p>
            <a:pPr>
              <a:defRPr sz="1800"/>
            </a:pPr>
            <a:r>
              <a:rPr lang="es-DO" sz="2000"/>
              <a:t>La mayoría de los casos son asintomáticos y se detectan en laboratorio.</a:t>
            </a:r>
          </a:p>
          <a:p>
            <a:pPr>
              <a:defRPr sz="1800"/>
            </a:pPr>
            <a:r>
              <a:rPr lang="es-DO" sz="2000"/>
              <a:t>El tratamiento de elección es quirúrgico cuando hay criterios.</a:t>
            </a:r>
          </a:p>
          <a:p>
            <a:pPr>
              <a:defRPr sz="1800"/>
            </a:pPr>
            <a:r>
              <a:rPr lang="es-DO" sz="2000"/>
              <a:t>El manejo médico se reserva para casos seleccionados.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DO"/>
              <a:t>Tabla Comparativa de Diagnóstico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3694DA7F-FE00-C2AE-1296-9E8BD49472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086990"/>
              </p:ext>
            </p:extLst>
          </p:nvPr>
        </p:nvGraphicFramePr>
        <p:xfrm>
          <a:off x="609600" y="1600201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788616" y="6400801"/>
            <a:ext cx="1422184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 sz="1000" i="1">
                <a:solidFill>
                  <a:srgbClr val="646464"/>
                </a:solidFill>
              </a:defRPr>
            </a:pPr>
            <a:r>
              <a:rPr lang="es-DO" sz="1000"/>
              <a:t>Clinical Chemistry, 2024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7804D06-A906-28AA-D0FE-F53C4AB329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6192233"/>
              </p:ext>
            </p:extLst>
          </p:nvPr>
        </p:nvGraphicFramePr>
        <p:xfrm>
          <a:off x="207034" y="90372"/>
          <a:ext cx="11766430" cy="6189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384472" y="6028964"/>
            <a:ext cx="423053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000" i="1">
                <a:solidFill>
                  <a:srgbClr val="646464"/>
                </a:solidFill>
              </a:defRPr>
            </a:pPr>
            <a:endParaRPr lang="en-US" sz="1400" dirty="0">
              <a:latin typeface="+mj-lt"/>
            </a:endParaRPr>
          </a:p>
          <a:p>
            <a:pPr algn="r">
              <a:defRPr sz="1000" i="1">
                <a:solidFill>
                  <a:srgbClr val="646464"/>
                </a:solidFill>
              </a:defRPr>
            </a:pPr>
            <a:r>
              <a:rPr lang="es-DO" sz="1400" i="1" dirty="0" err="1">
                <a:latin typeface="+mj-lt"/>
              </a:rPr>
              <a:t>Hypertension</a:t>
            </a:r>
            <a:r>
              <a:rPr lang="es-DO" sz="1400" i="1" dirty="0">
                <a:latin typeface="+mj-lt"/>
              </a:rPr>
              <a:t> </a:t>
            </a:r>
            <a:r>
              <a:rPr lang="es-DO" sz="1400" i="1" dirty="0" err="1">
                <a:latin typeface="+mj-lt"/>
              </a:rPr>
              <a:t>Research</a:t>
            </a:r>
            <a:r>
              <a:rPr lang="es-DO" sz="1400" i="1" dirty="0">
                <a:latin typeface="+mj-lt"/>
              </a:rPr>
              <a:t> (2023) 46:2679–2692</a:t>
            </a:r>
          </a:p>
          <a:p>
            <a:pPr algn="r">
              <a:defRPr sz="1000" i="1">
                <a:solidFill>
                  <a:srgbClr val="646464"/>
                </a:solidFill>
              </a:defRPr>
            </a:pPr>
            <a:r>
              <a:rPr sz="1400" dirty="0">
                <a:latin typeface="+mj-lt"/>
              </a:rPr>
              <a:t>Gubbi A, Stratakis CA. Curr </a:t>
            </a:r>
            <a:r>
              <a:rPr sz="1400" dirty="0" err="1">
                <a:latin typeface="+mj-lt"/>
              </a:rPr>
              <a:t>Hypertens</a:t>
            </a:r>
            <a:r>
              <a:rPr sz="1400" dirty="0">
                <a:latin typeface="+mj-lt"/>
              </a:rPr>
              <a:t> Rep. 2025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Criterios de Sospecha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/>
          </a:p>
          <a:p>
            <a:r>
              <a:t>✔️ &lt;30 o &gt;55 años con HTA</a:t>
            </a:r>
          </a:p>
          <a:p>
            <a:r>
              <a:t>✔️ Hipopotasemia sin diuréticos</a:t>
            </a:r>
          </a:p>
          <a:p>
            <a:r>
              <a:t>✔️ Resistencia a ≥3 antihipertensivos</a:t>
            </a:r>
          </a:p>
          <a:p>
            <a:r>
              <a:t>✔️ Paroxismos de sudoración, palpitaciones</a:t>
            </a:r>
          </a:p>
          <a:p>
            <a:r>
              <a:t>✔️ Rasgos clínicos hormonales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33840" y="6400801"/>
            <a:ext cx="2476960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 sz="1000" i="1">
                <a:solidFill>
                  <a:srgbClr val="646464"/>
                </a:solidFill>
              </a:defRPr>
            </a:pPr>
            <a:r>
              <a:rPr sz="1000"/>
              <a:t>Gubbi &amp; Stratakis. Curr Hypertens Rep. 2025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4D4606C-5AE8-B74B-5169-F7110E94A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Otras causas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C22235CC-E1E2-1543-3878-4893363923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9012427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370765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6626D8-293D-81B8-38BC-0C768F56082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t="16045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>
                <a:solidFill>
                  <a:srgbClr val="FFFFFF"/>
                </a:solidFill>
              </a:rPr>
              <a:t>Algoritmo General Propuesto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72926" y="6400801"/>
            <a:ext cx="253787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  <a:defRPr sz="1000" i="1">
                <a:solidFill>
                  <a:srgbClr val="646464"/>
                </a:solidFill>
              </a:defRPr>
            </a:pPr>
            <a:r>
              <a:rPr sz="1100"/>
              <a:t>Clinical Chemistry. 2024; StatPearls. NCBI</a:t>
            </a:r>
            <a:endParaRPr lang="es-DO" sz="1100"/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F9C9A221-A647-CACD-3FBA-9D1879F4DA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631247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s-DO" sz="4000">
                <a:solidFill>
                  <a:srgbClr val="FFFFFF"/>
                </a:solidFill>
              </a:rPr>
              <a:t>Conclusión</a:t>
            </a:r>
          </a:p>
        </p:txBody>
      </p:sp>
      <p:graphicFrame>
        <p:nvGraphicFramePr>
          <p:cNvPr id="23" name="Content Placeholder 2">
            <a:extLst>
              <a:ext uri="{FF2B5EF4-FFF2-40B4-BE49-F238E27FC236}">
                <a16:creationId xmlns:a16="http://schemas.microsoft.com/office/drawing/2014/main" id="{A303F512-33E5-CBF1-93BD-7FC4EC07FC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1763497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C3921CD-DDE5-4B57-8FDF-B37ADE4ED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1219" y="3985"/>
            <a:ext cx="9747620" cy="6858000"/>
            <a:chOff x="1318434" y="36937"/>
            <a:chExt cx="9747620" cy="68580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4CBEDF6-7B5F-471F-AF99-301A237481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8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D43DB10-4F84-47C2-8170-CB9EED8667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accent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F35C7A0-1526-4D97-BCD8-91B3576E3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2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009574A-38B7-43A8-A925-1FB54C6B1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8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A3AAA50-DE22-4E5D-9064-A37786C590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2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7667" y="1823357"/>
            <a:ext cx="7296360" cy="1605643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s-DO" dirty="0">
                <a:solidFill>
                  <a:schemeClr val="tx2"/>
                </a:solidFill>
              </a:rPr>
              <a:t>"No todo lo que sube la presión es esencial: lo endocrino también pesa"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B44FD6-ABE8-5F62-A270-C0A3C786B658}"/>
              </a:ext>
            </a:extLst>
          </p:cNvPr>
          <p:cNvSpPr/>
          <p:nvPr/>
        </p:nvSpPr>
        <p:spPr>
          <a:xfrm>
            <a:off x="3375804" y="4325042"/>
            <a:ext cx="48470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3"/>
                </a:solidFill>
                <a:effectLst/>
              </a:rPr>
              <a:t>Muchas</a:t>
            </a:r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 Gracias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D073F-31DC-87CA-9C37-95CE7C13F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Cifras</a:t>
            </a:r>
            <a:r>
              <a:rPr lang="en-US" dirty="0"/>
              <a:t> </a:t>
            </a:r>
            <a:r>
              <a:rPr lang="en-US" dirty="0" err="1"/>
              <a:t>importantes</a:t>
            </a:r>
            <a:endParaRPr lang="es-DO" dirty="0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4F247D6F-5664-AA73-7B20-1AAF48C0DC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7500203"/>
              </p:ext>
            </p:extLst>
          </p:nvPr>
        </p:nvGraphicFramePr>
        <p:xfrm>
          <a:off x="609600" y="1600201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A36DDD5-E946-A3D8-E422-D29D937B2335}"/>
              </a:ext>
            </a:extLst>
          </p:cNvPr>
          <p:cNvSpPr txBox="1"/>
          <p:nvPr/>
        </p:nvSpPr>
        <p:spPr>
          <a:xfrm>
            <a:off x="7387318" y="6334780"/>
            <a:ext cx="60987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DO" sz="1400" dirty="0" err="1"/>
              <a:t>Current</a:t>
            </a:r>
            <a:r>
              <a:rPr lang="es-DO" sz="1400" dirty="0"/>
              <a:t> </a:t>
            </a:r>
            <a:r>
              <a:rPr lang="es-DO" sz="1400" dirty="0" err="1"/>
              <a:t>Hypertension</a:t>
            </a:r>
            <a:r>
              <a:rPr lang="es-DO" sz="1400" dirty="0"/>
              <a:t> </a:t>
            </a:r>
            <a:r>
              <a:rPr lang="es-DO" sz="1400" dirty="0" err="1"/>
              <a:t>Reports</a:t>
            </a:r>
            <a:r>
              <a:rPr lang="es-DO" sz="1400" dirty="0"/>
              <a:t> (2025) 27:8 </a:t>
            </a:r>
          </a:p>
          <a:p>
            <a:r>
              <a:rPr lang="en-US" sz="1400" dirty="0"/>
              <a:t>Kidney Int. 2023 Mar;103(3):485-500</a:t>
            </a:r>
            <a:endParaRPr lang="es-DO" sz="1400" dirty="0"/>
          </a:p>
        </p:txBody>
      </p:sp>
    </p:spTree>
    <p:extLst>
      <p:ext uri="{BB962C8B-B14F-4D97-AF65-F5344CB8AC3E}">
        <p14:creationId xmlns:p14="http://schemas.microsoft.com/office/powerpoint/2010/main" val="620301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2235B2E-13C5-DDD9-59E0-BC7207CABB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0181730"/>
              </p:ext>
            </p:extLst>
          </p:nvPr>
        </p:nvGraphicFramePr>
        <p:xfrm>
          <a:off x="490845" y="1845677"/>
          <a:ext cx="5910532" cy="3723118"/>
        </p:xfrm>
        <a:graphic>
          <a:graphicData uri="http://schemas.openxmlformats.org/drawingml/2006/table">
            <a:tbl>
              <a:tblPr firstRow="1" bandRow="1"/>
              <a:tblGrid>
                <a:gridCol w="5910532">
                  <a:extLst>
                    <a:ext uri="{9D8B030D-6E8A-4147-A177-3AD203B41FA5}">
                      <a16:colId xmlns:a16="http://schemas.microsoft.com/office/drawing/2014/main" val="3798277587"/>
                    </a:ext>
                  </a:extLst>
                </a:gridCol>
              </a:tblGrid>
              <a:tr h="212587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s-DO" sz="1800" b="1" i="1" u="none" strike="noStrike" dirty="0">
                          <a:effectLst/>
                          <a:latin typeface="Arial" panose="020B0604020202020204" pitchFamily="34" charset="0"/>
                        </a:rPr>
                        <a:t>Causas suprarrenales</a:t>
                      </a:r>
                      <a:endParaRPr lang="es-DO" sz="18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678" marR="37678" marT="18838" marB="18838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3740723"/>
                  </a:ext>
                </a:extLst>
              </a:tr>
              <a:tr h="328838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s-DO" sz="1800" b="0" i="0" u="none" strike="noStrike">
                          <a:effectLst/>
                          <a:latin typeface="Arial" panose="020B0604020202020204" pitchFamily="34" charset="0"/>
                        </a:rPr>
                        <a:t>Feocromocitoma y paraganglioma simpático</a:t>
                      </a:r>
                    </a:p>
                  </a:txBody>
                  <a:tcPr marL="37678" marR="37678" marT="18838" marB="18838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1517166"/>
                  </a:ext>
                </a:extLst>
              </a:tr>
              <a:tr h="257557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s-DO" sz="1800" b="0" i="0" u="none" strike="noStrike">
                          <a:effectLst/>
                          <a:latin typeface="Arial" panose="020B0604020202020204" pitchFamily="34" charset="0"/>
                        </a:rPr>
                        <a:t>Aldosteronismo primario</a:t>
                      </a:r>
                    </a:p>
                  </a:txBody>
                  <a:tcPr marL="37678" marR="37678" marT="18838" marB="18838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4488982"/>
                  </a:ext>
                </a:extLst>
              </a:tr>
              <a:tr h="212587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s-DO" sz="1800" b="0" i="0" u="none" strike="noStrike">
                          <a:effectLst/>
                          <a:latin typeface="Arial" panose="020B0604020202020204" pitchFamily="34" charset="0"/>
                        </a:rPr>
                        <a:t>Hiperdesoxicorticosteronismo</a:t>
                      </a:r>
                    </a:p>
                  </a:txBody>
                  <a:tcPr marL="37678" marR="37678" marT="18838" marB="18838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8826772"/>
                  </a:ext>
                </a:extLst>
              </a:tr>
              <a:tr h="212587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s-DO" sz="1800" b="0" i="0" u="none" strike="noStrike">
                          <a:effectLst/>
                          <a:latin typeface="Arial" panose="020B0604020202020204" pitchFamily="34" charset="0"/>
                        </a:rPr>
                        <a:t>Hiperplasia suprarrenal congénita</a:t>
                      </a:r>
                    </a:p>
                  </a:txBody>
                  <a:tcPr marL="37678" marR="37678" marT="18838" marB="18838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8925410"/>
                  </a:ext>
                </a:extLst>
              </a:tr>
              <a:tr h="212587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s-DO" sz="1800" b="0" i="0" u="none" strike="noStrike">
                          <a:effectLst/>
                          <a:latin typeface="Arial" panose="020B0604020202020204" pitchFamily="34" charset="0"/>
                        </a:rPr>
                        <a:t>Deficiencia de 11</a:t>
                      </a:r>
                      <a:r>
                        <a:rPr lang="el-GR" sz="1800" b="0" i="0" u="none" strike="noStrike">
                          <a:effectLst/>
                          <a:latin typeface="Arial" panose="020B0604020202020204" pitchFamily="34" charset="0"/>
                        </a:rPr>
                        <a:t>β-</a:t>
                      </a:r>
                      <a:r>
                        <a:rPr lang="es-DO" sz="1800" b="0" i="0" u="none" strike="noStrike">
                          <a:effectLst/>
                          <a:latin typeface="Arial" panose="020B0604020202020204" pitchFamily="34" charset="0"/>
                        </a:rPr>
                        <a:t>hidroxilasa</a:t>
                      </a:r>
                    </a:p>
                  </a:txBody>
                  <a:tcPr marL="37678" marR="37678" marT="18838" marB="18838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3156406"/>
                  </a:ext>
                </a:extLst>
              </a:tr>
              <a:tr h="212587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s-DO" sz="1800" b="0" i="0" u="none" strike="noStrike" dirty="0">
                          <a:effectLst/>
                          <a:latin typeface="Arial" panose="020B0604020202020204" pitchFamily="34" charset="0"/>
                        </a:rPr>
                        <a:t>Deficiencia de 17</a:t>
                      </a:r>
                      <a:r>
                        <a:rPr lang="el-GR" sz="1800" b="0" i="0" u="none" strike="noStrike" dirty="0">
                          <a:effectLst/>
                          <a:latin typeface="Arial" panose="020B0604020202020204" pitchFamily="34" charset="0"/>
                        </a:rPr>
                        <a:t>α-</a:t>
                      </a:r>
                      <a:r>
                        <a:rPr lang="es-DO" sz="1800" b="0" i="0" u="none" strike="noStrike" dirty="0">
                          <a:effectLst/>
                          <a:latin typeface="Arial" panose="020B0604020202020204" pitchFamily="34" charset="0"/>
                        </a:rPr>
                        <a:t>hidroxilasa</a:t>
                      </a:r>
                    </a:p>
                  </a:txBody>
                  <a:tcPr marL="37678" marR="37678" marT="18838" marB="18838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6038093"/>
                  </a:ext>
                </a:extLst>
              </a:tr>
              <a:tr h="212587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s-DO" sz="1800" b="0" i="0" u="none" strike="noStrike">
                          <a:effectLst/>
                          <a:latin typeface="Arial" panose="020B0604020202020204" pitchFamily="34" charset="0"/>
                        </a:rPr>
                        <a:t>Tumor productor de desoxicorticosterona</a:t>
                      </a:r>
                    </a:p>
                  </a:txBody>
                  <a:tcPr marL="37678" marR="37678" marT="18838" marB="18838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7634986"/>
                  </a:ext>
                </a:extLst>
              </a:tr>
              <a:tr h="212587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s-DO" sz="1800" b="0" i="0" u="none" strike="noStrike" dirty="0">
                          <a:effectLst/>
                          <a:latin typeface="Arial" panose="020B0604020202020204" pitchFamily="34" charset="0"/>
                        </a:rPr>
                        <a:t>Síndrome de </a:t>
                      </a:r>
                      <a:r>
                        <a:rPr lang="es-DO" sz="1800" b="0" i="0" u="none" strike="noStrike" dirty="0" err="1">
                          <a:effectLst/>
                          <a:latin typeface="Arial" panose="020B0604020202020204" pitchFamily="34" charset="0"/>
                        </a:rPr>
                        <a:t>Chrousos</a:t>
                      </a:r>
                      <a:endParaRPr lang="es-DO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678" marR="37678" marT="18838" marB="18838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1093001"/>
                  </a:ext>
                </a:extLst>
              </a:tr>
              <a:tr h="212587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s-DO" sz="1800" b="0" i="0" u="none" strike="noStrike">
                          <a:effectLst/>
                          <a:latin typeface="Arial" panose="020B0604020202020204" pitchFamily="34" charset="0"/>
                        </a:rPr>
                        <a:t>Síndrome de Cushing</a:t>
                      </a:r>
                    </a:p>
                  </a:txBody>
                  <a:tcPr marL="37678" marR="37678" marT="18838" marB="18838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0628759"/>
                  </a:ext>
                </a:extLst>
              </a:tr>
              <a:tr h="212587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s-DO" sz="1800" b="0" i="0" u="none" strike="noStrike" dirty="0">
                          <a:effectLst/>
                          <a:latin typeface="Arial" panose="020B0604020202020204" pitchFamily="34" charset="0"/>
                        </a:rPr>
                        <a:t>Exceso aparente de mineralocorticoides/deficiencia de 11</a:t>
                      </a:r>
                      <a:r>
                        <a:rPr lang="el-GR" sz="1800" b="0" i="0" u="none" strike="noStrike" dirty="0">
                          <a:effectLst/>
                          <a:latin typeface="Arial" panose="020B0604020202020204" pitchFamily="34" charset="0"/>
                        </a:rPr>
                        <a:t>β- </a:t>
                      </a:r>
                      <a:r>
                        <a:rPr lang="es-DO" sz="1800" b="0" i="0" u="none" strike="noStrike" dirty="0">
                          <a:effectLst/>
                          <a:latin typeface="Arial" panose="020B0604020202020204" pitchFamily="34" charset="0"/>
                        </a:rPr>
                        <a:t>hidroxiesteroide deshidrogenasa</a:t>
                      </a:r>
                    </a:p>
                  </a:txBody>
                  <a:tcPr marL="37678" marR="37678" marT="18838" marB="18838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3047260"/>
                  </a:ext>
                </a:extLst>
              </a:tr>
            </a:tbl>
          </a:graphicData>
        </a:graphic>
      </p:graphicFrame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114EF880-2C47-7B7E-A6F8-57A0DFD1116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1536206"/>
              </p:ext>
            </p:extLst>
          </p:nvPr>
        </p:nvGraphicFramePr>
        <p:xfrm>
          <a:off x="6641088" y="1786186"/>
          <a:ext cx="4534912" cy="3767236"/>
        </p:xfrm>
        <a:graphic>
          <a:graphicData uri="http://schemas.openxmlformats.org/drawingml/2006/table">
            <a:tbl>
              <a:tblPr firstRow="1" bandRow="1"/>
              <a:tblGrid>
                <a:gridCol w="4534912">
                  <a:extLst>
                    <a:ext uri="{9D8B030D-6E8A-4147-A177-3AD203B41FA5}">
                      <a16:colId xmlns:a16="http://schemas.microsoft.com/office/drawing/2014/main" val="3798277587"/>
                    </a:ext>
                  </a:extLst>
                </a:gridCol>
              </a:tblGrid>
              <a:tr h="212587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s-DO" sz="2000" b="0" i="1" u="none" strike="noStrike" dirty="0">
                          <a:effectLst/>
                          <a:latin typeface="Arial" panose="020B0604020202020204" pitchFamily="34" charset="0"/>
                        </a:rPr>
                        <a:t>Causas paratiroideas</a:t>
                      </a:r>
                      <a:endParaRPr lang="es-DO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678" marR="37678" marT="18838" marB="18838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6930123"/>
                  </a:ext>
                </a:extLst>
              </a:tr>
              <a:tr h="212587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s-DO" sz="2000" b="0" i="0" u="none" strike="noStrike" dirty="0">
                          <a:effectLst/>
                          <a:latin typeface="Arial" panose="020B0604020202020204" pitchFamily="34" charset="0"/>
                        </a:rPr>
                        <a:t>Hiperparatiroidismo</a:t>
                      </a:r>
                    </a:p>
                  </a:txBody>
                  <a:tcPr marL="37678" marR="37678" marT="18838" marB="18838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1623246"/>
                  </a:ext>
                </a:extLst>
              </a:tr>
              <a:tr h="233698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s-DO" sz="2000" b="0" i="1" u="none" strike="noStrike">
                          <a:effectLst/>
                          <a:latin typeface="Arial" panose="020B0604020202020204" pitchFamily="34" charset="0"/>
                        </a:rPr>
                        <a:t>Causas dependientes de la hipófisis</a:t>
                      </a:r>
                      <a:endParaRPr lang="es-DO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678" marR="37678" marT="18838" marB="18838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8741395"/>
                  </a:ext>
                </a:extLst>
              </a:tr>
              <a:tr h="212587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s-DO" sz="2000" b="0" i="0" u="none" strike="noStrike" dirty="0">
                          <a:effectLst/>
                          <a:latin typeface="Arial" panose="020B0604020202020204" pitchFamily="34" charset="0"/>
                        </a:rPr>
                        <a:t>Acromegalia</a:t>
                      </a:r>
                    </a:p>
                  </a:txBody>
                  <a:tcPr marL="37678" marR="37678" marT="18838" marB="18838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4712545"/>
                  </a:ext>
                </a:extLst>
              </a:tr>
              <a:tr h="212587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s-DO" sz="2000" b="0" i="0" u="none" strike="noStrike" dirty="0">
                          <a:effectLst/>
                          <a:latin typeface="Arial" panose="020B0604020202020204" pitchFamily="34" charset="0"/>
                        </a:rPr>
                        <a:t>Enfermedad de Cushing</a:t>
                      </a:r>
                    </a:p>
                  </a:txBody>
                  <a:tcPr marL="37678" marR="37678" marT="18838" marB="18838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0823393"/>
                  </a:ext>
                </a:extLst>
              </a:tr>
              <a:tr h="212587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s-DO" sz="2000" b="0" i="1" u="none" strike="noStrike">
                          <a:effectLst/>
                          <a:latin typeface="Arial" panose="020B0604020202020204" pitchFamily="34" charset="0"/>
                        </a:rPr>
                        <a:t>Hiperaldosteronismo secundario</a:t>
                      </a:r>
                      <a:endParaRPr lang="es-DO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678" marR="37678" marT="18838" marB="18838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1291608"/>
                  </a:ext>
                </a:extLst>
              </a:tr>
              <a:tr h="212587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endParaRPr lang="es-DO" sz="2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678" marR="37678" marT="18838" marB="18838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8532941"/>
                  </a:ext>
                </a:extLst>
              </a:tr>
              <a:tr h="212587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s-DO" sz="2000" b="1" i="1" u="none" strike="noStrike" dirty="0">
                          <a:effectLst/>
                          <a:latin typeface="Arial" panose="020B0604020202020204" pitchFamily="34" charset="0"/>
                        </a:rPr>
                        <a:t>Causas dependientes de la tiroides</a:t>
                      </a:r>
                      <a:endParaRPr lang="es-DO" sz="2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678" marR="37678" marT="18838" marB="18838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3432913"/>
                  </a:ext>
                </a:extLst>
              </a:tr>
              <a:tr h="212587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s-DO" sz="2000" b="0" i="0" u="none" strike="noStrike">
                          <a:effectLst/>
                          <a:latin typeface="Arial" panose="020B0604020202020204" pitchFamily="34" charset="0"/>
                        </a:rPr>
                        <a:t>Hipotiroidismo</a:t>
                      </a:r>
                    </a:p>
                  </a:txBody>
                  <a:tcPr marL="37678" marR="37678" marT="18838" marB="18838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7678399"/>
                  </a:ext>
                </a:extLst>
              </a:tr>
              <a:tr h="212587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s-DO" sz="2000" b="0" i="0" u="none" strike="noStrike">
                          <a:effectLst/>
                          <a:latin typeface="Arial" panose="020B0604020202020204" pitchFamily="34" charset="0"/>
                        </a:rPr>
                        <a:t>Hipertiroidismo</a:t>
                      </a:r>
                    </a:p>
                  </a:txBody>
                  <a:tcPr marL="37678" marR="37678" marT="18838" marB="18838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0669659"/>
                  </a:ext>
                </a:extLst>
              </a:tr>
              <a:tr h="212587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s-DO" sz="2000" b="1" i="1" u="none" strike="noStrike" dirty="0">
                          <a:effectLst/>
                          <a:latin typeface="Arial" panose="020B0604020202020204" pitchFamily="34" charset="0"/>
                        </a:rPr>
                        <a:t>Deficiencia de vitamina D</a:t>
                      </a:r>
                      <a:endParaRPr lang="es-DO" sz="2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678" marR="37678" marT="18838" marB="18838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432549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7FD740F9-B37D-A253-813F-7437D1803A0B}"/>
              </a:ext>
            </a:extLst>
          </p:cNvPr>
          <p:cNvSpPr/>
          <p:nvPr/>
        </p:nvSpPr>
        <p:spPr>
          <a:xfrm>
            <a:off x="1641965" y="277845"/>
            <a:ext cx="7654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/>
              </a:rPr>
              <a:t>Causas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/>
              </a:rPr>
              <a:t>endocrinas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 de HTA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819C3C-07E1-CE38-EEAB-1472EF0C3DA8}"/>
              </a:ext>
            </a:extLst>
          </p:cNvPr>
          <p:cNvSpPr txBox="1"/>
          <p:nvPr/>
        </p:nvSpPr>
        <p:spPr>
          <a:xfrm>
            <a:off x="166760" y="6390829"/>
            <a:ext cx="83743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222222"/>
                </a:solidFill>
                <a:effectLst/>
                <a:latin typeface="Merriweather Sans" pitchFamily="2" charset="0"/>
              </a:rPr>
              <a:t>Endocrine Causes of Hypertension. </a:t>
            </a:r>
            <a:r>
              <a:rPr lang="en-US" sz="1400" b="0" i="1" dirty="0">
                <a:solidFill>
                  <a:srgbClr val="222222"/>
                </a:solidFill>
                <a:effectLst/>
                <a:latin typeface="Merriweather Sans" pitchFamily="2" charset="0"/>
              </a:rPr>
              <a:t>Curr </a:t>
            </a:r>
            <a:r>
              <a:rPr lang="en-US" sz="1400" b="0" i="1" dirty="0" err="1">
                <a:solidFill>
                  <a:srgbClr val="222222"/>
                </a:solidFill>
                <a:effectLst/>
                <a:latin typeface="Merriweather Sans" pitchFamily="2" charset="0"/>
              </a:rPr>
              <a:t>Hypertens</a:t>
            </a:r>
            <a:r>
              <a:rPr lang="en-US" sz="1400" b="0" i="1" dirty="0">
                <a:solidFill>
                  <a:srgbClr val="222222"/>
                </a:solidFill>
                <a:effectLst/>
                <a:latin typeface="Merriweather Sans" pitchFamily="2" charset="0"/>
              </a:rPr>
              <a:t> Rep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Merriweather Sans" pitchFamily="2" charset="0"/>
              </a:rPr>
              <a:t> </a:t>
            </a:r>
            <a:r>
              <a:rPr lang="en-US" sz="1400" b="1" i="0" dirty="0">
                <a:solidFill>
                  <a:srgbClr val="222222"/>
                </a:solidFill>
                <a:effectLst/>
                <a:latin typeface="Merriweather Sans" pitchFamily="2" charset="0"/>
              </a:rPr>
              <a:t>22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Merriweather Sans" pitchFamily="2" charset="0"/>
              </a:rPr>
              <a:t>, 97 (2020)</a:t>
            </a:r>
            <a:endParaRPr lang="es-DO" sz="1400" dirty="0"/>
          </a:p>
        </p:txBody>
      </p:sp>
    </p:spTree>
    <p:extLst>
      <p:ext uri="{BB962C8B-B14F-4D97-AF65-F5344CB8AC3E}">
        <p14:creationId xmlns:p14="http://schemas.microsoft.com/office/powerpoint/2010/main" val="3325770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7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4119" name="Rectangle 4118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AAE906-11CC-214F-9D50-78E0BF3DD885}"/>
              </a:ext>
            </a:extLst>
          </p:cNvPr>
          <p:cNvSpPr/>
          <p:nvPr/>
        </p:nvSpPr>
        <p:spPr>
          <a:xfrm>
            <a:off x="761803" y="350196"/>
            <a:ext cx="4646904" cy="1624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Hiperaldosteronismo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primario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4098" name="Picture 2" descr="Team Approach to Hyperaldosteronism Treatment | Cedars-Sinai">
            <a:extLst>
              <a:ext uri="{FF2B5EF4-FFF2-40B4-BE49-F238E27FC236}">
                <a16:creationId xmlns:a16="http://schemas.microsoft.com/office/drawing/2014/main" id="{AFF10ED1-60DF-C330-5903-96758DCF7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9" r="16253"/>
          <a:stretch>
            <a:fillRect/>
          </a:stretch>
        </p:blipFill>
        <p:spPr bwMode="auto">
          <a:xfrm>
            <a:off x="6096000" y="1"/>
            <a:ext cx="6102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50A570DC-5F92-0979-015E-6EBA26F51A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8510613"/>
              </p:ext>
            </p:extLst>
          </p:nvPr>
        </p:nvGraphicFramePr>
        <p:xfrm>
          <a:off x="761803" y="1958387"/>
          <a:ext cx="4646905" cy="3613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6B08A82-1FB9-4787-BC70-31CC363CE079}"/>
              </a:ext>
            </a:extLst>
          </p:cNvPr>
          <p:cNvSpPr txBox="1"/>
          <p:nvPr/>
        </p:nvSpPr>
        <p:spPr>
          <a:xfrm>
            <a:off x="224517" y="6401198"/>
            <a:ext cx="76458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The Journal of Clinical Endocrinology &amp; Metabolism, 2025, 00, 1–43</a:t>
            </a:r>
          </a:p>
        </p:txBody>
      </p:sp>
    </p:spTree>
    <p:extLst>
      <p:ext uri="{BB962C8B-B14F-4D97-AF65-F5344CB8AC3E}">
        <p14:creationId xmlns:p14="http://schemas.microsoft.com/office/powerpoint/2010/main" val="2212597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Hiperaldosteronismo Primario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dirty="0"/>
          </a:p>
          <a:p>
            <a:r>
              <a:rPr lang="es-DO" dirty="0"/>
              <a:t>Muchos (hasta el 63%) pacientes con AP pueden no presentar hipopotasemia, sino más bien </a:t>
            </a:r>
            <a:r>
              <a:rPr lang="es-DO" dirty="0" err="1"/>
              <a:t>normocalémicos</a:t>
            </a:r>
            <a:endParaRPr lang="en-US" dirty="0"/>
          </a:p>
          <a:p>
            <a:r>
              <a:rPr dirty="0"/>
              <a:t>5–10% de HTA general, 20% </a:t>
            </a:r>
            <a:r>
              <a:rPr dirty="0" err="1"/>
              <a:t>en</a:t>
            </a:r>
            <a:r>
              <a:rPr dirty="0"/>
              <a:t> HTA </a:t>
            </a:r>
            <a:r>
              <a:rPr dirty="0" err="1"/>
              <a:t>resistente</a:t>
            </a:r>
            <a:endParaRPr dirty="0"/>
          </a:p>
          <a:p>
            <a:r>
              <a:rPr dirty="0"/>
              <a:t>⚙️ </a:t>
            </a:r>
            <a:r>
              <a:rPr dirty="0" err="1"/>
              <a:t>Mecanismo</a:t>
            </a:r>
            <a:r>
              <a:rPr dirty="0"/>
              <a:t>: ↑ </a:t>
            </a:r>
            <a:r>
              <a:rPr dirty="0" err="1"/>
              <a:t>aldosterona</a:t>
            </a:r>
            <a:r>
              <a:rPr dirty="0"/>
              <a:t> → </a:t>
            </a:r>
            <a:r>
              <a:rPr dirty="0" err="1"/>
              <a:t>retención</a:t>
            </a:r>
            <a:r>
              <a:rPr dirty="0"/>
              <a:t> Na+, ↓ </a:t>
            </a:r>
            <a:r>
              <a:rPr dirty="0" err="1"/>
              <a:t>renina</a:t>
            </a:r>
            <a:endParaRPr dirty="0"/>
          </a:p>
        </p:txBody>
      </p:sp>
      <p:sp>
        <p:nvSpPr>
          <p:cNvPr id="4" name="TextBox 3"/>
          <p:cNvSpPr txBox="1"/>
          <p:nvPr/>
        </p:nvSpPr>
        <p:spPr>
          <a:xfrm>
            <a:off x="4785918" y="6400801"/>
            <a:ext cx="5424883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 sz="1000" i="1">
                <a:solidFill>
                  <a:srgbClr val="646464"/>
                </a:solidFill>
              </a:defRPr>
            </a:pPr>
            <a:r>
              <a:rPr sz="1400"/>
              <a:t>Funder JW, et al. J Clin Endocrinol Metab. 2016; Clinical Chemistry, 2024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F325384-0E5F-979A-448F-D3AEC338DB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5020591"/>
              </p:ext>
            </p:extLst>
          </p:nvPr>
        </p:nvGraphicFramePr>
        <p:xfrm>
          <a:off x="609600" y="1600201"/>
          <a:ext cx="10972800" cy="31604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5231547-D0FA-BF65-EF9E-95BCBE40D1D7}"/>
              </a:ext>
            </a:extLst>
          </p:cNvPr>
          <p:cNvSpPr txBox="1"/>
          <p:nvPr/>
        </p:nvSpPr>
        <p:spPr>
          <a:xfrm>
            <a:off x="1654628" y="5257799"/>
            <a:ext cx="93326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DO" sz="3200" dirty="0"/>
              <a:t>👉 No es raro, es frecuente y subdiagnosticado.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A45769-0422-8F80-4DE0-883C92F2F252}"/>
              </a:ext>
            </a:extLst>
          </p:cNvPr>
          <p:cNvSpPr txBox="1"/>
          <p:nvPr/>
        </p:nvSpPr>
        <p:spPr>
          <a:xfrm>
            <a:off x="485776" y="6210818"/>
            <a:ext cx="60987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 err="1"/>
              <a:t>Rev</a:t>
            </a:r>
            <a:r>
              <a:rPr lang="fr-FR" dirty="0"/>
              <a:t> Clin Esp. 2020;220(8):495-504</a:t>
            </a:r>
          </a:p>
          <a:p>
            <a:r>
              <a:rPr lang="it-IT" dirty="0"/>
              <a:t>J Clin Endocrinol Metab. 2025;110(4):e1234-e1278</a:t>
            </a:r>
            <a:endParaRPr lang="es-DO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C247FE7-CBB9-99B0-5786-DEB025325FD7}"/>
              </a:ext>
            </a:extLst>
          </p:cNvPr>
          <p:cNvSpPr/>
          <p:nvPr/>
        </p:nvSpPr>
        <p:spPr>
          <a:xfrm>
            <a:off x="1865983" y="74150"/>
            <a:ext cx="7812854" cy="1624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Hiperaldosteronismo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primario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089866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6429</TotalTime>
  <Words>2778</Words>
  <Application>Microsoft Office PowerPoint</Application>
  <PresentationFormat>Panorámica</PresentationFormat>
  <Paragraphs>356</Paragraphs>
  <Slides>44</Slides>
  <Notes>0</Notes>
  <HiddenSlides>16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44</vt:i4>
      </vt:variant>
    </vt:vector>
  </HeadingPairs>
  <TitlesOfParts>
    <vt:vector size="46" baseType="lpstr">
      <vt:lpstr>Office Theme</vt:lpstr>
      <vt:lpstr>1_Office Theme</vt:lpstr>
      <vt:lpstr>Hipertensión Endocrina:  Lo que el internista no puede pasar por alto </vt:lpstr>
      <vt:lpstr>Presentación de PowerPoint</vt:lpstr>
      <vt:lpstr>Conflictos de interes</vt:lpstr>
      <vt:lpstr>Presentación de PowerPoint</vt:lpstr>
      <vt:lpstr>Cifras importantes</vt:lpstr>
      <vt:lpstr>Presentación de PowerPoint</vt:lpstr>
      <vt:lpstr>Presentación de PowerPoint</vt:lpstr>
      <vt:lpstr>Hiperaldosteronismo Primario</vt:lpstr>
      <vt:lpstr>Presentación de PowerPoint</vt:lpstr>
      <vt:lpstr>No diagnosticarlo a tiempo expone al paciente a morbimortalidad prevenible</vt:lpstr>
      <vt:lpstr>Presentación de PowerPoint</vt:lpstr>
      <vt:lpstr>Presentación de PowerPoint</vt:lpstr>
      <vt:lpstr>Presentación de PowerPoint</vt:lpstr>
      <vt:lpstr>Presentación de PowerPoint</vt:lpstr>
      <vt:lpstr>TRATAMIENTO</vt:lpstr>
      <vt:lpstr>Presentación de PowerPoint</vt:lpstr>
      <vt:lpstr>Algoritmo Diagnóstico: PA</vt:lpstr>
      <vt:lpstr>Feocromocitoma y Paraganglioma </vt:lpstr>
      <vt:lpstr>Prevalencia y Epidemiología</vt:lpstr>
      <vt:lpstr>Feocromocitoma y Paraganglioma</vt:lpstr>
      <vt:lpstr>Presentación de PowerPoint</vt:lpstr>
      <vt:lpstr>Tratamiento</vt:lpstr>
      <vt:lpstr>Síndrome de Cushing </vt:lpstr>
      <vt:lpstr>Cuadro Clínico</vt:lpstr>
      <vt:lpstr>Presentación de PowerPoint</vt:lpstr>
      <vt:lpstr>Tratamiento</vt:lpstr>
      <vt:lpstr>TRASTORNOS TIROIDEOS</vt:lpstr>
      <vt:lpstr>Presentación de PowerPoint</vt:lpstr>
      <vt:lpstr>Presentación de PowerPoint</vt:lpstr>
      <vt:lpstr>Hipotiroidismo</vt:lpstr>
      <vt:lpstr>Hipotiroidismo –  Tratamiento</vt:lpstr>
      <vt:lpstr>Hiperparatiroidismo Primario</vt:lpstr>
      <vt:lpstr>Hiperparatiroidismo e HTA</vt:lpstr>
      <vt:lpstr>Prevalencia y Epidemiología</vt:lpstr>
      <vt:lpstr>Cuadro Clínico</vt:lpstr>
      <vt:lpstr>Métodos Diagnósticos</vt:lpstr>
      <vt:lpstr>Tratamiento</vt:lpstr>
      <vt:lpstr>Mensaje para Internistas</vt:lpstr>
      <vt:lpstr>Tabla Comparativa de Diagnóstico</vt:lpstr>
      <vt:lpstr>Criterios de Sospecha</vt:lpstr>
      <vt:lpstr>Otras causas</vt:lpstr>
      <vt:lpstr>Algoritmo General Propuesto</vt:lpstr>
      <vt:lpstr>Conclusión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Hipertensión Endocrina:  Lo que el internista no puede pasar por alto </dc:title>
  <dc:subject/>
  <dc:creator/>
  <cp:keywords/>
  <dc:description>generated using python-pptx</dc:description>
  <cp:lastModifiedBy>lantigua artiles jose enrique</cp:lastModifiedBy>
  <cp:revision>4</cp:revision>
  <dcterms:created xsi:type="dcterms:W3CDTF">2013-01-27T09:14:16Z</dcterms:created>
  <dcterms:modified xsi:type="dcterms:W3CDTF">2025-09-06T12:40:36Z</dcterms:modified>
  <cp:category/>
</cp:coreProperties>
</file>