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94" r:id="rId2"/>
    <p:sldId id="343" r:id="rId3"/>
    <p:sldId id="390" r:id="rId4"/>
    <p:sldId id="342" r:id="rId5"/>
    <p:sldId id="349" r:id="rId6"/>
    <p:sldId id="353" r:id="rId7"/>
    <p:sldId id="348" r:id="rId8"/>
    <p:sldId id="259" r:id="rId9"/>
    <p:sldId id="288" r:id="rId10"/>
    <p:sldId id="289" r:id="rId11"/>
    <p:sldId id="368" r:id="rId12"/>
    <p:sldId id="277" r:id="rId13"/>
    <p:sldId id="372" r:id="rId14"/>
    <p:sldId id="279" r:id="rId15"/>
    <p:sldId id="280" r:id="rId16"/>
    <p:sldId id="329" r:id="rId17"/>
    <p:sldId id="373" r:id="rId18"/>
    <p:sldId id="374" r:id="rId19"/>
    <p:sldId id="398" r:id="rId20"/>
    <p:sldId id="403" r:id="rId21"/>
    <p:sldId id="397" r:id="rId22"/>
    <p:sldId id="260" r:id="rId23"/>
    <p:sldId id="363" r:id="rId24"/>
    <p:sldId id="364" r:id="rId25"/>
    <p:sldId id="365" r:id="rId26"/>
    <p:sldId id="406" r:id="rId27"/>
    <p:sldId id="370" r:id="rId28"/>
    <p:sldId id="404" r:id="rId29"/>
    <p:sldId id="405" r:id="rId30"/>
    <p:sldId id="400" r:id="rId31"/>
    <p:sldId id="402" r:id="rId32"/>
    <p:sldId id="379" r:id="rId33"/>
    <p:sldId id="303" r:id="rId34"/>
    <p:sldId id="401" r:id="rId35"/>
    <p:sldId id="377" r:id="rId36"/>
    <p:sldId id="378" r:id="rId37"/>
    <p:sldId id="380" r:id="rId38"/>
    <p:sldId id="339" r:id="rId39"/>
    <p:sldId id="340" r:id="rId40"/>
    <p:sldId id="381" r:id="rId41"/>
    <p:sldId id="366" r:id="rId42"/>
    <p:sldId id="382" r:id="rId43"/>
    <p:sldId id="328" r:id="rId44"/>
    <p:sldId id="330" r:id="rId45"/>
    <p:sldId id="391" r:id="rId46"/>
    <p:sldId id="389" r:id="rId47"/>
    <p:sldId id="39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354" autoAdjust="0"/>
  </p:normalViewPr>
  <p:slideViewPr>
    <p:cSldViewPr snapToGrid="0" snapToObjects="1">
      <p:cViewPr varScale="1">
        <p:scale>
          <a:sx n="77" d="100"/>
          <a:sy n="77" d="100"/>
        </p:scale>
        <p:origin x="984" y="9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D01BB-73F7-45D7-9309-5C65AD429472}" type="datetimeFigureOut">
              <a:rPr lang="en-US" smtClean="0"/>
              <a:t>9/13/25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3F0E0-9E21-4A20-991D-327CE2142EE6}" type="slidenum">
              <a:rPr lang="en-US" smtClean="0"/>
              <a:t>‹Nº›</a:t>
            </a:fld>
            <a:endParaRPr lang="en-US"/>
          </a:p>
        </p:txBody>
      </p:sp>
    </p:spTree>
    <p:extLst>
      <p:ext uri="{BB962C8B-B14F-4D97-AF65-F5344CB8AC3E}">
        <p14:creationId xmlns:p14="http://schemas.microsoft.com/office/powerpoint/2010/main" val="42603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9/13/25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11.wdp"/><Relationship Id="rId18" Type="http://schemas.openxmlformats.org/officeDocument/2006/relationships/image" Target="../media/image23.png"/><Relationship Id="rId3" Type="http://schemas.microsoft.com/office/2007/relationships/hdphoto" Target="../media/hdphoto6.wdp"/><Relationship Id="rId21" Type="http://schemas.microsoft.com/office/2007/relationships/hdphoto" Target="../media/hdphoto15.wdp"/><Relationship Id="rId7" Type="http://schemas.microsoft.com/office/2007/relationships/hdphoto" Target="../media/hdphoto8.wdp"/><Relationship Id="rId12" Type="http://schemas.openxmlformats.org/officeDocument/2006/relationships/image" Target="../media/image20.png"/><Relationship Id="rId17" Type="http://schemas.microsoft.com/office/2007/relationships/hdphoto" Target="../media/hdphoto13.wdp"/><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5" Type="http://schemas.microsoft.com/office/2007/relationships/hdphoto" Target="../media/hdphoto12.wdp"/><Relationship Id="rId10" Type="http://schemas.openxmlformats.org/officeDocument/2006/relationships/image" Target="../media/image19.png"/><Relationship Id="rId19" Type="http://schemas.microsoft.com/office/2007/relationships/hdphoto" Target="../media/hdphoto14.wdp"/><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microsoft.com/office/2007/relationships/hdphoto" Target="../media/hdphoto21.wdp"/><Relationship Id="rId7" Type="http://schemas.microsoft.com/office/2007/relationships/hdphoto" Target="../media/hdphoto23.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22.wdp"/><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29.wdp"/><Relationship Id="rId3" Type="http://schemas.microsoft.com/office/2007/relationships/hdphoto" Target="../media/hdphoto24.wdp"/><Relationship Id="rId7" Type="http://schemas.microsoft.com/office/2007/relationships/hdphoto" Target="../media/hdphoto26.wdp"/><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microsoft.com/office/2007/relationships/hdphoto" Target="../media/hdphoto28.wdp"/><Relationship Id="rId5" Type="http://schemas.microsoft.com/office/2007/relationships/hdphoto" Target="../media/hdphoto25.wdp"/><Relationship Id="rId10" Type="http://schemas.openxmlformats.org/officeDocument/2006/relationships/image" Target="../media/image43.png"/><Relationship Id="rId4" Type="http://schemas.openxmlformats.org/officeDocument/2006/relationships/image" Target="../media/image40.png"/><Relationship Id="rId9" Type="http://schemas.microsoft.com/office/2007/relationships/hdphoto" Target="../media/hdphoto27.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30.wdp"/><Relationship Id="rId7" Type="http://schemas.microsoft.com/office/2007/relationships/hdphoto" Target="../media/hdphoto32.wdp"/><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5" Type="http://schemas.microsoft.com/office/2007/relationships/hdphoto" Target="../media/hdphoto31.wdp"/><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3.wdp"/><Relationship Id="rId7" Type="http://schemas.microsoft.com/office/2007/relationships/hdphoto" Target="../media/hdphoto35.wdp"/><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34.wdp"/><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36.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37.wdp"/><Relationship Id="rId7" Type="http://schemas.microsoft.com/office/2007/relationships/hdphoto" Target="../media/hdphoto39.wdp"/><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38.wdp"/><Relationship Id="rId4" Type="http://schemas.openxmlformats.org/officeDocument/2006/relationships/image" Target="../media/image53.png"/><Relationship Id="rId9" Type="http://schemas.microsoft.com/office/2007/relationships/hdphoto" Target="../media/hdphoto40.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7.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human body and bones&#10;&#10;AI-generated content may be incorrect.">
            <a:extLst>
              <a:ext uri="{FF2B5EF4-FFF2-40B4-BE49-F238E27FC236}">
                <a16:creationId xmlns:a16="http://schemas.microsoft.com/office/drawing/2014/main" id="{A4080706-0506-D46D-DD1D-169AE566B9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28361A-65A0-DBCC-6724-B64CEE509288}"/>
              </a:ext>
            </a:extLst>
          </p:cNvPr>
          <p:cNvSpPr>
            <a:spLocks noGrp="1"/>
          </p:cNvSpPr>
          <p:nvPr>
            <p:ph type="ctrTitle"/>
          </p:nvPr>
        </p:nvSpPr>
        <p:spPr>
          <a:xfrm>
            <a:off x="663981" y="3736171"/>
            <a:ext cx="9144000" cy="1162689"/>
          </a:xfrm>
        </p:spPr>
        <p:txBody>
          <a:bodyPr>
            <a:normAutofit fontScale="90000"/>
          </a:bodyPr>
          <a:lstStyle/>
          <a:p>
            <a:pPr algn="l"/>
            <a:r>
              <a:rPr lang="es-ES" b="1" dirty="0">
                <a:solidFill>
                  <a:srgbClr val="FFC000"/>
                </a:solidFill>
                <a:latin typeface="Arial" panose="020B0604020202020204" pitchFamily="34" charset="0"/>
                <a:cs typeface="Arial" panose="020B0604020202020204" pitchFamily="34" charset="0"/>
              </a:rPr>
              <a:t>Controversias en el uso de </a:t>
            </a:r>
            <a:br>
              <a:rPr lang="es-ES" b="1" dirty="0">
                <a:solidFill>
                  <a:srgbClr val="FFC000"/>
                </a:solidFill>
                <a:latin typeface="Arial" panose="020B0604020202020204" pitchFamily="34" charset="0"/>
                <a:cs typeface="Arial" panose="020B0604020202020204" pitchFamily="34" charset="0"/>
              </a:rPr>
            </a:br>
            <a:r>
              <a:rPr lang="es-ES" b="1" dirty="0">
                <a:solidFill>
                  <a:srgbClr val="FFC000"/>
                </a:solidFill>
                <a:latin typeface="Arial" panose="020B0604020202020204" pitchFamily="34" charset="0"/>
                <a:cs typeface="Arial" panose="020B0604020202020204" pitchFamily="34" charset="0"/>
              </a:rPr>
              <a:t>esteroides en la sepsis</a:t>
            </a:r>
            <a:endParaRPr lang="en-US" b="1" dirty="0">
              <a:solidFill>
                <a:srgbClr val="FFC000"/>
              </a:solidFill>
              <a:latin typeface="Montserrat" pitchFamily="2" charset="0"/>
            </a:endParaRPr>
          </a:p>
        </p:txBody>
      </p:sp>
      <p:pic>
        <p:nvPicPr>
          <p:cNvPr id="7" name="Picture 6" descr="A black background with white text&#10;&#10;AI-generated content may be incorrect.">
            <a:extLst>
              <a:ext uri="{FF2B5EF4-FFF2-40B4-BE49-F238E27FC236}">
                <a16:creationId xmlns:a16="http://schemas.microsoft.com/office/drawing/2014/main" id="{8A0C0DD9-34E6-1EB5-829D-CC6AD9C65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81" y="767891"/>
            <a:ext cx="9196201" cy="2201552"/>
          </a:xfrm>
          <a:prstGeom prst="rect">
            <a:avLst/>
          </a:prstGeom>
        </p:spPr>
      </p:pic>
      <p:pic>
        <p:nvPicPr>
          <p:cNvPr id="6" name="Marcador de contenido 3" descr="D:\ESPECIALIDADES MÉDICAS\A SAM\foro internacional\logo alta resolucion\FIMI%20recortado.jpg">
            <a:extLst>
              <a:ext uri="{FF2B5EF4-FFF2-40B4-BE49-F238E27FC236}">
                <a16:creationId xmlns:a16="http://schemas.microsoft.com/office/drawing/2014/main" id="{E91453AC-7151-B234-1302-D8C4C4123FD3}"/>
              </a:ext>
            </a:extLst>
          </p:cNvPr>
          <p:cNvPicPr/>
          <p:nvPr/>
        </p:nvPicPr>
        <p:blipFill>
          <a:blip r:embed="rId4" cstate="print">
            <a:extLst>
              <a:ext uri="{BEBA8EAE-BF5A-486C-A8C5-ECC9F3942E4B}">
                <a14:imgProps xmlns:a14="http://schemas.microsoft.com/office/drawing/2010/main">
                  <a14:imgLayer r:embed="rId5">
                    <a14:imgEffect>
                      <a14:brightnessContrast bright="-20000" contrast="50000"/>
                    </a14:imgEffect>
                  </a14:imgLayer>
                </a14:imgProps>
              </a:ext>
              <a:ext uri="{28A0092B-C50C-407E-A947-70E740481C1C}">
                <a14:useLocalDpi xmlns:a14="http://schemas.microsoft.com/office/drawing/2010/main" val="0"/>
              </a:ext>
            </a:extLst>
          </a:blip>
          <a:srcRect/>
          <a:stretch>
            <a:fillRect/>
          </a:stretch>
        </p:blipFill>
        <p:spPr bwMode="auto">
          <a:xfrm>
            <a:off x="846199" y="5117296"/>
            <a:ext cx="1533745" cy="1522268"/>
          </a:xfrm>
          <a:prstGeom prst="rect">
            <a:avLst/>
          </a:prstGeom>
          <a:noFill/>
          <a:ln>
            <a:noFill/>
          </a:ln>
        </p:spPr>
      </p:pic>
      <p:pic>
        <p:nvPicPr>
          <p:cNvPr id="8" name="Imagen 7"/>
          <p:cNvPicPr>
            <a:picLocks noChangeAspect="1"/>
          </p:cNvPicPr>
          <p:nvPr/>
        </p:nvPicPr>
        <p:blipFill>
          <a:blip r:embed="rId6"/>
          <a:stretch>
            <a:fillRect/>
          </a:stretch>
        </p:blipFill>
        <p:spPr>
          <a:xfrm>
            <a:off x="3226143" y="5117296"/>
            <a:ext cx="1428281" cy="1432151"/>
          </a:xfrm>
          <a:prstGeom prst="rect">
            <a:avLst/>
          </a:prstGeom>
        </p:spPr>
      </p:pic>
      <p:pic>
        <p:nvPicPr>
          <p:cNvPr id="9" name="Picture 6" descr="D:\A nuevos\0 2021\PARA DISERTACIONES\IMG_20201121_163034713_PORTRAIT.jpg"/>
          <p:cNvPicPr>
            <a:picLocks noChangeAspect="1" noChangeArrowheads="1"/>
          </p:cNvPicPr>
          <p:nvPr/>
        </p:nvPicPr>
        <p:blipFill>
          <a:blip r:embed="rId7" cstate="print"/>
          <a:srcRect/>
          <a:stretch>
            <a:fillRect/>
          </a:stretch>
        </p:blipFill>
        <p:spPr bwMode="auto">
          <a:xfrm>
            <a:off x="10251286" y="4459266"/>
            <a:ext cx="1655492" cy="2213601"/>
          </a:xfrm>
          <a:prstGeom prst="rect">
            <a:avLst/>
          </a:prstGeom>
          <a:noFill/>
          <a:ln w="9525">
            <a:noFill/>
            <a:miter lim="800000"/>
            <a:headEnd/>
            <a:tailEnd/>
          </a:ln>
        </p:spPr>
      </p:pic>
      <p:sp>
        <p:nvSpPr>
          <p:cNvPr id="10" name="6 CuadroTexto"/>
          <p:cNvSpPr txBox="1">
            <a:spLocks noChangeArrowheads="1"/>
          </p:cNvSpPr>
          <p:nvPr/>
        </p:nvSpPr>
        <p:spPr bwMode="auto">
          <a:xfrm>
            <a:off x="6339512" y="5117531"/>
            <a:ext cx="3403816" cy="1384995"/>
          </a:xfrm>
          <a:prstGeom prst="rect">
            <a:avLst/>
          </a:prstGeom>
          <a:noFill/>
          <a:ln w="9525">
            <a:noFill/>
            <a:miter lim="800000"/>
            <a:headEnd/>
            <a:tailEnd/>
          </a:ln>
        </p:spPr>
        <p:txBody>
          <a:bodyPr wrap="none">
            <a:spAutoFit/>
          </a:bodyPr>
          <a:lstStyle/>
          <a:p>
            <a:pPr algn="ctr" eaLnBrk="1" hangingPunct="1"/>
            <a:r>
              <a:rPr lang="es-ES_tradnl" altLang="en-US" sz="1400" b="1" dirty="0">
                <a:solidFill>
                  <a:schemeClr val="bg1"/>
                </a:solidFill>
              </a:rPr>
              <a:t>Dr. PhD Pascual Valdez</a:t>
            </a:r>
          </a:p>
          <a:p>
            <a:pPr algn="ctr" eaLnBrk="1" hangingPunct="1"/>
            <a:r>
              <a:rPr lang="es-ES_tradnl" altLang="en-US" sz="1400" b="1" dirty="0">
                <a:solidFill>
                  <a:schemeClr val="bg1"/>
                </a:solidFill>
              </a:rPr>
              <a:t>Profesor Medicina Interna- UBA   y UNLAM</a:t>
            </a:r>
          </a:p>
          <a:p>
            <a:pPr algn="ctr" eaLnBrk="1" hangingPunct="1"/>
            <a:r>
              <a:rPr lang="es-ES_tradnl" altLang="en-US" sz="1400" b="1" dirty="0">
                <a:solidFill>
                  <a:schemeClr val="bg1"/>
                </a:solidFill>
              </a:rPr>
              <a:t>Director Carrera Medicina Crítica- UBA</a:t>
            </a:r>
          </a:p>
          <a:p>
            <a:pPr algn="ctr" eaLnBrk="1" hangingPunct="1"/>
            <a:r>
              <a:rPr lang="es-ES_tradnl" altLang="en-US" sz="1400" b="1" dirty="0">
                <a:solidFill>
                  <a:schemeClr val="bg1"/>
                </a:solidFill>
              </a:rPr>
              <a:t>Coordinador Carreras </a:t>
            </a:r>
            <a:r>
              <a:rPr lang="es-ES_tradnl" altLang="en-US" sz="1400" b="1" dirty="0" err="1">
                <a:solidFill>
                  <a:schemeClr val="bg1"/>
                </a:solidFill>
              </a:rPr>
              <a:t>Emergentología</a:t>
            </a:r>
            <a:r>
              <a:rPr lang="es-ES_tradnl" altLang="en-US" sz="1400" b="1" dirty="0">
                <a:solidFill>
                  <a:schemeClr val="bg1"/>
                </a:solidFill>
              </a:rPr>
              <a:t>- UBA</a:t>
            </a:r>
          </a:p>
          <a:p>
            <a:pPr algn="ctr" eaLnBrk="1" hangingPunct="1"/>
            <a:r>
              <a:rPr lang="es-ES_tradnl" altLang="en-US" sz="1400" b="1" dirty="0">
                <a:solidFill>
                  <a:schemeClr val="bg1"/>
                </a:solidFill>
              </a:rPr>
              <a:t>Director Carrera </a:t>
            </a:r>
            <a:r>
              <a:rPr lang="es-ES_tradnl" altLang="en-US" sz="1400" b="1" dirty="0" err="1">
                <a:solidFill>
                  <a:schemeClr val="bg1"/>
                </a:solidFill>
              </a:rPr>
              <a:t>Clinica</a:t>
            </a:r>
            <a:r>
              <a:rPr lang="es-ES_tradnl" altLang="en-US" sz="1400" b="1" dirty="0">
                <a:solidFill>
                  <a:schemeClr val="bg1"/>
                </a:solidFill>
              </a:rPr>
              <a:t> Médica - SAM</a:t>
            </a:r>
          </a:p>
          <a:p>
            <a:pPr algn="ctr" eaLnBrk="1" hangingPunct="1"/>
            <a:r>
              <a:rPr lang="es-ES_tradnl" altLang="en-US" sz="1400" b="1" dirty="0">
                <a:solidFill>
                  <a:schemeClr val="bg1"/>
                </a:solidFill>
              </a:rPr>
              <a:t>Presidente FIMI</a:t>
            </a:r>
          </a:p>
        </p:txBody>
      </p:sp>
    </p:spTree>
    <p:extLst>
      <p:ext uri="{BB962C8B-B14F-4D97-AF65-F5344CB8AC3E}">
        <p14:creationId xmlns:p14="http://schemas.microsoft.com/office/powerpoint/2010/main" val="301524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00CC"/>
                </a:solidFill>
              </a:rPr>
              <a:t>Beneficios</a:t>
            </a:r>
            <a:endParaRPr lang="en-US" dirty="0"/>
          </a:p>
        </p:txBody>
      </p:sp>
      <p:sp>
        <p:nvSpPr>
          <p:cNvPr id="3" name="Marcador de contenido 2"/>
          <p:cNvSpPr>
            <a:spLocks noGrp="1"/>
          </p:cNvSpPr>
          <p:nvPr>
            <p:ph idx="1"/>
          </p:nvPr>
        </p:nvSpPr>
        <p:spPr/>
        <p:txBody>
          <a:bodyPr>
            <a:normAutofit fontScale="92500" lnSpcReduction="10000"/>
          </a:bodyPr>
          <a:lstStyle/>
          <a:p>
            <a:r>
              <a:rPr lang="es-ES" dirty="0" err="1"/>
              <a:t>Venkatesh</a:t>
            </a:r>
            <a:r>
              <a:rPr lang="es-ES" dirty="0"/>
              <a:t> B. et al. concluyó que esta terapia se asocia a una </a:t>
            </a:r>
            <a:r>
              <a:rPr lang="es-ES" dirty="0">
                <a:solidFill>
                  <a:srgbClr val="C00000"/>
                </a:solidFill>
              </a:rPr>
              <a:t>duración más corta del episodio inicial de ventilación mecánica</a:t>
            </a:r>
            <a:r>
              <a:rPr lang="es-ES" dirty="0"/>
              <a:t>, lo que concuerda con </a:t>
            </a:r>
            <a:r>
              <a:rPr lang="es-ES" dirty="0" err="1"/>
              <a:t>Lian</a:t>
            </a:r>
            <a:r>
              <a:rPr lang="es-ES" dirty="0"/>
              <a:t> X. et al. , que demostró un aumento de días sin ventilación mecánica. </a:t>
            </a:r>
          </a:p>
          <a:p>
            <a:r>
              <a:rPr lang="es-ES" dirty="0" err="1"/>
              <a:t>Bagate</a:t>
            </a:r>
            <a:r>
              <a:rPr lang="es-ES" dirty="0"/>
              <a:t> F. et al., relacionó el uso de glucocorticoides con </a:t>
            </a:r>
            <a:r>
              <a:rPr lang="es-ES" dirty="0">
                <a:solidFill>
                  <a:srgbClr val="C00000"/>
                </a:solidFill>
              </a:rPr>
              <a:t>mejora de parámetros hemodinámicos</a:t>
            </a:r>
            <a:r>
              <a:rPr lang="es-ES" dirty="0"/>
              <a:t> como la presión arterial media, frecuencia cardíaca, </a:t>
            </a:r>
            <a:r>
              <a:rPr lang="es-ES" dirty="0" err="1"/>
              <a:t>poscarga</a:t>
            </a:r>
            <a:r>
              <a:rPr lang="es-ES" dirty="0"/>
              <a:t> de ventrículo izquierdo y aumento de contractilidad de ventrículo izquierdo. </a:t>
            </a:r>
          </a:p>
          <a:p>
            <a:r>
              <a:rPr lang="es-ES" dirty="0" err="1"/>
              <a:t>Venkatesh</a:t>
            </a:r>
            <a:r>
              <a:rPr lang="es-ES" dirty="0"/>
              <a:t> B. et al., que demostró que esta terapia se relaciona con </a:t>
            </a:r>
            <a:r>
              <a:rPr lang="es-ES" dirty="0">
                <a:solidFill>
                  <a:srgbClr val="C00000"/>
                </a:solidFill>
              </a:rPr>
              <a:t>reducción de necesidad de transfusiones </a:t>
            </a:r>
            <a:r>
              <a:rPr lang="es-ES" dirty="0"/>
              <a:t>sanguíneas. </a:t>
            </a:r>
            <a:endParaRPr lang="en-US" dirty="0"/>
          </a:p>
        </p:txBody>
      </p:sp>
    </p:spTree>
    <p:extLst>
      <p:ext uri="{BB962C8B-B14F-4D97-AF65-F5344CB8AC3E}">
        <p14:creationId xmlns:p14="http://schemas.microsoft.com/office/powerpoint/2010/main" val="111269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00CC"/>
                </a:solidFill>
              </a:rPr>
              <a:t>CORTICUS 2008</a:t>
            </a:r>
            <a:endParaRPr lang="en-US" dirty="0"/>
          </a:p>
        </p:txBody>
      </p:sp>
      <p:sp>
        <p:nvSpPr>
          <p:cNvPr id="3" name="Marcador de contenido 2"/>
          <p:cNvSpPr>
            <a:spLocks noGrp="1"/>
          </p:cNvSpPr>
          <p:nvPr>
            <p:ph idx="1"/>
          </p:nvPr>
        </p:nvSpPr>
        <p:spPr>
          <a:xfrm>
            <a:off x="496866" y="1401982"/>
            <a:ext cx="11085534" cy="1428900"/>
          </a:xfrm>
        </p:spPr>
        <p:txBody>
          <a:bodyPr>
            <a:normAutofit/>
          </a:bodyPr>
          <a:lstStyle/>
          <a:p>
            <a:r>
              <a:rPr lang="es-ES" dirty="0"/>
              <a:t>En 2008, </a:t>
            </a:r>
            <a:r>
              <a:rPr lang="es-ES" dirty="0" err="1"/>
              <a:t>Sprung</a:t>
            </a:r>
            <a:r>
              <a:rPr lang="es-ES" dirty="0"/>
              <a:t> y cols. realizaron el ensayo CORTICUS  </a:t>
            </a:r>
          </a:p>
          <a:p>
            <a:r>
              <a:rPr lang="es-ES" dirty="0" err="1">
                <a:solidFill>
                  <a:srgbClr val="C00000"/>
                </a:solidFill>
              </a:rPr>
              <a:t>pNS</a:t>
            </a:r>
            <a:r>
              <a:rPr lang="es-ES" dirty="0">
                <a:solidFill>
                  <a:srgbClr val="C00000"/>
                </a:solidFill>
              </a:rPr>
              <a:t> mortalidad  </a:t>
            </a:r>
          </a:p>
          <a:p>
            <a:pPr marL="0" indent="0">
              <a:buNone/>
            </a:pPr>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675071" y="3382999"/>
            <a:ext cx="6907329" cy="3107075"/>
          </a:xfrm>
          <a:prstGeom prst="rect">
            <a:avLst/>
          </a:prstGeom>
        </p:spPr>
      </p:pic>
      <p:sp>
        <p:nvSpPr>
          <p:cNvPr id="5" name="CuadroTexto 4"/>
          <p:cNvSpPr txBox="1"/>
          <p:nvPr/>
        </p:nvSpPr>
        <p:spPr>
          <a:xfrm>
            <a:off x="496865" y="2720544"/>
            <a:ext cx="3749457" cy="3816429"/>
          </a:xfrm>
          <a:prstGeom prst="rect">
            <a:avLst/>
          </a:prstGeom>
          <a:noFill/>
        </p:spPr>
        <p:txBody>
          <a:bodyPr wrap="square" rtlCol="0">
            <a:spAutoFit/>
          </a:bodyPr>
          <a:lstStyle/>
          <a:p>
            <a:pPr algn="ctr"/>
            <a:r>
              <a:rPr lang="es-ES" sz="2200" b="1" dirty="0">
                <a:solidFill>
                  <a:srgbClr val="FF0000"/>
                </a:solidFill>
              </a:rPr>
              <a:t>La hidrocortisona no mejoró la supervivencia ni la reversión del shock en pacientes con shock séptico, ni en general ni en pacientes que no respondieron a la </a:t>
            </a:r>
            <a:r>
              <a:rPr lang="es-ES" sz="2200" b="1" dirty="0" err="1">
                <a:solidFill>
                  <a:srgbClr val="FF0000"/>
                </a:solidFill>
              </a:rPr>
              <a:t>corticotropina</a:t>
            </a:r>
            <a:r>
              <a:rPr lang="es-ES" sz="2200" b="1" dirty="0">
                <a:solidFill>
                  <a:srgbClr val="FF0000"/>
                </a:solidFill>
              </a:rPr>
              <a:t>, aunque la </a:t>
            </a:r>
            <a:r>
              <a:rPr lang="es-ES" sz="2200" b="1" u="sng" dirty="0">
                <a:solidFill>
                  <a:srgbClr val="FF0000"/>
                </a:solidFill>
              </a:rPr>
              <a:t>hidrocortisona aceleró la reversión del shock en pacientes en quienes se revirtió el shock.</a:t>
            </a:r>
            <a:endParaRPr lang="en-US" sz="2200" b="1" u="sng" dirty="0">
              <a:solidFill>
                <a:srgbClr val="FF0000"/>
              </a:solidFill>
            </a:endParaRPr>
          </a:p>
        </p:txBody>
      </p:sp>
    </p:spTree>
    <p:extLst>
      <p:ext uri="{BB962C8B-B14F-4D97-AF65-F5344CB8AC3E}">
        <p14:creationId xmlns:p14="http://schemas.microsoft.com/office/powerpoint/2010/main" val="280748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733425" y="742950"/>
            <a:ext cx="10725150" cy="5372100"/>
          </a:xfrm>
          <a:prstGeom prst="rect">
            <a:avLst/>
          </a:prstGeom>
        </p:spPr>
      </p:pic>
      <p:sp>
        <p:nvSpPr>
          <p:cNvPr id="5" name="Rectángulo 4"/>
          <p:cNvSpPr/>
          <p:nvPr/>
        </p:nvSpPr>
        <p:spPr>
          <a:xfrm>
            <a:off x="733425" y="1049166"/>
            <a:ext cx="2392834" cy="4382780"/>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ángulo 5"/>
          <p:cNvSpPr/>
          <p:nvPr/>
        </p:nvSpPr>
        <p:spPr>
          <a:xfrm>
            <a:off x="10672377" y="1049166"/>
            <a:ext cx="786198" cy="4382780"/>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70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00CC"/>
                </a:solidFill>
              </a:rPr>
              <a:t>ADRENAL 2018</a:t>
            </a:r>
            <a:endParaRPr lang="en-US" dirty="0"/>
          </a:p>
        </p:txBody>
      </p:sp>
      <p:sp>
        <p:nvSpPr>
          <p:cNvPr id="3" name="Marcador de contenido 2"/>
          <p:cNvSpPr>
            <a:spLocks noGrp="1"/>
          </p:cNvSpPr>
          <p:nvPr>
            <p:ph idx="1"/>
          </p:nvPr>
        </p:nvSpPr>
        <p:spPr/>
        <p:txBody>
          <a:bodyPr>
            <a:normAutofit fontScale="85000" lnSpcReduction="20000"/>
          </a:bodyPr>
          <a:lstStyle/>
          <a:p>
            <a:r>
              <a:rPr lang="es-ES" dirty="0"/>
              <a:t>NEJM 2018. </a:t>
            </a:r>
            <a:r>
              <a:rPr lang="es-ES" dirty="0" err="1"/>
              <a:t>Venkatesh</a:t>
            </a:r>
            <a:r>
              <a:rPr lang="es-ES" dirty="0"/>
              <a:t> B. </a:t>
            </a:r>
            <a:r>
              <a:rPr lang="es-ES" dirty="0" err="1"/>
              <a:t>Finfer</a:t>
            </a:r>
            <a:r>
              <a:rPr lang="es-ES" dirty="0"/>
              <a:t> S. </a:t>
            </a:r>
          </a:p>
          <a:p>
            <a:r>
              <a:rPr lang="es-ES" dirty="0"/>
              <a:t>3800 Pacientes adultos mayores de 18 años con sepsis diagnosticada por 2 o más criterios de respuesta inflamatoria sistémica, con ventilación mecánica invasiva y con al menos un </a:t>
            </a:r>
            <a:r>
              <a:rPr lang="es-ES" dirty="0" err="1"/>
              <a:t>vasopresor</a:t>
            </a:r>
            <a:r>
              <a:rPr lang="es-ES" dirty="0"/>
              <a:t> o inotrópico en las últimas 4 horas </a:t>
            </a:r>
          </a:p>
          <a:p>
            <a:r>
              <a:rPr lang="es-ES" dirty="0"/>
              <a:t>ADRENAL, 2018 es el trabajo más grande realizado de </a:t>
            </a:r>
            <a:r>
              <a:rPr lang="es-ES" dirty="0" err="1"/>
              <a:t>corticoterapia</a:t>
            </a:r>
            <a:r>
              <a:rPr lang="es-ES" dirty="0"/>
              <a:t> en pacientes con sepsis </a:t>
            </a:r>
          </a:p>
          <a:p>
            <a:r>
              <a:rPr lang="es-ES" dirty="0"/>
              <a:t>3800 pacientes los cuales fueron asignados al azar a recibir hidrocortisona (200mg/ día por 7 días) vs placebo. </a:t>
            </a:r>
          </a:p>
          <a:p>
            <a:r>
              <a:rPr lang="es-ES" dirty="0" err="1">
                <a:solidFill>
                  <a:srgbClr val="C00000"/>
                </a:solidFill>
              </a:rPr>
              <a:t>pNS</a:t>
            </a:r>
            <a:r>
              <a:rPr lang="es-ES" dirty="0">
                <a:solidFill>
                  <a:srgbClr val="C00000"/>
                </a:solidFill>
              </a:rPr>
              <a:t> en mortalidad a 90 días, menor duración del choque (P&lt;0,001), menor estancia en cuidados intensivos</a:t>
            </a:r>
            <a:r>
              <a:rPr lang="en-US" dirty="0">
                <a:solidFill>
                  <a:srgbClr val="C00000"/>
                </a:solidFill>
              </a:rPr>
              <a:t> </a:t>
            </a:r>
            <a:r>
              <a:rPr lang="es-ES" dirty="0">
                <a:solidFill>
                  <a:srgbClr val="C00000"/>
                </a:solidFill>
              </a:rPr>
              <a:t>(P&lt;0,001) y menos días de ventilación mecánica (P&lt;0,001) en el grupo tratado con hidrocortisona</a:t>
            </a:r>
            <a:r>
              <a:rPr lang="es-ES" dirty="0"/>
              <a:t>.</a:t>
            </a:r>
            <a:endParaRPr lang="en-US" dirty="0"/>
          </a:p>
          <a:p>
            <a:pPr marL="0" indent="0">
              <a:buNone/>
            </a:pPr>
            <a:endParaRPr lang="en-US" dirty="0"/>
          </a:p>
        </p:txBody>
      </p:sp>
    </p:spTree>
    <p:extLst>
      <p:ext uri="{BB962C8B-B14F-4D97-AF65-F5344CB8AC3E}">
        <p14:creationId xmlns:p14="http://schemas.microsoft.com/office/powerpoint/2010/main" val="247076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983520" y="648858"/>
            <a:ext cx="9482653" cy="5784110"/>
          </a:xfrm>
          <a:prstGeom prst="rect">
            <a:avLst/>
          </a:prstGeom>
        </p:spPr>
      </p:pic>
    </p:spTree>
    <p:extLst>
      <p:ext uri="{BB962C8B-B14F-4D97-AF65-F5344CB8AC3E}">
        <p14:creationId xmlns:p14="http://schemas.microsoft.com/office/powerpoint/2010/main" val="60002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295918" y="245976"/>
            <a:ext cx="10144125" cy="828675"/>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519756" y="1152461"/>
            <a:ext cx="9753600" cy="628650"/>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548330" y="1948056"/>
            <a:ext cx="9639300" cy="476250"/>
          </a:xfrm>
          <a:prstGeom prst="rect">
            <a:avLst/>
          </a:prstGeom>
        </p:spPr>
      </p:pic>
      <p:pic>
        <p:nvPicPr>
          <p:cNvPr id="5" name="Imagen 4"/>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50000"/>
                    </a14:imgEffect>
                  </a14:imgLayer>
                </a14:imgProps>
              </a:ext>
            </a:extLst>
          </a:blip>
          <a:stretch>
            <a:fillRect/>
          </a:stretch>
        </p:blipFill>
        <p:spPr>
          <a:xfrm>
            <a:off x="595956" y="2688275"/>
            <a:ext cx="9601200" cy="400050"/>
          </a:xfrm>
          <a:prstGeom prst="rect">
            <a:avLst/>
          </a:prstGeom>
        </p:spPr>
      </p:pic>
      <p:pic>
        <p:nvPicPr>
          <p:cNvPr id="6" name="Imagen 5"/>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50000"/>
                    </a14:imgEffect>
                  </a14:imgLayer>
                </a14:imgProps>
              </a:ext>
            </a:extLst>
          </a:blip>
          <a:stretch>
            <a:fillRect/>
          </a:stretch>
        </p:blipFill>
        <p:spPr>
          <a:xfrm>
            <a:off x="519756" y="3312205"/>
            <a:ext cx="9705975" cy="676275"/>
          </a:xfrm>
          <a:prstGeom prst="rect">
            <a:avLst/>
          </a:prstGeom>
        </p:spPr>
      </p:pic>
      <p:pic>
        <p:nvPicPr>
          <p:cNvPr id="7" name="Imagen 6"/>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50000"/>
                    </a14:imgEffect>
                  </a14:imgLayer>
                </a14:imgProps>
              </a:ext>
            </a:extLst>
          </a:blip>
          <a:stretch>
            <a:fillRect/>
          </a:stretch>
        </p:blipFill>
        <p:spPr>
          <a:xfrm>
            <a:off x="648343" y="4212360"/>
            <a:ext cx="9791700" cy="590550"/>
          </a:xfrm>
          <a:prstGeom prst="rect">
            <a:avLst/>
          </a:prstGeom>
        </p:spPr>
      </p:pic>
      <p:sp>
        <p:nvSpPr>
          <p:cNvPr id="8" name="CuadroTexto 7"/>
          <p:cNvSpPr txBox="1"/>
          <p:nvPr/>
        </p:nvSpPr>
        <p:spPr>
          <a:xfrm>
            <a:off x="519756" y="5026790"/>
            <a:ext cx="1810111" cy="369332"/>
          </a:xfrm>
          <a:prstGeom prst="rect">
            <a:avLst/>
          </a:prstGeom>
          <a:noFill/>
        </p:spPr>
        <p:txBody>
          <a:bodyPr wrap="none" rtlCol="0">
            <a:spAutoFit/>
          </a:bodyPr>
          <a:lstStyle/>
          <a:p>
            <a:r>
              <a:rPr lang="es-ES" b="1" dirty="0"/>
              <a:t>SIN DIFERENCIAS</a:t>
            </a:r>
            <a:endParaRPr lang="en-US" b="1" dirty="0"/>
          </a:p>
        </p:txBody>
      </p:sp>
      <p:pic>
        <p:nvPicPr>
          <p:cNvPr id="9" name="Imagen 8"/>
          <p:cNvPicPr>
            <a:picLocks noChangeAspect="1"/>
          </p:cNvPicPr>
          <p:nvPr/>
        </p:nvPicPr>
        <p:blipFill>
          <a:blip r:embed="rId14">
            <a:extLst>
              <a:ext uri="{BEBA8EAE-BF5A-486C-A8C5-ECC9F3942E4B}">
                <a14:imgProps xmlns:a14="http://schemas.microsoft.com/office/drawing/2010/main">
                  <a14:imgLayer r:embed="rId15">
                    <a14:imgEffect>
                      <a14:brightnessContrast bright="-20000" contrast="50000"/>
                    </a14:imgEffect>
                  </a14:imgLayer>
                </a14:imgProps>
              </a:ext>
            </a:extLst>
          </a:blip>
          <a:stretch>
            <a:fillRect/>
          </a:stretch>
        </p:blipFill>
        <p:spPr>
          <a:xfrm>
            <a:off x="2419220" y="5026790"/>
            <a:ext cx="1990725" cy="1485900"/>
          </a:xfrm>
          <a:prstGeom prst="rect">
            <a:avLst/>
          </a:prstGeom>
        </p:spPr>
      </p:pic>
      <p:pic>
        <p:nvPicPr>
          <p:cNvPr id="10" name="Imagen 9"/>
          <p:cNvPicPr>
            <a:picLocks noChangeAspect="1"/>
          </p:cNvPicPr>
          <p:nvPr/>
        </p:nvPicPr>
        <p:blipFill>
          <a:blip r:embed="rId16">
            <a:extLst>
              <a:ext uri="{BEBA8EAE-BF5A-486C-A8C5-ECC9F3942E4B}">
                <a14:imgProps xmlns:a14="http://schemas.microsoft.com/office/drawing/2010/main">
                  <a14:imgLayer r:embed="rId17">
                    <a14:imgEffect>
                      <a14:brightnessContrast bright="-20000" contrast="50000"/>
                    </a14:imgEffect>
                  </a14:imgLayer>
                </a14:imgProps>
              </a:ext>
            </a:extLst>
          </a:blip>
          <a:stretch>
            <a:fillRect/>
          </a:stretch>
        </p:blipFill>
        <p:spPr>
          <a:xfrm>
            <a:off x="4688233" y="4979558"/>
            <a:ext cx="1981200" cy="495300"/>
          </a:xfrm>
          <a:prstGeom prst="rect">
            <a:avLst/>
          </a:prstGeom>
        </p:spPr>
      </p:pic>
      <p:pic>
        <p:nvPicPr>
          <p:cNvPr id="11" name="Imagen 10"/>
          <p:cNvPicPr>
            <a:picLocks noChangeAspect="1"/>
          </p:cNvPicPr>
          <p:nvPr/>
        </p:nvPicPr>
        <p:blipFill>
          <a:blip r:embed="rId18">
            <a:extLst>
              <a:ext uri="{BEBA8EAE-BF5A-486C-A8C5-ECC9F3942E4B}">
                <a14:imgProps xmlns:a14="http://schemas.microsoft.com/office/drawing/2010/main">
                  <a14:imgLayer r:embed="rId19">
                    <a14:imgEffect>
                      <a14:brightnessContrast bright="-20000" contrast="50000"/>
                    </a14:imgEffect>
                  </a14:imgLayer>
                </a14:imgProps>
              </a:ext>
            </a:extLst>
          </a:blip>
          <a:stretch>
            <a:fillRect/>
          </a:stretch>
        </p:blipFill>
        <p:spPr>
          <a:xfrm>
            <a:off x="4688233" y="5582236"/>
            <a:ext cx="2209800" cy="904875"/>
          </a:xfrm>
          <a:prstGeom prst="rect">
            <a:avLst/>
          </a:prstGeom>
        </p:spPr>
      </p:pic>
      <p:pic>
        <p:nvPicPr>
          <p:cNvPr id="12" name="Imagen 11"/>
          <p:cNvPicPr>
            <a:picLocks noChangeAspect="1"/>
          </p:cNvPicPr>
          <p:nvPr/>
        </p:nvPicPr>
        <p:blipFill>
          <a:blip r:embed="rId20">
            <a:extLst>
              <a:ext uri="{BEBA8EAE-BF5A-486C-A8C5-ECC9F3942E4B}">
                <a14:imgProps xmlns:a14="http://schemas.microsoft.com/office/drawing/2010/main">
                  <a14:imgLayer r:embed="rId21">
                    <a14:imgEffect>
                      <a14:brightnessContrast bright="-20000" contrast="50000"/>
                    </a14:imgEffect>
                  </a14:imgLayer>
                </a14:imgProps>
              </a:ext>
            </a:extLst>
          </a:blip>
          <a:stretch>
            <a:fillRect/>
          </a:stretch>
        </p:blipFill>
        <p:spPr>
          <a:xfrm>
            <a:off x="6811440" y="4619419"/>
            <a:ext cx="2247900" cy="2190750"/>
          </a:xfrm>
          <a:prstGeom prst="rect">
            <a:avLst/>
          </a:prstGeom>
        </p:spPr>
      </p:pic>
      <p:sp>
        <p:nvSpPr>
          <p:cNvPr id="13" name="Rectángulo 12"/>
          <p:cNvSpPr/>
          <p:nvPr/>
        </p:nvSpPr>
        <p:spPr>
          <a:xfrm>
            <a:off x="548330" y="283047"/>
            <a:ext cx="2507649" cy="4382780"/>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ángulo 13"/>
          <p:cNvSpPr/>
          <p:nvPr/>
        </p:nvSpPr>
        <p:spPr>
          <a:xfrm>
            <a:off x="9113914" y="283047"/>
            <a:ext cx="1578542" cy="4382780"/>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22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924" y="297771"/>
            <a:ext cx="8092390" cy="6362519"/>
          </a:xfrm>
          <a:prstGeom prst="rect">
            <a:avLst/>
          </a:prstGeom>
        </p:spPr>
      </p:pic>
      <p:pic>
        <p:nvPicPr>
          <p:cNvPr id="3" name="Imagen 2"/>
          <p:cNvPicPr>
            <a:picLocks noChangeAspect="1"/>
          </p:cNvPicPr>
          <p:nvPr/>
        </p:nvPicPr>
        <p:blipFill>
          <a:blip r:embed="rId3"/>
          <a:stretch>
            <a:fillRect/>
          </a:stretch>
        </p:blipFill>
        <p:spPr>
          <a:xfrm>
            <a:off x="7932651" y="622728"/>
            <a:ext cx="3324354" cy="676815"/>
          </a:xfrm>
          <a:prstGeom prst="rect">
            <a:avLst/>
          </a:prstGeom>
        </p:spPr>
      </p:pic>
      <p:sp>
        <p:nvSpPr>
          <p:cNvPr id="4" name="CuadroTexto 3"/>
          <p:cNvSpPr txBox="1"/>
          <p:nvPr/>
        </p:nvSpPr>
        <p:spPr>
          <a:xfrm>
            <a:off x="648537" y="961135"/>
            <a:ext cx="10484901" cy="5478423"/>
          </a:xfrm>
          <a:prstGeom prst="rect">
            <a:avLst/>
          </a:prstGeom>
          <a:solidFill>
            <a:schemeClr val="accent6">
              <a:lumMod val="60000"/>
              <a:lumOff val="40000"/>
            </a:schemeClr>
          </a:solidFill>
        </p:spPr>
        <p:txBody>
          <a:bodyPr wrap="square" rtlCol="0">
            <a:spAutoFit/>
          </a:bodyPr>
          <a:lstStyle/>
          <a:p>
            <a:pPr marL="457200" indent="-457200">
              <a:buFont typeface="Wingdings" panose="05000000000000000000" pitchFamily="2" charset="2"/>
              <a:buChar char="q"/>
            </a:pPr>
            <a:r>
              <a:rPr lang="es-ES" sz="3500" dirty="0"/>
              <a:t>16 </a:t>
            </a:r>
            <a:r>
              <a:rPr lang="es-ES" sz="3500" dirty="0" err="1"/>
              <a:t>metanálisis</a:t>
            </a:r>
            <a:r>
              <a:rPr lang="es-ES" sz="3500" dirty="0"/>
              <a:t> cumplieron los criterios de elegibilidad. </a:t>
            </a:r>
            <a:endParaRPr lang="en-US" sz="3500" dirty="0"/>
          </a:p>
          <a:p>
            <a:pPr marL="457200" indent="-457200">
              <a:buFont typeface="Wingdings" panose="05000000000000000000" pitchFamily="2" charset="2"/>
              <a:buChar char="q"/>
            </a:pPr>
            <a:r>
              <a:rPr lang="es-ES" sz="3500" dirty="0"/>
              <a:t>Ninguno de los estudios informó mejora significativa en la mortalidad (14 días y 90 días). </a:t>
            </a:r>
            <a:endParaRPr lang="en-US" sz="3500" dirty="0"/>
          </a:p>
          <a:p>
            <a:pPr marL="457200" indent="-457200">
              <a:buFont typeface="Wingdings" panose="05000000000000000000" pitchFamily="2" charset="2"/>
              <a:buChar char="q"/>
            </a:pPr>
            <a:r>
              <a:rPr lang="es-ES" sz="3500" dirty="0"/>
              <a:t>En 4 estudios se describió una </a:t>
            </a:r>
            <a:r>
              <a:rPr lang="es-ES" sz="3500" dirty="0">
                <a:solidFill>
                  <a:srgbClr val="C00000"/>
                </a:solidFill>
              </a:rPr>
              <a:t>reducción de mortalidad a los 28 días con un tratamiento prolongado con </a:t>
            </a:r>
            <a:r>
              <a:rPr lang="es-ES" sz="3500" dirty="0" err="1">
                <a:solidFill>
                  <a:srgbClr val="C00000"/>
                </a:solidFill>
              </a:rPr>
              <a:t>corticosteroides</a:t>
            </a:r>
            <a:r>
              <a:rPr lang="es-ES" sz="3500" dirty="0">
                <a:solidFill>
                  <a:srgbClr val="C00000"/>
                </a:solidFill>
              </a:rPr>
              <a:t> en dosis bajas (200-300 mg por 5 o más días), como asimismo de la mortalidad en la UCI y en el hospital y la duración de la estancia en la UCI con reducción en los eventos adversos de hiperglucemia e </a:t>
            </a:r>
            <a:r>
              <a:rPr lang="es-ES" sz="3500" dirty="0" err="1">
                <a:solidFill>
                  <a:srgbClr val="C00000"/>
                </a:solidFill>
              </a:rPr>
              <a:t>hipernatremia</a:t>
            </a:r>
            <a:r>
              <a:rPr lang="es-ES" sz="3500" dirty="0">
                <a:solidFill>
                  <a:srgbClr val="C00000"/>
                </a:solidFill>
              </a:rPr>
              <a:t>.</a:t>
            </a:r>
            <a:endParaRPr lang="en-US" sz="3500" dirty="0">
              <a:solidFill>
                <a:srgbClr val="C00000"/>
              </a:solidFill>
            </a:endParaRPr>
          </a:p>
        </p:txBody>
      </p:sp>
    </p:spTree>
    <p:extLst>
      <p:ext uri="{BB962C8B-B14F-4D97-AF65-F5344CB8AC3E}">
        <p14:creationId xmlns:p14="http://schemas.microsoft.com/office/powerpoint/2010/main" val="29950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00CC"/>
                </a:solidFill>
              </a:rPr>
              <a:t>APROCCHSS 2018</a:t>
            </a:r>
            <a:endParaRPr lang="en-US" dirty="0"/>
          </a:p>
        </p:txBody>
      </p:sp>
      <p:sp>
        <p:nvSpPr>
          <p:cNvPr id="3" name="Marcador de contenido 2"/>
          <p:cNvSpPr>
            <a:spLocks noGrp="1"/>
          </p:cNvSpPr>
          <p:nvPr>
            <p:ph idx="1"/>
          </p:nvPr>
        </p:nvSpPr>
        <p:spPr/>
        <p:txBody>
          <a:bodyPr>
            <a:normAutofit lnSpcReduction="10000"/>
          </a:bodyPr>
          <a:lstStyle/>
          <a:p>
            <a:r>
              <a:rPr lang="es-ES" dirty="0"/>
              <a:t>Estudio APROCCHSS, 2018  un ensayo aleatorizado, </a:t>
            </a:r>
            <a:r>
              <a:rPr lang="es-ES" dirty="0" err="1"/>
              <a:t>multicéntrico</a:t>
            </a:r>
            <a:r>
              <a:rPr lang="es-ES" dirty="0"/>
              <a:t>, , que incluyó a 1241 pacientes (médicos o quirúrgicos) con choque séptico, los cuales fueron asignados a recibir Hidrocortisona más  </a:t>
            </a:r>
            <a:r>
              <a:rPr lang="es-ES" dirty="0" err="1"/>
              <a:t>Fludrocortisona</a:t>
            </a:r>
            <a:r>
              <a:rPr lang="es-ES" dirty="0"/>
              <a:t> (200mg/día y 50mcg/día respectivamente) o placebo. </a:t>
            </a:r>
          </a:p>
          <a:p>
            <a:r>
              <a:rPr lang="es-ES" dirty="0"/>
              <a:t>Se encontró beneficio en </a:t>
            </a:r>
            <a:r>
              <a:rPr lang="es-ES" dirty="0">
                <a:solidFill>
                  <a:srgbClr val="C00000"/>
                </a:solidFill>
              </a:rPr>
              <a:t>reducción de mortalidad</a:t>
            </a:r>
            <a:r>
              <a:rPr lang="en-US" dirty="0">
                <a:solidFill>
                  <a:srgbClr val="C00000"/>
                </a:solidFill>
              </a:rPr>
              <a:t> </a:t>
            </a:r>
            <a:r>
              <a:rPr lang="es-ES" dirty="0">
                <a:solidFill>
                  <a:srgbClr val="C00000"/>
                </a:solidFill>
              </a:rPr>
              <a:t>en el grupo tratado con corticoides</a:t>
            </a:r>
            <a:r>
              <a:rPr lang="es-ES" dirty="0"/>
              <a:t>, PERO tenían: </a:t>
            </a:r>
            <a:r>
              <a:rPr lang="es-ES" dirty="0">
                <a:solidFill>
                  <a:srgbClr val="0000CC"/>
                </a:solidFill>
              </a:rPr>
              <a:t>menor severidad, con menores dosis de </a:t>
            </a:r>
            <a:r>
              <a:rPr lang="es-ES" dirty="0" err="1">
                <a:solidFill>
                  <a:srgbClr val="0000CC"/>
                </a:solidFill>
              </a:rPr>
              <a:t>vasopresores</a:t>
            </a:r>
            <a:r>
              <a:rPr lang="es-ES" dirty="0">
                <a:solidFill>
                  <a:srgbClr val="0000CC"/>
                </a:solidFill>
              </a:rPr>
              <a:t>, menor porcentaje de infecciones </a:t>
            </a:r>
            <a:r>
              <a:rPr lang="es-ES" dirty="0" err="1">
                <a:solidFill>
                  <a:srgbClr val="0000CC"/>
                </a:solidFill>
              </a:rPr>
              <a:t>intraabdominales</a:t>
            </a:r>
            <a:r>
              <a:rPr lang="es-ES" dirty="0">
                <a:solidFill>
                  <a:srgbClr val="0000CC"/>
                </a:solidFill>
              </a:rPr>
              <a:t> y más infecciones pulmonares</a:t>
            </a:r>
            <a:r>
              <a:rPr lang="es-ES" dirty="0"/>
              <a:t>.</a:t>
            </a:r>
            <a:endParaRPr lang="en-US" dirty="0"/>
          </a:p>
          <a:p>
            <a:pPr marL="0" indent="0">
              <a:buNone/>
            </a:pPr>
            <a:endParaRPr lang="en-US" dirty="0"/>
          </a:p>
        </p:txBody>
      </p:sp>
    </p:spTree>
    <p:extLst>
      <p:ext uri="{BB962C8B-B14F-4D97-AF65-F5344CB8AC3E}">
        <p14:creationId xmlns:p14="http://schemas.microsoft.com/office/powerpoint/2010/main" val="76420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solidFill>
                  <a:srgbClr val="0000CC"/>
                </a:solidFill>
              </a:rPr>
              <a:t>Rygard</a:t>
            </a:r>
            <a:r>
              <a:rPr lang="es-ES" b="1" dirty="0">
                <a:solidFill>
                  <a:srgbClr val="0000CC"/>
                </a:solidFill>
              </a:rPr>
              <a:t> 2018</a:t>
            </a:r>
            <a:endParaRPr lang="en-US" dirty="0"/>
          </a:p>
        </p:txBody>
      </p:sp>
      <p:sp>
        <p:nvSpPr>
          <p:cNvPr id="3" name="Marcador de contenido 2"/>
          <p:cNvSpPr>
            <a:spLocks noGrp="1"/>
          </p:cNvSpPr>
          <p:nvPr>
            <p:ph idx="1"/>
          </p:nvPr>
        </p:nvSpPr>
        <p:spPr/>
        <p:txBody>
          <a:bodyPr>
            <a:normAutofit/>
          </a:bodyPr>
          <a:lstStyle/>
          <a:p>
            <a:r>
              <a:rPr lang="es-ES" dirty="0"/>
              <a:t>Un </a:t>
            </a:r>
            <a:r>
              <a:rPr lang="es-ES" dirty="0" err="1"/>
              <a:t>metanálisis</a:t>
            </a:r>
            <a:r>
              <a:rPr lang="es-ES" dirty="0"/>
              <a:t> del 2018  (</a:t>
            </a:r>
            <a:r>
              <a:rPr lang="es-ES" dirty="0" err="1"/>
              <a:t>Rygård</a:t>
            </a:r>
            <a:r>
              <a:rPr lang="es-ES" dirty="0"/>
              <a:t> SL et </a:t>
            </a:r>
            <a:r>
              <a:rPr lang="es-ES" dirty="0" err="1"/>
              <a:t>aL</a:t>
            </a:r>
            <a:r>
              <a:rPr lang="es-ES" dirty="0"/>
              <a:t>, </a:t>
            </a:r>
            <a:r>
              <a:rPr lang="es-ES" dirty="0" err="1"/>
              <a:t>Intensive</a:t>
            </a:r>
            <a:r>
              <a:rPr lang="es-ES" dirty="0"/>
              <a:t> </a:t>
            </a:r>
            <a:r>
              <a:rPr lang="es-ES" dirty="0" err="1"/>
              <a:t>Care</a:t>
            </a:r>
            <a:r>
              <a:rPr lang="es-ES" dirty="0"/>
              <a:t> </a:t>
            </a:r>
            <a:r>
              <a:rPr lang="es-ES" dirty="0" err="1"/>
              <a:t>Med</a:t>
            </a:r>
            <a:r>
              <a:rPr lang="es-ES" dirty="0"/>
              <a:t>) que incluyó 22 ensayos, 7297 pacientes</a:t>
            </a:r>
            <a:r>
              <a:rPr lang="en-US" dirty="0"/>
              <a:t> </a:t>
            </a:r>
            <a:r>
              <a:rPr lang="es-ES" dirty="0"/>
              <a:t>demostró que, comparado con placebo, </a:t>
            </a:r>
            <a:r>
              <a:rPr lang="es-ES" dirty="0">
                <a:solidFill>
                  <a:srgbClr val="C00000"/>
                </a:solidFill>
              </a:rPr>
              <a:t>la terapia con corticoides no disminuyó la mortalidad a corto o a largo plazo</a:t>
            </a:r>
            <a:r>
              <a:rPr lang="es-ES" dirty="0"/>
              <a:t>, sin embargo, presentó </a:t>
            </a:r>
            <a:r>
              <a:rPr lang="es-ES" dirty="0">
                <a:solidFill>
                  <a:srgbClr val="C00000"/>
                </a:solidFill>
              </a:rPr>
              <a:t>menor duración del choque </a:t>
            </a:r>
            <a:r>
              <a:rPr lang="es-ES" dirty="0"/>
              <a:t>(-1.52 días; 95% CI), </a:t>
            </a:r>
            <a:r>
              <a:rPr lang="es-ES" dirty="0">
                <a:solidFill>
                  <a:srgbClr val="C00000"/>
                </a:solidFill>
              </a:rPr>
              <a:t>menor estancia en cuidados intensivos </a:t>
            </a:r>
            <a:r>
              <a:rPr lang="es-ES" dirty="0"/>
              <a:t>(-1.38 días; 95% CI), </a:t>
            </a:r>
            <a:r>
              <a:rPr lang="es-ES" dirty="0">
                <a:solidFill>
                  <a:srgbClr val="C00000"/>
                </a:solidFill>
              </a:rPr>
              <a:t>menor duración de ventilación mecánica </a:t>
            </a:r>
            <a:r>
              <a:rPr lang="es-ES" dirty="0"/>
              <a:t>(-0.75 días; 95% CI). </a:t>
            </a:r>
            <a:endParaRPr lang="en-US" dirty="0"/>
          </a:p>
          <a:p>
            <a:pPr marL="0" indent="0">
              <a:buNone/>
            </a:pPr>
            <a:endParaRPr lang="en-US" dirty="0"/>
          </a:p>
        </p:txBody>
      </p:sp>
    </p:spTree>
    <p:extLst>
      <p:ext uri="{BB962C8B-B14F-4D97-AF65-F5344CB8AC3E}">
        <p14:creationId xmlns:p14="http://schemas.microsoft.com/office/powerpoint/2010/main" val="210949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16688" y="308058"/>
            <a:ext cx="8058150" cy="2676525"/>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4958840" y="2575794"/>
            <a:ext cx="5314950" cy="352425"/>
          </a:xfrm>
          <a:prstGeom prst="rect">
            <a:avLst/>
          </a:prstGeom>
        </p:spPr>
      </p:pic>
      <p:sp>
        <p:nvSpPr>
          <p:cNvPr id="5" name="Marcador de contenido 2"/>
          <p:cNvSpPr txBox="1">
            <a:spLocks/>
          </p:cNvSpPr>
          <p:nvPr/>
        </p:nvSpPr>
        <p:spPr>
          <a:xfrm>
            <a:off x="416688" y="3319397"/>
            <a:ext cx="11257570" cy="314403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dirty="0"/>
              <a:t>El uso de glucocorticoides </a:t>
            </a:r>
            <a:r>
              <a:rPr lang="es-ES" sz="2400" dirty="0">
                <a:solidFill>
                  <a:srgbClr val="C00000"/>
                </a:solidFill>
              </a:rPr>
              <a:t>no tiene impacto en la mortalidad a 28 y a los 90 días, pero puede influir favorablemente en la mortalidad en UCI y mortalidad hospitalaria en pacientes con shock séptico refractario. </a:t>
            </a:r>
          </a:p>
          <a:p>
            <a:r>
              <a:rPr lang="es-ES" sz="2400" dirty="0"/>
              <a:t>Se asocia a un </a:t>
            </a:r>
            <a:r>
              <a:rPr lang="es-ES" sz="2400" dirty="0">
                <a:solidFill>
                  <a:srgbClr val="C00000"/>
                </a:solidFill>
              </a:rPr>
              <a:t>tiempo más corto hasta la resolución del shock, tiempo en UCI y estancia hospitalaria, y disminuye el tiempo en ventilación mecánica</a:t>
            </a:r>
            <a:r>
              <a:rPr lang="es-ES" sz="2400" dirty="0"/>
              <a:t>. </a:t>
            </a:r>
          </a:p>
          <a:p>
            <a:r>
              <a:rPr lang="es-ES" sz="2400" dirty="0"/>
              <a:t>Puede </a:t>
            </a:r>
            <a:r>
              <a:rPr lang="es-ES" sz="2400" dirty="0">
                <a:solidFill>
                  <a:srgbClr val="C00000"/>
                </a:solidFill>
              </a:rPr>
              <a:t>mejorar ciertos parámetros hemodinámicos </a:t>
            </a:r>
            <a:r>
              <a:rPr lang="es-ES" sz="2400" dirty="0"/>
              <a:t>como la presión arterial media, frecuencia cardíaca, </a:t>
            </a:r>
            <a:r>
              <a:rPr lang="es-ES" sz="2400" dirty="0" err="1"/>
              <a:t>poscarga</a:t>
            </a:r>
            <a:r>
              <a:rPr lang="es-ES" sz="2400" dirty="0"/>
              <a:t> de ventrículo izquierdo y aumento de contractilidad de ventrículo izquierdo. </a:t>
            </a:r>
            <a:endParaRPr lang="en-US" sz="2400" dirty="0"/>
          </a:p>
        </p:txBody>
      </p:sp>
    </p:spTree>
    <p:extLst>
      <p:ext uri="{BB962C8B-B14F-4D97-AF65-F5344CB8AC3E}">
        <p14:creationId xmlns:p14="http://schemas.microsoft.com/office/powerpoint/2010/main" val="336905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E01266CF-35E6-7F3A-DD23-4098B0EF8CB2}"/>
              </a:ext>
            </a:extLst>
          </p:cNvPr>
          <p:cNvPicPr>
            <a:picLocks noChangeAspect="1"/>
          </p:cNvPicPr>
          <p:nvPr/>
        </p:nvPicPr>
        <p:blipFill>
          <a:blip r:embed="rId2"/>
          <a:stretch>
            <a:fillRect/>
          </a:stretch>
        </p:blipFill>
        <p:spPr>
          <a:xfrm>
            <a:off x="1332226" y="39804"/>
            <a:ext cx="10458718" cy="1561796"/>
          </a:xfrm>
          <a:prstGeom prst="rect">
            <a:avLst/>
          </a:prstGeom>
        </p:spPr>
      </p:pic>
      <p:sp>
        <p:nvSpPr>
          <p:cNvPr id="6" name="Elipse 5">
            <a:extLst>
              <a:ext uri="{FF2B5EF4-FFF2-40B4-BE49-F238E27FC236}">
                <a16:creationId xmlns:a16="http://schemas.microsoft.com/office/drawing/2014/main" id="{7340531A-C747-6EB0-8671-38BB0B9A2BE3}"/>
              </a:ext>
            </a:extLst>
          </p:cNvPr>
          <p:cNvSpPr/>
          <p:nvPr/>
        </p:nvSpPr>
        <p:spPr>
          <a:xfrm>
            <a:off x="4285144" y="2747389"/>
            <a:ext cx="2410691" cy="195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Sepsis y sus controversias</a:t>
            </a:r>
          </a:p>
        </p:txBody>
      </p:sp>
      <p:sp>
        <p:nvSpPr>
          <p:cNvPr id="7" name="Título 1">
            <a:extLst>
              <a:ext uri="{FF2B5EF4-FFF2-40B4-BE49-F238E27FC236}">
                <a16:creationId xmlns:a16="http://schemas.microsoft.com/office/drawing/2014/main" id="{844C8EB7-F74B-FB5D-8226-6B6FDBB89F53}"/>
              </a:ext>
            </a:extLst>
          </p:cNvPr>
          <p:cNvSpPr txBox="1">
            <a:spLocks/>
          </p:cNvSpPr>
          <p:nvPr/>
        </p:nvSpPr>
        <p:spPr>
          <a:xfrm>
            <a:off x="236933" y="2329749"/>
            <a:ext cx="4048213" cy="1400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accent1"/>
                </a:solidFill>
                <a:latin typeface="Abadi MT Condensed Light" panose="020B0306030101010103" pitchFamily="34" charset="77"/>
                <a:cs typeface="GillSans" panose="020B0502020104020203" pitchFamily="34" charset="-79"/>
              </a:rPr>
              <a:t>Does the new sepsis definition improve early diagnosis and management? </a:t>
            </a:r>
            <a:br>
              <a:rPr lang="es-MX" sz="2000" dirty="0">
                <a:solidFill>
                  <a:schemeClr val="accent1"/>
                </a:solidFill>
                <a:latin typeface="Abadi MT Condensed Light" panose="020B0306030101010103" pitchFamily="34" charset="77"/>
              </a:rPr>
            </a:br>
            <a:endParaRPr lang="es-MX" sz="2000" b="1" dirty="0">
              <a:solidFill>
                <a:schemeClr val="accent1"/>
              </a:solidFill>
              <a:latin typeface="Abadi MT Condensed Light" panose="020B0306030101010103" pitchFamily="34" charset="77"/>
            </a:endParaRPr>
          </a:p>
        </p:txBody>
      </p:sp>
      <p:sp>
        <p:nvSpPr>
          <p:cNvPr id="9" name="CuadroTexto 8">
            <a:extLst>
              <a:ext uri="{FF2B5EF4-FFF2-40B4-BE49-F238E27FC236}">
                <a16:creationId xmlns:a16="http://schemas.microsoft.com/office/drawing/2014/main" id="{B96E14F0-0918-E1FC-757D-EDA65919462A}"/>
              </a:ext>
            </a:extLst>
          </p:cNvPr>
          <p:cNvSpPr txBox="1"/>
          <p:nvPr/>
        </p:nvSpPr>
        <p:spPr>
          <a:xfrm>
            <a:off x="681620" y="3152001"/>
            <a:ext cx="3158837" cy="276999"/>
          </a:xfrm>
          <a:prstGeom prst="rect">
            <a:avLst/>
          </a:prstGeom>
          <a:noFill/>
        </p:spPr>
        <p:txBody>
          <a:bodyPr wrap="square">
            <a:spAutoFit/>
          </a:bodyPr>
          <a:lstStyle/>
          <a:p>
            <a:r>
              <a:rPr lang="es-MX" sz="1200" i="1" dirty="0">
                <a:effectLst/>
                <a:latin typeface="GillSansMT"/>
              </a:rPr>
              <a:t>J R Coll Physicians Edinb </a:t>
            </a:r>
            <a:r>
              <a:rPr lang="es-MX" sz="1200" dirty="0">
                <a:effectLst/>
                <a:latin typeface="GillSansMT"/>
              </a:rPr>
              <a:t>2016; 46: 263–9 </a:t>
            </a:r>
            <a:endParaRPr lang="es-MX" sz="1200" dirty="0"/>
          </a:p>
        </p:txBody>
      </p:sp>
      <p:pic>
        <p:nvPicPr>
          <p:cNvPr id="11" name="Imagen 10">
            <a:extLst>
              <a:ext uri="{FF2B5EF4-FFF2-40B4-BE49-F238E27FC236}">
                <a16:creationId xmlns:a16="http://schemas.microsoft.com/office/drawing/2014/main" id="{231AC55B-C622-5529-206D-0B463CC3B6DA}"/>
              </a:ext>
            </a:extLst>
          </p:cNvPr>
          <p:cNvPicPr>
            <a:picLocks noChangeAspect="1"/>
          </p:cNvPicPr>
          <p:nvPr/>
        </p:nvPicPr>
        <p:blipFill>
          <a:blip r:embed="rId3"/>
          <a:stretch>
            <a:fillRect/>
          </a:stretch>
        </p:blipFill>
        <p:spPr>
          <a:xfrm>
            <a:off x="490494" y="4355923"/>
            <a:ext cx="4048213" cy="1860698"/>
          </a:xfrm>
          <a:prstGeom prst="rect">
            <a:avLst/>
          </a:prstGeom>
        </p:spPr>
      </p:pic>
      <p:pic>
        <p:nvPicPr>
          <p:cNvPr id="12" name="Marcador de contenido 4">
            <a:extLst>
              <a:ext uri="{FF2B5EF4-FFF2-40B4-BE49-F238E27FC236}">
                <a16:creationId xmlns:a16="http://schemas.microsoft.com/office/drawing/2014/main" id="{1C42B52D-F833-D531-BC21-2BCE3F19BC08}"/>
              </a:ext>
            </a:extLst>
          </p:cNvPr>
          <p:cNvPicPr>
            <a:picLocks noChangeAspect="1"/>
          </p:cNvPicPr>
          <p:nvPr/>
        </p:nvPicPr>
        <p:blipFill>
          <a:blip r:embed="rId4"/>
          <a:stretch>
            <a:fillRect/>
          </a:stretch>
        </p:blipFill>
        <p:spPr>
          <a:xfrm>
            <a:off x="8013682" y="2329749"/>
            <a:ext cx="3708912" cy="1561796"/>
          </a:xfrm>
          <a:prstGeom prst="rect">
            <a:avLst/>
          </a:prstGeom>
        </p:spPr>
      </p:pic>
      <p:pic>
        <p:nvPicPr>
          <p:cNvPr id="13" name="Marcador de contenido 4">
            <a:extLst>
              <a:ext uri="{FF2B5EF4-FFF2-40B4-BE49-F238E27FC236}">
                <a16:creationId xmlns:a16="http://schemas.microsoft.com/office/drawing/2014/main" id="{8BCEDB92-AD5E-048A-DC27-E26FAC33AB3C}"/>
              </a:ext>
            </a:extLst>
          </p:cNvPr>
          <p:cNvPicPr>
            <a:picLocks noChangeAspect="1"/>
          </p:cNvPicPr>
          <p:nvPr/>
        </p:nvPicPr>
        <p:blipFill>
          <a:blip r:embed="rId5"/>
          <a:stretch>
            <a:fillRect/>
          </a:stretch>
        </p:blipFill>
        <p:spPr>
          <a:xfrm>
            <a:off x="7749543" y="4720900"/>
            <a:ext cx="4237191" cy="1430946"/>
          </a:xfrm>
          <a:prstGeom prst="rect">
            <a:avLst/>
          </a:prstGeom>
        </p:spPr>
      </p:pic>
      <p:sp>
        <p:nvSpPr>
          <p:cNvPr id="3" name="Rectángulo redondeado 2">
            <a:extLst>
              <a:ext uri="{FF2B5EF4-FFF2-40B4-BE49-F238E27FC236}">
                <a16:creationId xmlns:a16="http://schemas.microsoft.com/office/drawing/2014/main" id="{0B943C5C-4494-E668-982A-F49FD4220540}"/>
              </a:ext>
            </a:extLst>
          </p:cNvPr>
          <p:cNvSpPr/>
          <p:nvPr/>
        </p:nvSpPr>
        <p:spPr>
          <a:xfrm>
            <a:off x="7885970" y="4705933"/>
            <a:ext cx="4041401" cy="1531917"/>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1081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6829" y="4273546"/>
            <a:ext cx="10509335" cy="1200329"/>
          </a:xfrm>
          <a:prstGeom prst="rect">
            <a:avLst/>
          </a:prstGeom>
          <a:solidFill>
            <a:schemeClr val="bg1"/>
          </a:solidFill>
        </p:spPr>
        <p:txBody>
          <a:bodyPr wrap="square" rtlCol="0">
            <a:spAutoFit/>
          </a:bodyPr>
          <a:lstStyle/>
          <a:p>
            <a:r>
              <a:rPr lang="es-ES" b="1" dirty="0" err="1"/>
              <a:t>Annane</a:t>
            </a:r>
            <a:r>
              <a:rPr lang="es-ES" b="1" dirty="0"/>
              <a:t> D, </a:t>
            </a:r>
            <a:r>
              <a:rPr lang="es-ES" b="1" dirty="0" err="1"/>
              <a:t>Briegel</a:t>
            </a:r>
            <a:r>
              <a:rPr lang="es-ES" b="1" dirty="0"/>
              <a:t> J, </a:t>
            </a:r>
            <a:r>
              <a:rPr lang="es-ES" b="1" dirty="0" err="1"/>
              <a:t>Granton</a:t>
            </a:r>
            <a:r>
              <a:rPr lang="es-ES" b="1" dirty="0"/>
              <a:t> D, </a:t>
            </a:r>
            <a:r>
              <a:rPr lang="es-ES" b="1" dirty="0" err="1"/>
              <a:t>Bellissant</a:t>
            </a:r>
            <a:r>
              <a:rPr lang="es-ES" b="1" dirty="0"/>
              <a:t> E, </a:t>
            </a:r>
            <a:r>
              <a:rPr lang="es-ES" b="1" dirty="0" err="1"/>
              <a:t>Bollaert</a:t>
            </a:r>
            <a:r>
              <a:rPr lang="es-ES" b="1" dirty="0"/>
              <a:t> PE, </a:t>
            </a:r>
            <a:r>
              <a:rPr lang="es-ES" b="1" dirty="0" err="1"/>
              <a:t>Keh</a:t>
            </a:r>
            <a:r>
              <a:rPr lang="es-ES" b="1" dirty="0"/>
              <a:t> D, </a:t>
            </a:r>
            <a:r>
              <a:rPr lang="es-ES" b="1" dirty="0" err="1"/>
              <a:t>Kupfer</a:t>
            </a:r>
            <a:r>
              <a:rPr lang="es-ES" b="1" dirty="0"/>
              <a:t> Y, </a:t>
            </a:r>
            <a:r>
              <a:rPr lang="es-ES" b="1" dirty="0" err="1"/>
              <a:t>Pirracchio</a:t>
            </a:r>
            <a:r>
              <a:rPr lang="es-ES" b="1" dirty="0"/>
              <a:t> R, </a:t>
            </a:r>
            <a:r>
              <a:rPr lang="es-ES" b="1" dirty="0" err="1"/>
              <a:t>Rochwerg</a:t>
            </a:r>
            <a:r>
              <a:rPr lang="es-ES" b="1" dirty="0"/>
              <a:t> B. </a:t>
            </a:r>
            <a:r>
              <a:rPr lang="es-ES" b="1" dirty="0" err="1"/>
              <a:t>Corticosteroides</a:t>
            </a:r>
            <a:r>
              <a:rPr lang="es-ES" b="1" dirty="0"/>
              <a:t> para el tratamiento de la sepsis en niños y adultos. Base de datos Cochrane de revisiones sistemáticas </a:t>
            </a:r>
            <a:r>
              <a:rPr lang="es-ES" b="1" dirty="0">
                <a:solidFill>
                  <a:srgbClr val="FF0000"/>
                </a:solidFill>
              </a:rPr>
              <a:t>2025</a:t>
            </a:r>
            <a:r>
              <a:rPr lang="es-ES" b="1" dirty="0"/>
              <a:t>, número 6. Arte. No.: CD002243. </a:t>
            </a:r>
            <a:r>
              <a:rPr lang="en-US" b="1" dirty="0"/>
              <a:t>DOI: 10.1002/14651858.CD002243.pub5</a:t>
            </a:r>
          </a:p>
          <a:p>
            <a:endParaRPr lang="en-US" dirty="0"/>
          </a:p>
        </p:txBody>
      </p:sp>
      <p:pic>
        <p:nvPicPr>
          <p:cNvPr id="3" name="Imagen 2"/>
          <p:cNvPicPr>
            <a:picLocks noChangeAspect="1"/>
          </p:cNvPicPr>
          <p:nvPr/>
        </p:nvPicPr>
        <p:blipFill>
          <a:blip r:embed="rId2"/>
          <a:stretch>
            <a:fillRect/>
          </a:stretch>
        </p:blipFill>
        <p:spPr>
          <a:xfrm>
            <a:off x="516829" y="751496"/>
            <a:ext cx="9392448" cy="3119046"/>
          </a:xfrm>
          <a:prstGeom prst="rect">
            <a:avLst/>
          </a:prstGeom>
        </p:spPr>
      </p:pic>
      <p:sp>
        <p:nvSpPr>
          <p:cNvPr id="6" name="CuadroTexto 5"/>
          <p:cNvSpPr txBox="1"/>
          <p:nvPr/>
        </p:nvSpPr>
        <p:spPr>
          <a:xfrm>
            <a:off x="516829" y="5638884"/>
            <a:ext cx="6751529" cy="923330"/>
          </a:xfrm>
          <a:prstGeom prst="rect">
            <a:avLst/>
          </a:prstGeom>
          <a:solidFill>
            <a:srgbClr val="FFFF00"/>
          </a:solidFill>
        </p:spPr>
        <p:txBody>
          <a:bodyPr wrap="square" rtlCol="0">
            <a:spAutoFit/>
          </a:bodyPr>
          <a:lstStyle/>
          <a:p>
            <a:r>
              <a:rPr lang="es-ES" b="1" dirty="0"/>
              <a:t>Original 2004 y Actualizaciones 2010-2015-2019</a:t>
            </a:r>
          </a:p>
          <a:p>
            <a:r>
              <a:rPr lang="es-ES" b="1" dirty="0"/>
              <a:t>Esta actualización es con búsqueda hasta </a:t>
            </a:r>
            <a:r>
              <a:rPr lang="es-ES" b="1" u="sng" dirty="0"/>
              <a:t>diciembre 2023</a:t>
            </a:r>
          </a:p>
          <a:p>
            <a:r>
              <a:rPr lang="es-ES" b="1" dirty="0"/>
              <a:t>Ultima búsqueda diciembre 2024, PERO AUN NO PUBLICADA</a:t>
            </a:r>
          </a:p>
        </p:txBody>
      </p:sp>
      <p:sp>
        <p:nvSpPr>
          <p:cNvPr id="5" name="Marcador de contenido 2"/>
          <p:cNvSpPr txBox="1">
            <a:spLocks/>
          </p:cNvSpPr>
          <p:nvPr/>
        </p:nvSpPr>
        <p:spPr>
          <a:xfrm>
            <a:off x="516829" y="1772569"/>
            <a:ext cx="10972800" cy="4525963"/>
          </a:xfrm>
          <a:prstGeom prst="rect">
            <a:avLst/>
          </a:prstGeom>
          <a:solidFill>
            <a:schemeClr val="accent3">
              <a:lumMod val="40000"/>
              <a:lumOff val="60000"/>
            </a:schemeClr>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3600" dirty="0"/>
              <a:t>La evidencia de certeza moderada indica que los </a:t>
            </a:r>
            <a:r>
              <a:rPr lang="es-ES" sz="3600" dirty="0" err="1"/>
              <a:t>corticosteroides</a:t>
            </a:r>
            <a:r>
              <a:rPr lang="es-ES" sz="3600" dirty="0"/>
              <a:t> </a:t>
            </a:r>
            <a:r>
              <a:rPr lang="es-ES" sz="3600" dirty="0">
                <a:solidFill>
                  <a:srgbClr val="C00000"/>
                </a:solidFill>
              </a:rPr>
              <a:t>probablemente reducen la mortalidad a los 28 días y en el hospital entre los pacientes con sepsis.</a:t>
            </a:r>
            <a:endParaRPr lang="en-US" sz="3600" dirty="0">
              <a:solidFill>
                <a:srgbClr val="C00000"/>
              </a:solidFill>
            </a:endParaRPr>
          </a:p>
          <a:p>
            <a:r>
              <a:rPr lang="es-ES" sz="3600" dirty="0"/>
              <a:t>Los </a:t>
            </a:r>
            <a:r>
              <a:rPr lang="es-ES" sz="3600" dirty="0" err="1"/>
              <a:t>corticosteroides</a:t>
            </a:r>
            <a:r>
              <a:rPr lang="es-ES" sz="3600" dirty="0"/>
              <a:t> resultan en </a:t>
            </a:r>
            <a:r>
              <a:rPr lang="es-ES" sz="3600" dirty="0">
                <a:solidFill>
                  <a:srgbClr val="C00000"/>
                </a:solidFill>
              </a:rPr>
              <a:t>grandes reducciones en la duración de la estadía en la UCI y en el hospital </a:t>
            </a:r>
            <a:r>
              <a:rPr lang="es-ES" sz="3600" dirty="0"/>
              <a:t>(evidencia de certeza alta). </a:t>
            </a:r>
            <a:endParaRPr lang="en-US" sz="3600" dirty="0"/>
          </a:p>
        </p:txBody>
      </p:sp>
    </p:spTree>
    <p:extLst>
      <p:ext uri="{BB962C8B-B14F-4D97-AF65-F5344CB8AC3E}">
        <p14:creationId xmlns:p14="http://schemas.microsoft.com/office/powerpoint/2010/main" val="218003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4559" y="2250643"/>
            <a:ext cx="7854971" cy="2585323"/>
          </a:xfrm>
          <a:prstGeom prst="rect">
            <a:avLst/>
          </a:prstGeom>
          <a:noFill/>
        </p:spPr>
        <p:txBody>
          <a:bodyPr wrap="none" lIns="91440" tIns="45720" rIns="91440" bIns="45720">
            <a:spAutoFit/>
          </a:bodyPr>
          <a:lstStyle/>
          <a:p>
            <a:pPr algn="ctr"/>
            <a:r>
              <a:rPr lang="es-ES" sz="5400" b="1" dirty="0">
                <a:solidFill>
                  <a:srgbClr val="FF0000"/>
                </a:solidFill>
              </a:rPr>
              <a:t>ALGUNOS ESTUDIOS </a:t>
            </a:r>
          </a:p>
          <a:p>
            <a:pPr algn="ctr"/>
            <a:r>
              <a:rPr lang="es-ES" sz="5400" b="1" dirty="0">
                <a:solidFill>
                  <a:srgbClr val="FF0000"/>
                </a:solidFill>
              </a:rPr>
              <a:t>SIN BENEFICIOS </a:t>
            </a:r>
          </a:p>
          <a:p>
            <a:pPr algn="ctr"/>
            <a:r>
              <a:rPr lang="es-ES" sz="5400" b="1" dirty="0">
                <a:solidFill>
                  <a:srgbClr val="FF0000"/>
                </a:solidFill>
              </a:rPr>
              <a:t>O CON MAYORES RIESGOS </a:t>
            </a:r>
          </a:p>
        </p:txBody>
      </p:sp>
    </p:spTree>
    <p:extLst>
      <p:ext uri="{BB962C8B-B14F-4D97-AF65-F5344CB8AC3E}">
        <p14:creationId xmlns:p14="http://schemas.microsoft.com/office/powerpoint/2010/main" val="6163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err="1">
                <a:solidFill>
                  <a:srgbClr val="7030A0"/>
                </a:solidFill>
              </a:rPr>
              <a:t>Argumentos</a:t>
            </a:r>
            <a:r>
              <a:rPr b="1" dirty="0">
                <a:solidFill>
                  <a:srgbClr val="7030A0"/>
                </a:solidFill>
              </a:rPr>
              <a:t> </a:t>
            </a:r>
            <a:r>
              <a:rPr b="1" dirty="0" err="1">
                <a:solidFill>
                  <a:srgbClr val="7030A0"/>
                </a:solidFill>
              </a:rPr>
              <a:t>en</a:t>
            </a:r>
            <a:r>
              <a:rPr b="1" dirty="0">
                <a:solidFill>
                  <a:srgbClr val="7030A0"/>
                </a:solidFill>
              </a:rPr>
              <a:t> contra del </a:t>
            </a:r>
            <a:r>
              <a:rPr b="1" dirty="0" err="1">
                <a:solidFill>
                  <a:srgbClr val="7030A0"/>
                </a:solidFill>
              </a:rPr>
              <a:t>uso</a:t>
            </a:r>
            <a:r>
              <a:rPr b="1" dirty="0">
                <a:solidFill>
                  <a:srgbClr val="7030A0"/>
                </a:solidFill>
              </a:rPr>
              <a:t> de </a:t>
            </a:r>
            <a:r>
              <a:rPr b="1" dirty="0" err="1">
                <a:solidFill>
                  <a:srgbClr val="7030A0"/>
                </a:solidFill>
              </a:rPr>
              <a:t>corticoides</a:t>
            </a:r>
            <a:endParaRPr b="1" dirty="0">
              <a:solidFill>
                <a:srgbClr val="7030A0"/>
              </a:solidFill>
            </a:endParaRPr>
          </a:p>
        </p:txBody>
      </p:sp>
      <p:sp>
        <p:nvSpPr>
          <p:cNvPr id="3" name="Content Placeholder 2"/>
          <p:cNvSpPr>
            <a:spLocks noGrp="1"/>
          </p:cNvSpPr>
          <p:nvPr>
            <p:ph idx="1"/>
          </p:nvPr>
        </p:nvSpPr>
        <p:spPr>
          <a:xfrm>
            <a:off x="609600" y="1600201"/>
            <a:ext cx="10972800" cy="4961237"/>
          </a:xfrm>
        </p:spPr>
        <p:txBody>
          <a:bodyPr>
            <a:normAutofit fontScale="92500" lnSpcReduction="20000"/>
          </a:bodyPr>
          <a:lstStyle/>
          <a:p>
            <a:r>
              <a:rPr dirty="0" err="1"/>
              <a:t>Falta</a:t>
            </a:r>
            <a:r>
              <a:rPr dirty="0"/>
              <a:t> de </a:t>
            </a:r>
            <a:r>
              <a:rPr dirty="0" err="1"/>
              <a:t>impacto</a:t>
            </a:r>
            <a:r>
              <a:rPr dirty="0"/>
              <a:t> </a:t>
            </a:r>
            <a:r>
              <a:rPr dirty="0" err="1"/>
              <a:t>claro</a:t>
            </a:r>
            <a:r>
              <a:rPr dirty="0"/>
              <a:t> </a:t>
            </a:r>
            <a:r>
              <a:rPr dirty="0" err="1"/>
              <a:t>en</a:t>
            </a:r>
            <a:r>
              <a:rPr dirty="0"/>
              <a:t> la </a:t>
            </a:r>
            <a:r>
              <a:rPr dirty="0" err="1"/>
              <a:t>mortalidad</a:t>
            </a:r>
            <a:r>
              <a:rPr dirty="0"/>
              <a:t>.</a:t>
            </a:r>
          </a:p>
          <a:p>
            <a:r>
              <a:rPr dirty="0" err="1"/>
              <a:t>Riesgo</a:t>
            </a:r>
            <a:r>
              <a:rPr dirty="0"/>
              <a:t> de </a:t>
            </a:r>
            <a:r>
              <a:rPr dirty="0" err="1"/>
              <a:t>efectos</a:t>
            </a:r>
            <a:r>
              <a:rPr dirty="0"/>
              <a:t> </a:t>
            </a:r>
            <a:r>
              <a:rPr dirty="0" err="1"/>
              <a:t>secundarios</a:t>
            </a:r>
            <a:r>
              <a:rPr dirty="0"/>
              <a:t> graves</a:t>
            </a:r>
            <a:r>
              <a:rPr lang="es-ES" dirty="0"/>
              <a:t> (infecciones secundarias, hiperglucemia, debilidad muscular, y retraso en la cicatrización de heridas)</a:t>
            </a:r>
            <a:r>
              <a:rPr dirty="0"/>
              <a:t>.</a:t>
            </a:r>
          </a:p>
          <a:p>
            <a:r>
              <a:rPr dirty="0" err="1"/>
              <a:t>Posible</a:t>
            </a:r>
            <a:r>
              <a:rPr dirty="0"/>
              <a:t> </a:t>
            </a:r>
            <a:r>
              <a:rPr dirty="0" err="1"/>
              <a:t>inmunosupresión</a:t>
            </a:r>
            <a:r>
              <a:rPr dirty="0"/>
              <a:t> y </a:t>
            </a:r>
            <a:r>
              <a:rPr dirty="0" err="1"/>
              <a:t>riesgo</a:t>
            </a:r>
            <a:r>
              <a:rPr dirty="0"/>
              <a:t> de </a:t>
            </a:r>
            <a:r>
              <a:rPr dirty="0" err="1"/>
              <a:t>infecciones</a:t>
            </a:r>
            <a:r>
              <a:rPr dirty="0"/>
              <a:t> </a:t>
            </a:r>
            <a:r>
              <a:rPr dirty="0" err="1"/>
              <a:t>secundarias</a:t>
            </a:r>
            <a:r>
              <a:rPr dirty="0"/>
              <a:t>.</a:t>
            </a:r>
            <a:endParaRPr lang="es-ES" dirty="0"/>
          </a:p>
          <a:p>
            <a:r>
              <a:rPr lang="es-ES" dirty="0"/>
              <a:t>Inconsistencias en los resultados de los estudios.</a:t>
            </a:r>
          </a:p>
          <a:p>
            <a:pPr marL="0" indent="0">
              <a:buNone/>
            </a:pPr>
            <a:endParaRPr lang="es-ES" dirty="0"/>
          </a:p>
          <a:p>
            <a:pPr marL="0" indent="0" algn="ctr">
              <a:buNone/>
            </a:pPr>
            <a:r>
              <a:rPr lang="es-ES" i="1" dirty="0">
                <a:solidFill>
                  <a:srgbClr val="C00000"/>
                </a:solidFill>
              </a:rPr>
              <a:t>Los ensayos clínicos han mostrado resultados inconsistentes, con algunos estudios sugiriendo beneficios modestos y otros mostrando ningún efecto o incluso posibles daños, lo que genera incertidumbre sobre su uso rutinario.</a:t>
            </a:r>
            <a:endParaRPr i="1"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solidFill>
                  <a:srgbClr val="0000CC"/>
                </a:solidFill>
              </a:rPr>
              <a:t>Sprung</a:t>
            </a:r>
            <a:r>
              <a:rPr lang="es-ES" b="1" dirty="0">
                <a:solidFill>
                  <a:srgbClr val="0000CC"/>
                </a:solidFill>
              </a:rPr>
              <a:t> 1984</a:t>
            </a:r>
            <a:endParaRPr lang="en-US" b="1" dirty="0">
              <a:solidFill>
                <a:srgbClr val="0000CC"/>
              </a:solidFill>
            </a:endParaRPr>
          </a:p>
        </p:txBody>
      </p:sp>
      <p:sp>
        <p:nvSpPr>
          <p:cNvPr id="9" name="Marcador de contenido 8"/>
          <p:cNvSpPr>
            <a:spLocks noGrp="1"/>
          </p:cNvSpPr>
          <p:nvPr>
            <p:ph idx="1"/>
          </p:nvPr>
        </p:nvSpPr>
        <p:spPr/>
        <p:txBody>
          <a:bodyPr/>
          <a:lstStyle/>
          <a:p>
            <a:r>
              <a:rPr lang="es-ES" dirty="0"/>
              <a:t>NEJM 1984, </a:t>
            </a:r>
            <a:r>
              <a:rPr lang="es-ES" dirty="0" err="1"/>
              <a:t>Sprung</a:t>
            </a:r>
            <a:r>
              <a:rPr lang="es-ES" dirty="0"/>
              <a:t> estudia pacientes con shock séptico bajo los siguientes criterios: PAS (presión arterial sistólica) &lt;90 </a:t>
            </a:r>
            <a:r>
              <a:rPr lang="es-ES" dirty="0" err="1"/>
              <a:t>mmHg</a:t>
            </a:r>
            <a:r>
              <a:rPr lang="es-ES" dirty="0"/>
              <a:t> o una disminución de 50 </a:t>
            </a:r>
            <a:r>
              <a:rPr lang="es-ES" dirty="0" err="1"/>
              <a:t>mmg</a:t>
            </a:r>
            <a:r>
              <a:rPr lang="es-ES" dirty="0"/>
              <a:t> en la PAS basal. Hipoperfusión tisular demostrada por alteración del estado mental u oliguria (&lt;20 cc/hora), persistencia de hipotensión a pesar de la </a:t>
            </a:r>
            <a:r>
              <a:rPr lang="es-ES" dirty="0" err="1"/>
              <a:t>fluidoterapia</a:t>
            </a:r>
            <a:r>
              <a:rPr lang="es-ES" dirty="0"/>
              <a:t> con al menos 500 cc de SS, bacteriemia documentada o sospecha de foco aparente de infección. 30 mg / kg de </a:t>
            </a:r>
            <a:r>
              <a:rPr lang="es-ES" dirty="0" err="1"/>
              <a:t>metilprednisolona</a:t>
            </a:r>
            <a:r>
              <a:rPr lang="es-ES" dirty="0"/>
              <a:t> o 6 mg/kg de </a:t>
            </a:r>
            <a:r>
              <a:rPr lang="es-ES" dirty="0" err="1"/>
              <a:t>dexametasona</a:t>
            </a:r>
            <a:r>
              <a:rPr lang="es-ES" dirty="0"/>
              <a:t>. </a:t>
            </a:r>
            <a:r>
              <a:rPr lang="es-ES" dirty="0">
                <a:solidFill>
                  <a:srgbClr val="C00000"/>
                </a:solidFill>
              </a:rPr>
              <a:t>P NS para óbito</a:t>
            </a:r>
            <a:endParaRPr lang="en-US" dirty="0">
              <a:solidFill>
                <a:srgbClr val="C00000"/>
              </a:solidFill>
            </a:endParaRPr>
          </a:p>
          <a:p>
            <a:pPr marL="0" indent="0">
              <a:buNone/>
            </a:pPr>
            <a:endParaRPr lang="en-US" dirty="0"/>
          </a:p>
        </p:txBody>
      </p:sp>
    </p:spTree>
    <p:extLst>
      <p:ext uri="{BB962C8B-B14F-4D97-AF65-F5344CB8AC3E}">
        <p14:creationId xmlns:p14="http://schemas.microsoft.com/office/powerpoint/2010/main" val="383424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solidFill>
                  <a:srgbClr val="0000CC"/>
                </a:solidFill>
              </a:rPr>
              <a:t>Bone</a:t>
            </a:r>
            <a:r>
              <a:rPr lang="es-ES" b="1" dirty="0">
                <a:solidFill>
                  <a:srgbClr val="0000CC"/>
                </a:solidFill>
              </a:rPr>
              <a:t> 1987</a:t>
            </a:r>
            <a:endParaRPr lang="en-US" b="1" dirty="0">
              <a:solidFill>
                <a:srgbClr val="0000CC"/>
              </a:solidFill>
            </a:endParaRPr>
          </a:p>
        </p:txBody>
      </p:sp>
      <p:sp>
        <p:nvSpPr>
          <p:cNvPr id="9" name="Marcador de contenido 8"/>
          <p:cNvSpPr>
            <a:spLocks noGrp="1"/>
          </p:cNvSpPr>
          <p:nvPr>
            <p:ph idx="1"/>
          </p:nvPr>
        </p:nvSpPr>
        <p:spPr/>
        <p:txBody>
          <a:bodyPr/>
          <a:lstStyle/>
          <a:p>
            <a:r>
              <a:rPr lang="es-ES" dirty="0"/>
              <a:t>En 1987 </a:t>
            </a:r>
            <a:r>
              <a:rPr lang="es-ES" dirty="0" err="1"/>
              <a:t>Bone</a:t>
            </a:r>
            <a:r>
              <a:rPr lang="es-ES" dirty="0"/>
              <a:t> y </a:t>
            </a:r>
            <a:r>
              <a:rPr lang="es-ES" dirty="0" err="1"/>
              <a:t>cols</a:t>
            </a:r>
            <a:r>
              <a:rPr lang="es-ES" dirty="0"/>
              <a:t>, realizaron un ensayo clínico aleatorizado doble ciego, comparando en una corte de 882 pacientes, la administración de 30 mg/kg de </a:t>
            </a:r>
            <a:r>
              <a:rPr lang="es-ES" dirty="0" err="1"/>
              <a:t>Metilprednisolona</a:t>
            </a:r>
            <a:r>
              <a:rPr lang="es-ES" dirty="0"/>
              <a:t> cada 6 horas hasta completar 4 dosis vs. placebo. </a:t>
            </a:r>
            <a:r>
              <a:rPr lang="es-ES" dirty="0">
                <a:solidFill>
                  <a:srgbClr val="C00000"/>
                </a:solidFill>
              </a:rPr>
              <a:t>P NS para mortalidad, pero con creatinina 2: mayor mortalidad.</a:t>
            </a:r>
            <a:endParaRPr lang="en-US" dirty="0">
              <a:solidFill>
                <a:srgbClr val="C00000"/>
              </a:solidFill>
            </a:endParaRPr>
          </a:p>
          <a:p>
            <a:pPr marL="0" indent="0">
              <a:buNone/>
            </a:pPr>
            <a:endParaRPr lang="en-US" dirty="0"/>
          </a:p>
        </p:txBody>
      </p:sp>
    </p:spTree>
    <p:extLst>
      <p:ext uri="{BB962C8B-B14F-4D97-AF65-F5344CB8AC3E}">
        <p14:creationId xmlns:p14="http://schemas.microsoft.com/office/powerpoint/2010/main" val="414731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solidFill>
                  <a:srgbClr val="0000CC"/>
                </a:solidFill>
              </a:rPr>
              <a:t>Hinshaw</a:t>
            </a:r>
            <a:r>
              <a:rPr lang="es-ES" b="1" dirty="0">
                <a:solidFill>
                  <a:srgbClr val="0000CC"/>
                </a:solidFill>
              </a:rPr>
              <a:t> 1987</a:t>
            </a:r>
            <a:endParaRPr lang="en-US" b="1" dirty="0">
              <a:solidFill>
                <a:srgbClr val="0000CC"/>
              </a:solidFill>
            </a:endParaRPr>
          </a:p>
        </p:txBody>
      </p:sp>
      <p:sp>
        <p:nvSpPr>
          <p:cNvPr id="9" name="Marcador de contenido 8"/>
          <p:cNvSpPr>
            <a:spLocks noGrp="1"/>
          </p:cNvSpPr>
          <p:nvPr>
            <p:ph idx="1"/>
          </p:nvPr>
        </p:nvSpPr>
        <p:spPr/>
        <p:txBody>
          <a:bodyPr/>
          <a:lstStyle/>
          <a:p>
            <a:r>
              <a:rPr lang="es-ES" dirty="0"/>
              <a:t>En 1987 </a:t>
            </a:r>
            <a:r>
              <a:rPr lang="es-ES" dirty="0" err="1"/>
              <a:t>Hinshaw</a:t>
            </a:r>
            <a:r>
              <a:rPr lang="es-ES" dirty="0"/>
              <a:t> y </a:t>
            </a:r>
            <a:r>
              <a:rPr lang="es-ES" dirty="0" err="1"/>
              <a:t>cols</a:t>
            </a:r>
            <a:r>
              <a:rPr lang="es-ES" dirty="0"/>
              <a:t>, realizaron un ensayo </a:t>
            </a:r>
            <a:r>
              <a:rPr lang="es-ES" dirty="0" err="1"/>
              <a:t>multicéntrico</a:t>
            </a:r>
            <a:r>
              <a:rPr lang="es-ES" dirty="0"/>
              <a:t>, aleatorizado, doble ciego, en donde 223 fueron asignados a recibir </a:t>
            </a:r>
            <a:r>
              <a:rPr lang="es-ES" dirty="0" err="1"/>
              <a:t>Metilprednisolona</a:t>
            </a:r>
            <a:r>
              <a:rPr lang="es-ES" dirty="0"/>
              <a:t> (30 mg/kg en bolo, seguido de una infusión de 5 mg/kg/hora por 9 horas) o placebo. </a:t>
            </a:r>
          </a:p>
          <a:p>
            <a:r>
              <a:rPr lang="es-ES" dirty="0">
                <a:solidFill>
                  <a:srgbClr val="C00000"/>
                </a:solidFill>
              </a:rPr>
              <a:t>P NS  mortalidad a 14 días</a:t>
            </a:r>
            <a:r>
              <a:rPr lang="es-ES" dirty="0"/>
              <a:t>. </a:t>
            </a:r>
          </a:p>
          <a:p>
            <a:r>
              <a:rPr lang="es-ES" dirty="0"/>
              <a:t>La </a:t>
            </a:r>
            <a:r>
              <a:rPr lang="es-ES" dirty="0">
                <a:solidFill>
                  <a:srgbClr val="C00000"/>
                </a:solidFill>
              </a:rPr>
              <a:t>resolución de la infección fue más rápida en el grupo</a:t>
            </a:r>
            <a:r>
              <a:rPr lang="en-US" dirty="0">
                <a:solidFill>
                  <a:srgbClr val="C00000"/>
                </a:solidFill>
              </a:rPr>
              <a:t> </a:t>
            </a:r>
            <a:r>
              <a:rPr lang="es-ES" dirty="0">
                <a:solidFill>
                  <a:srgbClr val="C00000"/>
                </a:solidFill>
              </a:rPr>
              <a:t>de pacientes tratados con placebo </a:t>
            </a:r>
            <a:r>
              <a:rPr lang="es-ES" dirty="0"/>
              <a:t>que en los tratados con corticoides.</a:t>
            </a:r>
            <a:endParaRPr lang="en-US" dirty="0"/>
          </a:p>
          <a:p>
            <a:pPr marL="0" indent="0">
              <a:buNone/>
            </a:pPr>
            <a:endParaRPr lang="en-US" dirty="0"/>
          </a:p>
        </p:txBody>
      </p:sp>
    </p:spTree>
    <p:extLst>
      <p:ext uri="{BB962C8B-B14F-4D97-AF65-F5344CB8AC3E}">
        <p14:creationId xmlns:p14="http://schemas.microsoft.com/office/powerpoint/2010/main" val="395701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09060" y="552063"/>
            <a:ext cx="10953750" cy="3381375"/>
          </a:xfrm>
          <a:prstGeom prst="rect">
            <a:avLst/>
          </a:prstGeom>
        </p:spPr>
      </p:pic>
      <p:sp>
        <p:nvSpPr>
          <p:cNvPr id="3" name="CuadroTexto 2"/>
          <p:cNvSpPr txBox="1"/>
          <p:nvPr/>
        </p:nvSpPr>
        <p:spPr>
          <a:xfrm>
            <a:off x="569697" y="4118789"/>
            <a:ext cx="11062729" cy="2462213"/>
          </a:xfrm>
          <a:prstGeom prst="rect">
            <a:avLst/>
          </a:prstGeom>
          <a:solidFill>
            <a:schemeClr val="accent1">
              <a:lumMod val="40000"/>
              <a:lumOff val="60000"/>
            </a:schemeClr>
          </a:solidFill>
        </p:spPr>
        <p:txBody>
          <a:bodyPr wrap="square" rtlCol="0">
            <a:spAutoFit/>
          </a:bodyPr>
          <a:lstStyle/>
          <a:p>
            <a:r>
              <a:rPr lang="es-ES" sz="2200" dirty="0"/>
              <a:t>La exposición a </a:t>
            </a:r>
            <a:r>
              <a:rPr lang="es-ES" sz="2200" dirty="0" err="1"/>
              <a:t>corticosteroides</a:t>
            </a:r>
            <a:r>
              <a:rPr lang="es-ES" sz="2200" dirty="0"/>
              <a:t> en 2632 pacientes críticos se caracterizó por potenciar las secuelas metabólicas y neuromusculares de la enfermedad crítica con </a:t>
            </a:r>
            <a:r>
              <a:rPr lang="es-ES" sz="2200" dirty="0">
                <a:solidFill>
                  <a:srgbClr val="C00000"/>
                </a:solidFill>
              </a:rPr>
              <a:t>mayores necesidades de diuréticos, insulina, destete prolongado de la ventilación mecánica, necesidad de traqueotomía</a:t>
            </a:r>
            <a:r>
              <a:rPr lang="es-ES" sz="2200" dirty="0"/>
              <a:t>. La exposición temprana a los </a:t>
            </a:r>
            <a:r>
              <a:rPr lang="es-ES" sz="2200" dirty="0" err="1"/>
              <a:t>corticosteroides</a:t>
            </a:r>
            <a:r>
              <a:rPr lang="es-ES" sz="2200" dirty="0"/>
              <a:t> predispuso a la </a:t>
            </a:r>
            <a:r>
              <a:rPr lang="es-ES" sz="2200" dirty="0">
                <a:solidFill>
                  <a:srgbClr val="C00000"/>
                </a:solidFill>
              </a:rPr>
              <a:t>aparición recurrente y tardía de infecciones </a:t>
            </a:r>
            <a:r>
              <a:rPr lang="es-ES" sz="2200" dirty="0" err="1">
                <a:solidFill>
                  <a:srgbClr val="C00000"/>
                </a:solidFill>
              </a:rPr>
              <a:t>polimicrobianas</a:t>
            </a:r>
            <a:r>
              <a:rPr lang="es-ES" sz="2200" dirty="0">
                <a:solidFill>
                  <a:srgbClr val="C00000"/>
                </a:solidFill>
              </a:rPr>
              <a:t> y fúngicas adquiridas en el hospital</a:t>
            </a:r>
            <a:r>
              <a:rPr lang="es-ES" sz="2200" dirty="0"/>
              <a:t>. </a:t>
            </a:r>
          </a:p>
          <a:p>
            <a:r>
              <a:rPr lang="es-ES" sz="2200" dirty="0"/>
              <a:t>Los </a:t>
            </a:r>
            <a:r>
              <a:rPr lang="es-ES" sz="2200" dirty="0" err="1"/>
              <a:t>corticosteroides</a:t>
            </a:r>
            <a:r>
              <a:rPr lang="es-ES" sz="2200" dirty="0"/>
              <a:t> </a:t>
            </a:r>
            <a:r>
              <a:rPr lang="es-ES" sz="2200" dirty="0">
                <a:solidFill>
                  <a:srgbClr val="C00000"/>
                </a:solidFill>
              </a:rPr>
              <a:t>aumentaron el riesgo de muerte o discapacidad </a:t>
            </a:r>
            <a:r>
              <a:rPr lang="es-ES" sz="2200" dirty="0"/>
              <a:t>después de los ajustes por comorbilidades y características de la enfermedad aguda.</a:t>
            </a:r>
          </a:p>
        </p:txBody>
      </p:sp>
    </p:spTree>
    <p:extLst>
      <p:ext uri="{BB962C8B-B14F-4D97-AF65-F5344CB8AC3E}">
        <p14:creationId xmlns:p14="http://schemas.microsoft.com/office/powerpoint/2010/main" val="128154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00CC"/>
                </a:solidFill>
              </a:rPr>
              <a:t>HYPRESS 2016</a:t>
            </a:r>
            <a:endParaRPr lang="en-US" dirty="0"/>
          </a:p>
        </p:txBody>
      </p:sp>
      <p:sp>
        <p:nvSpPr>
          <p:cNvPr id="3" name="Marcador de contenido 2"/>
          <p:cNvSpPr>
            <a:spLocks noGrp="1"/>
          </p:cNvSpPr>
          <p:nvPr>
            <p:ph idx="1"/>
          </p:nvPr>
        </p:nvSpPr>
        <p:spPr>
          <a:xfrm>
            <a:off x="384132" y="1312104"/>
            <a:ext cx="11590750" cy="2733804"/>
          </a:xfrm>
        </p:spPr>
        <p:txBody>
          <a:bodyPr>
            <a:normAutofit/>
          </a:bodyPr>
          <a:lstStyle/>
          <a:p>
            <a:r>
              <a:rPr lang="es-ES" dirty="0"/>
              <a:t>En 2016, se publicó el estudio HYPRES</a:t>
            </a:r>
            <a:r>
              <a:rPr lang="es-ES" b="1" dirty="0"/>
              <a:t>S</a:t>
            </a:r>
            <a:r>
              <a:rPr lang="es-ES" dirty="0"/>
              <a:t> </a:t>
            </a:r>
          </a:p>
          <a:p>
            <a:r>
              <a:rPr lang="es-ES" dirty="0" err="1">
                <a:solidFill>
                  <a:srgbClr val="C00000"/>
                </a:solidFill>
              </a:rPr>
              <a:t>pNS</a:t>
            </a:r>
            <a:r>
              <a:rPr lang="es-ES" dirty="0">
                <a:solidFill>
                  <a:srgbClr val="C00000"/>
                </a:solidFill>
              </a:rPr>
              <a:t> mortalidad a 28 días y en progresión a choque. </a:t>
            </a:r>
          </a:p>
          <a:p>
            <a:r>
              <a:rPr lang="es-ES" dirty="0">
                <a:solidFill>
                  <a:srgbClr val="C00000"/>
                </a:solidFill>
              </a:rPr>
              <a:t>Mayor tasa de</a:t>
            </a:r>
            <a:r>
              <a:rPr lang="en-US" dirty="0">
                <a:solidFill>
                  <a:srgbClr val="C00000"/>
                </a:solidFill>
              </a:rPr>
              <a:t> </a:t>
            </a:r>
            <a:r>
              <a:rPr lang="es-ES" dirty="0">
                <a:solidFill>
                  <a:srgbClr val="C00000"/>
                </a:solidFill>
              </a:rPr>
              <a:t>efectos adversos </a:t>
            </a:r>
            <a:r>
              <a:rPr lang="es-ES" dirty="0"/>
              <a:t>(Hiperglicemia, debilidad muscular y aumento de las tasas de infecciones) en grupo corticoides.</a:t>
            </a:r>
            <a:endParaRPr lang="en-US" dirty="0"/>
          </a:p>
          <a:p>
            <a:pPr marL="0" indent="0">
              <a:buNone/>
            </a:pPr>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5589902" y="3694649"/>
            <a:ext cx="6205441" cy="2820655"/>
          </a:xfrm>
          <a:prstGeom prst="rect">
            <a:avLst/>
          </a:prstGeom>
        </p:spPr>
      </p:pic>
      <p:sp>
        <p:nvSpPr>
          <p:cNvPr id="5" name="CuadroTexto 4"/>
          <p:cNvSpPr txBox="1"/>
          <p:nvPr/>
        </p:nvSpPr>
        <p:spPr>
          <a:xfrm>
            <a:off x="444315" y="4045908"/>
            <a:ext cx="4966048" cy="2739211"/>
          </a:xfrm>
          <a:prstGeom prst="rect">
            <a:avLst/>
          </a:prstGeom>
          <a:noFill/>
        </p:spPr>
        <p:txBody>
          <a:bodyPr wrap="square" rtlCol="0">
            <a:spAutoFit/>
          </a:bodyPr>
          <a:lstStyle/>
          <a:p>
            <a:pPr algn="ctr"/>
            <a:r>
              <a:rPr lang="es-ES" sz="2200" b="1" dirty="0">
                <a:solidFill>
                  <a:srgbClr val="C00000"/>
                </a:solidFill>
              </a:rPr>
              <a:t>Entre los adultos con sepsis grave que no presentan shock séptico, el uso de hidrocortisona en comparación con placebo no redujo el riesgo de shock séptico en un plazo de 14 días. Estos hallazgos no respaldan el uso de hidrocortisona en estos pacientes.</a:t>
            </a:r>
          </a:p>
          <a:p>
            <a:endParaRPr lang="en-US" dirty="0"/>
          </a:p>
        </p:txBody>
      </p:sp>
    </p:spTree>
    <p:extLst>
      <p:ext uri="{BB962C8B-B14F-4D97-AF65-F5344CB8AC3E}">
        <p14:creationId xmlns:p14="http://schemas.microsoft.com/office/powerpoint/2010/main" val="2694893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1072461" y="923986"/>
            <a:ext cx="9603775" cy="5280084"/>
          </a:xfrm>
          <a:prstGeom prst="rect">
            <a:avLst/>
          </a:prstGeom>
        </p:spPr>
      </p:pic>
      <p:sp>
        <p:nvSpPr>
          <p:cNvPr id="4" name="CuadroTexto 3"/>
          <p:cNvSpPr txBox="1"/>
          <p:nvPr/>
        </p:nvSpPr>
        <p:spPr>
          <a:xfrm>
            <a:off x="5745892" y="1462901"/>
            <a:ext cx="1970604" cy="369332"/>
          </a:xfrm>
          <a:prstGeom prst="rect">
            <a:avLst/>
          </a:prstGeom>
          <a:noFill/>
        </p:spPr>
        <p:txBody>
          <a:bodyPr wrap="none" rtlCol="0">
            <a:spAutoFit/>
          </a:bodyPr>
          <a:lstStyle/>
          <a:p>
            <a:r>
              <a:rPr lang="es-ES" b="1" dirty="0">
                <a:solidFill>
                  <a:srgbClr val="FF0000"/>
                </a:solidFill>
              </a:rPr>
              <a:t>54 en 21 pacientes</a:t>
            </a:r>
            <a:endParaRPr lang="en-US" b="1" dirty="0">
              <a:solidFill>
                <a:srgbClr val="FF0000"/>
              </a:solidFill>
            </a:endParaRPr>
          </a:p>
        </p:txBody>
      </p:sp>
      <p:sp>
        <p:nvSpPr>
          <p:cNvPr id="5" name="CuadroTexto 4"/>
          <p:cNvSpPr txBox="1"/>
          <p:nvPr/>
        </p:nvSpPr>
        <p:spPr>
          <a:xfrm>
            <a:off x="8764743" y="1462901"/>
            <a:ext cx="1869294" cy="369332"/>
          </a:xfrm>
          <a:prstGeom prst="rect">
            <a:avLst/>
          </a:prstGeom>
          <a:noFill/>
        </p:spPr>
        <p:txBody>
          <a:bodyPr wrap="none" rtlCol="0">
            <a:spAutoFit/>
          </a:bodyPr>
          <a:lstStyle/>
          <a:p>
            <a:r>
              <a:rPr lang="es-ES" b="1" dirty="0">
                <a:solidFill>
                  <a:srgbClr val="FF0000"/>
                </a:solidFill>
              </a:rPr>
              <a:t>12 en 6 pacientes</a:t>
            </a:r>
            <a:endParaRPr lang="en-US" b="1" dirty="0">
              <a:solidFill>
                <a:srgbClr val="FF0000"/>
              </a:solidFill>
            </a:endParaRPr>
          </a:p>
        </p:txBody>
      </p:sp>
      <p:sp>
        <p:nvSpPr>
          <p:cNvPr id="6" name="CuadroTexto 5"/>
          <p:cNvSpPr txBox="1"/>
          <p:nvPr/>
        </p:nvSpPr>
        <p:spPr>
          <a:xfrm>
            <a:off x="5495077" y="1832233"/>
            <a:ext cx="758541" cy="369332"/>
          </a:xfrm>
          <a:prstGeom prst="rect">
            <a:avLst/>
          </a:prstGeom>
          <a:noFill/>
        </p:spPr>
        <p:txBody>
          <a:bodyPr wrap="none" rtlCol="0">
            <a:spAutoFit/>
          </a:bodyPr>
          <a:lstStyle/>
          <a:p>
            <a:r>
              <a:rPr lang="es-ES" b="1" dirty="0">
                <a:solidFill>
                  <a:srgbClr val="FF0000"/>
                </a:solidFill>
              </a:rPr>
              <a:t>2,94%</a:t>
            </a:r>
            <a:endParaRPr lang="en-US" b="1" dirty="0">
              <a:solidFill>
                <a:srgbClr val="FF0000"/>
              </a:solidFill>
            </a:endParaRPr>
          </a:p>
        </p:txBody>
      </p:sp>
      <p:sp>
        <p:nvSpPr>
          <p:cNvPr id="7" name="CuadroTexto 6"/>
          <p:cNvSpPr txBox="1"/>
          <p:nvPr/>
        </p:nvSpPr>
        <p:spPr>
          <a:xfrm>
            <a:off x="9229552" y="1832233"/>
            <a:ext cx="763351" cy="369332"/>
          </a:xfrm>
          <a:prstGeom prst="rect">
            <a:avLst/>
          </a:prstGeom>
          <a:noFill/>
        </p:spPr>
        <p:txBody>
          <a:bodyPr wrap="none" rtlCol="0">
            <a:spAutoFit/>
          </a:bodyPr>
          <a:lstStyle/>
          <a:p>
            <a:r>
              <a:rPr lang="es-ES" b="1" dirty="0">
                <a:solidFill>
                  <a:srgbClr val="FF0000"/>
                </a:solidFill>
              </a:rPr>
              <a:t>0,93%</a:t>
            </a:r>
            <a:endParaRPr lang="en-US" b="1" dirty="0">
              <a:solidFill>
                <a:srgbClr val="FF0000"/>
              </a:solidFill>
            </a:endParaRPr>
          </a:p>
        </p:txBody>
      </p:sp>
      <p:sp>
        <p:nvSpPr>
          <p:cNvPr id="8" name="CuadroTexto 7"/>
          <p:cNvSpPr txBox="1"/>
          <p:nvPr/>
        </p:nvSpPr>
        <p:spPr>
          <a:xfrm>
            <a:off x="7512908" y="2730843"/>
            <a:ext cx="1319592" cy="369332"/>
          </a:xfrm>
          <a:prstGeom prst="rect">
            <a:avLst/>
          </a:prstGeom>
          <a:noFill/>
        </p:spPr>
        <p:txBody>
          <a:bodyPr wrap="none" rtlCol="0">
            <a:spAutoFit/>
          </a:bodyPr>
          <a:lstStyle/>
          <a:p>
            <a:r>
              <a:rPr lang="es-ES" b="1" dirty="0">
                <a:solidFill>
                  <a:srgbClr val="0000CC"/>
                </a:solidFill>
              </a:rPr>
              <a:t>NND : 49,75</a:t>
            </a:r>
            <a:endParaRPr lang="en-US" b="1" dirty="0">
              <a:solidFill>
                <a:srgbClr val="0000CC"/>
              </a:solidFill>
            </a:endParaRPr>
          </a:p>
        </p:txBody>
      </p:sp>
      <p:sp>
        <p:nvSpPr>
          <p:cNvPr id="3" name="CuadroTexto 2"/>
          <p:cNvSpPr txBox="1"/>
          <p:nvPr/>
        </p:nvSpPr>
        <p:spPr>
          <a:xfrm>
            <a:off x="1427967" y="366479"/>
            <a:ext cx="2097049" cy="461665"/>
          </a:xfrm>
          <a:prstGeom prst="rect">
            <a:avLst/>
          </a:prstGeom>
          <a:noFill/>
        </p:spPr>
        <p:txBody>
          <a:bodyPr wrap="none" rtlCol="0">
            <a:spAutoFit/>
          </a:bodyPr>
          <a:lstStyle/>
          <a:p>
            <a:r>
              <a:rPr lang="es-ES" sz="2400" b="1" dirty="0">
                <a:solidFill>
                  <a:srgbClr val="0000CC"/>
                </a:solidFill>
              </a:rPr>
              <a:t>ADRENAL 2018</a:t>
            </a:r>
            <a:endParaRPr lang="en-US" sz="2400" b="1" dirty="0">
              <a:solidFill>
                <a:srgbClr val="0000CC"/>
              </a:solidFill>
            </a:endParaRPr>
          </a:p>
        </p:txBody>
      </p:sp>
    </p:spTree>
    <p:extLst>
      <p:ext uri="{BB962C8B-B14F-4D97-AF65-F5344CB8AC3E}">
        <p14:creationId xmlns:p14="http://schemas.microsoft.com/office/powerpoint/2010/main" val="85590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6829" y="4273546"/>
            <a:ext cx="10509335" cy="1200329"/>
          </a:xfrm>
          <a:prstGeom prst="rect">
            <a:avLst/>
          </a:prstGeom>
          <a:solidFill>
            <a:schemeClr val="bg1"/>
          </a:solidFill>
        </p:spPr>
        <p:txBody>
          <a:bodyPr wrap="square" rtlCol="0">
            <a:spAutoFit/>
          </a:bodyPr>
          <a:lstStyle/>
          <a:p>
            <a:r>
              <a:rPr lang="es-ES" b="1" dirty="0" err="1"/>
              <a:t>Annane</a:t>
            </a:r>
            <a:r>
              <a:rPr lang="es-ES" b="1" dirty="0"/>
              <a:t> D, </a:t>
            </a:r>
            <a:r>
              <a:rPr lang="es-ES" b="1" dirty="0" err="1"/>
              <a:t>Briegel</a:t>
            </a:r>
            <a:r>
              <a:rPr lang="es-ES" b="1" dirty="0"/>
              <a:t> J, </a:t>
            </a:r>
            <a:r>
              <a:rPr lang="es-ES" b="1" dirty="0" err="1"/>
              <a:t>Granton</a:t>
            </a:r>
            <a:r>
              <a:rPr lang="es-ES" b="1" dirty="0"/>
              <a:t> D, </a:t>
            </a:r>
            <a:r>
              <a:rPr lang="es-ES" b="1" dirty="0" err="1"/>
              <a:t>Bellissant</a:t>
            </a:r>
            <a:r>
              <a:rPr lang="es-ES" b="1" dirty="0"/>
              <a:t> E, </a:t>
            </a:r>
            <a:r>
              <a:rPr lang="es-ES" b="1" dirty="0" err="1"/>
              <a:t>Bollaert</a:t>
            </a:r>
            <a:r>
              <a:rPr lang="es-ES" b="1" dirty="0"/>
              <a:t> PE, </a:t>
            </a:r>
            <a:r>
              <a:rPr lang="es-ES" b="1" dirty="0" err="1"/>
              <a:t>Keh</a:t>
            </a:r>
            <a:r>
              <a:rPr lang="es-ES" b="1" dirty="0"/>
              <a:t> D, </a:t>
            </a:r>
            <a:r>
              <a:rPr lang="es-ES" b="1" dirty="0" err="1"/>
              <a:t>Kupfer</a:t>
            </a:r>
            <a:r>
              <a:rPr lang="es-ES" b="1" dirty="0"/>
              <a:t> Y, </a:t>
            </a:r>
            <a:r>
              <a:rPr lang="es-ES" b="1" dirty="0" err="1"/>
              <a:t>Pirracchio</a:t>
            </a:r>
            <a:r>
              <a:rPr lang="es-ES" b="1" dirty="0"/>
              <a:t> R, </a:t>
            </a:r>
            <a:r>
              <a:rPr lang="es-ES" b="1" dirty="0" err="1"/>
              <a:t>Rochwerg</a:t>
            </a:r>
            <a:r>
              <a:rPr lang="es-ES" b="1" dirty="0"/>
              <a:t> B. </a:t>
            </a:r>
            <a:r>
              <a:rPr lang="es-ES" b="1" dirty="0" err="1"/>
              <a:t>Corticosteroides</a:t>
            </a:r>
            <a:r>
              <a:rPr lang="es-ES" b="1" dirty="0"/>
              <a:t> para el tratamiento de la sepsis en niños y adultos. Base de datos Cochrane de revisiones sistemáticas </a:t>
            </a:r>
            <a:r>
              <a:rPr lang="es-ES" b="1" dirty="0">
                <a:solidFill>
                  <a:srgbClr val="FF0000"/>
                </a:solidFill>
              </a:rPr>
              <a:t>2025</a:t>
            </a:r>
            <a:r>
              <a:rPr lang="es-ES" b="1" dirty="0"/>
              <a:t>, número 6. Arte. No.: CD002243. </a:t>
            </a:r>
            <a:r>
              <a:rPr lang="en-US" b="1" dirty="0"/>
              <a:t>DOI: 10.1002/14651858.CD002243.pub5</a:t>
            </a:r>
          </a:p>
          <a:p>
            <a:endParaRPr lang="en-US" dirty="0"/>
          </a:p>
        </p:txBody>
      </p:sp>
      <p:pic>
        <p:nvPicPr>
          <p:cNvPr id="3" name="Imagen 2"/>
          <p:cNvPicPr>
            <a:picLocks noChangeAspect="1"/>
          </p:cNvPicPr>
          <p:nvPr/>
        </p:nvPicPr>
        <p:blipFill>
          <a:blip r:embed="rId2"/>
          <a:stretch>
            <a:fillRect/>
          </a:stretch>
        </p:blipFill>
        <p:spPr>
          <a:xfrm>
            <a:off x="516829" y="751496"/>
            <a:ext cx="9392448" cy="3119046"/>
          </a:xfrm>
          <a:prstGeom prst="rect">
            <a:avLst/>
          </a:prstGeom>
        </p:spPr>
      </p:pic>
      <p:sp>
        <p:nvSpPr>
          <p:cNvPr id="6" name="CuadroTexto 5"/>
          <p:cNvSpPr txBox="1"/>
          <p:nvPr/>
        </p:nvSpPr>
        <p:spPr>
          <a:xfrm>
            <a:off x="516829" y="5638884"/>
            <a:ext cx="6751529" cy="923330"/>
          </a:xfrm>
          <a:prstGeom prst="rect">
            <a:avLst/>
          </a:prstGeom>
          <a:solidFill>
            <a:srgbClr val="FFFF00"/>
          </a:solidFill>
        </p:spPr>
        <p:txBody>
          <a:bodyPr wrap="square" rtlCol="0">
            <a:spAutoFit/>
          </a:bodyPr>
          <a:lstStyle/>
          <a:p>
            <a:r>
              <a:rPr lang="es-ES" b="1" dirty="0"/>
              <a:t>Original 2004 y Actualizaciones 2010-2015-2019</a:t>
            </a:r>
          </a:p>
          <a:p>
            <a:r>
              <a:rPr lang="es-ES" b="1" dirty="0"/>
              <a:t>Esta actualización es con búsqueda hasta </a:t>
            </a:r>
            <a:r>
              <a:rPr lang="es-ES" b="1" u="sng" dirty="0"/>
              <a:t>diciembre 2023</a:t>
            </a:r>
          </a:p>
          <a:p>
            <a:r>
              <a:rPr lang="es-ES" b="1" dirty="0"/>
              <a:t>Ultima búsqueda diciembre 2024, PERO AUN NO PUBLICADA</a:t>
            </a:r>
          </a:p>
        </p:txBody>
      </p:sp>
      <p:sp>
        <p:nvSpPr>
          <p:cNvPr id="8" name="Marcador de contenido 2"/>
          <p:cNvSpPr txBox="1">
            <a:spLocks/>
          </p:cNvSpPr>
          <p:nvPr/>
        </p:nvSpPr>
        <p:spPr>
          <a:xfrm>
            <a:off x="609600" y="1600201"/>
            <a:ext cx="10972800" cy="4525963"/>
          </a:xfrm>
          <a:prstGeom prst="rect">
            <a:avLst/>
          </a:prstGeom>
          <a:solidFill>
            <a:schemeClr val="accent3">
              <a:lumMod val="40000"/>
              <a:lumOff val="60000"/>
            </a:schemeClr>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a:t>Puede haber </a:t>
            </a:r>
            <a:r>
              <a:rPr lang="es-ES">
                <a:solidFill>
                  <a:srgbClr val="C00000"/>
                </a:solidFill>
              </a:rPr>
              <a:t>poca o ninguna diferencia en el riesgo de complicaciones mayores</a:t>
            </a:r>
            <a:r>
              <a:rPr lang="es-ES"/>
              <a:t>; sin embargo, los corticosteroides </a:t>
            </a:r>
            <a:r>
              <a:rPr lang="es-ES">
                <a:solidFill>
                  <a:srgbClr val="C00000"/>
                </a:solidFill>
              </a:rPr>
              <a:t>aumentan de hipernatremia, y probablemente aumentan el riesgo de hiperglucemia. </a:t>
            </a:r>
            <a:endParaRPr lang="en-US">
              <a:solidFill>
                <a:srgbClr val="C00000"/>
              </a:solidFill>
            </a:endParaRPr>
          </a:p>
          <a:p>
            <a:r>
              <a:rPr lang="es-ES"/>
              <a:t>Los efectos de la administración continua versus la administración intermitente en bolo de corticosteroides son inciertos.</a:t>
            </a:r>
            <a:endParaRPr lang="en-US" dirty="0"/>
          </a:p>
        </p:txBody>
      </p:sp>
    </p:spTree>
    <p:extLst>
      <p:ext uri="{BB962C8B-B14F-4D97-AF65-F5344CB8AC3E}">
        <p14:creationId xmlns:p14="http://schemas.microsoft.com/office/powerpoint/2010/main" val="21398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2292264"/>
            <a:ext cx="10972800" cy="4059369"/>
          </a:xfrm>
        </p:spPr>
        <p:txBody>
          <a:bodyPr>
            <a:normAutofit fontScale="92500" lnSpcReduction="20000"/>
          </a:bodyPr>
          <a:lstStyle/>
          <a:p>
            <a:endParaRPr lang="en-US" dirty="0"/>
          </a:p>
          <a:p>
            <a:pPr lvl="1">
              <a:buFont typeface="Wingdings" panose="05000000000000000000" pitchFamily="2" charset="2"/>
              <a:buChar char="§"/>
            </a:pPr>
            <a:r>
              <a:rPr lang="es-ES" dirty="0"/>
              <a:t>Los </a:t>
            </a:r>
            <a:r>
              <a:rPr lang="es-ES" dirty="0" err="1"/>
              <a:t>corticosteroides</a:t>
            </a:r>
            <a:r>
              <a:rPr lang="es-ES" dirty="0"/>
              <a:t> son fármacos antiinflamatorios ampliamente usados, pero su papel en la sepsis sigue siendo controvertido a pesar de más de 80 ensayos con más de 22.000 participantes.</a:t>
            </a:r>
            <a:endParaRPr lang="en-US" dirty="0"/>
          </a:p>
          <a:p>
            <a:pPr lvl="1">
              <a:buFont typeface="Wingdings" panose="05000000000000000000" pitchFamily="2" charset="2"/>
              <a:buChar char="§"/>
            </a:pPr>
            <a:r>
              <a:rPr lang="es-ES" dirty="0"/>
              <a:t>Actúan mediante efectos genómicos y no genómicos, modulando la interacción entre células estructurales, macrófagos y células inmunes en todas las fases de la inflamación.</a:t>
            </a:r>
            <a:endParaRPr lang="en-US" sz="2400" dirty="0"/>
          </a:p>
          <a:p>
            <a:pPr lvl="1">
              <a:buFont typeface="Wingdings" panose="05000000000000000000" pitchFamily="2" charset="2"/>
              <a:buChar char="§"/>
            </a:pPr>
            <a:r>
              <a:rPr lang="es-ES" dirty="0"/>
              <a:t>Intervienen en la respuesta inicial frente a patógenos, la resolución de la inflamación y la reparación tisular.</a:t>
            </a:r>
            <a:endParaRPr lang="en-US" sz="2400" dirty="0"/>
          </a:p>
          <a:p>
            <a:pPr lvl="1">
              <a:buFont typeface="Wingdings" panose="05000000000000000000" pitchFamily="2" charset="2"/>
              <a:buChar char="§"/>
            </a:pPr>
            <a:r>
              <a:rPr lang="es-ES" dirty="0"/>
              <a:t>Su acción metabólica sobre las células inmunes se da, en gran parte, a través de interacciones no genómicas del receptor de glucocorticoides.</a:t>
            </a:r>
            <a:endParaRPr lang="en-US" sz="2400" dirty="0"/>
          </a:p>
          <a:p>
            <a:pPr>
              <a:buFont typeface="Wingdings" panose="05000000000000000000" pitchFamily="2" charset="2"/>
              <a:buChar char="§"/>
            </a:pPr>
            <a:endParaRPr lang="en-US" dirty="0"/>
          </a:p>
        </p:txBody>
      </p:sp>
      <p:pic>
        <p:nvPicPr>
          <p:cNvPr id="4" name="Imagen 3"/>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1279873" y="186604"/>
            <a:ext cx="4095750" cy="2105660"/>
          </a:xfrm>
          <a:prstGeom prst="rect">
            <a:avLst/>
          </a:prstGeom>
        </p:spPr>
      </p:pic>
    </p:spTree>
    <p:extLst>
      <p:ext uri="{BB962C8B-B14F-4D97-AF65-F5344CB8AC3E}">
        <p14:creationId xmlns:p14="http://schemas.microsoft.com/office/powerpoint/2010/main" val="983100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9638" y="2712308"/>
            <a:ext cx="6672724" cy="1754326"/>
          </a:xfrm>
          <a:prstGeom prst="rect">
            <a:avLst/>
          </a:prstGeom>
          <a:noFill/>
        </p:spPr>
        <p:txBody>
          <a:bodyPr wrap="none" lIns="91440" tIns="45720" rIns="91440" bIns="45720">
            <a:spAutoFit/>
          </a:bodyPr>
          <a:lstStyle/>
          <a:p>
            <a:r>
              <a:rPr lang="es-ES" sz="5400" b="1" dirty="0">
                <a:solidFill>
                  <a:srgbClr val="FF0000"/>
                </a:solidFill>
              </a:rPr>
              <a:t>GUIAS RECIENTES</a:t>
            </a:r>
          </a:p>
          <a:p>
            <a:r>
              <a:rPr lang="es-ES" sz="5400" b="1" dirty="0">
                <a:solidFill>
                  <a:srgbClr val="FF0000"/>
                </a:solidFill>
              </a:rPr>
              <a:t>ESTUDIOS CON GRADE</a:t>
            </a:r>
          </a:p>
        </p:txBody>
      </p:sp>
    </p:spTree>
    <p:extLst>
      <p:ext uri="{BB962C8B-B14F-4D97-AF65-F5344CB8AC3E}">
        <p14:creationId xmlns:p14="http://schemas.microsoft.com/office/powerpoint/2010/main" val="3611265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837470"/>
          </a:xfrm>
        </p:spPr>
        <p:txBody>
          <a:bodyPr/>
          <a:lstStyle/>
          <a:p>
            <a:r>
              <a:rPr lang="es-ES" b="1" dirty="0">
                <a:solidFill>
                  <a:srgbClr val="0000CC"/>
                </a:solidFill>
                <a:latin typeface="Arial" panose="020B0604020202020204" pitchFamily="34" charset="0"/>
                <a:cs typeface="Arial" panose="020B0604020202020204" pitchFamily="34" charset="0"/>
              </a:rPr>
              <a:t>CSS 2021</a:t>
            </a:r>
            <a:endParaRPr lang="en-US" b="1" dirty="0">
              <a:solidFill>
                <a:srgbClr val="0000CC"/>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63610" y="4164227"/>
            <a:ext cx="11598875" cy="1393526"/>
          </a:xfrm>
        </p:spPr>
        <p:txBody>
          <a:bodyPr>
            <a:noAutofit/>
          </a:bodyPr>
          <a:lstStyle/>
          <a:p>
            <a:r>
              <a:rPr lang="es-ES" b="1" dirty="0">
                <a:solidFill>
                  <a:srgbClr val="C00000"/>
                </a:solidFill>
              </a:rPr>
              <a:t>La recomendación es iniciar </a:t>
            </a:r>
            <a:r>
              <a:rPr lang="es-ES" b="1" dirty="0" err="1">
                <a:solidFill>
                  <a:srgbClr val="C00000"/>
                </a:solidFill>
              </a:rPr>
              <a:t>corticosteroides</a:t>
            </a:r>
            <a:r>
              <a:rPr lang="es-ES" b="1" dirty="0">
                <a:solidFill>
                  <a:srgbClr val="C00000"/>
                </a:solidFill>
              </a:rPr>
              <a:t> cuando la dosis de norepinefrina o epinefrina es de al menos 0.25 </a:t>
            </a:r>
            <a:r>
              <a:rPr lang="es-ES" b="1" dirty="0" err="1">
                <a:solidFill>
                  <a:srgbClr val="C00000"/>
                </a:solidFill>
              </a:rPr>
              <a:t>mcg</a:t>
            </a:r>
            <a:r>
              <a:rPr lang="es-ES" b="1" dirty="0">
                <a:solidFill>
                  <a:srgbClr val="C00000"/>
                </a:solidFill>
              </a:rPr>
              <a:t>/kg/min durante al menos 4 horas después de la iniciación para mantener la presión arterial media (MAP) objetivo</a:t>
            </a:r>
            <a:endParaRPr lang="en-US" b="1" dirty="0">
              <a:solidFill>
                <a:srgbClr val="C00000"/>
              </a:solidFill>
            </a:endParaRPr>
          </a:p>
        </p:txBody>
      </p:sp>
      <p:pic>
        <p:nvPicPr>
          <p:cNvPr id="4" name="Imagen 3"/>
          <p:cNvPicPr>
            <a:picLocks noChangeAspect="1"/>
          </p:cNvPicPr>
          <p:nvPr/>
        </p:nvPicPr>
        <p:blipFill>
          <a:blip r:embed="rId2"/>
          <a:stretch>
            <a:fillRect/>
          </a:stretch>
        </p:blipFill>
        <p:spPr>
          <a:xfrm>
            <a:off x="696098" y="2013766"/>
            <a:ext cx="10323378" cy="2070271"/>
          </a:xfrm>
          <a:prstGeom prst="rect">
            <a:avLst/>
          </a:prstGeom>
        </p:spPr>
      </p:pic>
      <p:pic>
        <p:nvPicPr>
          <p:cNvPr id="5" name="Imagen 4"/>
          <p:cNvPicPr>
            <a:picLocks noChangeAspect="1"/>
          </p:cNvPicPr>
          <p:nvPr/>
        </p:nvPicPr>
        <p:blipFill>
          <a:blip r:embed="rId3"/>
          <a:stretch>
            <a:fillRect/>
          </a:stretch>
        </p:blipFill>
        <p:spPr>
          <a:xfrm>
            <a:off x="4592465" y="1140619"/>
            <a:ext cx="7134225" cy="742950"/>
          </a:xfrm>
          <a:prstGeom prst="rect">
            <a:avLst/>
          </a:prstGeom>
        </p:spPr>
      </p:pic>
      <p:pic>
        <p:nvPicPr>
          <p:cNvPr id="6" name="Imagen 5"/>
          <p:cNvPicPr>
            <a:picLocks noChangeAspect="1"/>
          </p:cNvPicPr>
          <p:nvPr/>
        </p:nvPicPr>
        <p:blipFill>
          <a:blip r:embed="rId4"/>
          <a:stretch>
            <a:fillRect/>
          </a:stretch>
        </p:blipFill>
        <p:spPr>
          <a:xfrm>
            <a:off x="6623223" y="6188482"/>
            <a:ext cx="4852730" cy="466366"/>
          </a:xfrm>
          <a:prstGeom prst="rect">
            <a:avLst/>
          </a:prstGeom>
        </p:spPr>
      </p:pic>
      <p:sp>
        <p:nvSpPr>
          <p:cNvPr id="7" name="CuadroTexto 6"/>
          <p:cNvSpPr txBox="1"/>
          <p:nvPr/>
        </p:nvSpPr>
        <p:spPr>
          <a:xfrm>
            <a:off x="523103" y="1434069"/>
            <a:ext cx="2839239" cy="430887"/>
          </a:xfrm>
          <a:prstGeom prst="rect">
            <a:avLst/>
          </a:prstGeom>
          <a:noFill/>
        </p:spPr>
        <p:txBody>
          <a:bodyPr wrap="none" rtlCol="0">
            <a:spAutoFit/>
          </a:bodyPr>
          <a:lstStyle/>
          <a:p>
            <a:r>
              <a:rPr lang="es-ES" sz="2200" b="1" dirty="0">
                <a:solidFill>
                  <a:schemeClr val="accent4">
                    <a:lumMod val="75000"/>
                  </a:schemeClr>
                </a:solidFill>
                <a:latin typeface="Arial" panose="020B0604020202020204" pitchFamily="34" charset="0"/>
                <a:cs typeface="Arial" panose="020B0604020202020204" pitchFamily="34" charset="0"/>
              </a:rPr>
              <a:t>Recomendación  58</a:t>
            </a:r>
            <a:endParaRPr lang="en-US" sz="2200" b="1"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07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887189" y="3052119"/>
            <a:ext cx="6720312" cy="2780271"/>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203181" y="445486"/>
            <a:ext cx="11157183" cy="2273000"/>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460932" y="2718486"/>
            <a:ext cx="3924300" cy="1009650"/>
          </a:xfrm>
          <a:prstGeom prst="rect">
            <a:avLst/>
          </a:prstGeom>
        </p:spPr>
      </p:pic>
      <p:sp>
        <p:nvSpPr>
          <p:cNvPr id="5" name="CuadroTexto 4"/>
          <p:cNvSpPr txBox="1"/>
          <p:nvPr/>
        </p:nvSpPr>
        <p:spPr>
          <a:xfrm>
            <a:off x="352147" y="4264795"/>
            <a:ext cx="4284063" cy="1246495"/>
          </a:xfrm>
          <a:prstGeom prst="rect">
            <a:avLst/>
          </a:prstGeom>
          <a:solidFill>
            <a:schemeClr val="bg1"/>
          </a:solidFill>
        </p:spPr>
        <p:txBody>
          <a:bodyPr wrap="square" rtlCol="0">
            <a:spAutoFit/>
          </a:bodyPr>
          <a:lstStyle/>
          <a:p>
            <a:r>
              <a:rPr lang="en-US" sz="2500" dirty="0" err="1"/>
              <a:t>Revisión</a:t>
            </a:r>
            <a:r>
              <a:rPr lang="en-US" sz="2500" dirty="0"/>
              <a:t> </a:t>
            </a:r>
            <a:r>
              <a:rPr lang="en-US" sz="2500" dirty="0" err="1"/>
              <a:t>crítica</a:t>
            </a:r>
            <a:r>
              <a:rPr lang="en-US" sz="2500" dirty="0"/>
              <a:t> de </a:t>
            </a:r>
            <a:r>
              <a:rPr lang="es-ES" sz="2500" dirty="0"/>
              <a:t>la evidencia mediante GRADE. </a:t>
            </a:r>
          </a:p>
          <a:p>
            <a:r>
              <a:rPr lang="es-ES" sz="2500" dirty="0"/>
              <a:t>Se incluyeron 20 artículos</a:t>
            </a:r>
            <a:r>
              <a:rPr lang="es-ES" dirty="0"/>
              <a:t>.</a:t>
            </a:r>
            <a:endParaRPr lang="en-US" dirty="0"/>
          </a:p>
        </p:txBody>
      </p:sp>
    </p:spTree>
    <p:extLst>
      <p:ext uri="{BB962C8B-B14F-4D97-AF65-F5344CB8AC3E}">
        <p14:creationId xmlns:p14="http://schemas.microsoft.com/office/powerpoint/2010/main" val="1533993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24119" y="514093"/>
            <a:ext cx="7439025" cy="1504950"/>
          </a:xfrm>
          <a:prstGeom prst="rect">
            <a:avLst/>
          </a:prstGeom>
        </p:spPr>
      </p:pic>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8343860" y="364107"/>
            <a:ext cx="2892636" cy="701245"/>
          </a:xfrm>
          <a:prstGeom prst="rect">
            <a:avLst/>
          </a:prstGeom>
        </p:spPr>
      </p:pic>
      <p:pic>
        <p:nvPicPr>
          <p:cNvPr id="7" name="Imagen 6"/>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7464788" y="1604782"/>
            <a:ext cx="3931484" cy="564421"/>
          </a:xfrm>
          <a:prstGeom prst="rect">
            <a:avLst/>
          </a:prstGeom>
        </p:spPr>
      </p:pic>
      <p:pic>
        <p:nvPicPr>
          <p:cNvPr id="8" name="Imagen 7"/>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50000"/>
                    </a14:imgEffect>
                  </a14:imgLayer>
                </a14:imgProps>
              </a:ext>
            </a:extLst>
          </a:blip>
          <a:stretch>
            <a:fillRect/>
          </a:stretch>
        </p:blipFill>
        <p:spPr>
          <a:xfrm>
            <a:off x="8525140" y="1040361"/>
            <a:ext cx="2089883" cy="564421"/>
          </a:xfrm>
          <a:prstGeom prst="rect">
            <a:avLst/>
          </a:prstGeom>
        </p:spPr>
      </p:pic>
      <p:pic>
        <p:nvPicPr>
          <p:cNvPr id="9" name="Imagen 8"/>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50000"/>
                    </a14:imgEffect>
                  </a14:imgLayer>
                </a14:imgProps>
              </a:ext>
            </a:extLst>
          </a:blip>
          <a:stretch>
            <a:fillRect/>
          </a:stretch>
        </p:blipFill>
        <p:spPr>
          <a:xfrm>
            <a:off x="405068" y="2169203"/>
            <a:ext cx="10666586" cy="3167222"/>
          </a:xfrm>
          <a:prstGeom prst="rect">
            <a:avLst/>
          </a:prstGeom>
        </p:spPr>
      </p:pic>
      <p:pic>
        <p:nvPicPr>
          <p:cNvPr id="10" name="Imagen 9"/>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50000"/>
                    </a14:imgEffect>
                  </a14:imgLayer>
                </a14:imgProps>
              </a:ext>
            </a:extLst>
          </a:blip>
          <a:stretch>
            <a:fillRect/>
          </a:stretch>
        </p:blipFill>
        <p:spPr>
          <a:xfrm>
            <a:off x="405068" y="5486585"/>
            <a:ext cx="11258550" cy="1095375"/>
          </a:xfrm>
          <a:prstGeom prst="rect">
            <a:avLst/>
          </a:prstGeom>
        </p:spPr>
      </p:pic>
      <p:sp>
        <p:nvSpPr>
          <p:cNvPr id="2" name="Rectángulo 1"/>
          <p:cNvSpPr/>
          <p:nvPr/>
        </p:nvSpPr>
        <p:spPr>
          <a:xfrm>
            <a:off x="538619" y="3043824"/>
            <a:ext cx="7202466" cy="713984"/>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ángulo 10"/>
          <p:cNvSpPr/>
          <p:nvPr/>
        </p:nvSpPr>
        <p:spPr>
          <a:xfrm>
            <a:off x="660678" y="3965237"/>
            <a:ext cx="7202466" cy="1182960"/>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ángulo 11"/>
          <p:cNvSpPr/>
          <p:nvPr/>
        </p:nvSpPr>
        <p:spPr>
          <a:xfrm>
            <a:off x="3083490" y="5543854"/>
            <a:ext cx="8580128" cy="1086627"/>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131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9638" y="2712308"/>
            <a:ext cx="8455007" cy="923330"/>
          </a:xfrm>
          <a:prstGeom prst="rect">
            <a:avLst/>
          </a:prstGeom>
          <a:noFill/>
        </p:spPr>
        <p:txBody>
          <a:bodyPr wrap="none" lIns="91440" tIns="45720" rIns="91440" bIns="45720">
            <a:spAutoFit/>
          </a:bodyPr>
          <a:lstStyle/>
          <a:p>
            <a:r>
              <a:rPr lang="es-ES" sz="5400" b="1" dirty="0">
                <a:solidFill>
                  <a:srgbClr val="FF0000"/>
                </a:solidFill>
              </a:rPr>
              <a:t>ENFOQUE INDIVIDUALIZADO</a:t>
            </a:r>
          </a:p>
        </p:txBody>
      </p:sp>
    </p:spTree>
    <p:extLst>
      <p:ext uri="{BB962C8B-B14F-4D97-AF65-F5344CB8AC3E}">
        <p14:creationId xmlns:p14="http://schemas.microsoft.com/office/powerpoint/2010/main" val="520908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54882" y="261937"/>
            <a:ext cx="9373349" cy="2515887"/>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2135788" y="2807557"/>
            <a:ext cx="9365155" cy="759941"/>
          </a:xfrm>
          <a:prstGeom prst="rect">
            <a:avLst/>
          </a:prstGeom>
        </p:spPr>
      </p:pic>
      <p:pic>
        <p:nvPicPr>
          <p:cNvPr id="6" name="Imagen 5"/>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323206" y="3633657"/>
            <a:ext cx="7980534" cy="3105150"/>
          </a:xfrm>
          <a:prstGeom prst="rect">
            <a:avLst/>
          </a:prstGeom>
        </p:spPr>
      </p:pic>
    </p:spTree>
    <p:extLst>
      <p:ext uri="{BB962C8B-B14F-4D97-AF65-F5344CB8AC3E}">
        <p14:creationId xmlns:p14="http://schemas.microsoft.com/office/powerpoint/2010/main" val="4192350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540908"/>
          </a:xfrm>
        </p:spPr>
        <p:txBody>
          <a:bodyPr>
            <a:normAutofit fontScale="90000"/>
          </a:bodyPr>
          <a:lstStyle/>
          <a:p>
            <a:r>
              <a:rPr lang="es-ES" b="1" dirty="0">
                <a:solidFill>
                  <a:srgbClr val="0000CC"/>
                </a:solidFill>
              </a:rPr>
              <a:t>Conclusiones de la autora</a:t>
            </a:r>
            <a:endParaRPr lang="en-US" b="1" dirty="0">
              <a:solidFill>
                <a:srgbClr val="0000CC"/>
              </a:solidFill>
            </a:endParaRPr>
          </a:p>
        </p:txBody>
      </p:sp>
      <p:sp>
        <p:nvSpPr>
          <p:cNvPr id="3" name="Marcador de contenido 2"/>
          <p:cNvSpPr>
            <a:spLocks noGrp="1"/>
          </p:cNvSpPr>
          <p:nvPr>
            <p:ph idx="1"/>
          </p:nvPr>
        </p:nvSpPr>
        <p:spPr>
          <a:xfrm>
            <a:off x="333633" y="936326"/>
            <a:ext cx="11405286" cy="5798106"/>
          </a:xfrm>
        </p:spPr>
        <p:txBody>
          <a:bodyPr>
            <a:noAutofit/>
          </a:bodyPr>
          <a:lstStyle/>
          <a:p>
            <a:pPr algn="just"/>
            <a:r>
              <a:rPr lang="es-ES" sz="2400" dirty="0"/>
              <a:t>La justificación para el uso de </a:t>
            </a:r>
            <a:r>
              <a:rPr lang="es-ES" sz="2400" dirty="0" err="1"/>
              <a:t>corticosteroides</a:t>
            </a:r>
            <a:r>
              <a:rPr lang="es-ES" sz="2400" dirty="0"/>
              <a:t> en la sepsis se basa en su </a:t>
            </a:r>
            <a:r>
              <a:rPr lang="es-ES" sz="2400" dirty="0">
                <a:solidFill>
                  <a:srgbClr val="C00000"/>
                </a:solidFill>
              </a:rPr>
              <a:t>capacidad para modular la respuesta inmunitaria, promover la estabilidad cardiovascular y potencialmente facilitar la</a:t>
            </a:r>
            <a:r>
              <a:rPr lang="en-US" sz="2400" dirty="0">
                <a:solidFill>
                  <a:srgbClr val="C00000"/>
                </a:solidFill>
              </a:rPr>
              <a:t> </a:t>
            </a:r>
            <a:r>
              <a:rPr lang="es-ES" sz="2400" dirty="0">
                <a:solidFill>
                  <a:srgbClr val="C00000"/>
                </a:solidFill>
              </a:rPr>
              <a:t>restauración de órganos. </a:t>
            </a:r>
            <a:endParaRPr lang="en-US" sz="2400" dirty="0">
              <a:solidFill>
                <a:srgbClr val="C00000"/>
              </a:solidFill>
            </a:endParaRPr>
          </a:p>
          <a:p>
            <a:pPr algn="just"/>
            <a:r>
              <a:rPr lang="es-ES" sz="2400" dirty="0"/>
              <a:t>Sin embargo, la </a:t>
            </a:r>
            <a:r>
              <a:rPr lang="es-ES" sz="2400" dirty="0">
                <a:solidFill>
                  <a:srgbClr val="C00000"/>
                </a:solidFill>
              </a:rPr>
              <a:t>evidencia es mixta</a:t>
            </a:r>
            <a:r>
              <a:rPr lang="es-ES" sz="2400" dirty="0"/>
              <a:t>, ya que algunos estudios sugieren beneficios en términos de microcirculación y reversión del shock, mientras que otros no informan un impacto significativo en la mortalidad o disfunción orgánica. </a:t>
            </a:r>
            <a:endParaRPr lang="en-US" sz="2400" dirty="0"/>
          </a:p>
          <a:p>
            <a:pPr algn="just"/>
            <a:r>
              <a:rPr lang="es-ES" sz="2400" dirty="0"/>
              <a:t>La Campaña </a:t>
            </a:r>
            <a:r>
              <a:rPr lang="es-ES" sz="2400" dirty="0" err="1"/>
              <a:t>Surviving</a:t>
            </a:r>
            <a:r>
              <a:rPr lang="es-ES" sz="2400" dirty="0"/>
              <a:t> Sepsis proporciona </a:t>
            </a:r>
            <a:r>
              <a:rPr lang="es-ES" sz="2400" dirty="0">
                <a:solidFill>
                  <a:srgbClr val="C00000"/>
                </a:solidFill>
              </a:rPr>
              <a:t>recomendaciones cautelosas </a:t>
            </a:r>
            <a:r>
              <a:rPr lang="es-ES" sz="2400" dirty="0"/>
              <a:t>para su uso. </a:t>
            </a:r>
            <a:endParaRPr lang="en-US" sz="2400" dirty="0"/>
          </a:p>
          <a:p>
            <a:pPr algn="just"/>
            <a:r>
              <a:rPr lang="es-ES" sz="2400" dirty="0"/>
              <a:t>Las investigaciones emergentes destacan la </a:t>
            </a:r>
            <a:r>
              <a:rPr lang="es-ES" sz="2400" dirty="0">
                <a:solidFill>
                  <a:srgbClr val="C00000"/>
                </a:solidFill>
              </a:rPr>
              <a:t>importancia de los análisis genómicos y </a:t>
            </a:r>
            <a:r>
              <a:rPr lang="es-ES" sz="2400" dirty="0" err="1">
                <a:solidFill>
                  <a:srgbClr val="C00000"/>
                </a:solidFill>
              </a:rPr>
              <a:t>transcriptómicos</a:t>
            </a:r>
            <a:r>
              <a:rPr lang="es-ES" sz="2400" dirty="0"/>
              <a:t> para identificar </a:t>
            </a:r>
            <a:r>
              <a:rPr lang="es-ES" sz="2400" dirty="0">
                <a:solidFill>
                  <a:srgbClr val="C00000"/>
                </a:solidFill>
              </a:rPr>
              <a:t>subgrupos</a:t>
            </a:r>
            <a:r>
              <a:rPr lang="es-ES" sz="2400" dirty="0"/>
              <a:t> de pacientes que pueden beneficiarse de la terapia con </a:t>
            </a:r>
            <a:r>
              <a:rPr lang="es-ES" sz="2400" dirty="0" err="1"/>
              <a:t>corticosteroides</a:t>
            </a:r>
            <a:r>
              <a:rPr lang="es-ES" sz="2400" dirty="0"/>
              <a:t>, lo que sugiere un movimiento hacia la medicina </a:t>
            </a:r>
            <a:r>
              <a:rPr lang="es-ES" sz="2400" dirty="0">
                <a:solidFill>
                  <a:srgbClr val="C00000"/>
                </a:solidFill>
              </a:rPr>
              <a:t>personalizada</a:t>
            </a:r>
            <a:r>
              <a:rPr lang="es-ES" sz="2400" dirty="0"/>
              <a:t> en el manejo de la sepsis. </a:t>
            </a:r>
            <a:endParaRPr lang="en-US" sz="2400" dirty="0"/>
          </a:p>
          <a:p>
            <a:pPr algn="just"/>
            <a:r>
              <a:rPr lang="es-ES" sz="2400" dirty="0"/>
              <a:t>A pesar de los beneficios potenciales, el uso de </a:t>
            </a:r>
            <a:r>
              <a:rPr lang="es-ES" sz="2400" dirty="0" err="1"/>
              <a:t>corticosteroides</a:t>
            </a:r>
            <a:r>
              <a:rPr lang="es-ES" sz="2400" dirty="0"/>
              <a:t> en la sepsis requiere una consideración cuidadosa de los </a:t>
            </a:r>
            <a:r>
              <a:rPr lang="es-ES" sz="2400" dirty="0">
                <a:solidFill>
                  <a:srgbClr val="C00000"/>
                </a:solidFill>
              </a:rPr>
              <a:t>perfiles de riesgo individuales </a:t>
            </a:r>
            <a:r>
              <a:rPr lang="es-ES" sz="2400" dirty="0"/>
              <a:t>del paciente, y se necesita más investigación para optimizar su uso e integrar los conocimientos genómicos en la práctica clínica. </a:t>
            </a:r>
            <a:endParaRPr lang="en-US" sz="2400" dirty="0"/>
          </a:p>
        </p:txBody>
      </p:sp>
      <p:sp>
        <p:nvSpPr>
          <p:cNvPr id="4" name="Rectángulo 3"/>
          <p:cNvSpPr/>
          <p:nvPr/>
        </p:nvSpPr>
        <p:spPr>
          <a:xfrm>
            <a:off x="609600" y="3720229"/>
            <a:ext cx="11390334" cy="1515650"/>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490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9638" y="2712308"/>
            <a:ext cx="9331081" cy="923330"/>
          </a:xfrm>
          <a:prstGeom prst="rect">
            <a:avLst/>
          </a:prstGeom>
          <a:noFill/>
        </p:spPr>
        <p:txBody>
          <a:bodyPr wrap="none" lIns="91440" tIns="45720" rIns="91440" bIns="45720">
            <a:spAutoFit/>
          </a:bodyPr>
          <a:lstStyle/>
          <a:p>
            <a:r>
              <a:rPr lang="es-ES" sz="5400" b="1" dirty="0">
                <a:solidFill>
                  <a:srgbClr val="FF0000"/>
                </a:solidFill>
              </a:rPr>
              <a:t>¿QUIÉNES SE BENEFICIAN MÁS?</a:t>
            </a:r>
          </a:p>
        </p:txBody>
      </p:sp>
    </p:spTree>
    <p:extLst>
      <p:ext uri="{BB962C8B-B14F-4D97-AF65-F5344CB8AC3E}">
        <p14:creationId xmlns:p14="http://schemas.microsoft.com/office/powerpoint/2010/main" val="2814307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933708" y="682839"/>
            <a:ext cx="10077450" cy="3762375"/>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rot="16200000">
            <a:off x="3376462" y="2041200"/>
            <a:ext cx="433305" cy="5318814"/>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4167959" y="5317652"/>
            <a:ext cx="4943475" cy="942975"/>
          </a:xfrm>
          <a:prstGeom prst="rect">
            <a:avLst/>
          </a:prstGeom>
        </p:spPr>
      </p:pic>
    </p:spTree>
    <p:extLst>
      <p:ext uri="{BB962C8B-B14F-4D97-AF65-F5344CB8AC3E}">
        <p14:creationId xmlns:p14="http://schemas.microsoft.com/office/powerpoint/2010/main" val="2186309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615946"/>
          </a:xfrm>
          <a:solidFill>
            <a:schemeClr val="bg1"/>
          </a:solidFill>
        </p:spPr>
        <p:txBody>
          <a:bodyPr>
            <a:normAutofit fontScale="90000"/>
          </a:bodyPr>
          <a:lstStyle/>
          <a:p>
            <a:r>
              <a:rPr lang="es-ES" b="1" dirty="0">
                <a:solidFill>
                  <a:srgbClr val="0000CC"/>
                </a:solidFill>
              </a:rPr>
              <a:t>Los </a:t>
            </a:r>
            <a:r>
              <a:rPr lang="es-ES" b="1" dirty="0" err="1">
                <a:solidFill>
                  <a:srgbClr val="0000CC"/>
                </a:solidFill>
              </a:rPr>
              <a:t>corticosteroides</a:t>
            </a:r>
            <a:r>
              <a:rPr lang="es-ES" b="1" dirty="0">
                <a:solidFill>
                  <a:srgbClr val="0000CC"/>
                </a:solidFill>
              </a:rPr>
              <a:t> </a:t>
            </a:r>
            <a:br>
              <a:rPr lang="es-ES" b="1" dirty="0">
                <a:solidFill>
                  <a:srgbClr val="0000CC"/>
                </a:solidFill>
              </a:rPr>
            </a:br>
            <a:r>
              <a:rPr lang="es-ES" b="1" dirty="0">
                <a:solidFill>
                  <a:srgbClr val="FF0000"/>
                </a:solidFill>
              </a:rPr>
              <a:t>no parecieron ser más o menos efectivos </a:t>
            </a:r>
            <a:br>
              <a:rPr lang="es-ES" b="1" dirty="0">
                <a:solidFill>
                  <a:srgbClr val="FF0000"/>
                </a:solidFill>
              </a:rPr>
            </a:br>
            <a:r>
              <a:rPr lang="es-ES" b="1" dirty="0">
                <a:solidFill>
                  <a:srgbClr val="0000CC"/>
                </a:solidFill>
              </a:rPr>
              <a:t>en subgrupos clínicos particulares</a:t>
            </a:r>
            <a:endParaRPr lang="en-US" b="1" dirty="0">
              <a:solidFill>
                <a:srgbClr val="0000CC"/>
              </a:solidFill>
            </a:endParaRPr>
          </a:p>
        </p:txBody>
      </p:sp>
      <p:sp>
        <p:nvSpPr>
          <p:cNvPr id="3" name="Marcador de contenido 2"/>
          <p:cNvSpPr>
            <a:spLocks noGrp="1"/>
          </p:cNvSpPr>
          <p:nvPr>
            <p:ph idx="1"/>
          </p:nvPr>
        </p:nvSpPr>
        <p:spPr>
          <a:xfrm>
            <a:off x="498389" y="2020331"/>
            <a:ext cx="10972800" cy="4525963"/>
          </a:xfrm>
        </p:spPr>
        <p:txBody>
          <a:bodyPr>
            <a:normAutofit fontScale="85000" lnSpcReduction="20000"/>
          </a:bodyPr>
          <a:lstStyle/>
          <a:p>
            <a:pPr marL="0" indent="0">
              <a:buNone/>
            </a:pPr>
            <a:r>
              <a:rPr lang="es-ES" dirty="0"/>
              <a:t>• Choque séptico</a:t>
            </a:r>
            <a:endParaRPr lang="en-US" dirty="0"/>
          </a:p>
          <a:p>
            <a:pPr marL="0" indent="0">
              <a:buNone/>
            </a:pPr>
            <a:r>
              <a:rPr lang="es-ES" dirty="0"/>
              <a:t>• Neumonía</a:t>
            </a:r>
            <a:endParaRPr lang="en-US" dirty="0"/>
          </a:p>
          <a:p>
            <a:pPr marL="0" indent="0">
              <a:buNone/>
            </a:pPr>
            <a:r>
              <a:rPr lang="es-ES" dirty="0"/>
              <a:t>• Síndrome de dificultad respiratoria aguda (SDRA)</a:t>
            </a:r>
            <a:endParaRPr lang="en-US" dirty="0"/>
          </a:p>
          <a:p>
            <a:pPr marL="0" indent="0">
              <a:buNone/>
            </a:pPr>
            <a:r>
              <a:rPr lang="es-ES" dirty="0"/>
              <a:t>• Mayor riesgo basal de muerte</a:t>
            </a:r>
            <a:endParaRPr lang="en-US" dirty="0"/>
          </a:p>
          <a:p>
            <a:pPr marL="0" indent="0">
              <a:buNone/>
            </a:pPr>
            <a:r>
              <a:rPr lang="es-ES" dirty="0"/>
              <a:t>• Diferentes fármacos </a:t>
            </a:r>
            <a:r>
              <a:rPr lang="es-ES" dirty="0" err="1"/>
              <a:t>corticosteroides</a:t>
            </a:r>
            <a:r>
              <a:rPr lang="es-ES" dirty="0"/>
              <a:t> (como hidrocortisona, </a:t>
            </a:r>
            <a:r>
              <a:rPr lang="es-ES" dirty="0" err="1"/>
              <a:t>metilprednisolona</a:t>
            </a:r>
            <a:r>
              <a:rPr lang="es-ES" dirty="0"/>
              <a:t>)</a:t>
            </a:r>
            <a:endParaRPr lang="en-US" dirty="0"/>
          </a:p>
          <a:p>
            <a:pPr marL="0" indent="0">
              <a:buNone/>
            </a:pPr>
            <a:r>
              <a:rPr lang="es-ES" dirty="0"/>
              <a:t>• Diferentes dosis de </a:t>
            </a:r>
            <a:r>
              <a:rPr lang="es-ES" dirty="0" err="1"/>
              <a:t>corticosteroides</a:t>
            </a:r>
            <a:endParaRPr lang="en-US" dirty="0"/>
          </a:p>
          <a:p>
            <a:pPr marL="0" indent="0">
              <a:buNone/>
            </a:pPr>
            <a:r>
              <a:rPr lang="es-ES" dirty="0"/>
              <a:t>• Diferentes regímenes de </a:t>
            </a:r>
            <a:r>
              <a:rPr lang="es-ES" dirty="0" err="1"/>
              <a:t>corticosteroides</a:t>
            </a:r>
            <a:r>
              <a:rPr lang="es-ES" dirty="0"/>
              <a:t> (como agentes únicos o combinaciones de </a:t>
            </a:r>
            <a:r>
              <a:rPr lang="es-ES" dirty="0" err="1"/>
              <a:t>corticosteroides</a:t>
            </a:r>
            <a:r>
              <a:rPr lang="es-ES" dirty="0"/>
              <a:t> como hidrocortisona más </a:t>
            </a:r>
            <a:r>
              <a:rPr lang="es-ES" dirty="0" err="1"/>
              <a:t>fludrocortisona</a:t>
            </a:r>
            <a:r>
              <a:rPr lang="es-ES" dirty="0"/>
              <a:t>)</a:t>
            </a:r>
            <a:endParaRPr lang="en-US" dirty="0"/>
          </a:p>
          <a:p>
            <a:pPr marL="0" indent="0">
              <a:buNone/>
            </a:pPr>
            <a:r>
              <a:rPr lang="es-ES" dirty="0"/>
              <a:t>• Ensayos más recientes versus más antiguos</a:t>
            </a:r>
            <a:endParaRPr lang="en-US" dirty="0"/>
          </a:p>
          <a:p>
            <a:pPr marL="0" indent="0">
              <a:buNone/>
            </a:pPr>
            <a:r>
              <a:rPr lang="es-ES" dirty="0"/>
              <a:t>• Ensayos con mayor versus menor riesgo de sesgo.</a:t>
            </a:r>
            <a:endParaRPr lang="en-US" dirty="0"/>
          </a:p>
        </p:txBody>
      </p:sp>
    </p:spTree>
    <p:extLst>
      <p:ext uri="{BB962C8B-B14F-4D97-AF65-F5344CB8AC3E}">
        <p14:creationId xmlns:p14="http://schemas.microsoft.com/office/powerpoint/2010/main" val="36619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4559" y="2250643"/>
            <a:ext cx="2766142" cy="923330"/>
          </a:xfrm>
          <a:prstGeom prst="rect">
            <a:avLst/>
          </a:prstGeom>
          <a:noFill/>
        </p:spPr>
        <p:txBody>
          <a:bodyPr wrap="none" lIns="91440" tIns="45720" rIns="91440" bIns="45720">
            <a:spAutoFit/>
          </a:bodyPr>
          <a:lstStyle/>
          <a:p>
            <a:r>
              <a:rPr lang="es-ES" sz="5400" b="1" dirty="0">
                <a:solidFill>
                  <a:srgbClr val="FF0000"/>
                </a:solidFill>
              </a:rPr>
              <a:t>CUÁNDO</a:t>
            </a:r>
          </a:p>
        </p:txBody>
      </p:sp>
    </p:spTree>
    <p:extLst>
      <p:ext uri="{BB962C8B-B14F-4D97-AF65-F5344CB8AC3E}">
        <p14:creationId xmlns:p14="http://schemas.microsoft.com/office/powerpoint/2010/main" val="195178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20055" y="2476111"/>
            <a:ext cx="9147056" cy="1754326"/>
          </a:xfrm>
          <a:prstGeom prst="rect">
            <a:avLst/>
          </a:prstGeom>
          <a:noFill/>
        </p:spPr>
        <p:txBody>
          <a:bodyPr wrap="none" lIns="91440" tIns="45720" rIns="91440" bIns="45720">
            <a:spAutoFit/>
          </a:bodyPr>
          <a:lstStyle/>
          <a:p>
            <a:r>
              <a:rPr lang="es-ES" sz="5400" b="1" dirty="0">
                <a:solidFill>
                  <a:srgbClr val="FF0000"/>
                </a:solidFill>
              </a:rPr>
              <a:t>¿Y LOS QUE TIENEN</a:t>
            </a:r>
          </a:p>
          <a:p>
            <a:r>
              <a:rPr lang="es-ES" sz="5400" b="1" dirty="0">
                <a:solidFill>
                  <a:srgbClr val="FF0000"/>
                </a:solidFill>
              </a:rPr>
              <a:t>INSUFICIENCIA SUPRARRENAL?</a:t>
            </a:r>
          </a:p>
        </p:txBody>
      </p:sp>
    </p:spTree>
    <p:extLst>
      <p:ext uri="{BB962C8B-B14F-4D97-AF65-F5344CB8AC3E}">
        <p14:creationId xmlns:p14="http://schemas.microsoft.com/office/powerpoint/2010/main" val="2279680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solidFill>
                  <a:srgbClr val="0000CC"/>
                </a:solidFill>
              </a:rPr>
              <a:t>Annane</a:t>
            </a:r>
            <a:r>
              <a:rPr lang="es-ES" b="1" dirty="0">
                <a:solidFill>
                  <a:srgbClr val="0000CC"/>
                </a:solidFill>
              </a:rPr>
              <a:t> 2002</a:t>
            </a:r>
            <a:endParaRPr lang="en-US" dirty="0"/>
          </a:p>
        </p:txBody>
      </p:sp>
      <p:sp>
        <p:nvSpPr>
          <p:cNvPr id="3" name="Marcador de contenido 2"/>
          <p:cNvSpPr>
            <a:spLocks noGrp="1"/>
          </p:cNvSpPr>
          <p:nvPr>
            <p:ph idx="1"/>
          </p:nvPr>
        </p:nvSpPr>
        <p:spPr>
          <a:xfrm>
            <a:off x="609600" y="1417638"/>
            <a:ext cx="10972800" cy="4862383"/>
          </a:xfrm>
        </p:spPr>
        <p:txBody>
          <a:bodyPr>
            <a:normAutofit fontScale="85000" lnSpcReduction="10000"/>
          </a:bodyPr>
          <a:lstStyle/>
          <a:p>
            <a:r>
              <a:rPr lang="es-ES" dirty="0"/>
              <a:t>JAMA 2002. </a:t>
            </a:r>
            <a:r>
              <a:rPr lang="es-ES" dirty="0" err="1"/>
              <a:t>Annane</a:t>
            </a:r>
            <a:r>
              <a:rPr lang="es-ES" dirty="0"/>
              <a:t> D. </a:t>
            </a:r>
            <a:r>
              <a:rPr lang="es-ES" dirty="0" err="1"/>
              <a:t>cols</a:t>
            </a:r>
            <a:r>
              <a:rPr lang="es-ES" dirty="0"/>
              <a:t> 300 pacientes con sepsis con respuesta inflamatoria sistémica activa. </a:t>
            </a:r>
          </a:p>
          <a:p>
            <a:r>
              <a:rPr lang="es-ES" dirty="0"/>
              <a:t>Hidrocortisona + </a:t>
            </a:r>
            <a:r>
              <a:rPr lang="es-ES" dirty="0" err="1"/>
              <a:t>fludrocortisona</a:t>
            </a:r>
            <a:r>
              <a:rPr lang="es-ES" dirty="0"/>
              <a:t> (50 mg cada 6 horas y 50 </a:t>
            </a:r>
            <a:r>
              <a:rPr lang="es-ES" dirty="0" err="1"/>
              <a:t>mcg</a:t>
            </a:r>
            <a:r>
              <a:rPr lang="es-ES" dirty="0"/>
              <a:t> respectivamente) versus placebo. 6 días</a:t>
            </a:r>
          </a:p>
          <a:p>
            <a:r>
              <a:rPr lang="es-ES" dirty="0"/>
              <a:t>La reserva suprarrenal se estimó con la prueba de estimulación con ACTH. </a:t>
            </a:r>
          </a:p>
          <a:p>
            <a:r>
              <a:rPr lang="es-ES" dirty="0"/>
              <a:t>En el grupo de </a:t>
            </a:r>
            <a:r>
              <a:rPr lang="es-ES" dirty="0">
                <a:solidFill>
                  <a:srgbClr val="C00000"/>
                </a:solidFill>
              </a:rPr>
              <a:t>pacientes con reserva suprarrenal inadecuada </a:t>
            </a:r>
            <a:r>
              <a:rPr lang="es-ES" dirty="0"/>
              <a:t>(aumento de cortisol a 9 </a:t>
            </a:r>
            <a:r>
              <a:rPr lang="es-ES" dirty="0" err="1"/>
              <a:t>mcg</a:t>
            </a:r>
            <a:r>
              <a:rPr lang="es-ES" dirty="0"/>
              <a:t> / dl con dosis de ACTH de 250 </a:t>
            </a:r>
            <a:r>
              <a:rPr lang="es-ES" dirty="0" err="1"/>
              <a:t>mcg</a:t>
            </a:r>
            <a:r>
              <a:rPr lang="es-ES" dirty="0"/>
              <a:t>), la administración de </a:t>
            </a:r>
            <a:r>
              <a:rPr lang="es-ES" dirty="0">
                <a:solidFill>
                  <a:srgbClr val="C00000"/>
                </a:solidFill>
              </a:rPr>
              <a:t>corticoides se asoció con una menor mortalidad a los 28 días </a:t>
            </a:r>
            <a:r>
              <a:rPr lang="es-ES" dirty="0"/>
              <a:t>(P&lt;0,02). </a:t>
            </a:r>
          </a:p>
          <a:p>
            <a:r>
              <a:rPr lang="es-ES" dirty="0"/>
              <a:t>En el grupo con </a:t>
            </a:r>
            <a:r>
              <a:rPr lang="es-ES" dirty="0">
                <a:solidFill>
                  <a:srgbClr val="C00000"/>
                </a:solidFill>
              </a:rPr>
              <a:t>reserva suprarrenal adecuada</a:t>
            </a:r>
            <a:r>
              <a:rPr lang="es-ES" dirty="0"/>
              <a:t>, </a:t>
            </a:r>
            <a:r>
              <a:rPr lang="es-ES" dirty="0">
                <a:solidFill>
                  <a:srgbClr val="C00000"/>
                </a:solidFill>
              </a:rPr>
              <a:t>no hubo diferencias </a:t>
            </a:r>
            <a:r>
              <a:rPr lang="es-ES" dirty="0"/>
              <a:t>estadísticamente significativas en la mortalidad (P=0,81). </a:t>
            </a:r>
          </a:p>
          <a:p>
            <a:r>
              <a:rPr lang="es-ES" u="sng" dirty="0"/>
              <a:t>La alta mortalidad encontrada en el grupo de placebo es sorprendente</a:t>
            </a:r>
            <a:r>
              <a:rPr lang="es-ES" dirty="0"/>
              <a:t>.</a:t>
            </a:r>
            <a:endParaRPr lang="en-US" dirty="0"/>
          </a:p>
        </p:txBody>
      </p:sp>
    </p:spTree>
    <p:extLst>
      <p:ext uri="{BB962C8B-B14F-4D97-AF65-F5344CB8AC3E}">
        <p14:creationId xmlns:p14="http://schemas.microsoft.com/office/powerpoint/2010/main" val="1915179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4559" y="2250643"/>
            <a:ext cx="3997697" cy="923330"/>
          </a:xfrm>
          <a:prstGeom prst="rect">
            <a:avLst/>
          </a:prstGeom>
          <a:noFill/>
        </p:spPr>
        <p:txBody>
          <a:bodyPr wrap="none" lIns="91440" tIns="45720" rIns="91440" bIns="45720">
            <a:spAutoFit/>
          </a:bodyPr>
          <a:lstStyle/>
          <a:p>
            <a:r>
              <a:rPr lang="es-ES" sz="5400" b="1" dirty="0">
                <a:solidFill>
                  <a:srgbClr val="FF0000"/>
                </a:solidFill>
              </a:rPr>
              <a:t>¿CUÁL Y VÍA?</a:t>
            </a:r>
          </a:p>
        </p:txBody>
      </p:sp>
    </p:spTree>
    <p:extLst>
      <p:ext uri="{BB962C8B-B14F-4D97-AF65-F5344CB8AC3E}">
        <p14:creationId xmlns:p14="http://schemas.microsoft.com/office/powerpoint/2010/main" val="680804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776287" y="647700"/>
            <a:ext cx="10639425" cy="5562600"/>
          </a:xfrm>
          <a:prstGeom prst="rect">
            <a:avLst/>
          </a:prstGeom>
        </p:spPr>
      </p:pic>
      <p:sp>
        <p:nvSpPr>
          <p:cNvPr id="3" name="Rectángulo 2"/>
          <p:cNvSpPr/>
          <p:nvPr/>
        </p:nvSpPr>
        <p:spPr>
          <a:xfrm>
            <a:off x="7488194" y="900885"/>
            <a:ext cx="1791728" cy="3992391"/>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500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531469" y="282016"/>
            <a:ext cx="6581775" cy="2562225"/>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7644327" y="826100"/>
            <a:ext cx="3947022" cy="508430"/>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7644327" y="1563128"/>
            <a:ext cx="3295650" cy="523875"/>
          </a:xfrm>
          <a:prstGeom prst="rect">
            <a:avLst/>
          </a:prstGeom>
        </p:spPr>
      </p:pic>
      <p:sp>
        <p:nvSpPr>
          <p:cNvPr id="5" name="CuadroTexto 4"/>
          <p:cNvSpPr txBox="1"/>
          <p:nvPr/>
        </p:nvSpPr>
        <p:spPr>
          <a:xfrm>
            <a:off x="7290487" y="2340314"/>
            <a:ext cx="3801746" cy="461665"/>
          </a:xfrm>
          <a:prstGeom prst="rect">
            <a:avLst/>
          </a:prstGeom>
          <a:solidFill>
            <a:schemeClr val="bg1"/>
          </a:solidFill>
        </p:spPr>
        <p:txBody>
          <a:bodyPr wrap="none" rtlCol="0">
            <a:spAutoFit/>
          </a:bodyPr>
          <a:lstStyle/>
          <a:p>
            <a:r>
              <a:rPr lang="es-ES" sz="2400" dirty="0">
                <a:solidFill>
                  <a:srgbClr val="C00000"/>
                </a:solidFill>
              </a:rPr>
              <a:t>Meta- análisis de 22 estudios</a:t>
            </a:r>
            <a:endParaRPr lang="en-US" sz="2400" dirty="0">
              <a:solidFill>
                <a:srgbClr val="C00000"/>
              </a:solidFill>
            </a:endParaRPr>
          </a:p>
        </p:txBody>
      </p:sp>
      <p:pic>
        <p:nvPicPr>
          <p:cNvPr id="6" name="Imagen 5"/>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50000"/>
                    </a14:imgEffect>
                  </a14:imgLayer>
                </a14:imgProps>
              </a:ext>
            </a:extLst>
          </a:blip>
          <a:stretch>
            <a:fillRect/>
          </a:stretch>
        </p:blipFill>
        <p:spPr>
          <a:xfrm>
            <a:off x="729177" y="3121193"/>
            <a:ext cx="10987799" cy="3443937"/>
          </a:xfrm>
          <a:prstGeom prst="rect">
            <a:avLst/>
          </a:prstGeom>
        </p:spPr>
      </p:pic>
      <p:sp>
        <p:nvSpPr>
          <p:cNvPr id="7" name="Rectángulo 6"/>
          <p:cNvSpPr/>
          <p:nvPr/>
        </p:nvSpPr>
        <p:spPr>
          <a:xfrm>
            <a:off x="6775621" y="4802165"/>
            <a:ext cx="2236573" cy="3212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ángulo 7"/>
          <p:cNvSpPr/>
          <p:nvPr/>
        </p:nvSpPr>
        <p:spPr>
          <a:xfrm>
            <a:off x="6775622" y="5422555"/>
            <a:ext cx="2236573" cy="3212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ángulo 8"/>
          <p:cNvSpPr/>
          <p:nvPr/>
        </p:nvSpPr>
        <p:spPr>
          <a:xfrm>
            <a:off x="6775622" y="5743831"/>
            <a:ext cx="2236573" cy="3212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62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00CC"/>
                </a:solidFill>
              </a:rPr>
              <a:t>Conclusiones finales</a:t>
            </a:r>
            <a:endParaRPr lang="en-US" b="1" dirty="0">
              <a:solidFill>
                <a:srgbClr val="0000CC"/>
              </a:solidFill>
            </a:endParaRPr>
          </a:p>
        </p:txBody>
      </p:sp>
      <p:sp>
        <p:nvSpPr>
          <p:cNvPr id="3" name="Marcador de contenido 2"/>
          <p:cNvSpPr>
            <a:spLocks noGrp="1"/>
          </p:cNvSpPr>
          <p:nvPr>
            <p:ph idx="1"/>
          </p:nvPr>
        </p:nvSpPr>
        <p:spPr/>
        <p:txBody>
          <a:bodyPr>
            <a:normAutofit lnSpcReduction="10000"/>
          </a:bodyPr>
          <a:lstStyle/>
          <a:p>
            <a:r>
              <a:rPr lang="es-ES" dirty="0"/>
              <a:t>Mientras que pueden ofrecer beneficios en la estabilidad hemodinámica y reducir la duración del choque, la evidencia sobre su impacto en la mortalidad es inconsistente. </a:t>
            </a:r>
          </a:p>
          <a:p>
            <a:r>
              <a:rPr lang="es-ES" dirty="0"/>
              <a:t>Los corticoides se pueden considerar en casos específicos, como en el choque séptico refractario o en pacientes con insuficiencia suprarrenal, pero deben usarse con precaución debido a los riesgos potenciales. </a:t>
            </a:r>
          </a:p>
          <a:p>
            <a:r>
              <a:rPr lang="es-ES" dirty="0"/>
              <a:t>La decisión de utilizar corticoides debe individualizarse, considerando los riesgos y beneficios para cada paciente. </a:t>
            </a:r>
            <a:endParaRPr lang="en-US" dirty="0"/>
          </a:p>
          <a:p>
            <a:endParaRPr lang="en-US" dirty="0"/>
          </a:p>
        </p:txBody>
      </p:sp>
    </p:spTree>
    <p:extLst>
      <p:ext uri="{BB962C8B-B14F-4D97-AF65-F5344CB8AC3E}">
        <p14:creationId xmlns:p14="http://schemas.microsoft.com/office/powerpoint/2010/main" val="2170852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25261" y="177799"/>
            <a:ext cx="9386640" cy="6498573"/>
          </a:xfrm>
          <a:prstGeom prst="rect">
            <a:avLst/>
          </a:prstGeom>
        </p:spPr>
      </p:pic>
      <p:pic>
        <p:nvPicPr>
          <p:cNvPr id="5" name="Imagen 4"/>
          <p:cNvPicPr/>
          <p:nvPr/>
        </p:nvPicPr>
        <p:blipFill>
          <a:blip r:embed="rId3">
            <a:extLst>
              <a:ext uri="{BEBA8EAE-BF5A-486C-A8C5-ECC9F3942E4B}">
                <a14:imgProps xmlns:a14="http://schemas.microsoft.com/office/drawing/2010/main">
                  <a14:imgLayer r:embed="rId4">
                    <a14:imgEffect>
                      <a14:brightnessContrast bright="-20000" contrast="50000"/>
                    </a14:imgEffect>
                  </a14:imgLayer>
                </a14:imgProps>
              </a:ext>
            </a:extLst>
          </a:blip>
          <a:stretch>
            <a:fillRect/>
          </a:stretch>
        </p:blipFill>
        <p:spPr>
          <a:xfrm>
            <a:off x="8096250" y="4570712"/>
            <a:ext cx="4095750" cy="2105660"/>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125261" y="177799"/>
            <a:ext cx="12066739" cy="6498573"/>
          </a:xfrm>
          <a:prstGeom prst="rect">
            <a:avLst/>
          </a:prstGeom>
        </p:spPr>
      </p:pic>
      <p:sp>
        <p:nvSpPr>
          <p:cNvPr id="9" name="Rectángulo redondeado 8"/>
          <p:cNvSpPr/>
          <p:nvPr/>
        </p:nvSpPr>
        <p:spPr>
          <a:xfrm>
            <a:off x="4897677" y="4512475"/>
            <a:ext cx="3582444" cy="199974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1"/>
            <a:r>
              <a:rPr lang="es-ES" sz="1600" b="1" dirty="0">
                <a:solidFill>
                  <a:schemeClr val="tx1"/>
                </a:solidFill>
              </a:rPr>
              <a:t>Valor agregado de </a:t>
            </a:r>
            <a:r>
              <a:rPr lang="es-ES" sz="1600" b="1" dirty="0" err="1">
                <a:solidFill>
                  <a:schemeClr val="tx1"/>
                </a:solidFill>
              </a:rPr>
              <a:t>fludrocortisona</a:t>
            </a:r>
            <a:r>
              <a:rPr lang="es-ES" sz="1600" b="1" dirty="0">
                <a:solidFill>
                  <a:schemeClr val="tx1"/>
                </a:solidFill>
              </a:rPr>
              <a:t> como complemento a hidrocortisona.</a:t>
            </a:r>
            <a:endParaRPr lang="en-US" sz="1600" b="1" dirty="0">
              <a:solidFill>
                <a:schemeClr val="tx1"/>
              </a:solidFill>
            </a:endParaRPr>
          </a:p>
          <a:p>
            <a:pPr lvl="1"/>
            <a:endParaRPr lang="es-ES" sz="1600" b="1" dirty="0">
              <a:solidFill>
                <a:schemeClr val="tx1"/>
              </a:solidFill>
            </a:endParaRPr>
          </a:p>
          <a:p>
            <a:pPr lvl="1"/>
            <a:r>
              <a:rPr lang="es-ES" sz="1600" b="1" dirty="0">
                <a:solidFill>
                  <a:schemeClr val="tx1"/>
                </a:solidFill>
              </a:rPr>
              <a:t>Influencia de factores genéticos y moleculares en la respuesta clínica.</a:t>
            </a:r>
            <a:endParaRPr lang="en-US" sz="1600" b="1" dirty="0">
              <a:solidFill>
                <a:schemeClr val="tx1"/>
              </a:solidFill>
            </a:endParaRPr>
          </a:p>
          <a:p>
            <a:pPr algn="ctr"/>
            <a:endParaRPr lang="en-US" dirty="0"/>
          </a:p>
        </p:txBody>
      </p:sp>
    </p:spTree>
    <p:extLst>
      <p:ext uri="{BB962C8B-B14F-4D97-AF65-F5344CB8AC3E}">
        <p14:creationId xmlns:p14="http://schemas.microsoft.com/office/powerpoint/2010/main" val="25712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0317-9A0E-1075-0C3B-9F8F2B7E9095}"/>
              </a:ext>
            </a:extLst>
          </p:cNvPr>
          <p:cNvSpPr>
            <a:spLocks noGrp="1"/>
          </p:cNvSpPr>
          <p:nvPr>
            <p:ph type="title"/>
          </p:nvPr>
        </p:nvSpPr>
        <p:spPr>
          <a:xfrm>
            <a:off x="838200" y="2635657"/>
            <a:ext cx="10515600" cy="1325563"/>
          </a:xfrm>
        </p:spPr>
        <p:txBody>
          <a:bodyPr/>
          <a:lstStyle/>
          <a:p>
            <a:r>
              <a:rPr lang="es-ES" b="1" dirty="0">
                <a:solidFill>
                  <a:srgbClr val="0000CC"/>
                </a:solidFill>
              </a:rPr>
              <a:t>Gracias por su atención !!!</a:t>
            </a:r>
            <a:endParaRPr lang="en-US" b="1" dirty="0">
              <a:solidFill>
                <a:srgbClr val="0000CC"/>
              </a:solidFill>
            </a:endParaRPr>
          </a:p>
        </p:txBody>
      </p:sp>
      <p:pic>
        <p:nvPicPr>
          <p:cNvPr id="6" name="Picture 5" descr="Blue text on a black background&#10;&#10;AI-generated content may be incorrect.">
            <a:extLst>
              <a:ext uri="{FF2B5EF4-FFF2-40B4-BE49-F238E27FC236}">
                <a16:creationId xmlns:a16="http://schemas.microsoft.com/office/drawing/2014/main" id="{94711079-F553-A1D3-416C-1F50843AD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2158"/>
            <a:ext cx="4294980" cy="1027728"/>
          </a:xfrm>
          <a:prstGeom prst="rect">
            <a:avLst/>
          </a:prstGeom>
        </p:spPr>
      </p:pic>
    </p:spTree>
    <p:extLst>
      <p:ext uri="{BB962C8B-B14F-4D97-AF65-F5344CB8AC3E}">
        <p14:creationId xmlns:p14="http://schemas.microsoft.com/office/powerpoint/2010/main" val="129027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0618C727-9D66-0D58-0302-7CC5F82C5728}"/>
              </a:ext>
            </a:extLst>
          </p:cNvPr>
          <p:cNvSpPr txBox="1"/>
          <p:nvPr/>
        </p:nvSpPr>
        <p:spPr>
          <a:xfrm>
            <a:off x="891972" y="2148352"/>
            <a:ext cx="9740586" cy="1107996"/>
          </a:xfrm>
          <a:prstGeom prst="rect">
            <a:avLst/>
          </a:prstGeom>
          <a:noFill/>
        </p:spPr>
        <p:txBody>
          <a:bodyPr wrap="square">
            <a:spAutoFit/>
          </a:bodyPr>
          <a:lstStyle/>
          <a:p>
            <a:r>
              <a:rPr lang="es-MX" sz="2200" b="1" dirty="0">
                <a:solidFill>
                  <a:schemeClr val="tx2">
                    <a:lumMod val="90000"/>
                    <a:lumOff val="10000"/>
                  </a:schemeClr>
                </a:solidFill>
              </a:rPr>
              <a:t>Objetivo</a:t>
            </a:r>
          </a:p>
          <a:p>
            <a:r>
              <a:rPr lang="es-MX" sz="2200" dirty="0"/>
              <a:t>Evaluación del </a:t>
            </a:r>
            <a:r>
              <a:rPr lang="es-MX" sz="2200" dirty="0">
                <a:solidFill>
                  <a:srgbClr val="C00000"/>
                </a:solidFill>
              </a:rPr>
              <a:t>impacto del inicio temprano (≤3 horas) versus tardío (&gt;3 horas) </a:t>
            </a:r>
            <a:r>
              <a:rPr lang="es-MX" sz="2200" dirty="0"/>
              <a:t>de hidrocortisona en pacientes sépticos.</a:t>
            </a:r>
          </a:p>
        </p:txBody>
      </p:sp>
      <p:sp>
        <p:nvSpPr>
          <p:cNvPr id="25" name="CuadroTexto 24">
            <a:extLst>
              <a:ext uri="{FF2B5EF4-FFF2-40B4-BE49-F238E27FC236}">
                <a16:creationId xmlns:a16="http://schemas.microsoft.com/office/drawing/2014/main" id="{E79C908F-DC6C-4B44-D3AE-215D68BE35A9}"/>
              </a:ext>
            </a:extLst>
          </p:cNvPr>
          <p:cNvSpPr txBox="1"/>
          <p:nvPr/>
        </p:nvSpPr>
        <p:spPr>
          <a:xfrm>
            <a:off x="891972" y="3262837"/>
            <a:ext cx="9581098" cy="2646878"/>
          </a:xfrm>
          <a:prstGeom prst="rect">
            <a:avLst/>
          </a:prstGeom>
          <a:noFill/>
        </p:spPr>
        <p:txBody>
          <a:bodyPr wrap="square">
            <a:spAutoFit/>
          </a:bodyPr>
          <a:lstStyle/>
          <a:p>
            <a:r>
              <a:rPr lang="es-MX" sz="2200" b="1" dirty="0">
                <a:solidFill>
                  <a:schemeClr val="tx2">
                    <a:lumMod val="90000"/>
                    <a:lumOff val="10000"/>
                  </a:schemeClr>
                </a:solidFill>
              </a:rPr>
              <a:t>Resultados</a:t>
            </a:r>
          </a:p>
          <a:p>
            <a:pPr algn="just"/>
            <a:r>
              <a:rPr lang="es-MX" sz="2400" dirty="0"/>
              <a:t>Se incluyeron 81 pacientes (54% eran varones). La edad media fue de 59 años y el 56,8% de los pacientes se encontraban en el grupo precoz. </a:t>
            </a:r>
            <a:r>
              <a:rPr lang="es-MX" sz="2400" dirty="0">
                <a:solidFill>
                  <a:srgbClr val="C00000"/>
                </a:solidFill>
              </a:rPr>
              <a:t>El tiempo necesario para suspender los </a:t>
            </a:r>
            <a:r>
              <a:rPr lang="es-MX" sz="2400" dirty="0" err="1">
                <a:solidFill>
                  <a:srgbClr val="C00000"/>
                </a:solidFill>
              </a:rPr>
              <a:t>vasopresores</a:t>
            </a:r>
            <a:r>
              <a:rPr lang="es-MX" sz="2400" dirty="0">
                <a:solidFill>
                  <a:srgbClr val="C00000"/>
                </a:solidFill>
              </a:rPr>
              <a:t> fue de 25 y 37 horas para los grupos temprano y tardío, respectivamente (p = 0,009), </a:t>
            </a:r>
            <a:r>
              <a:rPr lang="es-MX" sz="2400" dirty="0">
                <a:solidFill>
                  <a:srgbClr val="0000CC"/>
                </a:solidFill>
              </a:rPr>
              <a:t>y más pacientes lograron la reversión del shock (35 vs. 24 pacientes) y tuvieron estancias más cortas en la UCI (17 días vs. 20 días). </a:t>
            </a:r>
            <a:r>
              <a:rPr lang="es-MX" sz="2400" b="1" dirty="0">
                <a:solidFill>
                  <a:srgbClr val="0000CC"/>
                </a:solidFill>
              </a:rPr>
              <a:t>Pero </a:t>
            </a:r>
            <a:r>
              <a:rPr lang="es-MX" sz="2400" b="1" dirty="0" err="1">
                <a:solidFill>
                  <a:srgbClr val="0000CC"/>
                </a:solidFill>
              </a:rPr>
              <a:t>pNS</a:t>
            </a:r>
            <a:endParaRPr lang="es-MX" sz="2400" b="1" dirty="0">
              <a:solidFill>
                <a:srgbClr val="0000CC"/>
              </a:solidFill>
            </a:endParaRPr>
          </a:p>
        </p:txBody>
      </p:sp>
      <p:pic>
        <p:nvPicPr>
          <p:cNvPr id="2" name="Imagen 1"/>
          <p:cNvPicPr>
            <a:picLocks noChangeAspect="1"/>
          </p:cNvPicPr>
          <p:nvPr/>
        </p:nvPicPr>
        <p:blipFill>
          <a:blip r:embed="rId2"/>
          <a:stretch>
            <a:fillRect/>
          </a:stretch>
        </p:blipFill>
        <p:spPr>
          <a:xfrm>
            <a:off x="438084" y="232612"/>
            <a:ext cx="6981825" cy="1628775"/>
          </a:xfrm>
          <a:prstGeom prst="rect">
            <a:avLst/>
          </a:prstGeom>
        </p:spPr>
      </p:pic>
    </p:spTree>
    <p:extLst>
      <p:ext uri="{BB962C8B-B14F-4D97-AF65-F5344CB8AC3E}">
        <p14:creationId xmlns:p14="http://schemas.microsoft.com/office/powerpoint/2010/main" val="334221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2F3EA1-8A89-186E-58AA-86C604AD1F5C}"/>
              </a:ext>
            </a:extLst>
          </p:cNvPr>
          <p:cNvSpPr>
            <a:spLocks noGrp="1"/>
          </p:cNvSpPr>
          <p:nvPr>
            <p:ph idx="1"/>
          </p:nvPr>
        </p:nvSpPr>
        <p:spPr>
          <a:xfrm>
            <a:off x="725466" y="1317535"/>
            <a:ext cx="10515600" cy="4351338"/>
          </a:xfrm>
        </p:spPr>
        <p:txBody>
          <a:bodyPr/>
          <a:lstStyle/>
          <a:p>
            <a:pPr algn="just"/>
            <a:r>
              <a:rPr lang="es-MX" dirty="0"/>
              <a:t>En conclusión, el inicio temprano de hidrocortisona (dentro de las tres horas) parece tener efectos favorables sobre los resultados clínicos en pacientes críticamente enfermos, particularmente en términos del </a:t>
            </a:r>
            <a:r>
              <a:rPr lang="es-MX" u="sng" dirty="0"/>
              <a:t>momento para suspender los vasopresores. </a:t>
            </a:r>
          </a:p>
          <a:p>
            <a:pPr algn="just"/>
            <a:r>
              <a:rPr lang="es-MX" dirty="0"/>
              <a:t>Sin embargo, se necesitan estudios adicionales y más amplios para proporcionar una guía más completa para la práctica clínica.</a:t>
            </a:r>
          </a:p>
        </p:txBody>
      </p:sp>
    </p:spTree>
    <p:extLst>
      <p:ext uri="{BB962C8B-B14F-4D97-AF65-F5344CB8AC3E}">
        <p14:creationId xmlns:p14="http://schemas.microsoft.com/office/powerpoint/2010/main" val="426542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4559" y="2250643"/>
            <a:ext cx="6555897" cy="923330"/>
          </a:xfrm>
          <a:prstGeom prst="rect">
            <a:avLst/>
          </a:prstGeom>
          <a:noFill/>
        </p:spPr>
        <p:txBody>
          <a:bodyPr wrap="none" lIns="91440" tIns="45720" rIns="91440" bIns="45720">
            <a:spAutoFit/>
          </a:bodyPr>
          <a:lstStyle/>
          <a:p>
            <a:r>
              <a:rPr lang="es-ES" sz="5400" b="1" dirty="0">
                <a:solidFill>
                  <a:srgbClr val="FF0000"/>
                </a:solidFill>
              </a:rPr>
              <a:t>ALGUNOS BENEFICIOS</a:t>
            </a:r>
          </a:p>
        </p:txBody>
      </p:sp>
    </p:spTree>
    <p:extLst>
      <p:ext uri="{BB962C8B-B14F-4D97-AF65-F5344CB8AC3E}">
        <p14:creationId xmlns:p14="http://schemas.microsoft.com/office/powerpoint/2010/main" val="428229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solidFill>
                  <a:srgbClr val="7030A0"/>
                </a:solidFill>
              </a:rPr>
              <a:t>Algunos beneficios </a:t>
            </a:r>
            <a:r>
              <a:rPr b="1" dirty="0">
                <a:solidFill>
                  <a:srgbClr val="7030A0"/>
                </a:solidFill>
              </a:rPr>
              <a:t>del </a:t>
            </a:r>
            <a:r>
              <a:rPr b="1" dirty="0" err="1">
                <a:solidFill>
                  <a:srgbClr val="7030A0"/>
                </a:solidFill>
              </a:rPr>
              <a:t>uso</a:t>
            </a:r>
            <a:r>
              <a:rPr b="1" dirty="0">
                <a:solidFill>
                  <a:srgbClr val="7030A0"/>
                </a:solidFill>
              </a:rPr>
              <a:t> de </a:t>
            </a:r>
            <a:r>
              <a:rPr b="1" dirty="0" err="1">
                <a:solidFill>
                  <a:srgbClr val="7030A0"/>
                </a:solidFill>
              </a:rPr>
              <a:t>corticoides</a:t>
            </a:r>
            <a:endParaRPr b="1" dirty="0">
              <a:solidFill>
                <a:srgbClr val="7030A0"/>
              </a:solidFill>
            </a:endParaRPr>
          </a:p>
        </p:txBody>
      </p:sp>
      <p:sp>
        <p:nvSpPr>
          <p:cNvPr id="3" name="Content Placeholder 2"/>
          <p:cNvSpPr>
            <a:spLocks noGrp="1"/>
          </p:cNvSpPr>
          <p:nvPr>
            <p:ph idx="1"/>
          </p:nvPr>
        </p:nvSpPr>
        <p:spPr/>
        <p:txBody>
          <a:bodyPr>
            <a:normAutofit/>
          </a:bodyPr>
          <a:lstStyle/>
          <a:p>
            <a:r>
              <a:rPr dirty="0" err="1"/>
              <a:t>Reducción</a:t>
            </a:r>
            <a:r>
              <a:rPr dirty="0"/>
              <a:t> de la </a:t>
            </a:r>
            <a:r>
              <a:rPr dirty="0" err="1"/>
              <a:t>inflamación</a:t>
            </a:r>
            <a:r>
              <a:rPr dirty="0"/>
              <a:t> </a:t>
            </a:r>
            <a:r>
              <a:rPr dirty="0" err="1"/>
              <a:t>sistémica</a:t>
            </a:r>
            <a:r>
              <a:rPr dirty="0"/>
              <a:t>.</a:t>
            </a:r>
          </a:p>
          <a:p>
            <a:r>
              <a:rPr dirty="0" err="1"/>
              <a:t>Mejora</a:t>
            </a:r>
            <a:r>
              <a:rPr dirty="0"/>
              <a:t> </a:t>
            </a:r>
            <a:r>
              <a:rPr dirty="0" err="1"/>
              <a:t>en</a:t>
            </a:r>
            <a:r>
              <a:rPr dirty="0"/>
              <a:t> la </a:t>
            </a:r>
            <a:r>
              <a:rPr dirty="0" err="1"/>
              <a:t>estabilidad</a:t>
            </a:r>
            <a:r>
              <a:rPr dirty="0"/>
              <a:t> </a:t>
            </a:r>
            <a:r>
              <a:rPr dirty="0" err="1"/>
              <a:t>hemodinámica</a:t>
            </a:r>
            <a:r>
              <a:rPr dirty="0"/>
              <a:t>.</a:t>
            </a:r>
          </a:p>
          <a:p>
            <a:r>
              <a:rPr dirty="0" err="1"/>
              <a:t>Reducción</a:t>
            </a:r>
            <a:r>
              <a:rPr dirty="0"/>
              <a:t> </a:t>
            </a:r>
            <a:r>
              <a:rPr dirty="0" err="1"/>
              <a:t>en</a:t>
            </a:r>
            <a:r>
              <a:rPr dirty="0"/>
              <a:t> la </a:t>
            </a:r>
            <a:r>
              <a:rPr dirty="0" err="1"/>
              <a:t>duración</a:t>
            </a:r>
            <a:r>
              <a:rPr dirty="0"/>
              <a:t> del </a:t>
            </a:r>
            <a:r>
              <a:rPr dirty="0" err="1"/>
              <a:t>choque</a:t>
            </a:r>
            <a:r>
              <a:rPr dirty="0"/>
              <a:t> y la estancia </a:t>
            </a:r>
            <a:r>
              <a:rPr dirty="0" err="1"/>
              <a:t>en</a:t>
            </a:r>
            <a:r>
              <a:rPr dirty="0"/>
              <a:t> UCI.</a:t>
            </a:r>
            <a:endParaRPr lang="es-ES" dirty="0"/>
          </a:p>
          <a:p>
            <a:endParaRPr lang="es-ES" dirty="0"/>
          </a:p>
          <a:p>
            <a:pPr marL="0" indent="0" algn="ctr">
              <a:buNone/>
            </a:pPr>
            <a:r>
              <a:rPr lang="es-ES" i="1" dirty="0">
                <a:solidFill>
                  <a:srgbClr val="C00000"/>
                </a:solidFill>
              </a:rPr>
              <a:t>Meta-análisis y estudios como el CORTICUS y el ADRENAL han sugerido que los corticoides pueden reducir el tiempo de choque y la duración de la estancia en UCI, aunque no siempre muestran un beneficio claro en la mortalidad.</a:t>
            </a:r>
            <a:endParaRPr i="1" dirty="0">
              <a:solidFill>
                <a:srgbClr val="C00000"/>
              </a:solidFill>
            </a:endParaRPr>
          </a:p>
          <a:p>
            <a:pPr marL="0" indent="0">
              <a:buNone/>
            </a:pPr>
            <a:endParaRPr lang="es-ES" dirty="0"/>
          </a:p>
          <a:p>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00CC"/>
                </a:solidFill>
              </a:rPr>
              <a:t>Beneficios</a:t>
            </a:r>
            <a:endParaRPr lang="en-US" b="1" dirty="0">
              <a:solidFill>
                <a:srgbClr val="0000CC"/>
              </a:solidFill>
            </a:endParaRPr>
          </a:p>
        </p:txBody>
      </p:sp>
      <p:sp>
        <p:nvSpPr>
          <p:cNvPr id="3" name="Marcador de contenido 2"/>
          <p:cNvSpPr>
            <a:spLocks noGrp="1"/>
          </p:cNvSpPr>
          <p:nvPr>
            <p:ph idx="1"/>
          </p:nvPr>
        </p:nvSpPr>
        <p:spPr>
          <a:xfrm>
            <a:off x="321276" y="1600201"/>
            <a:ext cx="11261124" cy="4525963"/>
          </a:xfrm>
        </p:spPr>
        <p:txBody>
          <a:bodyPr>
            <a:normAutofit fontScale="92500" lnSpcReduction="20000"/>
          </a:bodyPr>
          <a:lstStyle/>
          <a:p>
            <a:r>
              <a:rPr lang="es-ES" dirty="0"/>
              <a:t>Post 1990, 3 ensayos clínicos pequeños (Yildiz, </a:t>
            </a:r>
            <a:r>
              <a:rPr lang="es-ES" dirty="0" err="1"/>
              <a:t>Briegel</a:t>
            </a:r>
            <a:r>
              <a:rPr lang="es-ES" dirty="0"/>
              <a:t>, </a:t>
            </a:r>
            <a:r>
              <a:rPr lang="es-ES" dirty="0" err="1"/>
              <a:t>Voyaert</a:t>
            </a:r>
            <a:r>
              <a:rPr lang="es-ES" dirty="0"/>
              <a:t>) demostraron que el uso de </a:t>
            </a:r>
            <a:r>
              <a:rPr lang="es-ES" dirty="0">
                <a:solidFill>
                  <a:srgbClr val="C00000"/>
                </a:solidFill>
              </a:rPr>
              <a:t>dosis bajas de hidrocortisona</a:t>
            </a:r>
            <a:r>
              <a:rPr lang="es-ES" dirty="0"/>
              <a:t> (200 a 400mg/día) resultó en una </a:t>
            </a:r>
            <a:r>
              <a:rPr lang="es-ES" dirty="0">
                <a:solidFill>
                  <a:srgbClr val="C00000"/>
                </a:solidFill>
              </a:rPr>
              <a:t>disminución más rápida del choque y menor requerimiento de drogas </a:t>
            </a:r>
            <a:r>
              <a:rPr lang="es-ES" dirty="0" err="1">
                <a:solidFill>
                  <a:srgbClr val="C00000"/>
                </a:solidFill>
              </a:rPr>
              <a:t>vasoactivas</a:t>
            </a:r>
            <a:r>
              <a:rPr lang="es-ES" dirty="0">
                <a:solidFill>
                  <a:srgbClr val="C00000"/>
                </a:solidFill>
              </a:rPr>
              <a:t>.</a:t>
            </a:r>
            <a:endParaRPr lang="es-ES" dirty="0"/>
          </a:p>
          <a:p>
            <a:r>
              <a:rPr lang="es-ES" dirty="0" err="1"/>
              <a:t>Venkatesh</a:t>
            </a:r>
            <a:r>
              <a:rPr lang="es-ES" dirty="0"/>
              <a:t> B. et al.: el uso de glucocorticoides se asocia a un </a:t>
            </a:r>
            <a:r>
              <a:rPr lang="es-ES" dirty="0">
                <a:solidFill>
                  <a:srgbClr val="C00000"/>
                </a:solidFill>
              </a:rPr>
              <a:t>tiempo más corto hasta la resolución del shock</a:t>
            </a:r>
            <a:r>
              <a:rPr lang="es-ES" dirty="0"/>
              <a:t>, lo que concuerda con </a:t>
            </a:r>
            <a:r>
              <a:rPr lang="es-ES" dirty="0" err="1"/>
              <a:t>Xu</a:t>
            </a:r>
            <a:r>
              <a:rPr lang="es-ES" dirty="0"/>
              <a:t> R. et al. que demostró que esta terapia se asocia a una mayor probabilidad de reversión del shock al día 7. </a:t>
            </a:r>
          </a:p>
          <a:p>
            <a:r>
              <a:rPr lang="es-ES" dirty="0"/>
              <a:t>El uso de glucocorticoides </a:t>
            </a:r>
            <a:r>
              <a:rPr lang="es-ES" dirty="0">
                <a:solidFill>
                  <a:srgbClr val="C00000"/>
                </a:solidFill>
              </a:rPr>
              <a:t>acortan el tiempo de estancia en UCI </a:t>
            </a:r>
            <a:r>
              <a:rPr lang="es-ES" dirty="0"/>
              <a:t>y este último autor también asocia esta terapia con </a:t>
            </a:r>
            <a:r>
              <a:rPr lang="es-ES" dirty="0">
                <a:solidFill>
                  <a:srgbClr val="C00000"/>
                </a:solidFill>
              </a:rPr>
              <a:t>disminución de la estancia hospitalaria</a:t>
            </a:r>
            <a:r>
              <a:rPr lang="es-ES" dirty="0"/>
              <a:t> en pacientes con shock séptico refractario. </a:t>
            </a:r>
          </a:p>
          <a:p>
            <a:pPr marL="0" indent="0">
              <a:buNone/>
            </a:pPr>
            <a:endParaRPr lang="en-US" dirty="0"/>
          </a:p>
        </p:txBody>
      </p:sp>
    </p:spTree>
    <p:extLst>
      <p:ext uri="{BB962C8B-B14F-4D97-AF65-F5344CB8AC3E}">
        <p14:creationId xmlns:p14="http://schemas.microsoft.com/office/powerpoint/2010/main" val="2170913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2504</Words>
  <Application>Microsoft Office PowerPoint</Application>
  <PresentationFormat>Panorámica</PresentationFormat>
  <Paragraphs>146</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Office Theme</vt:lpstr>
      <vt:lpstr>Controversias en el uso de  esteroides en la sepsis</vt:lpstr>
      <vt:lpstr>Presentación de PowerPoint</vt:lpstr>
      <vt:lpstr>Presentación de PowerPoint</vt:lpstr>
      <vt:lpstr>Presentación de PowerPoint</vt:lpstr>
      <vt:lpstr>Presentación de PowerPoint</vt:lpstr>
      <vt:lpstr>Presentación de PowerPoint</vt:lpstr>
      <vt:lpstr>Presentación de PowerPoint</vt:lpstr>
      <vt:lpstr>Algunos beneficios del uso de corticoides</vt:lpstr>
      <vt:lpstr>Beneficios</vt:lpstr>
      <vt:lpstr>Beneficios</vt:lpstr>
      <vt:lpstr>CORTICUS 2008</vt:lpstr>
      <vt:lpstr>Presentación de PowerPoint</vt:lpstr>
      <vt:lpstr>ADRENAL 2018</vt:lpstr>
      <vt:lpstr>Presentación de PowerPoint</vt:lpstr>
      <vt:lpstr>Presentación de PowerPoint</vt:lpstr>
      <vt:lpstr>Presentación de PowerPoint</vt:lpstr>
      <vt:lpstr>APROCCHSS 2018</vt:lpstr>
      <vt:lpstr>Rygard 2018</vt:lpstr>
      <vt:lpstr>Presentación de PowerPoint</vt:lpstr>
      <vt:lpstr>Presentación de PowerPoint</vt:lpstr>
      <vt:lpstr>Presentación de PowerPoint</vt:lpstr>
      <vt:lpstr>Argumentos en contra del uso de corticoides</vt:lpstr>
      <vt:lpstr>Sprung 1984</vt:lpstr>
      <vt:lpstr>Bone 1987</vt:lpstr>
      <vt:lpstr>Hinshaw 1987</vt:lpstr>
      <vt:lpstr>Presentación de PowerPoint</vt:lpstr>
      <vt:lpstr>HYPRESS 2016</vt:lpstr>
      <vt:lpstr>Presentación de PowerPoint</vt:lpstr>
      <vt:lpstr>Presentación de PowerPoint</vt:lpstr>
      <vt:lpstr>Presentación de PowerPoint</vt:lpstr>
      <vt:lpstr>CSS 2021</vt:lpstr>
      <vt:lpstr>Presentación de PowerPoint</vt:lpstr>
      <vt:lpstr>Presentación de PowerPoint</vt:lpstr>
      <vt:lpstr>Presentación de PowerPoint</vt:lpstr>
      <vt:lpstr>Presentación de PowerPoint</vt:lpstr>
      <vt:lpstr>Conclusiones de la autora</vt:lpstr>
      <vt:lpstr>Presentación de PowerPoint</vt:lpstr>
      <vt:lpstr>Presentación de PowerPoint</vt:lpstr>
      <vt:lpstr>Los corticosteroides  no parecieron ser más o menos efectivos  en subgrupos clínicos particulares</vt:lpstr>
      <vt:lpstr>Presentación de PowerPoint</vt:lpstr>
      <vt:lpstr>Annane 2002</vt:lpstr>
      <vt:lpstr>Presentación de PowerPoint</vt:lpstr>
      <vt:lpstr>Presentación de PowerPoint</vt:lpstr>
      <vt:lpstr>Presentación de PowerPoint</vt:lpstr>
      <vt:lpstr>Conclusiones finales</vt:lpstr>
      <vt:lpstr>Presentación de PowerPoint</vt:lpstr>
      <vt:lpstr>Gracias por su atención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Controversia en el uso de corticoides en la sepsis</dc:title>
  <dc:subject/>
  <dc:creator/>
  <cp:keywords/>
  <dc:description>generated using python-pptx</dc:description>
  <cp:lastModifiedBy>Jose Antonio Galarza N</cp:lastModifiedBy>
  <cp:revision>206</cp:revision>
  <dcterms:created xsi:type="dcterms:W3CDTF">2013-01-27T09:14:16Z</dcterms:created>
  <dcterms:modified xsi:type="dcterms:W3CDTF">2025-09-13T13:11:16Z</dcterms:modified>
  <cp:category/>
</cp:coreProperties>
</file>