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04" r:id="rId2"/>
    <p:sldId id="343" r:id="rId3"/>
    <p:sldId id="345" r:id="rId4"/>
    <p:sldId id="576" r:id="rId5"/>
    <p:sldId id="307" r:id="rId6"/>
    <p:sldId id="258" r:id="rId7"/>
    <p:sldId id="306" r:id="rId8"/>
    <p:sldId id="259" r:id="rId9"/>
    <p:sldId id="260" r:id="rId10"/>
    <p:sldId id="264" r:id="rId11"/>
    <p:sldId id="337" r:id="rId12"/>
    <p:sldId id="281" r:id="rId13"/>
    <p:sldId id="282" r:id="rId14"/>
    <p:sldId id="283" r:id="rId15"/>
    <p:sldId id="284" r:id="rId16"/>
    <p:sldId id="287" r:id="rId17"/>
    <p:sldId id="288" r:id="rId18"/>
    <p:sldId id="289" r:id="rId19"/>
    <p:sldId id="286" r:id="rId20"/>
    <p:sldId id="285" r:id="rId21"/>
    <p:sldId id="265" r:id="rId22"/>
    <p:sldId id="266" r:id="rId23"/>
    <p:sldId id="267" r:id="rId24"/>
    <p:sldId id="268" r:id="rId25"/>
    <p:sldId id="269" r:id="rId26"/>
    <p:sldId id="270" r:id="rId27"/>
    <p:sldId id="271" r:id="rId28"/>
    <p:sldId id="335" r:id="rId29"/>
    <p:sldId id="272" r:id="rId30"/>
    <p:sldId id="290" r:id="rId31"/>
    <p:sldId id="291" r:id="rId32"/>
    <p:sldId id="292" r:id="rId33"/>
    <p:sldId id="294" r:id="rId34"/>
    <p:sldId id="295" r:id="rId35"/>
    <p:sldId id="296" r:id="rId36"/>
    <p:sldId id="297" r:id="rId37"/>
    <p:sldId id="298" r:id="rId38"/>
    <p:sldId id="299" r:id="rId39"/>
    <p:sldId id="300" r:id="rId40"/>
    <p:sldId id="301" r:id="rId41"/>
    <p:sldId id="302" r:id="rId42"/>
    <p:sldId id="303" r:id="rId43"/>
    <p:sldId id="342" r:id="rId44"/>
    <p:sldId id="273" r:id="rId45"/>
    <p:sldId id="274" r:id="rId46"/>
    <p:sldId id="275" r:id="rId47"/>
    <p:sldId id="333" r:id="rId48"/>
    <p:sldId id="341" r:id="rId49"/>
    <p:sldId id="308" r:id="rId50"/>
    <p:sldId id="336" r:id="rId51"/>
    <p:sldId id="3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689"/>
  </p:normalViewPr>
  <p:slideViewPr>
    <p:cSldViewPr snapToGrid="0">
      <p:cViewPr varScale="1">
        <p:scale>
          <a:sx n="56" d="100"/>
          <a:sy n="56" d="100"/>
        </p:scale>
        <p:origin x="66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A1C78-6E5C-E94E-8699-7191049B2C9C}" type="datetimeFigureOut">
              <a:rPr lang="es-DO" smtClean="0"/>
              <a:t>8/9/2025</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F70C5-591C-FE46-9112-9616ACB76697}" type="slidenum">
              <a:rPr lang="es-DO" smtClean="0"/>
              <a:t>‹Nº›</a:t>
            </a:fld>
            <a:endParaRPr lang="es-DO"/>
          </a:p>
        </p:txBody>
      </p:sp>
    </p:spTree>
    <p:extLst>
      <p:ext uri="{BB962C8B-B14F-4D97-AF65-F5344CB8AC3E}">
        <p14:creationId xmlns:p14="http://schemas.microsoft.com/office/powerpoint/2010/main" val="383206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4E9F70C5-591C-FE46-9112-9616ACB76697}" type="slidenum">
              <a:rPr lang="es-DO" smtClean="0"/>
              <a:t>1</a:t>
            </a:fld>
            <a:endParaRPr lang="es-DO"/>
          </a:p>
        </p:txBody>
      </p:sp>
    </p:spTree>
    <p:extLst>
      <p:ext uri="{BB962C8B-B14F-4D97-AF65-F5344CB8AC3E}">
        <p14:creationId xmlns:p14="http://schemas.microsoft.com/office/powerpoint/2010/main" val="241503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6581-C1C3-5F6D-1D41-F2B22AD2897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D87BD45-5F3A-FDC6-EC3C-76BD776CEE7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164916-C621-4976-E21A-D0A34FF6D425}"/>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E160FC87-698F-7162-259F-24248CAFB731}"/>
              </a:ext>
            </a:extLst>
          </p:cNvPr>
          <p:cNvSpPr>
            <a:spLocks noGrp="1"/>
          </p:cNvSpPr>
          <p:nvPr>
            <p:ph type="sldNum" sz="quarter" idx="5"/>
          </p:nvPr>
        </p:nvSpPr>
        <p:spPr/>
        <p:txBody>
          <a:bodyPr/>
          <a:lstStyle/>
          <a:p>
            <a:fld id="{4E9F70C5-591C-FE46-9112-9616ACB76697}" type="slidenum">
              <a:rPr lang="es-DO" smtClean="0"/>
              <a:t>17</a:t>
            </a:fld>
            <a:endParaRPr lang="es-DO"/>
          </a:p>
        </p:txBody>
      </p:sp>
    </p:spTree>
    <p:extLst>
      <p:ext uri="{BB962C8B-B14F-4D97-AF65-F5344CB8AC3E}">
        <p14:creationId xmlns:p14="http://schemas.microsoft.com/office/powerpoint/2010/main" val="106861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98805-765A-2E73-06FA-EA6C9E97C0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46F466-2A27-F8D4-1D23-914C32587C4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89D384E-C4A6-F0D1-2012-30F5B6357A26}"/>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8C7C014C-9A73-6D21-2508-43707ABBEF77}"/>
              </a:ext>
            </a:extLst>
          </p:cNvPr>
          <p:cNvSpPr>
            <a:spLocks noGrp="1"/>
          </p:cNvSpPr>
          <p:nvPr>
            <p:ph type="sldNum" sz="quarter" idx="5"/>
          </p:nvPr>
        </p:nvSpPr>
        <p:spPr/>
        <p:txBody>
          <a:bodyPr/>
          <a:lstStyle/>
          <a:p>
            <a:fld id="{4E9F70C5-591C-FE46-9112-9616ACB76697}" type="slidenum">
              <a:rPr lang="es-DO" smtClean="0"/>
              <a:t>18</a:t>
            </a:fld>
            <a:endParaRPr lang="es-DO"/>
          </a:p>
        </p:txBody>
      </p:sp>
    </p:spTree>
    <p:extLst>
      <p:ext uri="{BB962C8B-B14F-4D97-AF65-F5344CB8AC3E}">
        <p14:creationId xmlns:p14="http://schemas.microsoft.com/office/powerpoint/2010/main" val="920352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77284-CDC8-D27E-4656-EA48D0A555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DD7004-7816-42C7-6335-732926BBC5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331755B-E97B-0278-A448-CFC04F57E5F5}"/>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5F36606C-F0DE-28A6-5F4E-558441E0C7BE}"/>
              </a:ext>
            </a:extLst>
          </p:cNvPr>
          <p:cNvSpPr>
            <a:spLocks noGrp="1"/>
          </p:cNvSpPr>
          <p:nvPr>
            <p:ph type="sldNum" sz="quarter" idx="5"/>
          </p:nvPr>
        </p:nvSpPr>
        <p:spPr/>
        <p:txBody>
          <a:bodyPr/>
          <a:lstStyle/>
          <a:p>
            <a:fld id="{4E9F70C5-591C-FE46-9112-9616ACB76697}" type="slidenum">
              <a:rPr lang="es-DO" smtClean="0"/>
              <a:t>19</a:t>
            </a:fld>
            <a:endParaRPr lang="es-DO"/>
          </a:p>
        </p:txBody>
      </p:sp>
    </p:spTree>
    <p:extLst>
      <p:ext uri="{BB962C8B-B14F-4D97-AF65-F5344CB8AC3E}">
        <p14:creationId xmlns:p14="http://schemas.microsoft.com/office/powerpoint/2010/main" val="264519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DC00-AC75-EE54-88B7-580EA346512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C2C79D-6EAD-2D95-F158-EA25456297E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3C01329-B10C-9BE5-9D4C-8B37538B7D9E}"/>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99A9CA2B-DC4B-4E65-7A47-66D097016D41}"/>
              </a:ext>
            </a:extLst>
          </p:cNvPr>
          <p:cNvSpPr>
            <a:spLocks noGrp="1"/>
          </p:cNvSpPr>
          <p:nvPr>
            <p:ph type="sldNum" sz="quarter" idx="5"/>
          </p:nvPr>
        </p:nvSpPr>
        <p:spPr/>
        <p:txBody>
          <a:bodyPr/>
          <a:lstStyle/>
          <a:p>
            <a:fld id="{4E9F70C5-591C-FE46-9112-9616ACB76697}" type="slidenum">
              <a:rPr lang="es-DO" smtClean="0"/>
              <a:t>20</a:t>
            </a:fld>
            <a:endParaRPr lang="es-DO"/>
          </a:p>
        </p:txBody>
      </p:sp>
    </p:spTree>
    <p:extLst>
      <p:ext uri="{BB962C8B-B14F-4D97-AF65-F5344CB8AC3E}">
        <p14:creationId xmlns:p14="http://schemas.microsoft.com/office/powerpoint/2010/main" val="389382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CCA54-40BC-88FD-4FB2-893692544C8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56F4C8-2154-1A16-B65F-6DAF0B8F31A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F9B7D76-3BBB-F375-CD51-433AEE298681}"/>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D1A34E65-3714-A78A-AAC8-72115FFA1B7C}"/>
              </a:ext>
            </a:extLst>
          </p:cNvPr>
          <p:cNvSpPr>
            <a:spLocks noGrp="1"/>
          </p:cNvSpPr>
          <p:nvPr>
            <p:ph type="sldNum" sz="quarter" idx="5"/>
          </p:nvPr>
        </p:nvSpPr>
        <p:spPr/>
        <p:txBody>
          <a:bodyPr/>
          <a:lstStyle/>
          <a:p>
            <a:fld id="{4E9F70C5-591C-FE46-9112-9616ACB76697}" type="slidenum">
              <a:rPr lang="es-DO" smtClean="0"/>
              <a:t>2</a:t>
            </a:fld>
            <a:endParaRPr lang="es-DO"/>
          </a:p>
        </p:txBody>
      </p:sp>
    </p:spTree>
    <p:extLst>
      <p:ext uri="{BB962C8B-B14F-4D97-AF65-F5344CB8AC3E}">
        <p14:creationId xmlns:p14="http://schemas.microsoft.com/office/powerpoint/2010/main" val="103219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BE14D-3128-86D7-7820-3B88F66F91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7CF21A-ABCA-63F6-A7CA-D0287C0E663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EBDC28-95A5-CA23-40E9-DE7102C79A4F}"/>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9B6F822A-4E74-A321-F765-999C10B2E2A4}"/>
              </a:ext>
            </a:extLst>
          </p:cNvPr>
          <p:cNvSpPr>
            <a:spLocks noGrp="1"/>
          </p:cNvSpPr>
          <p:nvPr>
            <p:ph type="sldNum" sz="quarter" idx="5"/>
          </p:nvPr>
        </p:nvSpPr>
        <p:spPr/>
        <p:txBody>
          <a:bodyPr/>
          <a:lstStyle/>
          <a:p>
            <a:fld id="{4E9F70C5-591C-FE46-9112-9616ACB76697}" type="slidenum">
              <a:rPr lang="es-DO" smtClean="0"/>
              <a:t>3</a:t>
            </a:fld>
            <a:endParaRPr lang="es-DO"/>
          </a:p>
        </p:txBody>
      </p:sp>
    </p:spTree>
    <p:extLst>
      <p:ext uri="{BB962C8B-B14F-4D97-AF65-F5344CB8AC3E}">
        <p14:creationId xmlns:p14="http://schemas.microsoft.com/office/powerpoint/2010/main" val="317000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4E9F70C5-591C-FE46-9112-9616ACB76697}" type="slidenum">
              <a:rPr lang="es-DO" smtClean="0"/>
              <a:t>10</a:t>
            </a:fld>
            <a:endParaRPr lang="es-DO"/>
          </a:p>
        </p:txBody>
      </p:sp>
    </p:spTree>
    <p:extLst>
      <p:ext uri="{BB962C8B-B14F-4D97-AF65-F5344CB8AC3E}">
        <p14:creationId xmlns:p14="http://schemas.microsoft.com/office/powerpoint/2010/main" val="356185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C397D-57CA-A04E-77BE-04098CB538C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52231B-9B44-03C8-78D4-D0E44459AEB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E153DB-831B-0333-F508-7C0BC601FAB8}"/>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29BEFFB1-9CF2-F456-E503-7B8F7606B5E6}"/>
              </a:ext>
            </a:extLst>
          </p:cNvPr>
          <p:cNvSpPr>
            <a:spLocks noGrp="1"/>
          </p:cNvSpPr>
          <p:nvPr>
            <p:ph type="sldNum" sz="quarter" idx="5"/>
          </p:nvPr>
        </p:nvSpPr>
        <p:spPr/>
        <p:txBody>
          <a:bodyPr/>
          <a:lstStyle/>
          <a:p>
            <a:fld id="{4E9F70C5-591C-FE46-9112-9616ACB76697}" type="slidenum">
              <a:rPr lang="es-DO" smtClean="0"/>
              <a:t>12</a:t>
            </a:fld>
            <a:endParaRPr lang="es-DO"/>
          </a:p>
        </p:txBody>
      </p:sp>
    </p:spTree>
    <p:extLst>
      <p:ext uri="{BB962C8B-B14F-4D97-AF65-F5344CB8AC3E}">
        <p14:creationId xmlns:p14="http://schemas.microsoft.com/office/powerpoint/2010/main" val="417369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6BEA2-7260-7DB7-59BE-CEA9FB0BF4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86C0178-88B1-9E30-1287-D879CA577D2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5117122-4E50-F168-9658-DFA65FB872C2}"/>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C3C16199-3236-AB2E-BCCD-08E4E3DEB00C}"/>
              </a:ext>
            </a:extLst>
          </p:cNvPr>
          <p:cNvSpPr>
            <a:spLocks noGrp="1"/>
          </p:cNvSpPr>
          <p:nvPr>
            <p:ph type="sldNum" sz="quarter" idx="5"/>
          </p:nvPr>
        </p:nvSpPr>
        <p:spPr/>
        <p:txBody>
          <a:bodyPr/>
          <a:lstStyle/>
          <a:p>
            <a:fld id="{4E9F70C5-591C-FE46-9112-9616ACB76697}" type="slidenum">
              <a:rPr lang="es-DO" smtClean="0"/>
              <a:t>13</a:t>
            </a:fld>
            <a:endParaRPr lang="es-DO"/>
          </a:p>
        </p:txBody>
      </p:sp>
    </p:spTree>
    <p:extLst>
      <p:ext uri="{BB962C8B-B14F-4D97-AF65-F5344CB8AC3E}">
        <p14:creationId xmlns:p14="http://schemas.microsoft.com/office/powerpoint/2010/main" val="401740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B18F-E4E0-1894-4DBB-EB4FC37A99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C48041C-79AE-0145-E923-1D94DB68A71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34EBEE6-00CC-21CB-04DB-C800B2736C08}"/>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B50D3194-1206-782E-2CD7-C19601907222}"/>
              </a:ext>
            </a:extLst>
          </p:cNvPr>
          <p:cNvSpPr>
            <a:spLocks noGrp="1"/>
          </p:cNvSpPr>
          <p:nvPr>
            <p:ph type="sldNum" sz="quarter" idx="5"/>
          </p:nvPr>
        </p:nvSpPr>
        <p:spPr/>
        <p:txBody>
          <a:bodyPr/>
          <a:lstStyle/>
          <a:p>
            <a:fld id="{4E9F70C5-591C-FE46-9112-9616ACB76697}" type="slidenum">
              <a:rPr lang="es-DO" smtClean="0"/>
              <a:t>14</a:t>
            </a:fld>
            <a:endParaRPr lang="es-DO"/>
          </a:p>
        </p:txBody>
      </p:sp>
    </p:spTree>
    <p:extLst>
      <p:ext uri="{BB962C8B-B14F-4D97-AF65-F5344CB8AC3E}">
        <p14:creationId xmlns:p14="http://schemas.microsoft.com/office/powerpoint/2010/main" val="246040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0687E-6C1B-4D58-E289-37EDDD71C3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3744B63-3DF6-D777-3B85-1BB8B82EE44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A11286-B7DD-29A3-DFFE-C40488E0038D}"/>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77BE33F9-FF2C-3146-9EEC-349150494399}"/>
              </a:ext>
            </a:extLst>
          </p:cNvPr>
          <p:cNvSpPr>
            <a:spLocks noGrp="1"/>
          </p:cNvSpPr>
          <p:nvPr>
            <p:ph type="sldNum" sz="quarter" idx="5"/>
          </p:nvPr>
        </p:nvSpPr>
        <p:spPr/>
        <p:txBody>
          <a:bodyPr/>
          <a:lstStyle/>
          <a:p>
            <a:fld id="{4E9F70C5-591C-FE46-9112-9616ACB76697}" type="slidenum">
              <a:rPr lang="es-DO" smtClean="0"/>
              <a:t>15</a:t>
            </a:fld>
            <a:endParaRPr lang="es-DO"/>
          </a:p>
        </p:txBody>
      </p:sp>
    </p:spTree>
    <p:extLst>
      <p:ext uri="{BB962C8B-B14F-4D97-AF65-F5344CB8AC3E}">
        <p14:creationId xmlns:p14="http://schemas.microsoft.com/office/powerpoint/2010/main" val="148226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2CCAD-1199-385A-DE72-DBE544A5CF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23440EB-C19B-D0A9-A2D1-DF9829319EB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729223-9547-5D7D-C7A6-1E2B332858F6}"/>
              </a:ext>
            </a:extLst>
          </p:cNvPr>
          <p:cNvSpPr>
            <a:spLocks noGrp="1"/>
          </p:cNvSpPr>
          <p:nvPr>
            <p:ph type="body" idx="1"/>
          </p:nvPr>
        </p:nvSpPr>
        <p:spPr/>
        <p:txBody>
          <a:bodyPr/>
          <a:lstStyle/>
          <a:p>
            <a:endParaRPr lang="es-DO" dirty="0"/>
          </a:p>
        </p:txBody>
      </p:sp>
      <p:sp>
        <p:nvSpPr>
          <p:cNvPr id="4" name="Marcador de número de diapositiva 3">
            <a:extLst>
              <a:ext uri="{FF2B5EF4-FFF2-40B4-BE49-F238E27FC236}">
                <a16:creationId xmlns:a16="http://schemas.microsoft.com/office/drawing/2014/main" id="{A0DA842F-A1A3-40E5-84D8-05A8A0F9D736}"/>
              </a:ext>
            </a:extLst>
          </p:cNvPr>
          <p:cNvSpPr>
            <a:spLocks noGrp="1"/>
          </p:cNvSpPr>
          <p:nvPr>
            <p:ph type="sldNum" sz="quarter" idx="5"/>
          </p:nvPr>
        </p:nvSpPr>
        <p:spPr/>
        <p:txBody>
          <a:bodyPr/>
          <a:lstStyle/>
          <a:p>
            <a:fld id="{4E9F70C5-591C-FE46-9112-9616ACB76697}" type="slidenum">
              <a:rPr lang="es-DO" smtClean="0"/>
              <a:t>16</a:t>
            </a:fld>
            <a:endParaRPr lang="es-DO"/>
          </a:p>
        </p:txBody>
      </p:sp>
    </p:spTree>
    <p:extLst>
      <p:ext uri="{BB962C8B-B14F-4D97-AF65-F5344CB8AC3E}">
        <p14:creationId xmlns:p14="http://schemas.microsoft.com/office/powerpoint/2010/main" val="376380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8BAE-6C81-7ADD-47A3-06F97CFBEB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C01EFE-588A-F756-E55D-D30349053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28CBB9-EDEC-D621-7390-63CB6797783D}"/>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5" name="Footer Placeholder 4">
            <a:extLst>
              <a:ext uri="{FF2B5EF4-FFF2-40B4-BE49-F238E27FC236}">
                <a16:creationId xmlns:a16="http://schemas.microsoft.com/office/drawing/2014/main" id="{648C3DD7-776B-59B8-37DB-058DDE135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A13A2-C680-0711-1F1D-84766175F968}"/>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229239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B3BF-AFFB-4273-0CF7-E16988CF29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A246F0-0D48-1D97-DA5E-46C95241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D96E2-2F82-C733-9CC0-16BF4338AE46}"/>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5" name="Footer Placeholder 4">
            <a:extLst>
              <a:ext uri="{FF2B5EF4-FFF2-40B4-BE49-F238E27FC236}">
                <a16:creationId xmlns:a16="http://schemas.microsoft.com/office/drawing/2014/main" id="{D9433C51-804B-B596-CA23-82753DB1B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1E998-1F41-E54F-C70E-C7AECF698706}"/>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50529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79D91-CA21-805A-992E-C122F875E4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134375-7503-7E44-1836-1077240DF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C6580-131E-0116-DAC8-3AE3A6AE940B}"/>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5" name="Footer Placeholder 4">
            <a:extLst>
              <a:ext uri="{FF2B5EF4-FFF2-40B4-BE49-F238E27FC236}">
                <a16:creationId xmlns:a16="http://schemas.microsoft.com/office/drawing/2014/main" id="{D65DC8FF-15D5-700D-681E-95181C22C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16026-3F16-E07B-DCA0-F57C1AAEEF8D}"/>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246620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82905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D362-D647-0278-4C52-98F18DAB10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3EED1-4DCF-4C7B-B745-8F63D100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BBF96-3AE9-42B3-97FA-87DE4FABA0EC}"/>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5" name="Footer Placeholder 4">
            <a:extLst>
              <a:ext uri="{FF2B5EF4-FFF2-40B4-BE49-F238E27FC236}">
                <a16:creationId xmlns:a16="http://schemas.microsoft.com/office/drawing/2014/main" id="{63748209-1456-0DC6-B76B-6AF52E78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0540D-BE9A-4A95-67AD-EB669A3CF4CD}"/>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19276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A36B-CED1-7C88-FCFD-BB26F12FDF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5FB70-795A-4626-B401-09EFED88FE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D9CD6F-058F-2322-D091-6B3925A1F408}"/>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5" name="Footer Placeholder 4">
            <a:extLst>
              <a:ext uri="{FF2B5EF4-FFF2-40B4-BE49-F238E27FC236}">
                <a16:creationId xmlns:a16="http://schemas.microsoft.com/office/drawing/2014/main" id="{F013BFED-E7B2-4608-469D-804CE894B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3BE2C-9951-CEC7-E2E4-07391BACECBA}"/>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182689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B7A1-818F-0E24-619A-B8ADE8C0C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D258D-5B2C-AF22-BDC4-A15B690494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69570-9B31-37EC-3871-8BCE997D26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75C61D-89BC-2DB3-4CB0-13977E7F8C6D}"/>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6" name="Footer Placeholder 5">
            <a:extLst>
              <a:ext uri="{FF2B5EF4-FFF2-40B4-BE49-F238E27FC236}">
                <a16:creationId xmlns:a16="http://schemas.microsoft.com/office/drawing/2014/main" id="{BC8741C4-45F0-1755-06E6-7BA06D180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95A8A-8731-1D38-5E5F-C9B2ABD2F21B}"/>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854802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1E2E-0D9C-076E-317E-21AE050D5F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B7C45F-DD15-92D5-745D-B6660A57E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3EADCA-734D-C5FE-1A75-59B68EEBD6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E70CC0-5398-8B01-F085-3E117F6A7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57B7D2-539F-4112-B361-C49465D0B7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A48BC-D9E5-80A6-F398-0D219DB7D2AD}"/>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8" name="Footer Placeholder 7">
            <a:extLst>
              <a:ext uri="{FF2B5EF4-FFF2-40B4-BE49-F238E27FC236}">
                <a16:creationId xmlns:a16="http://schemas.microsoft.com/office/drawing/2014/main" id="{7649EE5E-373D-17E1-3205-45B961BA60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CE7B33-1539-C675-87AF-CEF3779BAB75}"/>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304838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E541-C93F-73E7-294D-8F6FBFBAC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409254-91E9-CDD2-677D-E922899D94AB}"/>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4" name="Footer Placeholder 3">
            <a:extLst>
              <a:ext uri="{FF2B5EF4-FFF2-40B4-BE49-F238E27FC236}">
                <a16:creationId xmlns:a16="http://schemas.microsoft.com/office/drawing/2014/main" id="{88EC1792-44CA-90B1-C9AC-8B6B33E70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5C0D98-3082-25A4-4620-1F77D79A55BA}"/>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13232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ACF42F-6190-DA1E-B80E-CB4BA28B2E95}"/>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3" name="Footer Placeholder 2">
            <a:extLst>
              <a:ext uri="{FF2B5EF4-FFF2-40B4-BE49-F238E27FC236}">
                <a16:creationId xmlns:a16="http://schemas.microsoft.com/office/drawing/2014/main" id="{7BADD549-FA21-B6CD-B87C-9663B7C426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BEF72-8E21-BC8D-AB6A-34F21597C121}"/>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376959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B799-8271-A368-E32B-193C05CD4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04A270-9D33-587A-2277-0FF0C28923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5F055B-F782-6753-27C7-7839FE1BE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FC4CD0-631C-45A3-8527-54C3239A40DA}"/>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6" name="Footer Placeholder 5">
            <a:extLst>
              <a:ext uri="{FF2B5EF4-FFF2-40B4-BE49-F238E27FC236}">
                <a16:creationId xmlns:a16="http://schemas.microsoft.com/office/drawing/2014/main" id="{6045DAAC-1B0D-5ABB-494B-783C2C4C9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B328CA-B023-C4E1-1156-A831CF462803}"/>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404591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C2F6-6CD6-D992-78D8-0EC558427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306AE7-6148-502A-201B-DA9DB6206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49C95-D99D-5244-3FA4-9B9F542FE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7C4AE-38C0-0BA2-375F-3434D4C1F7C1}"/>
              </a:ext>
            </a:extLst>
          </p:cNvPr>
          <p:cNvSpPr>
            <a:spLocks noGrp="1"/>
          </p:cNvSpPr>
          <p:nvPr>
            <p:ph type="dt" sz="half" idx="10"/>
          </p:nvPr>
        </p:nvSpPr>
        <p:spPr/>
        <p:txBody>
          <a:bodyPr/>
          <a:lstStyle/>
          <a:p>
            <a:fld id="{D01569AB-6D0E-4CF3-9C8C-903029E7FD26}" type="datetimeFigureOut">
              <a:rPr lang="en-US" smtClean="0"/>
              <a:t>9/8/2025</a:t>
            </a:fld>
            <a:endParaRPr lang="en-US"/>
          </a:p>
        </p:txBody>
      </p:sp>
      <p:sp>
        <p:nvSpPr>
          <p:cNvPr id="6" name="Footer Placeholder 5">
            <a:extLst>
              <a:ext uri="{FF2B5EF4-FFF2-40B4-BE49-F238E27FC236}">
                <a16:creationId xmlns:a16="http://schemas.microsoft.com/office/drawing/2014/main" id="{978A536D-2E4A-9D59-F7F2-14366059D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ED296-33DB-8D9F-6F6F-09C40AED1374}"/>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357151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19A66-A1E4-FBCF-7DB7-6592556EB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6958EC-CEC6-9206-A33F-6BC2462C0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3A029-C4F1-F473-1243-BCF02425A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1569AB-6D0E-4CF3-9C8C-903029E7FD26}" type="datetimeFigureOut">
              <a:rPr lang="en-US" smtClean="0"/>
              <a:t>9/8/2025</a:t>
            </a:fld>
            <a:endParaRPr lang="en-US"/>
          </a:p>
        </p:txBody>
      </p:sp>
      <p:sp>
        <p:nvSpPr>
          <p:cNvPr id="5" name="Footer Placeholder 4">
            <a:extLst>
              <a:ext uri="{FF2B5EF4-FFF2-40B4-BE49-F238E27FC236}">
                <a16:creationId xmlns:a16="http://schemas.microsoft.com/office/drawing/2014/main" id="{AC2E7E2F-01A0-6558-9AFD-4AC843FC90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5E15FD-B20B-9322-78DA-737693DA34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62371F-6799-4A51-A7DB-43714F8FE73C}" type="slidenum">
              <a:rPr lang="en-US" smtClean="0"/>
              <a:t>‹Nº›</a:t>
            </a:fld>
            <a:endParaRPr lang="en-US"/>
          </a:p>
        </p:txBody>
      </p:sp>
    </p:spTree>
    <p:extLst>
      <p:ext uri="{BB962C8B-B14F-4D97-AF65-F5344CB8AC3E}">
        <p14:creationId xmlns:p14="http://schemas.microsoft.com/office/powerpoint/2010/main" val="1723534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7.png"/><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2607-4F55-FA2D-9665-B3F281F90176}"/>
            </a:ext>
          </a:extLst>
        </p:cNvPr>
        <p:cNvGrpSpPr/>
        <p:nvPr/>
      </p:nvGrpSpPr>
      <p:grpSpPr>
        <a:xfrm>
          <a:off x="0" y="0"/>
          <a:ext cx="0" cy="0"/>
          <a:chOff x="0" y="0"/>
          <a:chExt cx="0" cy="0"/>
        </a:xfrm>
      </p:grpSpPr>
      <p:pic>
        <p:nvPicPr>
          <p:cNvPr id="5" name="Picture 4" descr="A blue background with a human body and bones&#10;&#10;AI-generated content may be incorrect.">
            <a:extLst>
              <a:ext uri="{FF2B5EF4-FFF2-40B4-BE49-F238E27FC236}">
                <a16:creationId xmlns:a16="http://schemas.microsoft.com/office/drawing/2014/main" id="{E8062D25-AAAD-BC16-E7AA-7E7CE6ABC7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5B4FB242-79DF-A7ED-65D0-6102B93F1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74" y="335404"/>
            <a:ext cx="4922660" cy="1178475"/>
          </a:xfrm>
          <a:prstGeom prst="rect">
            <a:avLst/>
          </a:prstGeom>
        </p:spPr>
      </p:pic>
      <p:sp>
        <p:nvSpPr>
          <p:cNvPr id="4" name="Título 1">
            <a:extLst>
              <a:ext uri="{FF2B5EF4-FFF2-40B4-BE49-F238E27FC236}">
                <a16:creationId xmlns:a16="http://schemas.microsoft.com/office/drawing/2014/main" id="{F59BD959-4E13-C6AD-5C39-262793823DBF}"/>
              </a:ext>
            </a:extLst>
          </p:cNvPr>
          <p:cNvSpPr txBox="1">
            <a:spLocks/>
          </p:cNvSpPr>
          <p:nvPr/>
        </p:nvSpPr>
        <p:spPr>
          <a:xfrm>
            <a:off x="1208410" y="314367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DO" sz="8000" b="1" dirty="0">
                <a:solidFill>
                  <a:schemeClr val="bg1"/>
                </a:solidFill>
              </a:rPr>
              <a:t>Shock Vasopléjico</a:t>
            </a:r>
          </a:p>
        </p:txBody>
      </p:sp>
      <p:sp>
        <p:nvSpPr>
          <p:cNvPr id="2" name="Título 1">
            <a:extLst>
              <a:ext uri="{FF2B5EF4-FFF2-40B4-BE49-F238E27FC236}">
                <a16:creationId xmlns:a16="http://schemas.microsoft.com/office/drawing/2014/main" id="{68103632-B7BD-816B-5CF5-64CDC9E28870}"/>
              </a:ext>
            </a:extLst>
          </p:cNvPr>
          <p:cNvSpPr txBox="1">
            <a:spLocks/>
          </p:cNvSpPr>
          <p:nvPr/>
        </p:nvSpPr>
        <p:spPr>
          <a:xfrm>
            <a:off x="1208410" y="518189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DO" sz="4000" b="1" dirty="0">
                <a:solidFill>
                  <a:schemeClr val="bg1"/>
                </a:solidFill>
                <a:latin typeface="Monotype Corsiva" panose="03010101010201010101" pitchFamily="66" charset="0"/>
              </a:rPr>
              <a:t>Dr Kenzo Yamamoto Espaillat</a:t>
            </a:r>
          </a:p>
          <a:p>
            <a:r>
              <a:rPr lang="es-DO" sz="4000" b="1" dirty="0">
                <a:solidFill>
                  <a:schemeClr val="bg1"/>
                </a:solidFill>
                <a:latin typeface="Monotype Corsiva" panose="03010101010201010101" pitchFamily="66" charset="0"/>
              </a:rPr>
              <a:t>Internista</a:t>
            </a:r>
          </a:p>
        </p:txBody>
      </p:sp>
      <p:sp>
        <p:nvSpPr>
          <p:cNvPr id="3" name="Título 1">
            <a:extLst>
              <a:ext uri="{FF2B5EF4-FFF2-40B4-BE49-F238E27FC236}">
                <a16:creationId xmlns:a16="http://schemas.microsoft.com/office/drawing/2014/main" id="{982CCFDA-DB55-D824-5750-6B97E032BEE9}"/>
              </a:ext>
            </a:extLst>
          </p:cNvPr>
          <p:cNvSpPr txBox="1">
            <a:spLocks/>
          </p:cNvSpPr>
          <p:nvPr/>
        </p:nvSpPr>
        <p:spPr>
          <a:xfrm>
            <a:off x="-1795272" y="131357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DO" sz="3200" b="1" dirty="0">
                <a:solidFill>
                  <a:schemeClr val="bg1"/>
                </a:solidFill>
                <a:latin typeface="Monotype Corsiva" panose="03010101010201010101" pitchFamily="66" charset="0"/>
              </a:rPr>
              <a:t>Dedicado al Dr  José Antonio Galarza</a:t>
            </a:r>
          </a:p>
          <a:p>
            <a:r>
              <a:rPr lang="es-DO" sz="3200" b="1" dirty="0">
                <a:solidFill>
                  <a:schemeClr val="bg1"/>
                </a:solidFill>
                <a:latin typeface="Monotype Corsiva" panose="03010101010201010101" pitchFamily="66" charset="0"/>
              </a:rPr>
              <a:t>Punta Cana, RD</a:t>
            </a:r>
          </a:p>
        </p:txBody>
      </p:sp>
    </p:spTree>
    <p:extLst>
      <p:ext uri="{BB962C8B-B14F-4D97-AF65-F5344CB8AC3E}">
        <p14:creationId xmlns:p14="http://schemas.microsoft.com/office/powerpoint/2010/main" val="264622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A6293C9-C91B-4E2D-CD0C-14153A9FFD93}"/>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C1AAFC32-3A7A-1429-D114-44C43CB2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4" name="Título 1">
            <a:extLst>
              <a:ext uri="{FF2B5EF4-FFF2-40B4-BE49-F238E27FC236}">
                <a16:creationId xmlns:a16="http://schemas.microsoft.com/office/drawing/2014/main" id="{31C1F9B5-DA15-7761-D132-3C8E37970CCA}"/>
              </a:ext>
            </a:extLst>
          </p:cNvPr>
          <p:cNvSpPr>
            <a:spLocks noGrp="1"/>
          </p:cNvSpPr>
          <p:nvPr>
            <p:ph type="title"/>
          </p:nvPr>
        </p:nvSpPr>
        <p:spPr>
          <a:xfrm>
            <a:off x="838200" y="430854"/>
            <a:ext cx="10515600" cy="1325563"/>
          </a:xfrm>
        </p:spPr>
        <p:txBody>
          <a:bodyPr/>
          <a:lstStyle/>
          <a:p>
            <a:r>
              <a:rPr lang="es-DO" b="1" i="0" dirty="0">
                <a:solidFill>
                  <a:schemeClr val="bg1"/>
                </a:solidFill>
                <a:effectLst/>
                <a:latin typeface="Elsevier Sans"/>
              </a:rPr>
              <a:t>Causas de vasoplejía y shock vasopléjico.</a:t>
            </a:r>
            <a:endParaRPr lang="es-DO" dirty="0">
              <a:solidFill>
                <a:schemeClr val="bg1"/>
              </a:solidFill>
            </a:endParaRPr>
          </a:p>
        </p:txBody>
      </p:sp>
      <p:sp>
        <p:nvSpPr>
          <p:cNvPr id="25" name="CuadroTexto 24">
            <a:extLst>
              <a:ext uri="{FF2B5EF4-FFF2-40B4-BE49-F238E27FC236}">
                <a16:creationId xmlns:a16="http://schemas.microsoft.com/office/drawing/2014/main" id="{E802EC34-02F1-B8EA-74F6-35ED27B79E38}"/>
              </a:ext>
            </a:extLst>
          </p:cNvPr>
          <p:cNvSpPr txBox="1"/>
          <p:nvPr/>
        </p:nvSpPr>
        <p:spPr>
          <a:xfrm>
            <a:off x="949411" y="1423636"/>
            <a:ext cx="6100548" cy="461665"/>
          </a:xfrm>
          <a:prstGeom prst="rect">
            <a:avLst/>
          </a:prstGeom>
          <a:noFill/>
        </p:spPr>
        <p:txBody>
          <a:bodyPr wrap="square">
            <a:spAutoFit/>
          </a:bodyPr>
          <a:lstStyle/>
          <a:p>
            <a:pPr algn="l"/>
            <a:r>
              <a:rPr lang="es-DO" sz="2400" dirty="0">
                <a:solidFill>
                  <a:schemeClr val="bg1"/>
                </a:solidFill>
              </a:rPr>
              <a:t>Sepsis</a:t>
            </a:r>
          </a:p>
        </p:txBody>
      </p:sp>
      <p:sp>
        <p:nvSpPr>
          <p:cNvPr id="26" name="CuadroTexto 25">
            <a:extLst>
              <a:ext uri="{FF2B5EF4-FFF2-40B4-BE49-F238E27FC236}">
                <a16:creationId xmlns:a16="http://schemas.microsoft.com/office/drawing/2014/main" id="{36FA1B01-5B4E-330F-83D8-AC4A3A234588}"/>
              </a:ext>
            </a:extLst>
          </p:cNvPr>
          <p:cNvSpPr txBox="1"/>
          <p:nvPr/>
        </p:nvSpPr>
        <p:spPr>
          <a:xfrm>
            <a:off x="949411" y="1885301"/>
            <a:ext cx="6810632" cy="461665"/>
          </a:xfrm>
          <a:prstGeom prst="rect">
            <a:avLst/>
          </a:prstGeom>
          <a:noFill/>
        </p:spPr>
        <p:txBody>
          <a:bodyPr wrap="square">
            <a:spAutoFit/>
          </a:bodyPr>
          <a:lstStyle>
            <a:defPPr>
              <a:defRPr lang="es-DO"/>
            </a:defPPr>
            <a:lvl1pPr>
              <a:defRPr sz="2400"/>
            </a:lvl1pPr>
          </a:lstStyle>
          <a:p>
            <a:r>
              <a:rPr lang="es-DO" dirty="0">
                <a:solidFill>
                  <a:schemeClr val="bg1"/>
                </a:solidFill>
              </a:rPr>
              <a:t>Cirugía cardíaca con derivación cardiopulmonar</a:t>
            </a:r>
          </a:p>
        </p:txBody>
      </p:sp>
      <p:graphicFrame>
        <p:nvGraphicFramePr>
          <p:cNvPr id="29" name="Tabla 28">
            <a:extLst>
              <a:ext uri="{FF2B5EF4-FFF2-40B4-BE49-F238E27FC236}">
                <a16:creationId xmlns:a16="http://schemas.microsoft.com/office/drawing/2014/main" id="{93550B45-116F-51DB-02D4-E1C81BB03CF3}"/>
              </a:ext>
            </a:extLst>
          </p:cNvPr>
          <p:cNvGraphicFramePr>
            <a:graphicFrameLocks noGrp="1"/>
          </p:cNvGraphicFramePr>
          <p:nvPr>
            <p:extLst>
              <p:ext uri="{D42A27DB-BD31-4B8C-83A1-F6EECF244321}">
                <p14:modId xmlns:p14="http://schemas.microsoft.com/office/powerpoint/2010/main" val="2431209344"/>
              </p:ext>
            </p:extLst>
          </p:nvPr>
        </p:nvGraphicFramePr>
        <p:xfrm>
          <a:off x="1035908" y="2382433"/>
          <a:ext cx="10516673" cy="1463040"/>
        </p:xfrm>
        <a:graphic>
          <a:graphicData uri="http://schemas.openxmlformats.org/drawingml/2006/table">
            <a:tbl>
              <a:tblPr/>
              <a:tblGrid>
                <a:gridCol w="10516673">
                  <a:extLst>
                    <a:ext uri="{9D8B030D-6E8A-4147-A177-3AD203B41FA5}">
                      <a16:colId xmlns:a16="http://schemas.microsoft.com/office/drawing/2014/main" val="3420287903"/>
                    </a:ext>
                  </a:extLst>
                </a:gridCol>
              </a:tblGrid>
              <a:tr h="0">
                <a:tc>
                  <a:txBody>
                    <a:bodyPr/>
                    <a:lstStyle/>
                    <a:p>
                      <a:pPr algn="l"/>
                      <a:r>
                        <a:rPr lang="es-DO" sz="2400" b="0" dirty="0">
                          <a:solidFill>
                            <a:schemeClr val="bg1"/>
                          </a:solidFill>
                          <a:effectLst/>
                        </a:rPr>
                        <a:t>Cirugía mayor no cardíaca</a:t>
                      </a:r>
                    </a:p>
                  </a:txBody>
                  <a:tcPr marL="0" marR="0" marT="0" marB="0" anchor="ctr">
                    <a:lnL>
                      <a:noFill/>
                    </a:lnL>
                    <a:lnR>
                      <a:noFill/>
                    </a:lnR>
                    <a:lnT>
                      <a:noFill/>
                    </a:lnT>
                    <a:lnB>
                      <a:noFill/>
                    </a:lnB>
                    <a:noFill/>
                  </a:tcPr>
                </a:tc>
                <a:extLst>
                  <a:ext uri="{0D108BD9-81ED-4DB2-BD59-A6C34878D82A}">
                    <a16:rowId xmlns:a16="http://schemas.microsoft.com/office/drawing/2014/main" val="2539958330"/>
                  </a:ext>
                </a:extLst>
              </a:tr>
              <a:tr h="0">
                <a:tc>
                  <a:txBody>
                    <a:bodyPr/>
                    <a:lstStyle/>
                    <a:p>
                      <a:pPr algn="l"/>
                      <a:r>
                        <a:rPr lang="es-DO" sz="2400" b="0" dirty="0">
                          <a:solidFill>
                            <a:schemeClr val="bg1"/>
                          </a:solidFill>
                          <a:effectLst/>
                        </a:rPr>
                        <a:t>Trauma mayor</a:t>
                      </a:r>
                    </a:p>
                  </a:txBody>
                  <a:tcPr marL="0" marR="0" marT="0" marB="0" anchor="ctr">
                    <a:lnL>
                      <a:noFill/>
                    </a:lnL>
                    <a:lnR>
                      <a:noFill/>
                    </a:lnR>
                    <a:lnT>
                      <a:noFill/>
                    </a:lnT>
                    <a:lnB>
                      <a:noFill/>
                    </a:lnB>
                    <a:noFill/>
                  </a:tcPr>
                </a:tc>
                <a:extLst>
                  <a:ext uri="{0D108BD9-81ED-4DB2-BD59-A6C34878D82A}">
                    <a16:rowId xmlns:a16="http://schemas.microsoft.com/office/drawing/2014/main" val="1829441832"/>
                  </a:ext>
                </a:extLst>
              </a:tr>
              <a:tr h="0">
                <a:tc>
                  <a:txBody>
                    <a:bodyPr/>
                    <a:lstStyle/>
                    <a:p>
                      <a:pPr algn="l"/>
                      <a:r>
                        <a:rPr lang="es-DO" sz="2400" b="0" dirty="0">
                          <a:solidFill>
                            <a:schemeClr val="bg1"/>
                          </a:solidFill>
                          <a:effectLst/>
                        </a:rPr>
                        <a:t>Pancreatitis</a:t>
                      </a:r>
                    </a:p>
                  </a:txBody>
                  <a:tcPr marL="0" marR="0" marT="0" marB="0" anchor="ctr">
                    <a:lnL>
                      <a:noFill/>
                    </a:lnL>
                    <a:lnR>
                      <a:noFill/>
                    </a:lnR>
                    <a:lnT>
                      <a:noFill/>
                    </a:lnT>
                    <a:lnB>
                      <a:noFill/>
                    </a:lnB>
                    <a:noFill/>
                  </a:tcPr>
                </a:tc>
                <a:extLst>
                  <a:ext uri="{0D108BD9-81ED-4DB2-BD59-A6C34878D82A}">
                    <a16:rowId xmlns:a16="http://schemas.microsoft.com/office/drawing/2014/main" val="964861677"/>
                  </a:ext>
                </a:extLst>
              </a:tr>
              <a:tr h="0">
                <a:tc>
                  <a:txBody>
                    <a:bodyPr/>
                    <a:lstStyle/>
                    <a:p>
                      <a:pPr algn="l"/>
                      <a:r>
                        <a:rPr lang="es-DO" sz="2400" b="0" dirty="0">
                          <a:solidFill>
                            <a:schemeClr val="bg1"/>
                          </a:solidFill>
                          <a:effectLst/>
                        </a:rPr>
                        <a:t>Quemaduras</a:t>
                      </a:r>
                    </a:p>
                  </a:txBody>
                  <a:tcPr marL="0" marR="0" marT="0" marB="0" anchor="ctr">
                    <a:lnL>
                      <a:noFill/>
                    </a:lnL>
                    <a:lnR>
                      <a:noFill/>
                    </a:lnR>
                    <a:lnT>
                      <a:noFill/>
                    </a:lnT>
                    <a:lnB>
                      <a:noFill/>
                    </a:lnB>
                    <a:noFill/>
                  </a:tcPr>
                </a:tc>
                <a:extLst>
                  <a:ext uri="{0D108BD9-81ED-4DB2-BD59-A6C34878D82A}">
                    <a16:rowId xmlns:a16="http://schemas.microsoft.com/office/drawing/2014/main" val="3788865265"/>
                  </a:ext>
                </a:extLst>
              </a:tr>
            </a:tbl>
          </a:graphicData>
        </a:graphic>
      </p:graphicFrame>
      <p:graphicFrame>
        <p:nvGraphicFramePr>
          <p:cNvPr id="30" name="Tabla 29">
            <a:extLst>
              <a:ext uri="{FF2B5EF4-FFF2-40B4-BE49-F238E27FC236}">
                <a16:creationId xmlns:a16="http://schemas.microsoft.com/office/drawing/2014/main" id="{8710A10A-A3F5-FB80-F599-B35EA74EE339}"/>
              </a:ext>
            </a:extLst>
          </p:cNvPr>
          <p:cNvGraphicFramePr>
            <a:graphicFrameLocks noGrp="1"/>
          </p:cNvGraphicFramePr>
          <p:nvPr>
            <p:extLst>
              <p:ext uri="{D42A27DB-BD31-4B8C-83A1-F6EECF244321}">
                <p14:modId xmlns:p14="http://schemas.microsoft.com/office/powerpoint/2010/main" val="1374136356"/>
              </p:ext>
            </p:extLst>
          </p:nvPr>
        </p:nvGraphicFramePr>
        <p:xfrm>
          <a:off x="1035907" y="3880940"/>
          <a:ext cx="10516673" cy="1463040"/>
        </p:xfrm>
        <a:graphic>
          <a:graphicData uri="http://schemas.openxmlformats.org/drawingml/2006/table">
            <a:tbl>
              <a:tblPr/>
              <a:tblGrid>
                <a:gridCol w="10516673">
                  <a:extLst>
                    <a:ext uri="{9D8B030D-6E8A-4147-A177-3AD203B41FA5}">
                      <a16:colId xmlns:a16="http://schemas.microsoft.com/office/drawing/2014/main" val="3855083908"/>
                    </a:ext>
                  </a:extLst>
                </a:gridCol>
              </a:tblGrid>
              <a:tr h="0">
                <a:tc>
                  <a:txBody>
                    <a:bodyPr/>
                    <a:lstStyle/>
                    <a:p>
                      <a:pPr algn="l"/>
                      <a:r>
                        <a:rPr lang="es-DO" sz="2400" b="0" dirty="0">
                          <a:solidFill>
                            <a:schemeClr val="bg1"/>
                          </a:solidFill>
                          <a:effectLst/>
                        </a:rPr>
                        <a:t>Lesión por isquemia-reperfusión</a:t>
                      </a:r>
                    </a:p>
                  </a:txBody>
                  <a:tcPr marL="0" marR="0" marT="0" marB="0" anchor="ctr">
                    <a:lnL>
                      <a:noFill/>
                    </a:lnL>
                    <a:lnR>
                      <a:noFill/>
                    </a:lnR>
                    <a:lnT>
                      <a:noFill/>
                    </a:lnT>
                    <a:lnB>
                      <a:noFill/>
                    </a:lnB>
                    <a:noFill/>
                  </a:tcPr>
                </a:tc>
                <a:extLst>
                  <a:ext uri="{0D108BD9-81ED-4DB2-BD59-A6C34878D82A}">
                    <a16:rowId xmlns:a16="http://schemas.microsoft.com/office/drawing/2014/main" val="3681509168"/>
                  </a:ext>
                </a:extLst>
              </a:tr>
              <a:tr h="248266">
                <a:tc>
                  <a:txBody>
                    <a:bodyPr/>
                    <a:lstStyle/>
                    <a:p>
                      <a:pPr algn="l"/>
                      <a:r>
                        <a:rPr lang="es-DO" sz="2400" b="0" dirty="0">
                          <a:solidFill>
                            <a:schemeClr val="bg1"/>
                          </a:solidFill>
                          <a:effectLst/>
                        </a:rPr>
                        <a:t>Anafilaxia</a:t>
                      </a:r>
                    </a:p>
                  </a:txBody>
                  <a:tcPr marL="0" marR="0" marT="0" marB="0" anchor="ctr">
                    <a:lnL>
                      <a:noFill/>
                    </a:lnL>
                    <a:lnR>
                      <a:noFill/>
                    </a:lnR>
                    <a:lnT>
                      <a:noFill/>
                    </a:lnT>
                    <a:lnB>
                      <a:noFill/>
                    </a:lnB>
                    <a:noFill/>
                  </a:tcPr>
                </a:tc>
                <a:extLst>
                  <a:ext uri="{0D108BD9-81ED-4DB2-BD59-A6C34878D82A}">
                    <a16:rowId xmlns:a16="http://schemas.microsoft.com/office/drawing/2014/main" val="3320867992"/>
                  </a:ext>
                </a:extLst>
              </a:tr>
              <a:tr h="248266">
                <a:tc>
                  <a:txBody>
                    <a:bodyPr/>
                    <a:lstStyle/>
                    <a:p>
                      <a:pPr algn="l"/>
                      <a:r>
                        <a:rPr lang="es-DO" sz="2400" b="0" dirty="0">
                          <a:solidFill>
                            <a:schemeClr val="bg1"/>
                          </a:solidFill>
                          <a:effectLst/>
                        </a:rPr>
                        <a:t>Insuficiencia adrenal</a:t>
                      </a:r>
                    </a:p>
                  </a:txBody>
                  <a:tcPr marL="0" marR="0" marT="0" marB="0" anchor="ctr">
                    <a:lnL>
                      <a:noFill/>
                    </a:lnL>
                    <a:lnR>
                      <a:noFill/>
                    </a:lnR>
                    <a:lnT>
                      <a:noFill/>
                    </a:lnT>
                    <a:lnB>
                      <a:noFill/>
                    </a:lnB>
                    <a:noFill/>
                  </a:tcPr>
                </a:tc>
                <a:extLst>
                  <a:ext uri="{0D108BD9-81ED-4DB2-BD59-A6C34878D82A}">
                    <a16:rowId xmlns:a16="http://schemas.microsoft.com/office/drawing/2014/main" val="2549989594"/>
                  </a:ext>
                </a:extLst>
              </a:tr>
              <a:tr h="248266">
                <a:tc>
                  <a:txBody>
                    <a:bodyPr/>
                    <a:lstStyle/>
                    <a:p>
                      <a:pPr algn="l"/>
                      <a:r>
                        <a:rPr lang="es-DO" sz="2400" b="0" dirty="0">
                          <a:solidFill>
                            <a:schemeClr val="bg1"/>
                          </a:solidFill>
                          <a:effectLst/>
                        </a:rPr>
                        <a:t>Insuficiencia hepática</a:t>
                      </a:r>
                    </a:p>
                  </a:txBody>
                  <a:tcPr marL="0" marR="0" marT="0" marB="0" anchor="ctr">
                    <a:lnL>
                      <a:noFill/>
                    </a:lnL>
                    <a:lnR>
                      <a:noFill/>
                    </a:lnR>
                    <a:lnT>
                      <a:noFill/>
                    </a:lnT>
                    <a:lnB>
                      <a:noFill/>
                    </a:lnB>
                    <a:noFill/>
                  </a:tcPr>
                </a:tc>
                <a:extLst>
                  <a:ext uri="{0D108BD9-81ED-4DB2-BD59-A6C34878D82A}">
                    <a16:rowId xmlns:a16="http://schemas.microsoft.com/office/drawing/2014/main" val="1973836403"/>
                  </a:ext>
                </a:extLst>
              </a:tr>
            </a:tbl>
          </a:graphicData>
        </a:graphic>
      </p:graphicFrame>
      <p:graphicFrame>
        <p:nvGraphicFramePr>
          <p:cNvPr id="32" name="Tabla 31">
            <a:extLst>
              <a:ext uri="{FF2B5EF4-FFF2-40B4-BE49-F238E27FC236}">
                <a16:creationId xmlns:a16="http://schemas.microsoft.com/office/drawing/2014/main" id="{9BDE79EE-3F3B-DDDA-11DB-3121799D892F}"/>
              </a:ext>
            </a:extLst>
          </p:cNvPr>
          <p:cNvGraphicFramePr>
            <a:graphicFrameLocks noGrp="1"/>
          </p:cNvGraphicFramePr>
          <p:nvPr>
            <p:extLst>
              <p:ext uri="{D42A27DB-BD31-4B8C-83A1-F6EECF244321}">
                <p14:modId xmlns:p14="http://schemas.microsoft.com/office/powerpoint/2010/main" val="3536265431"/>
              </p:ext>
            </p:extLst>
          </p:nvPr>
        </p:nvGraphicFramePr>
        <p:xfrm>
          <a:off x="1035907" y="5343980"/>
          <a:ext cx="10516673" cy="1097280"/>
        </p:xfrm>
        <a:graphic>
          <a:graphicData uri="http://schemas.openxmlformats.org/drawingml/2006/table">
            <a:tbl>
              <a:tblPr/>
              <a:tblGrid>
                <a:gridCol w="10516673">
                  <a:extLst>
                    <a:ext uri="{9D8B030D-6E8A-4147-A177-3AD203B41FA5}">
                      <a16:colId xmlns:a16="http://schemas.microsoft.com/office/drawing/2014/main" val="1095649481"/>
                    </a:ext>
                  </a:extLst>
                </a:gridCol>
              </a:tblGrid>
              <a:tr h="248266">
                <a:tc>
                  <a:txBody>
                    <a:bodyPr/>
                    <a:lstStyle/>
                    <a:p>
                      <a:pPr algn="l"/>
                      <a:r>
                        <a:rPr lang="es-DO" sz="2400" b="0" dirty="0">
                          <a:solidFill>
                            <a:schemeClr val="bg1"/>
                          </a:solidFill>
                          <a:effectLst/>
                        </a:rPr>
                        <a:t>Anestesia neuroaxial con bloqueo alto</a:t>
                      </a:r>
                    </a:p>
                  </a:txBody>
                  <a:tcPr marL="0" marR="0" marT="0" marB="0" anchor="ctr">
                    <a:lnL>
                      <a:noFill/>
                    </a:lnL>
                    <a:lnR>
                      <a:noFill/>
                    </a:lnR>
                    <a:lnT>
                      <a:noFill/>
                    </a:lnT>
                    <a:lnB>
                      <a:noFill/>
                    </a:lnB>
                    <a:noFill/>
                  </a:tcPr>
                </a:tc>
                <a:extLst>
                  <a:ext uri="{0D108BD9-81ED-4DB2-BD59-A6C34878D82A}">
                    <a16:rowId xmlns:a16="http://schemas.microsoft.com/office/drawing/2014/main" val="3227059929"/>
                  </a:ext>
                </a:extLst>
              </a:tr>
              <a:tr h="248266">
                <a:tc>
                  <a:txBody>
                    <a:bodyPr/>
                    <a:lstStyle/>
                    <a:p>
                      <a:pPr algn="l"/>
                      <a:r>
                        <a:rPr lang="es-DO" sz="2400" b="0" dirty="0">
                          <a:solidFill>
                            <a:schemeClr val="bg1"/>
                          </a:solidFill>
                          <a:effectLst/>
                        </a:rPr>
                        <a:t>Toxicidades (Ej. sobredosis de bloqueadores de los canales de calcio)</a:t>
                      </a:r>
                    </a:p>
                  </a:txBody>
                  <a:tcPr marL="0" marR="0" marT="0" marB="0" anchor="ctr">
                    <a:lnL>
                      <a:noFill/>
                    </a:lnL>
                    <a:lnR>
                      <a:noFill/>
                    </a:lnR>
                    <a:lnT>
                      <a:noFill/>
                    </a:lnT>
                    <a:lnB>
                      <a:noFill/>
                    </a:lnB>
                    <a:noFill/>
                  </a:tcPr>
                </a:tc>
                <a:extLst>
                  <a:ext uri="{0D108BD9-81ED-4DB2-BD59-A6C34878D82A}">
                    <a16:rowId xmlns:a16="http://schemas.microsoft.com/office/drawing/2014/main" val="517347293"/>
                  </a:ext>
                </a:extLst>
              </a:tr>
              <a:tr h="248266">
                <a:tc>
                  <a:txBody>
                    <a:bodyPr/>
                    <a:lstStyle/>
                    <a:p>
                      <a:pPr algn="l"/>
                      <a:r>
                        <a:rPr lang="es-DO" sz="2400" b="0" dirty="0">
                          <a:solidFill>
                            <a:schemeClr val="bg1"/>
                          </a:solidFill>
                          <a:effectLst/>
                        </a:rPr>
                        <a:t>Lesión de la médula espinal alta</a:t>
                      </a:r>
                    </a:p>
                  </a:txBody>
                  <a:tcPr marL="0" marR="0" marT="0" marB="0" anchor="ctr">
                    <a:lnL>
                      <a:noFill/>
                    </a:lnL>
                    <a:lnR>
                      <a:noFill/>
                    </a:lnR>
                    <a:lnT>
                      <a:noFill/>
                    </a:lnT>
                    <a:lnB>
                      <a:noFill/>
                    </a:lnB>
                    <a:noFill/>
                  </a:tcPr>
                </a:tc>
                <a:extLst>
                  <a:ext uri="{0D108BD9-81ED-4DB2-BD59-A6C34878D82A}">
                    <a16:rowId xmlns:a16="http://schemas.microsoft.com/office/drawing/2014/main" val="132531696"/>
                  </a:ext>
                </a:extLst>
              </a:tr>
            </a:tbl>
          </a:graphicData>
        </a:graphic>
      </p:graphicFrame>
      <p:sp>
        <p:nvSpPr>
          <p:cNvPr id="33" name="CuadroTexto 32">
            <a:extLst>
              <a:ext uri="{FF2B5EF4-FFF2-40B4-BE49-F238E27FC236}">
                <a16:creationId xmlns:a16="http://schemas.microsoft.com/office/drawing/2014/main" id="{8B27FA4C-293D-FF93-05FB-D8FC678BFAAC}"/>
              </a:ext>
            </a:extLst>
          </p:cNvPr>
          <p:cNvSpPr txBox="1"/>
          <p:nvPr/>
        </p:nvSpPr>
        <p:spPr>
          <a:xfrm>
            <a:off x="838200" y="6458814"/>
            <a:ext cx="10808594" cy="430887"/>
          </a:xfrm>
          <a:prstGeom prst="rect">
            <a:avLst/>
          </a:prstGeom>
          <a:noFill/>
        </p:spPr>
        <p:txBody>
          <a:bodyPr wrap="square">
            <a:spAutoFit/>
          </a:bodyPr>
          <a:lstStyle/>
          <a:p>
            <a:pPr algn="l"/>
            <a:r>
              <a:rPr lang="es-DO" sz="1050" b="0" i="0" dirty="0">
                <a:solidFill>
                  <a:schemeClr val="bg1"/>
                </a:solidFill>
                <a:effectLst/>
                <a:latin typeface="Elsevier Sans"/>
              </a:rPr>
              <a:t>Evans, L. ∙ Rhodes, A. ∙ Alhazzani, W. ...</a:t>
            </a:r>
            <a:r>
              <a:rPr lang="es-DO" sz="1050" b="1" i="0" dirty="0">
                <a:solidFill>
                  <a:schemeClr val="bg1"/>
                </a:solidFill>
                <a:effectLst/>
                <a:latin typeface="Elsevier Sans"/>
              </a:rPr>
              <a:t>Resumen ejecutivo: Campaña Sobreviviendo a la Sepsis: directrices internacionales para el manejo de la sepsis y el choque séptico 2021 </a:t>
            </a:r>
            <a:r>
              <a:rPr lang="es-DO" sz="1050" i="1" dirty="0">
                <a:solidFill>
                  <a:schemeClr val="bg1"/>
                </a:solidFill>
                <a:latin typeface="Elsevier Sans"/>
              </a:rPr>
              <a:t>Crit Care Med</a:t>
            </a:r>
            <a:r>
              <a:rPr lang="es-DO" sz="1050" b="0" i="0" dirty="0">
                <a:solidFill>
                  <a:schemeClr val="bg1"/>
                </a:solidFill>
                <a:effectLst/>
                <a:latin typeface="Elsevier Sans"/>
              </a:rPr>
              <a:t> 2021; </a:t>
            </a:r>
            <a:r>
              <a:rPr lang="es-DO" sz="1050" b="1" i="0" dirty="0">
                <a:solidFill>
                  <a:schemeClr val="bg1"/>
                </a:solidFill>
                <a:effectLst/>
                <a:latin typeface="Elsevier Sans"/>
              </a:rPr>
              <a:t>49</a:t>
            </a:r>
            <a:r>
              <a:rPr lang="es-DO" sz="1050" b="0" i="0" dirty="0">
                <a:solidFill>
                  <a:schemeClr val="bg1"/>
                </a:solidFill>
                <a:effectLst/>
                <a:latin typeface="Elsevier Sans"/>
              </a:rPr>
              <a:t> :1974-1982</a:t>
            </a:r>
            <a:endParaRPr lang="es-DO" sz="1100" b="0" i="0" dirty="0">
              <a:solidFill>
                <a:schemeClr val="bg1"/>
              </a:solidFill>
              <a:effectLst/>
              <a:latin typeface="Elsevier Sans"/>
            </a:endParaRPr>
          </a:p>
        </p:txBody>
      </p:sp>
    </p:spTree>
    <p:extLst>
      <p:ext uri="{BB962C8B-B14F-4D97-AF65-F5344CB8AC3E}">
        <p14:creationId xmlns:p14="http://schemas.microsoft.com/office/powerpoint/2010/main" val="354395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ssolv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dissolv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02D768-D349-C0B6-B917-DBB3CEAF1CD9}"/>
              </a:ext>
            </a:extLst>
          </p:cNvPr>
          <p:cNvPicPr>
            <a:picLocks noChangeAspect="1"/>
          </p:cNvPicPr>
          <p:nvPr/>
        </p:nvPicPr>
        <p:blipFill>
          <a:blip r:embed="rId2"/>
          <a:stretch>
            <a:fillRect/>
          </a:stretch>
        </p:blipFill>
        <p:spPr>
          <a:xfrm>
            <a:off x="9931293" y="6469441"/>
            <a:ext cx="2260708" cy="388559"/>
          </a:xfrm>
          <a:prstGeom prst="rect">
            <a:avLst/>
          </a:prstGeom>
        </p:spPr>
      </p:pic>
      <p:pic>
        <p:nvPicPr>
          <p:cNvPr id="3" name="Picture 2" descr="Qué ver en la zona colonial de Santo Domingo">
            <a:extLst>
              <a:ext uri="{FF2B5EF4-FFF2-40B4-BE49-F238E27FC236}">
                <a16:creationId xmlns:a16="http://schemas.microsoft.com/office/drawing/2014/main" id="{CBDD74CE-F2F3-0F60-6A03-61C55B7F8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22" r="19878"/>
          <a:stretch/>
        </p:blipFill>
        <p:spPr bwMode="auto">
          <a:xfrm>
            <a:off x="1306785" y="0"/>
            <a:ext cx="9256348" cy="6942265"/>
          </a:xfrm>
          <a:prstGeom prst="rect">
            <a:avLst/>
          </a:prstGeom>
          <a:solidFill>
            <a:srgbClr val="FFFFFF"/>
          </a:solidFill>
        </p:spPr>
      </p:pic>
      <p:pic>
        <p:nvPicPr>
          <p:cNvPr id="1028" name="Picture 4" descr="✔️ Alcázar de Colón, Cinco Siglos de Historia, Cultura y Tradición.">
            <a:extLst>
              <a:ext uri="{FF2B5EF4-FFF2-40B4-BE49-F238E27FC236}">
                <a16:creationId xmlns:a16="http://schemas.microsoft.com/office/drawing/2014/main" id="{41A73F9D-86CC-E2D2-1975-CCD94691F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9988"/>
            <a:ext cx="11869919" cy="6442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rbanista elogia rescate Malecón de Santo Domingo y destaca su especial  belleza | ADOMPRETUR/">
            <a:extLst>
              <a:ext uri="{FF2B5EF4-FFF2-40B4-BE49-F238E27FC236}">
                <a16:creationId xmlns:a16="http://schemas.microsoft.com/office/drawing/2014/main" id="{FCCCCF48-2157-5A4F-85D9-AFAA2D9D3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812" r="8189"/>
          <a:stretch/>
        </p:blipFill>
        <p:spPr bwMode="auto">
          <a:xfrm>
            <a:off x="984705" y="1"/>
            <a:ext cx="9129346" cy="6847014"/>
          </a:xfrm>
          <a:prstGeom prst="rect">
            <a:avLst/>
          </a:prstGeom>
          <a:solidFill>
            <a:srgbClr val="FFFFFF"/>
          </a:solidFill>
        </p:spPr>
      </p:pic>
    </p:spTree>
    <p:extLst>
      <p:ext uri="{BB962C8B-B14F-4D97-AF65-F5344CB8AC3E}">
        <p14:creationId xmlns:p14="http://schemas.microsoft.com/office/powerpoint/2010/main" val="341844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AE08DCC-CC26-BD74-3857-2649C8B06790}"/>
            </a:ext>
          </a:extLst>
        </p:cNvPr>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9F802E28-4FAD-261E-8EFF-859E9AB44BB2}"/>
              </a:ext>
            </a:extLst>
          </p:cNvPr>
          <p:cNvPicPr>
            <a:picLocks noGrp="1" noChangeAspect="1"/>
          </p:cNvPicPr>
          <p:nvPr>
            <p:ph idx="1"/>
          </p:nvPr>
        </p:nvPicPr>
        <p:blipFill>
          <a:blip r:embed="rId4"/>
          <a:stretch>
            <a:fillRect/>
          </a:stretch>
        </p:blipFill>
        <p:spPr>
          <a:xfrm>
            <a:off x="290621" y="433604"/>
            <a:ext cx="9153181" cy="6201278"/>
          </a:xfrm>
          <a:prstGeom prst="rect">
            <a:avLst/>
          </a:prstGeom>
        </p:spPr>
      </p:pic>
      <p:sp>
        <p:nvSpPr>
          <p:cNvPr id="5" name="CuadroTexto 4">
            <a:extLst>
              <a:ext uri="{FF2B5EF4-FFF2-40B4-BE49-F238E27FC236}">
                <a16:creationId xmlns:a16="http://schemas.microsoft.com/office/drawing/2014/main" id="{FF1DB42C-0152-E020-42FC-BBF17F43712A}"/>
              </a:ext>
            </a:extLst>
          </p:cNvPr>
          <p:cNvSpPr txBox="1"/>
          <p:nvPr/>
        </p:nvSpPr>
        <p:spPr>
          <a:xfrm>
            <a:off x="9443802" y="433604"/>
            <a:ext cx="2748198" cy="2062103"/>
          </a:xfrm>
          <a:prstGeom prst="rect">
            <a:avLst/>
          </a:prstGeom>
          <a:noFill/>
        </p:spPr>
        <p:txBody>
          <a:bodyPr wrap="square" rtlCol="0">
            <a:spAutoFit/>
          </a:bodyPr>
          <a:lstStyle/>
          <a:p>
            <a:r>
              <a:rPr lang="es-DO" sz="3200" dirty="0">
                <a:solidFill>
                  <a:schemeClr val="bg1"/>
                </a:solidFill>
              </a:rPr>
              <a:t>Mecanismos Patofisiológicos del Shock Vasopléjico</a:t>
            </a:r>
          </a:p>
        </p:txBody>
      </p:sp>
      <p:sp>
        <p:nvSpPr>
          <p:cNvPr id="7" name="CuadroTexto 6">
            <a:extLst>
              <a:ext uri="{FF2B5EF4-FFF2-40B4-BE49-F238E27FC236}">
                <a16:creationId xmlns:a16="http://schemas.microsoft.com/office/drawing/2014/main" id="{A436872B-DDCE-B908-0AAA-48B9C8785BCD}"/>
              </a:ext>
            </a:extLst>
          </p:cNvPr>
          <p:cNvSpPr txBox="1"/>
          <p:nvPr/>
        </p:nvSpPr>
        <p:spPr>
          <a:xfrm>
            <a:off x="9481718" y="5637302"/>
            <a:ext cx="2672365" cy="577081"/>
          </a:xfrm>
          <a:prstGeom prst="rect">
            <a:avLst/>
          </a:prstGeom>
          <a:noFill/>
        </p:spPr>
        <p:txBody>
          <a:bodyPr wrap="square">
            <a:spAutoFit/>
          </a:bodyPr>
          <a:lstStyle/>
          <a:p>
            <a:pPr algn="l"/>
            <a:r>
              <a:rPr lang="es-DO" sz="1050" dirty="0">
                <a:solidFill>
                  <a:schemeClr val="bg1"/>
                </a:solidFill>
              </a:rPr>
              <a:t>W. Joost Wiersinga and Tom van der Poll*</a:t>
            </a:r>
            <a:endParaRPr lang="es-DO" sz="1050" b="0" i="0" dirty="0">
              <a:solidFill>
                <a:schemeClr val="bg1"/>
              </a:solidFill>
              <a:effectLst/>
              <a:latin typeface="Elsevier Sans"/>
            </a:endParaRPr>
          </a:p>
          <a:p>
            <a:pPr algn="l"/>
            <a:r>
              <a:rPr lang="es-DO" sz="1050" b="1" i="0" dirty="0">
                <a:solidFill>
                  <a:schemeClr val="bg1"/>
                </a:solidFill>
                <a:effectLst/>
                <a:latin typeface="Elsevier Sans"/>
              </a:rPr>
              <a:t>Inmunopatofisiología de la sepsis humana</a:t>
            </a:r>
            <a:endParaRPr lang="es-DO" sz="1050" b="0" i="0" dirty="0">
              <a:solidFill>
                <a:schemeClr val="bg1"/>
              </a:solidFill>
              <a:effectLst/>
              <a:latin typeface="Elsevier Sans"/>
            </a:endParaRPr>
          </a:p>
          <a:p>
            <a:pPr algn="l"/>
            <a:r>
              <a:rPr lang="es-DO" sz="1050" b="0" i="1" dirty="0">
                <a:solidFill>
                  <a:schemeClr val="bg1"/>
                </a:solidFill>
                <a:effectLst/>
                <a:latin typeface="Elsevier Sans"/>
              </a:rPr>
              <a:t>eBioMedicine</a:t>
            </a:r>
            <a:r>
              <a:rPr lang="es-DO" sz="1050" b="0" i="0" dirty="0">
                <a:solidFill>
                  <a:schemeClr val="bg1"/>
                </a:solidFill>
                <a:effectLst/>
                <a:latin typeface="Elsevier Sans"/>
              </a:rPr>
              <a:t> 2022; </a:t>
            </a:r>
            <a:r>
              <a:rPr lang="es-DO" sz="1050" b="1" i="0" dirty="0">
                <a:solidFill>
                  <a:schemeClr val="bg1"/>
                </a:solidFill>
                <a:effectLst/>
                <a:latin typeface="Elsevier Sans"/>
              </a:rPr>
              <a:t>86</a:t>
            </a:r>
            <a:r>
              <a:rPr lang="es-DO" sz="1050" b="0" i="0" dirty="0">
                <a:solidFill>
                  <a:schemeClr val="bg1"/>
                </a:solidFill>
                <a:effectLst/>
                <a:latin typeface="Elsevier Sans"/>
              </a:rPr>
              <a:t> , 104363</a:t>
            </a:r>
          </a:p>
        </p:txBody>
      </p:sp>
      <p:pic>
        <p:nvPicPr>
          <p:cNvPr id="8" name="Imagen 7">
            <a:extLst>
              <a:ext uri="{FF2B5EF4-FFF2-40B4-BE49-F238E27FC236}">
                <a16:creationId xmlns:a16="http://schemas.microsoft.com/office/drawing/2014/main" id="{2D0C2DCF-7882-5D65-B4DB-17D24805659E}"/>
              </a:ext>
            </a:extLst>
          </p:cNvPr>
          <p:cNvPicPr>
            <a:picLocks noChangeAspect="1"/>
          </p:cNvPicPr>
          <p:nvPr/>
        </p:nvPicPr>
        <p:blipFill>
          <a:blip r:embed="rId5"/>
          <a:stretch>
            <a:fillRect/>
          </a:stretch>
        </p:blipFill>
        <p:spPr>
          <a:xfrm>
            <a:off x="3971438" y="1510100"/>
            <a:ext cx="1907815" cy="1846667"/>
          </a:xfrm>
          <a:prstGeom prst="rect">
            <a:avLst/>
          </a:prstGeom>
        </p:spPr>
      </p:pic>
      <p:pic>
        <p:nvPicPr>
          <p:cNvPr id="9" name="Imagen 8">
            <a:extLst>
              <a:ext uri="{FF2B5EF4-FFF2-40B4-BE49-F238E27FC236}">
                <a16:creationId xmlns:a16="http://schemas.microsoft.com/office/drawing/2014/main" id="{53450D92-2668-CF7A-D1AC-9E3A2A89DC1F}"/>
              </a:ext>
            </a:extLst>
          </p:cNvPr>
          <p:cNvPicPr>
            <a:picLocks noChangeAspect="1"/>
          </p:cNvPicPr>
          <p:nvPr/>
        </p:nvPicPr>
        <p:blipFill>
          <a:blip r:embed="rId6"/>
          <a:stretch>
            <a:fillRect/>
          </a:stretch>
        </p:blipFill>
        <p:spPr>
          <a:xfrm>
            <a:off x="1673015" y="704427"/>
            <a:ext cx="4084760" cy="1339266"/>
          </a:xfrm>
          <a:prstGeom prst="rect">
            <a:avLst/>
          </a:prstGeom>
        </p:spPr>
      </p:pic>
      <p:pic>
        <p:nvPicPr>
          <p:cNvPr id="10" name="Imagen 9">
            <a:extLst>
              <a:ext uri="{FF2B5EF4-FFF2-40B4-BE49-F238E27FC236}">
                <a16:creationId xmlns:a16="http://schemas.microsoft.com/office/drawing/2014/main" id="{329A3C81-CA9A-3FBB-7F71-2AFD75CC7763}"/>
              </a:ext>
            </a:extLst>
          </p:cNvPr>
          <p:cNvPicPr>
            <a:picLocks noChangeAspect="1"/>
          </p:cNvPicPr>
          <p:nvPr/>
        </p:nvPicPr>
        <p:blipFill>
          <a:blip r:embed="rId7"/>
          <a:stretch>
            <a:fillRect/>
          </a:stretch>
        </p:blipFill>
        <p:spPr>
          <a:xfrm>
            <a:off x="1845661" y="2062256"/>
            <a:ext cx="2201170" cy="1339266"/>
          </a:xfrm>
          <a:prstGeom prst="rect">
            <a:avLst/>
          </a:prstGeom>
        </p:spPr>
      </p:pic>
      <p:pic>
        <p:nvPicPr>
          <p:cNvPr id="11" name="Imagen 10">
            <a:extLst>
              <a:ext uri="{FF2B5EF4-FFF2-40B4-BE49-F238E27FC236}">
                <a16:creationId xmlns:a16="http://schemas.microsoft.com/office/drawing/2014/main" id="{6A90A715-20EA-92B7-58E8-1171E857FFEB}"/>
              </a:ext>
            </a:extLst>
          </p:cNvPr>
          <p:cNvPicPr>
            <a:picLocks noChangeAspect="1"/>
          </p:cNvPicPr>
          <p:nvPr/>
        </p:nvPicPr>
        <p:blipFill>
          <a:blip r:embed="rId8"/>
          <a:stretch>
            <a:fillRect/>
          </a:stretch>
        </p:blipFill>
        <p:spPr>
          <a:xfrm>
            <a:off x="5643600" y="719697"/>
            <a:ext cx="2629024" cy="3675839"/>
          </a:xfrm>
          <a:prstGeom prst="rect">
            <a:avLst/>
          </a:prstGeom>
        </p:spPr>
      </p:pic>
      <p:pic>
        <p:nvPicPr>
          <p:cNvPr id="12" name="Imagen 11">
            <a:extLst>
              <a:ext uri="{FF2B5EF4-FFF2-40B4-BE49-F238E27FC236}">
                <a16:creationId xmlns:a16="http://schemas.microsoft.com/office/drawing/2014/main" id="{2AD02F7D-52D3-8C86-C30E-8859DA33ABCB}"/>
              </a:ext>
            </a:extLst>
          </p:cNvPr>
          <p:cNvPicPr>
            <a:picLocks noChangeAspect="1"/>
          </p:cNvPicPr>
          <p:nvPr/>
        </p:nvPicPr>
        <p:blipFill>
          <a:blip r:embed="rId9"/>
          <a:stretch>
            <a:fillRect/>
          </a:stretch>
        </p:blipFill>
        <p:spPr>
          <a:xfrm>
            <a:off x="689373" y="4513094"/>
            <a:ext cx="1967283" cy="1339266"/>
          </a:xfrm>
          <a:prstGeom prst="rect">
            <a:avLst/>
          </a:prstGeom>
        </p:spPr>
      </p:pic>
      <p:pic>
        <p:nvPicPr>
          <p:cNvPr id="13" name="Imagen 12">
            <a:extLst>
              <a:ext uri="{FF2B5EF4-FFF2-40B4-BE49-F238E27FC236}">
                <a16:creationId xmlns:a16="http://schemas.microsoft.com/office/drawing/2014/main" id="{134A1CCB-59C8-F36B-A93F-8945A3376FE8}"/>
              </a:ext>
            </a:extLst>
          </p:cNvPr>
          <p:cNvPicPr>
            <a:picLocks noChangeAspect="1"/>
          </p:cNvPicPr>
          <p:nvPr/>
        </p:nvPicPr>
        <p:blipFill>
          <a:blip r:embed="rId10"/>
          <a:stretch>
            <a:fillRect/>
          </a:stretch>
        </p:blipFill>
        <p:spPr>
          <a:xfrm>
            <a:off x="2656656" y="4513094"/>
            <a:ext cx="1603254" cy="1766021"/>
          </a:xfrm>
          <a:prstGeom prst="rect">
            <a:avLst/>
          </a:prstGeom>
        </p:spPr>
      </p:pic>
      <p:pic>
        <p:nvPicPr>
          <p:cNvPr id="14" name="Imagen 13">
            <a:extLst>
              <a:ext uri="{FF2B5EF4-FFF2-40B4-BE49-F238E27FC236}">
                <a16:creationId xmlns:a16="http://schemas.microsoft.com/office/drawing/2014/main" id="{2A76C528-B485-4D32-0935-933646D12E04}"/>
              </a:ext>
            </a:extLst>
          </p:cNvPr>
          <p:cNvPicPr>
            <a:picLocks noChangeAspect="1"/>
          </p:cNvPicPr>
          <p:nvPr/>
        </p:nvPicPr>
        <p:blipFill>
          <a:blip r:embed="rId11"/>
          <a:stretch>
            <a:fillRect/>
          </a:stretch>
        </p:blipFill>
        <p:spPr>
          <a:xfrm>
            <a:off x="4469398" y="4464509"/>
            <a:ext cx="3094455" cy="1920973"/>
          </a:xfrm>
          <a:prstGeom prst="rect">
            <a:avLst/>
          </a:prstGeom>
        </p:spPr>
      </p:pic>
      <p:pic>
        <p:nvPicPr>
          <p:cNvPr id="15" name="Imagen 14">
            <a:extLst>
              <a:ext uri="{FF2B5EF4-FFF2-40B4-BE49-F238E27FC236}">
                <a16:creationId xmlns:a16="http://schemas.microsoft.com/office/drawing/2014/main" id="{D9FAD60D-1D08-C177-DE98-D3751B81F279}"/>
              </a:ext>
            </a:extLst>
          </p:cNvPr>
          <p:cNvPicPr>
            <a:picLocks noChangeAspect="1"/>
          </p:cNvPicPr>
          <p:nvPr/>
        </p:nvPicPr>
        <p:blipFill>
          <a:blip r:embed="rId12"/>
          <a:stretch>
            <a:fillRect/>
          </a:stretch>
        </p:blipFill>
        <p:spPr>
          <a:xfrm>
            <a:off x="7520345" y="4604084"/>
            <a:ext cx="1731516" cy="1820312"/>
          </a:xfrm>
          <a:prstGeom prst="rect">
            <a:avLst/>
          </a:prstGeom>
        </p:spPr>
      </p:pic>
    </p:spTree>
    <p:extLst>
      <p:ext uri="{BB962C8B-B14F-4D97-AF65-F5344CB8AC3E}">
        <p14:creationId xmlns:p14="http://schemas.microsoft.com/office/powerpoint/2010/main" val="12008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ssolv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CE1B7B-0E59-D4CE-7080-0CFF8A2F86D9}"/>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FDA83866-1CC6-EB6C-C160-403FFEC36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4" name="Marcador de contenido 4">
            <a:extLst>
              <a:ext uri="{FF2B5EF4-FFF2-40B4-BE49-F238E27FC236}">
                <a16:creationId xmlns:a16="http://schemas.microsoft.com/office/drawing/2014/main" id="{CBC4030A-AC16-64AD-2AF7-A79209FE8093}"/>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4676" r="1" b="2441"/>
          <a:stretch>
            <a:fillRect/>
          </a:stretch>
        </p:blipFill>
        <p:spPr>
          <a:xfrm>
            <a:off x="604421" y="1257301"/>
            <a:ext cx="8106973" cy="4343397"/>
          </a:xfrm>
          <a:prstGeom prst="rect">
            <a:avLst/>
          </a:prstGeom>
        </p:spPr>
      </p:pic>
      <p:sp>
        <p:nvSpPr>
          <p:cNvPr id="5" name="CuadroTexto 4">
            <a:extLst>
              <a:ext uri="{FF2B5EF4-FFF2-40B4-BE49-F238E27FC236}">
                <a16:creationId xmlns:a16="http://schemas.microsoft.com/office/drawing/2014/main" id="{4B431AC8-9DBC-8F46-85A4-D2BD7FFDEB10}"/>
              </a:ext>
            </a:extLst>
          </p:cNvPr>
          <p:cNvSpPr txBox="1"/>
          <p:nvPr/>
        </p:nvSpPr>
        <p:spPr>
          <a:xfrm>
            <a:off x="9470570" y="1126672"/>
            <a:ext cx="2117009" cy="5015712"/>
          </a:xfrm>
          <a:prstGeom prst="rect">
            <a:avLst/>
          </a:prstGeom>
        </p:spPr>
        <p:txBody>
          <a:bodyPr vert="horz" lIns="91440" tIns="45720" rIns="91440" bIns="45720" rtlCol="0">
            <a:normAutofit lnSpcReduction="10000"/>
          </a:bodyPr>
          <a:lstStyle/>
          <a:p>
            <a:pPr indent="-228600">
              <a:lnSpc>
                <a:spcPct val="90000"/>
              </a:lnSpc>
              <a:spcBef>
                <a:spcPts val="1125"/>
              </a:spcBef>
              <a:buFont typeface="Arial" panose="020B0604020202020204" pitchFamily="34" charset="0"/>
              <a:buChar char="•"/>
            </a:pPr>
            <a:r>
              <a:rPr lang="en-US" sz="1000" b="0" i="0" dirty="0">
                <a:solidFill>
                  <a:schemeClr val="bg1"/>
                </a:solidFill>
                <a:effectLst/>
              </a:rPr>
              <a:t>Bijker JB, van Klei WA, Kappen TH, van Wolfswinkel L, Moons KG, Kalkman CJ. </a:t>
            </a:r>
            <a:r>
              <a:rPr lang="en-US" sz="1000" b="0" i="0" dirty="0" err="1">
                <a:solidFill>
                  <a:schemeClr val="bg1"/>
                </a:solidFill>
                <a:effectLst/>
              </a:rPr>
              <a:t>Incidencia</a:t>
            </a:r>
            <a:r>
              <a:rPr lang="en-US" sz="1000" b="0" i="0" dirty="0">
                <a:solidFill>
                  <a:schemeClr val="bg1"/>
                </a:solidFill>
                <a:effectLst/>
              </a:rPr>
              <a:t> de </a:t>
            </a:r>
            <a:r>
              <a:rPr lang="en-US" sz="1000" b="0" i="0" dirty="0" err="1">
                <a:solidFill>
                  <a:schemeClr val="bg1"/>
                </a:solidFill>
                <a:effectLst/>
              </a:rPr>
              <a:t>hipotensión</a:t>
            </a:r>
            <a:r>
              <a:rPr lang="en-US" sz="1000" b="0" i="0" dirty="0">
                <a:solidFill>
                  <a:schemeClr val="bg1"/>
                </a:solidFill>
                <a:effectLst/>
              </a:rPr>
              <a:t> </a:t>
            </a:r>
            <a:r>
              <a:rPr lang="en-US" sz="1000" b="0" i="0" dirty="0" err="1">
                <a:solidFill>
                  <a:schemeClr val="bg1"/>
                </a:solidFill>
                <a:effectLst/>
              </a:rPr>
              <a:t>intraoperatoria</a:t>
            </a:r>
            <a:r>
              <a:rPr lang="en-US" sz="1000" b="0" i="0" dirty="0">
                <a:solidFill>
                  <a:schemeClr val="bg1"/>
                </a:solidFill>
                <a:effectLst/>
              </a:rPr>
              <a:t> </a:t>
            </a:r>
            <a:r>
              <a:rPr lang="en-US" sz="1000" b="0" i="0" dirty="0" err="1">
                <a:solidFill>
                  <a:schemeClr val="bg1"/>
                </a:solidFill>
                <a:effectLst/>
              </a:rPr>
              <a:t>en</a:t>
            </a:r>
            <a:r>
              <a:rPr lang="en-US" sz="1000" b="0" i="0" dirty="0">
                <a:solidFill>
                  <a:schemeClr val="bg1"/>
                </a:solidFill>
                <a:effectLst/>
              </a:rPr>
              <a:t> </a:t>
            </a:r>
            <a:r>
              <a:rPr lang="en-US" sz="1000" b="0" i="0" dirty="0" err="1">
                <a:solidFill>
                  <a:schemeClr val="bg1"/>
                </a:solidFill>
                <a:effectLst/>
              </a:rPr>
              <a:t>función</a:t>
            </a:r>
            <a:r>
              <a:rPr lang="en-US" sz="1000" b="0" i="0" dirty="0">
                <a:solidFill>
                  <a:schemeClr val="bg1"/>
                </a:solidFill>
                <a:effectLst/>
              </a:rPr>
              <a:t> de las </a:t>
            </a:r>
            <a:r>
              <a:rPr lang="en-US" sz="1000" b="0" i="0" dirty="0" err="1">
                <a:solidFill>
                  <a:schemeClr val="bg1"/>
                </a:solidFill>
                <a:effectLst/>
              </a:rPr>
              <a:t>definiciones</a:t>
            </a:r>
            <a:r>
              <a:rPr lang="en-US" sz="1000" b="0" i="0" dirty="0">
                <a:solidFill>
                  <a:schemeClr val="bg1"/>
                </a:solidFill>
                <a:effectLst/>
              </a:rPr>
              <a:t> de la </a:t>
            </a:r>
            <a:r>
              <a:rPr lang="en-US" sz="1000" b="0" i="0" dirty="0" err="1">
                <a:solidFill>
                  <a:schemeClr val="bg1"/>
                </a:solidFill>
                <a:effectLst/>
              </a:rPr>
              <a:t>literatura</a:t>
            </a:r>
            <a:r>
              <a:rPr lang="en-US" sz="1000" b="0" i="0" dirty="0">
                <a:solidFill>
                  <a:schemeClr val="bg1"/>
                </a:solidFill>
                <a:effectLst/>
              </a:rPr>
              <a:t> de </a:t>
            </a:r>
            <a:r>
              <a:rPr lang="en-US" sz="1000" b="0" i="0" dirty="0" err="1">
                <a:solidFill>
                  <a:schemeClr val="bg1"/>
                </a:solidFill>
                <a:effectLst/>
              </a:rPr>
              <a:t>definición</a:t>
            </a:r>
            <a:r>
              <a:rPr lang="en-US" sz="1000" b="0" i="0" dirty="0">
                <a:solidFill>
                  <a:schemeClr val="bg1"/>
                </a:solidFill>
                <a:effectLst/>
              </a:rPr>
              <a:t> </a:t>
            </a:r>
            <a:r>
              <a:rPr lang="en-US" sz="1000" b="0" i="0" dirty="0" err="1">
                <a:solidFill>
                  <a:schemeClr val="bg1"/>
                </a:solidFill>
                <a:effectLst/>
              </a:rPr>
              <a:t>aplicadas</a:t>
            </a:r>
            <a:r>
              <a:rPr lang="en-US" sz="1000" b="0" i="0" dirty="0">
                <a:solidFill>
                  <a:schemeClr val="bg1"/>
                </a:solidFill>
                <a:effectLst/>
              </a:rPr>
              <a:t> a </a:t>
            </a:r>
            <a:r>
              <a:rPr lang="en-US" sz="1000" b="0" i="0" dirty="0" err="1">
                <a:solidFill>
                  <a:schemeClr val="bg1"/>
                </a:solidFill>
                <a:effectLst/>
              </a:rPr>
              <a:t>una</a:t>
            </a:r>
            <a:r>
              <a:rPr lang="en-US" sz="1000" b="0" i="0" dirty="0">
                <a:solidFill>
                  <a:schemeClr val="bg1"/>
                </a:solidFill>
                <a:effectLst/>
              </a:rPr>
              <a:t> </a:t>
            </a:r>
            <a:r>
              <a:rPr lang="en-US" sz="1000" b="0" i="0" dirty="0" err="1">
                <a:solidFill>
                  <a:schemeClr val="bg1"/>
                </a:solidFill>
                <a:effectLst/>
              </a:rPr>
              <a:t>cohorte</a:t>
            </a:r>
            <a:r>
              <a:rPr lang="en-US" sz="1000" b="0" i="0" dirty="0">
                <a:solidFill>
                  <a:schemeClr val="bg1"/>
                </a:solidFill>
                <a:effectLst/>
              </a:rPr>
              <a:t> </a:t>
            </a:r>
            <a:r>
              <a:rPr lang="en-US" sz="1000" b="0" i="0" dirty="0" err="1">
                <a:solidFill>
                  <a:schemeClr val="bg1"/>
                </a:solidFill>
                <a:effectLst/>
              </a:rPr>
              <a:t>retrospectiva</a:t>
            </a:r>
            <a:r>
              <a:rPr lang="en-US" sz="1000" b="0" i="0" dirty="0">
                <a:solidFill>
                  <a:schemeClr val="bg1"/>
                </a:solidFill>
                <a:effectLst/>
              </a:rPr>
              <a:t> </a:t>
            </a:r>
            <a:r>
              <a:rPr lang="en-US" sz="1000" b="0" i="0" dirty="0" err="1">
                <a:solidFill>
                  <a:schemeClr val="bg1"/>
                </a:solidFill>
                <a:effectLst/>
              </a:rPr>
              <a:t>mediante</a:t>
            </a:r>
            <a:r>
              <a:rPr lang="en-US" sz="1000" b="0" i="0" dirty="0">
                <a:solidFill>
                  <a:schemeClr val="bg1"/>
                </a:solidFill>
                <a:effectLst/>
              </a:rPr>
              <a:t> </a:t>
            </a:r>
            <a:r>
              <a:rPr lang="en-US" sz="1000" b="0" i="0" dirty="0" err="1">
                <a:solidFill>
                  <a:schemeClr val="bg1"/>
                </a:solidFill>
                <a:effectLst/>
              </a:rPr>
              <a:t>recopilación</a:t>
            </a:r>
            <a:r>
              <a:rPr lang="en-US" sz="1000" b="0" i="0" dirty="0">
                <a:solidFill>
                  <a:schemeClr val="bg1"/>
                </a:solidFill>
                <a:effectLst/>
              </a:rPr>
              <a:t> </a:t>
            </a:r>
            <a:r>
              <a:rPr lang="en-US" sz="1000" b="0" i="0" dirty="0" err="1">
                <a:solidFill>
                  <a:schemeClr val="bg1"/>
                </a:solidFill>
                <a:effectLst/>
              </a:rPr>
              <a:t>automatizada</a:t>
            </a:r>
            <a:r>
              <a:rPr lang="en-US" sz="1000" b="0" i="0" dirty="0">
                <a:solidFill>
                  <a:schemeClr val="bg1"/>
                </a:solidFill>
                <a:effectLst/>
              </a:rPr>
              <a:t> de </a:t>
            </a:r>
            <a:r>
              <a:rPr lang="en-US" sz="1000" b="0" i="0" dirty="0" err="1">
                <a:solidFill>
                  <a:schemeClr val="bg1"/>
                </a:solidFill>
                <a:effectLst/>
              </a:rPr>
              <a:t>datos</a:t>
            </a:r>
            <a:r>
              <a:rPr lang="en-US" sz="1000" b="0" i="0" dirty="0">
                <a:solidFill>
                  <a:schemeClr val="bg1"/>
                </a:solidFill>
                <a:effectLst/>
              </a:rPr>
              <a:t>. J Am Soc </a:t>
            </a:r>
            <a:r>
              <a:rPr lang="en-US" sz="1000" b="0" i="0" dirty="0" err="1">
                <a:solidFill>
                  <a:schemeClr val="bg1"/>
                </a:solidFill>
                <a:effectLst/>
              </a:rPr>
              <a:t>Anesthesiol</a:t>
            </a:r>
            <a:r>
              <a:rPr lang="en-US" sz="1000" b="0" i="0" dirty="0">
                <a:solidFill>
                  <a:schemeClr val="bg1"/>
                </a:solidFill>
                <a:effectLst/>
              </a:rPr>
              <a:t>. 2007;107(2):213–220. </a:t>
            </a:r>
            <a:r>
              <a:rPr lang="en-US" sz="1000" b="0" i="0" dirty="0" err="1">
                <a:solidFill>
                  <a:schemeClr val="bg1"/>
                </a:solidFill>
                <a:effectLst/>
              </a:rPr>
              <a:t>doi</a:t>
            </a:r>
            <a:r>
              <a:rPr lang="en-US" sz="1000" b="0" i="0" dirty="0">
                <a:solidFill>
                  <a:schemeClr val="bg1"/>
                </a:solidFill>
                <a:effectLst/>
              </a:rPr>
              <a:t>: 10.1097/01.anes.0000270724.40897.8e. </a:t>
            </a:r>
          </a:p>
          <a:p>
            <a:pPr indent="-228600">
              <a:lnSpc>
                <a:spcPct val="90000"/>
              </a:lnSpc>
              <a:spcBef>
                <a:spcPts val="1125"/>
              </a:spcBef>
              <a:buFont typeface="Arial" panose="020B0604020202020204" pitchFamily="34" charset="0"/>
              <a:buChar char="•"/>
            </a:pPr>
            <a:r>
              <a:rPr lang="en-US" sz="1000" b="0" i="0" dirty="0">
                <a:solidFill>
                  <a:schemeClr val="bg1"/>
                </a:solidFill>
                <a:effectLst/>
              </a:rPr>
              <a:t>Walsh M, Devereaux PJ, Garg AX, Kurz A, Turan A, </a:t>
            </a:r>
            <a:r>
              <a:rPr lang="en-US" sz="1000" b="0" i="0" dirty="0" err="1">
                <a:solidFill>
                  <a:schemeClr val="bg1"/>
                </a:solidFill>
                <a:effectLst/>
              </a:rPr>
              <a:t>Rodseth</a:t>
            </a:r>
            <a:r>
              <a:rPr lang="en-US" sz="1000" b="0" i="0" dirty="0">
                <a:solidFill>
                  <a:schemeClr val="bg1"/>
                </a:solidFill>
                <a:effectLst/>
              </a:rPr>
              <a:t> RN, Cywinski J, Thabane L, Sessler DI. </a:t>
            </a:r>
            <a:r>
              <a:rPr lang="en-US" sz="1000" b="0" i="0" dirty="0" err="1">
                <a:solidFill>
                  <a:schemeClr val="bg1"/>
                </a:solidFill>
                <a:effectLst/>
              </a:rPr>
              <a:t>Relación</a:t>
            </a:r>
            <a:r>
              <a:rPr lang="en-US" sz="1000" b="0" i="0" dirty="0">
                <a:solidFill>
                  <a:schemeClr val="bg1"/>
                </a:solidFill>
                <a:effectLst/>
              </a:rPr>
              <a:t> entre la </a:t>
            </a:r>
            <a:r>
              <a:rPr lang="en-US" sz="1000" b="0" i="0" dirty="0" err="1">
                <a:solidFill>
                  <a:schemeClr val="bg1"/>
                </a:solidFill>
                <a:effectLst/>
              </a:rPr>
              <a:t>presión</a:t>
            </a:r>
            <a:r>
              <a:rPr lang="en-US" sz="1000" b="0" i="0" dirty="0">
                <a:solidFill>
                  <a:schemeClr val="bg1"/>
                </a:solidFill>
                <a:effectLst/>
              </a:rPr>
              <a:t> arterial media </a:t>
            </a:r>
            <a:r>
              <a:rPr lang="en-US" sz="1000" b="0" i="0" dirty="0" err="1">
                <a:solidFill>
                  <a:schemeClr val="bg1"/>
                </a:solidFill>
                <a:effectLst/>
              </a:rPr>
              <a:t>intraoperatoria</a:t>
            </a:r>
            <a:r>
              <a:rPr lang="en-US" sz="1000" b="0" i="0" dirty="0">
                <a:solidFill>
                  <a:schemeClr val="bg1"/>
                </a:solidFill>
                <a:effectLst/>
              </a:rPr>
              <a:t> y </a:t>
            </a:r>
            <a:r>
              <a:rPr lang="en-US" sz="1000" b="0" i="0" dirty="0" err="1">
                <a:solidFill>
                  <a:schemeClr val="bg1"/>
                </a:solidFill>
                <a:effectLst/>
              </a:rPr>
              <a:t>los</a:t>
            </a:r>
            <a:r>
              <a:rPr lang="en-US" sz="1000" b="0" i="0" dirty="0">
                <a:solidFill>
                  <a:schemeClr val="bg1"/>
                </a:solidFill>
                <a:effectLst/>
              </a:rPr>
              <a:t> </a:t>
            </a:r>
            <a:r>
              <a:rPr lang="en-US" sz="1000" b="0" i="0" dirty="0" err="1">
                <a:solidFill>
                  <a:schemeClr val="bg1"/>
                </a:solidFill>
                <a:effectLst/>
              </a:rPr>
              <a:t>resultados</a:t>
            </a:r>
            <a:r>
              <a:rPr lang="en-US" sz="1000" b="0" i="0" dirty="0">
                <a:solidFill>
                  <a:schemeClr val="bg1"/>
                </a:solidFill>
                <a:effectLst/>
              </a:rPr>
              <a:t> </a:t>
            </a:r>
            <a:r>
              <a:rPr lang="en-US" sz="1000" b="0" i="0" dirty="0" err="1">
                <a:solidFill>
                  <a:schemeClr val="bg1"/>
                </a:solidFill>
                <a:effectLst/>
              </a:rPr>
              <a:t>clínicos</a:t>
            </a:r>
            <a:r>
              <a:rPr lang="en-US" sz="1000" b="0" i="0" dirty="0">
                <a:solidFill>
                  <a:schemeClr val="bg1"/>
                </a:solidFill>
                <a:effectLst/>
              </a:rPr>
              <a:t> </a:t>
            </a:r>
            <a:r>
              <a:rPr lang="en-US" sz="1000" b="0" i="0" dirty="0" err="1">
                <a:solidFill>
                  <a:schemeClr val="bg1"/>
                </a:solidFill>
                <a:effectLst/>
              </a:rPr>
              <a:t>tras</a:t>
            </a:r>
            <a:r>
              <a:rPr lang="en-US" sz="1000" b="0" i="0" dirty="0">
                <a:solidFill>
                  <a:schemeClr val="bg1"/>
                </a:solidFill>
                <a:effectLst/>
              </a:rPr>
              <a:t> </a:t>
            </a:r>
            <a:r>
              <a:rPr lang="en-US" sz="1000" b="0" i="0" dirty="0" err="1">
                <a:solidFill>
                  <a:schemeClr val="bg1"/>
                </a:solidFill>
                <a:effectLst/>
              </a:rPr>
              <a:t>cirugía</a:t>
            </a:r>
            <a:r>
              <a:rPr lang="en-US" sz="1000" b="0" i="0" dirty="0">
                <a:solidFill>
                  <a:schemeClr val="bg1"/>
                </a:solidFill>
                <a:effectLst/>
              </a:rPr>
              <a:t> no </a:t>
            </a:r>
            <a:r>
              <a:rPr lang="en-US" sz="1000" b="0" i="0" dirty="0" err="1">
                <a:solidFill>
                  <a:schemeClr val="bg1"/>
                </a:solidFill>
                <a:effectLst/>
              </a:rPr>
              <a:t>cardíaca</a:t>
            </a:r>
            <a:r>
              <a:rPr lang="en-US" sz="1000" b="0" i="0" dirty="0">
                <a:solidFill>
                  <a:schemeClr val="bg1"/>
                </a:solidFill>
                <a:effectLst/>
              </a:rPr>
              <a:t>: Hacia </a:t>
            </a:r>
            <a:r>
              <a:rPr lang="en-US" sz="1000" b="0" i="0" dirty="0" err="1">
                <a:solidFill>
                  <a:schemeClr val="bg1"/>
                </a:solidFill>
                <a:effectLst/>
              </a:rPr>
              <a:t>una</a:t>
            </a:r>
            <a:r>
              <a:rPr lang="en-US" sz="1000" b="0" i="0" dirty="0">
                <a:solidFill>
                  <a:schemeClr val="bg1"/>
                </a:solidFill>
                <a:effectLst/>
              </a:rPr>
              <a:t> </a:t>
            </a:r>
            <a:r>
              <a:rPr lang="en-US" sz="1000" b="0" i="0" dirty="0" err="1">
                <a:solidFill>
                  <a:schemeClr val="bg1"/>
                </a:solidFill>
                <a:effectLst/>
              </a:rPr>
              <a:t>definición</a:t>
            </a:r>
            <a:r>
              <a:rPr lang="en-US" sz="1000" b="0" i="0" dirty="0">
                <a:solidFill>
                  <a:schemeClr val="bg1"/>
                </a:solidFill>
                <a:effectLst/>
              </a:rPr>
              <a:t> </a:t>
            </a:r>
            <a:r>
              <a:rPr lang="en-US" sz="1000" b="0" i="0" dirty="0" err="1">
                <a:solidFill>
                  <a:schemeClr val="bg1"/>
                </a:solidFill>
                <a:effectLst/>
              </a:rPr>
              <a:t>empírica</a:t>
            </a:r>
            <a:r>
              <a:rPr lang="en-US" sz="1000" b="0" i="0" dirty="0">
                <a:solidFill>
                  <a:schemeClr val="bg1"/>
                </a:solidFill>
                <a:effectLst/>
              </a:rPr>
              <a:t> de </a:t>
            </a:r>
            <a:r>
              <a:rPr lang="en-US" sz="1000" b="0" i="0" dirty="0" err="1">
                <a:solidFill>
                  <a:schemeClr val="bg1"/>
                </a:solidFill>
                <a:effectLst/>
              </a:rPr>
              <a:t>hipotensión</a:t>
            </a:r>
            <a:r>
              <a:rPr lang="en-US" sz="1000" b="0" i="0" dirty="0">
                <a:solidFill>
                  <a:schemeClr val="bg1"/>
                </a:solidFill>
                <a:effectLst/>
              </a:rPr>
              <a:t>. </a:t>
            </a:r>
            <a:r>
              <a:rPr lang="en-US" sz="1000" b="0" i="0" dirty="0" err="1">
                <a:solidFill>
                  <a:schemeClr val="bg1"/>
                </a:solidFill>
                <a:effectLst/>
              </a:rPr>
              <a:t>Anestesiología</a:t>
            </a:r>
            <a:r>
              <a:rPr lang="en-US" sz="1000" b="0" i="0" dirty="0">
                <a:solidFill>
                  <a:schemeClr val="bg1"/>
                </a:solidFill>
                <a:effectLst/>
              </a:rPr>
              <a:t>. 2013;119(3):507–515. </a:t>
            </a:r>
            <a:r>
              <a:rPr lang="en-US" sz="1000" b="0" i="0" dirty="0" err="1">
                <a:solidFill>
                  <a:schemeClr val="bg1"/>
                </a:solidFill>
                <a:effectLst/>
              </a:rPr>
              <a:t>doi</a:t>
            </a:r>
            <a:r>
              <a:rPr lang="en-US" sz="1000" b="0" i="0" dirty="0">
                <a:solidFill>
                  <a:schemeClr val="bg1"/>
                </a:solidFill>
                <a:effectLst/>
              </a:rPr>
              <a:t>: 10.1097/ALN.0b013e3182a10e26. </a:t>
            </a:r>
            <a:endParaRPr lang="en-US" sz="1000" dirty="0">
              <a:solidFill>
                <a:schemeClr val="bg1"/>
              </a:solidFill>
            </a:endParaRPr>
          </a:p>
          <a:p>
            <a:pPr indent="-228600">
              <a:lnSpc>
                <a:spcPct val="90000"/>
              </a:lnSpc>
              <a:spcBef>
                <a:spcPts val="1125"/>
              </a:spcBef>
              <a:buFont typeface="Arial" panose="020B0604020202020204" pitchFamily="34" charset="0"/>
              <a:buChar char="•"/>
            </a:pPr>
            <a:r>
              <a:rPr lang="en-US" sz="1000" b="0" i="0" dirty="0" err="1">
                <a:solidFill>
                  <a:schemeClr val="bg1"/>
                </a:solidFill>
                <a:effectLst/>
              </a:rPr>
              <a:t>Futier</a:t>
            </a:r>
            <a:r>
              <a:rPr lang="en-US" sz="1000" b="0" i="0" dirty="0">
                <a:solidFill>
                  <a:schemeClr val="bg1"/>
                </a:solidFill>
                <a:effectLst/>
              </a:rPr>
              <a:t> E, </a:t>
            </a:r>
            <a:r>
              <a:rPr lang="en-US" sz="1000" b="0" i="0" dirty="0" err="1">
                <a:solidFill>
                  <a:schemeClr val="bg1"/>
                </a:solidFill>
                <a:effectLst/>
              </a:rPr>
              <a:t>Lefrant</a:t>
            </a:r>
            <a:r>
              <a:rPr lang="en-US" sz="1000" b="0" i="0" dirty="0">
                <a:solidFill>
                  <a:schemeClr val="bg1"/>
                </a:solidFill>
                <a:effectLst/>
              </a:rPr>
              <a:t> JY, Guinot PG, Godet T, Lorne E, </a:t>
            </a:r>
            <a:r>
              <a:rPr lang="en-US" sz="1000" b="0" i="0" dirty="0" err="1">
                <a:solidFill>
                  <a:schemeClr val="bg1"/>
                </a:solidFill>
                <a:effectLst/>
              </a:rPr>
              <a:t>Cuvillon</a:t>
            </a:r>
            <a:r>
              <a:rPr lang="en-US" sz="1000" b="0" i="0" dirty="0">
                <a:solidFill>
                  <a:schemeClr val="bg1"/>
                </a:solidFill>
                <a:effectLst/>
              </a:rPr>
              <a:t> P, Bertran S, Leone M, Pastene B, </a:t>
            </a:r>
            <a:r>
              <a:rPr lang="en-US" sz="1000" b="0" i="0" dirty="0" err="1">
                <a:solidFill>
                  <a:schemeClr val="bg1"/>
                </a:solidFill>
                <a:effectLst/>
              </a:rPr>
              <a:t>Piriou</a:t>
            </a:r>
            <a:r>
              <a:rPr lang="en-US" sz="1000" b="0" i="0" dirty="0">
                <a:solidFill>
                  <a:schemeClr val="bg1"/>
                </a:solidFill>
                <a:effectLst/>
              </a:rPr>
              <a:t> V. </a:t>
            </a:r>
            <a:r>
              <a:rPr lang="en-US" sz="1000" b="0" i="0" dirty="0" err="1">
                <a:solidFill>
                  <a:schemeClr val="bg1"/>
                </a:solidFill>
                <a:effectLst/>
              </a:rPr>
              <a:t>Efecto</a:t>
            </a:r>
            <a:r>
              <a:rPr lang="en-US" sz="1000" b="0" i="0" dirty="0">
                <a:solidFill>
                  <a:schemeClr val="bg1"/>
                </a:solidFill>
                <a:effectLst/>
              </a:rPr>
              <a:t> de las </a:t>
            </a:r>
            <a:r>
              <a:rPr lang="en-US" sz="1000" b="0" i="0" dirty="0" err="1">
                <a:solidFill>
                  <a:schemeClr val="bg1"/>
                </a:solidFill>
                <a:effectLst/>
              </a:rPr>
              <a:t>estrategias</a:t>
            </a:r>
            <a:r>
              <a:rPr lang="en-US" sz="1000" b="0" i="0" dirty="0">
                <a:solidFill>
                  <a:schemeClr val="bg1"/>
                </a:solidFill>
                <a:effectLst/>
              </a:rPr>
              <a:t> de control de la </a:t>
            </a:r>
            <a:r>
              <a:rPr lang="en-US" sz="1000" b="0" i="0" dirty="0" err="1">
                <a:solidFill>
                  <a:schemeClr val="bg1"/>
                </a:solidFill>
                <a:effectLst/>
              </a:rPr>
              <a:t>presión</a:t>
            </a:r>
            <a:r>
              <a:rPr lang="en-US" sz="1000" b="0" i="0" dirty="0">
                <a:solidFill>
                  <a:schemeClr val="bg1"/>
                </a:solidFill>
                <a:effectLst/>
              </a:rPr>
              <a:t> arterial </a:t>
            </a:r>
            <a:r>
              <a:rPr lang="en-US" sz="1000" b="0" i="0" dirty="0" err="1">
                <a:solidFill>
                  <a:schemeClr val="bg1"/>
                </a:solidFill>
                <a:effectLst/>
              </a:rPr>
              <a:t>individualizadas</a:t>
            </a:r>
            <a:r>
              <a:rPr lang="en-US" sz="1000" b="0" i="0" dirty="0">
                <a:solidFill>
                  <a:schemeClr val="bg1"/>
                </a:solidFill>
                <a:effectLst/>
              </a:rPr>
              <a:t> </a:t>
            </a:r>
            <a:r>
              <a:rPr lang="en-US" sz="1000" b="0" i="0" dirty="0" err="1">
                <a:solidFill>
                  <a:schemeClr val="bg1"/>
                </a:solidFill>
                <a:effectLst/>
              </a:rPr>
              <a:t>frente</a:t>
            </a:r>
            <a:r>
              <a:rPr lang="en-US" sz="1000" b="0" i="0" dirty="0">
                <a:solidFill>
                  <a:schemeClr val="bg1"/>
                </a:solidFill>
                <a:effectLst/>
              </a:rPr>
              <a:t> a las </a:t>
            </a:r>
            <a:r>
              <a:rPr lang="en-US" sz="1000" b="0" i="0" dirty="0" err="1">
                <a:solidFill>
                  <a:schemeClr val="bg1"/>
                </a:solidFill>
                <a:effectLst/>
              </a:rPr>
              <a:t>estándar</a:t>
            </a:r>
            <a:r>
              <a:rPr lang="en-US" sz="1000" b="0" i="0" dirty="0">
                <a:solidFill>
                  <a:schemeClr val="bg1"/>
                </a:solidFill>
                <a:effectLst/>
              </a:rPr>
              <a:t> </a:t>
            </a:r>
            <a:r>
              <a:rPr lang="en-US" sz="1000" b="0" i="0" dirty="0" err="1">
                <a:solidFill>
                  <a:schemeClr val="bg1"/>
                </a:solidFill>
                <a:effectLst/>
              </a:rPr>
              <a:t>en</a:t>
            </a:r>
            <a:r>
              <a:rPr lang="en-US" sz="1000" b="0" i="0" dirty="0">
                <a:solidFill>
                  <a:schemeClr val="bg1"/>
                </a:solidFill>
                <a:effectLst/>
              </a:rPr>
              <a:t> la </a:t>
            </a:r>
            <a:r>
              <a:rPr lang="en-US" sz="1000" b="0" i="0" dirty="0" err="1">
                <a:solidFill>
                  <a:schemeClr val="bg1"/>
                </a:solidFill>
                <a:effectLst/>
              </a:rPr>
              <a:t>disfunción</a:t>
            </a:r>
            <a:r>
              <a:rPr lang="en-US" sz="1000" b="0" i="0" dirty="0">
                <a:solidFill>
                  <a:schemeClr val="bg1"/>
                </a:solidFill>
                <a:effectLst/>
              </a:rPr>
              <a:t> </a:t>
            </a:r>
            <a:r>
              <a:rPr lang="en-US" sz="1000" b="0" i="0" dirty="0" err="1">
                <a:solidFill>
                  <a:schemeClr val="bg1"/>
                </a:solidFill>
                <a:effectLst/>
              </a:rPr>
              <a:t>orgánica</a:t>
            </a:r>
            <a:r>
              <a:rPr lang="en-US" sz="1000" b="0" i="0" dirty="0">
                <a:solidFill>
                  <a:schemeClr val="bg1"/>
                </a:solidFill>
                <a:effectLst/>
              </a:rPr>
              <a:t> </a:t>
            </a:r>
            <a:r>
              <a:rPr lang="en-US" sz="1000" b="0" i="0" dirty="0" err="1">
                <a:solidFill>
                  <a:schemeClr val="bg1"/>
                </a:solidFill>
                <a:effectLst/>
              </a:rPr>
              <a:t>posoperatoria</a:t>
            </a:r>
            <a:r>
              <a:rPr lang="en-US" sz="1000" b="0" i="0" dirty="0">
                <a:solidFill>
                  <a:schemeClr val="bg1"/>
                </a:solidFill>
                <a:effectLst/>
              </a:rPr>
              <a:t> </a:t>
            </a:r>
            <a:r>
              <a:rPr lang="en-US" sz="1000" b="0" i="0" dirty="0" err="1">
                <a:solidFill>
                  <a:schemeClr val="bg1"/>
                </a:solidFill>
                <a:effectLst/>
              </a:rPr>
              <a:t>en</a:t>
            </a:r>
            <a:r>
              <a:rPr lang="en-US" sz="1000" b="0" i="0" dirty="0">
                <a:solidFill>
                  <a:schemeClr val="bg1"/>
                </a:solidFill>
                <a:effectLst/>
              </a:rPr>
              <a:t> </a:t>
            </a:r>
            <a:r>
              <a:rPr lang="en-US" sz="1000" b="0" i="0" dirty="0" err="1">
                <a:solidFill>
                  <a:schemeClr val="bg1"/>
                </a:solidFill>
                <a:effectLst/>
              </a:rPr>
              <a:t>pacientes</a:t>
            </a:r>
            <a:r>
              <a:rPr lang="en-US" sz="1000" b="0" i="0" dirty="0">
                <a:solidFill>
                  <a:schemeClr val="bg1"/>
                </a:solidFill>
                <a:effectLst/>
              </a:rPr>
              <a:t> de alto </a:t>
            </a:r>
            <a:r>
              <a:rPr lang="en-US" sz="1000" b="0" i="0" dirty="0" err="1">
                <a:solidFill>
                  <a:schemeClr val="bg1"/>
                </a:solidFill>
                <a:effectLst/>
              </a:rPr>
              <a:t>riesgo</a:t>
            </a:r>
            <a:r>
              <a:rPr lang="en-US" sz="1000" b="0" i="0" dirty="0">
                <a:solidFill>
                  <a:schemeClr val="bg1"/>
                </a:solidFill>
                <a:effectLst/>
              </a:rPr>
              <a:t> </a:t>
            </a:r>
            <a:r>
              <a:rPr lang="en-US" sz="1000" b="0" i="0" dirty="0" err="1">
                <a:solidFill>
                  <a:schemeClr val="bg1"/>
                </a:solidFill>
                <a:effectLst/>
              </a:rPr>
              <a:t>sometidos</a:t>
            </a:r>
            <a:r>
              <a:rPr lang="en-US" sz="1000" b="0" i="0" dirty="0">
                <a:solidFill>
                  <a:schemeClr val="bg1"/>
                </a:solidFill>
                <a:effectLst/>
              </a:rPr>
              <a:t> a </a:t>
            </a:r>
            <a:r>
              <a:rPr lang="en-US" sz="1000" b="0" i="0" dirty="0" err="1">
                <a:solidFill>
                  <a:schemeClr val="bg1"/>
                </a:solidFill>
                <a:effectLst/>
              </a:rPr>
              <a:t>cirugía</a:t>
            </a:r>
            <a:r>
              <a:rPr lang="en-US" sz="1000" b="0" i="0" dirty="0">
                <a:solidFill>
                  <a:schemeClr val="bg1"/>
                </a:solidFill>
                <a:effectLst/>
              </a:rPr>
              <a:t> mayor: un </a:t>
            </a:r>
            <a:r>
              <a:rPr lang="en-US" sz="1000" b="0" i="0" dirty="0" err="1">
                <a:solidFill>
                  <a:schemeClr val="bg1"/>
                </a:solidFill>
                <a:effectLst/>
              </a:rPr>
              <a:t>ensayo</a:t>
            </a:r>
            <a:r>
              <a:rPr lang="en-US" sz="1000" b="0" i="0" dirty="0">
                <a:solidFill>
                  <a:schemeClr val="bg1"/>
                </a:solidFill>
                <a:effectLst/>
              </a:rPr>
              <a:t> </a:t>
            </a:r>
            <a:r>
              <a:rPr lang="en-US" sz="1000" b="0" i="0" dirty="0" err="1">
                <a:solidFill>
                  <a:schemeClr val="bg1"/>
                </a:solidFill>
                <a:effectLst/>
              </a:rPr>
              <a:t>clínico</a:t>
            </a:r>
            <a:r>
              <a:rPr lang="en-US" sz="1000" b="0" i="0" dirty="0">
                <a:solidFill>
                  <a:schemeClr val="bg1"/>
                </a:solidFill>
                <a:effectLst/>
              </a:rPr>
              <a:t> </a:t>
            </a:r>
            <a:r>
              <a:rPr lang="en-US" sz="1000" b="0" i="0" dirty="0" err="1">
                <a:solidFill>
                  <a:schemeClr val="bg1"/>
                </a:solidFill>
                <a:effectLst/>
              </a:rPr>
              <a:t>aleatorizado</a:t>
            </a:r>
            <a:r>
              <a:rPr lang="en-US" sz="1000" b="0" i="0" dirty="0">
                <a:solidFill>
                  <a:schemeClr val="bg1"/>
                </a:solidFill>
                <a:effectLst/>
              </a:rPr>
              <a:t>. JAMA. 2017;318(14):1346–1357. </a:t>
            </a:r>
            <a:r>
              <a:rPr lang="en-US" sz="1000" b="0" i="0" dirty="0" err="1">
                <a:solidFill>
                  <a:schemeClr val="bg1"/>
                </a:solidFill>
                <a:effectLst/>
              </a:rPr>
              <a:t>doi</a:t>
            </a:r>
            <a:r>
              <a:rPr lang="en-US" sz="1000" b="0" i="0" dirty="0">
                <a:solidFill>
                  <a:schemeClr val="bg1"/>
                </a:solidFill>
                <a:effectLst/>
              </a:rPr>
              <a:t>: 10.1001/jama.2017.14172. </a:t>
            </a:r>
          </a:p>
        </p:txBody>
      </p:sp>
    </p:spTree>
    <p:extLst>
      <p:ext uri="{BB962C8B-B14F-4D97-AF65-F5344CB8AC3E}">
        <p14:creationId xmlns:p14="http://schemas.microsoft.com/office/powerpoint/2010/main" val="3841660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4992668-0464-CACD-1694-10BC5B0DA4D1}"/>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3746D0DA-9A5A-0A43-93C1-42EEE9B9B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7" name="Marcador de contenido 4">
            <a:extLst>
              <a:ext uri="{FF2B5EF4-FFF2-40B4-BE49-F238E27FC236}">
                <a16:creationId xmlns:a16="http://schemas.microsoft.com/office/drawing/2014/main" id="{982FC1A0-D37E-494F-4328-E78140A571B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51936" y="1567484"/>
            <a:ext cx="10688128" cy="3723031"/>
          </a:xfrm>
        </p:spPr>
      </p:pic>
      <p:pic>
        <p:nvPicPr>
          <p:cNvPr id="8" name="Imagen 7">
            <a:extLst>
              <a:ext uri="{FF2B5EF4-FFF2-40B4-BE49-F238E27FC236}">
                <a16:creationId xmlns:a16="http://schemas.microsoft.com/office/drawing/2014/main" id="{7201280C-2A67-919F-D340-11D7A9F55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385" y="5607528"/>
            <a:ext cx="5353769" cy="286079"/>
          </a:xfrm>
          <a:prstGeom prst="rect">
            <a:avLst/>
          </a:prstGeom>
        </p:spPr>
      </p:pic>
    </p:spTree>
    <p:extLst>
      <p:ext uri="{BB962C8B-B14F-4D97-AF65-F5344CB8AC3E}">
        <p14:creationId xmlns:p14="http://schemas.microsoft.com/office/powerpoint/2010/main" val="554810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F86421A-1A60-33DD-7818-339C6182B741}"/>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453B200D-E695-8E4C-AEF7-521C23B26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2" name="Imagen 1">
            <a:extLst>
              <a:ext uri="{FF2B5EF4-FFF2-40B4-BE49-F238E27FC236}">
                <a16:creationId xmlns:a16="http://schemas.microsoft.com/office/drawing/2014/main" id="{D0B7C630-AE28-26CB-ED1B-6F9402A933EB}"/>
              </a:ext>
            </a:extLst>
          </p:cNvPr>
          <p:cNvPicPr>
            <a:picLocks noChangeAspect="1"/>
          </p:cNvPicPr>
          <p:nvPr/>
        </p:nvPicPr>
        <p:blipFill>
          <a:blip r:embed="rId5"/>
          <a:stretch>
            <a:fillRect/>
          </a:stretch>
        </p:blipFill>
        <p:spPr>
          <a:xfrm>
            <a:off x="537663" y="1489660"/>
            <a:ext cx="4922757" cy="3920889"/>
          </a:xfrm>
          <a:prstGeom prst="rect">
            <a:avLst/>
          </a:prstGeom>
        </p:spPr>
      </p:pic>
      <p:pic>
        <p:nvPicPr>
          <p:cNvPr id="3" name="Imagen 2">
            <a:extLst>
              <a:ext uri="{FF2B5EF4-FFF2-40B4-BE49-F238E27FC236}">
                <a16:creationId xmlns:a16="http://schemas.microsoft.com/office/drawing/2014/main" id="{01698F0D-2A1C-6D36-6A4A-6986D7E1914B}"/>
              </a:ext>
            </a:extLst>
          </p:cNvPr>
          <p:cNvPicPr>
            <a:picLocks noChangeAspect="1"/>
          </p:cNvPicPr>
          <p:nvPr/>
        </p:nvPicPr>
        <p:blipFill>
          <a:blip r:embed="rId6"/>
          <a:stretch>
            <a:fillRect/>
          </a:stretch>
        </p:blipFill>
        <p:spPr>
          <a:xfrm>
            <a:off x="5325762" y="1514543"/>
            <a:ext cx="6327429" cy="3812453"/>
          </a:xfrm>
          <a:prstGeom prst="rect">
            <a:avLst/>
          </a:prstGeom>
        </p:spPr>
      </p:pic>
      <p:pic>
        <p:nvPicPr>
          <p:cNvPr id="4" name="Imagen 3">
            <a:extLst>
              <a:ext uri="{FF2B5EF4-FFF2-40B4-BE49-F238E27FC236}">
                <a16:creationId xmlns:a16="http://schemas.microsoft.com/office/drawing/2014/main" id="{9F5E43D7-87AF-E705-22C8-A62635E79C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231" y="6100936"/>
            <a:ext cx="5353769" cy="286079"/>
          </a:xfrm>
          <a:prstGeom prst="rect">
            <a:avLst/>
          </a:prstGeom>
        </p:spPr>
      </p:pic>
    </p:spTree>
    <p:extLst>
      <p:ext uri="{BB962C8B-B14F-4D97-AF65-F5344CB8AC3E}">
        <p14:creationId xmlns:p14="http://schemas.microsoft.com/office/powerpoint/2010/main" val="265127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9860DD5-93E5-60CD-EE10-69B73E98881E}"/>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C7451797-BB09-5865-67B6-570318077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77848" cy="688951"/>
          </a:xfrm>
          <a:prstGeom prst="rect">
            <a:avLst/>
          </a:prstGeom>
        </p:spPr>
      </p:pic>
      <p:pic>
        <p:nvPicPr>
          <p:cNvPr id="3" name="Imagen 2">
            <a:extLst>
              <a:ext uri="{FF2B5EF4-FFF2-40B4-BE49-F238E27FC236}">
                <a16:creationId xmlns:a16="http://schemas.microsoft.com/office/drawing/2014/main" id="{17BFA581-71B0-0059-FAC3-3F77A91B01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200" y="6587077"/>
            <a:ext cx="5003800" cy="266700"/>
          </a:xfrm>
          <a:prstGeom prst="rect">
            <a:avLst/>
          </a:prstGeom>
        </p:spPr>
      </p:pic>
      <p:pic>
        <p:nvPicPr>
          <p:cNvPr id="5" name="Imagen 4">
            <a:extLst>
              <a:ext uri="{FF2B5EF4-FFF2-40B4-BE49-F238E27FC236}">
                <a16:creationId xmlns:a16="http://schemas.microsoft.com/office/drawing/2014/main" id="{78FD8D8C-DF37-DA1A-01A9-0179EC8EC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74" y="2092617"/>
            <a:ext cx="11719051" cy="2672765"/>
          </a:xfrm>
          <a:prstGeom prst="rect">
            <a:avLst/>
          </a:prstGeom>
        </p:spPr>
      </p:pic>
    </p:spTree>
    <p:extLst>
      <p:ext uri="{BB962C8B-B14F-4D97-AF65-F5344CB8AC3E}">
        <p14:creationId xmlns:p14="http://schemas.microsoft.com/office/powerpoint/2010/main" val="758327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B18085F-530C-4C18-4A66-732F7B94FBF8}"/>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0795BE7A-682E-7E7B-3A8D-4306E70AA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77848" cy="688951"/>
          </a:xfrm>
          <a:prstGeom prst="rect">
            <a:avLst/>
          </a:prstGeom>
        </p:spPr>
      </p:pic>
      <p:pic>
        <p:nvPicPr>
          <p:cNvPr id="3" name="Imagen 2">
            <a:extLst>
              <a:ext uri="{FF2B5EF4-FFF2-40B4-BE49-F238E27FC236}">
                <a16:creationId xmlns:a16="http://schemas.microsoft.com/office/drawing/2014/main" id="{EE32C76D-314F-89E1-50B0-3278D0AB0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200" y="6587077"/>
            <a:ext cx="5003800" cy="266700"/>
          </a:xfrm>
          <a:prstGeom prst="rect">
            <a:avLst/>
          </a:prstGeom>
        </p:spPr>
      </p:pic>
      <p:pic>
        <p:nvPicPr>
          <p:cNvPr id="4" name="Imagen 3">
            <a:extLst>
              <a:ext uri="{FF2B5EF4-FFF2-40B4-BE49-F238E27FC236}">
                <a16:creationId xmlns:a16="http://schemas.microsoft.com/office/drawing/2014/main" id="{5E795185-6FA4-93C9-F489-6FD89A850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450" y="996402"/>
            <a:ext cx="11525100" cy="5283224"/>
          </a:xfrm>
          <a:prstGeom prst="rect">
            <a:avLst/>
          </a:prstGeom>
        </p:spPr>
      </p:pic>
    </p:spTree>
    <p:extLst>
      <p:ext uri="{BB962C8B-B14F-4D97-AF65-F5344CB8AC3E}">
        <p14:creationId xmlns:p14="http://schemas.microsoft.com/office/powerpoint/2010/main" val="116205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E02941C-674D-FCCB-14BD-747001C80FDF}"/>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DCBC87AC-FF8C-338C-D05D-5B0FF378A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77848" cy="688951"/>
          </a:xfrm>
          <a:prstGeom prst="rect">
            <a:avLst/>
          </a:prstGeom>
        </p:spPr>
      </p:pic>
      <p:pic>
        <p:nvPicPr>
          <p:cNvPr id="3" name="Imagen 2">
            <a:extLst>
              <a:ext uri="{FF2B5EF4-FFF2-40B4-BE49-F238E27FC236}">
                <a16:creationId xmlns:a16="http://schemas.microsoft.com/office/drawing/2014/main" id="{92A7E969-480D-22B9-878F-063CBC654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200" y="6587077"/>
            <a:ext cx="5003800" cy="266700"/>
          </a:xfrm>
          <a:prstGeom prst="rect">
            <a:avLst/>
          </a:prstGeom>
        </p:spPr>
      </p:pic>
      <p:pic>
        <p:nvPicPr>
          <p:cNvPr id="4" name="Imagen 3">
            <a:extLst>
              <a:ext uri="{FF2B5EF4-FFF2-40B4-BE49-F238E27FC236}">
                <a16:creationId xmlns:a16="http://schemas.microsoft.com/office/drawing/2014/main" id="{131C1A12-6509-39DB-0F15-C9045D410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36401"/>
            <a:ext cx="12215410" cy="3992849"/>
          </a:xfrm>
          <a:prstGeom prst="rect">
            <a:avLst/>
          </a:prstGeom>
        </p:spPr>
      </p:pic>
    </p:spTree>
    <p:extLst>
      <p:ext uri="{BB962C8B-B14F-4D97-AF65-F5344CB8AC3E}">
        <p14:creationId xmlns:p14="http://schemas.microsoft.com/office/powerpoint/2010/main" val="1037573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CE2ED5-74EC-2355-9C33-561EA4799604}"/>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262B730C-FDD3-3DBE-1B13-ED72C4EC4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152" y="0"/>
            <a:ext cx="2877848" cy="688951"/>
          </a:xfrm>
          <a:prstGeom prst="rect">
            <a:avLst/>
          </a:prstGeom>
        </p:spPr>
      </p:pic>
      <p:pic>
        <p:nvPicPr>
          <p:cNvPr id="2" name="Marcador de contenido 4">
            <a:extLst>
              <a:ext uri="{FF2B5EF4-FFF2-40B4-BE49-F238E27FC236}">
                <a16:creationId xmlns:a16="http://schemas.microsoft.com/office/drawing/2014/main" id="{E921AA94-CBBB-E5A8-FE4D-4C5378BB78E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6722076" cy="6876805"/>
          </a:xfrm>
          <a:prstGeom prst="rect">
            <a:avLst/>
          </a:prstGeom>
        </p:spPr>
      </p:pic>
      <p:pic>
        <p:nvPicPr>
          <p:cNvPr id="3" name="Imagen 2">
            <a:extLst>
              <a:ext uri="{FF2B5EF4-FFF2-40B4-BE49-F238E27FC236}">
                <a16:creationId xmlns:a16="http://schemas.microsoft.com/office/drawing/2014/main" id="{989B659B-CAF5-0536-6B68-F06F410D6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200" y="6587077"/>
            <a:ext cx="5003800" cy="266700"/>
          </a:xfrm>
          <a:prstGeom prst="rect">
            <a:avLst/>
          </a:prstGeom>
        </p:spPr>
      </p:pic>
    </p:spTree>
    <p:extLst>
      <p:ext uri="{BB962C8B-B14F-4D97-AF65-F5344CB8AC3E}">
        <p14:creationId xmlns:p14="http://schemas.microsoft.com/office/powerpoint/2010/main" val="335620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BC8FC-34F9-30E5-3B68-BCC00F06D3E1}"/>
            </a:ext>
          </a:extLst>
        </p:cNvPr>
        <p:cNvGrpSpPr/>
        <p:nvPr/>
      </p:nvGrpSpPr>
      <p:grpSpPr>
        <a:xfrm>
          <a:off x="0" y="0"/>
          <a:ext cx="0" cy="0"/>
          <a:chOff x="0" y="0"/>
          <a:chExt cx="0" cy="0"/>
        </a:xfrm>
      </p:grpSpPr>
      <p:pic>
        <p:nvPicPr>
          <p:cNvPr id="5" name="Picture 4" descr="A blue background with a human body and bones&#10;&#10;AI-generated content may be incorrect.">
            <a:extLst>
              <a:ext uri="{FF2B5EF4-FFF2-40B4-BE49-F238E27FC236}">
                <a16:creationId xmlns:a16="http://schemas.microsoft.com/office/drawing/2014/main" id="{8E771A67-91D0-D20F-910F-4B46097F6D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3CECF8E6-9C1D-DF5F-5516-583A7189E425}"/>
              </a:ext>
            </a:extLst>
          </p:cNvPr>
          <p:cNvSpPr txBox="1">
            <a:spLocks/>
          </p:cNvSpPr>
          <p:nvPr/>
        </p:nvSpPr>
        <p:spPr>
          <a:xfrm>
            <a:off x="145143" y="236062"/>
            <a:ext cx="11309048" cy="1631216"/>
          </a:xfrm>
          <a:prstGeom prst="rect">
            <a:avLst/>
          </a:prstGeom>
          <a:noFill/>
        </p:spPr>
        <p:txBody>
          <a:bodyPr wrap="square">
            <a:spAutoFit/>
          </a:bodyPr>
          <a:lstStyle>
            <a:defPPr>
              <a:defRPr lang="es-DO"/>
            </a:defPPr>
            <a:lvl1pPr algn="ctr">
              <a:defRPr sz="6000" b="0" i="0">
                <a:effectLst/>
                <a:latin typeface="ADLaM Display" panose="020F0502020204030204" pitchFamily="34" charset="0"/>
                <a:cs typeface="ADLaM Display" panose="020F0502020204030204" pitchFamily="34" charset="0"/>
              </a:defRPr>
            </a:lvl1pPr>
          </a:lstStyle>
          <a:p>
            <a:r>
              <a:rPr lang="en-US" sz="5000" dirty="0">
                <a:solidFill>
                  <a:schemeClr val="bg1"/>
                </a:solidFill>
              </a:rPr>
              <a:t>NO TENGO </a:t>
            </a:r>
            <a:br>
              <a:rPr lang="en-US" sz="5000" dirty="0">
                <a:solidFill>
                  <a:schemeClr val="bg1"/>
                </a:solidFill>
              </a:rPr>
            </a:br>
            <a:r>
              <a:rPr lang="en-US" sz="5000" dirty="0">
                <a:solidFill>
                  <a:schemeClr val="bg1"/>
                </a:solidFill>
              </a:rPr>
              <a:t>“CONFLICTO DE INTERESES”</a:t>
            </a:r>
          </a:p>
        </p:txBody>
      </p:sp>
      <p:pic>
        <p:nvPicPr>
          <p:cNvPr id="8" name="Picture 4" descr="Por una política europea sin conflictos de interés">
            <a:extLst>
              <a:ext uri="{FF2B5EF4-FFF2-40B4-BE49-F238E27FC236}">
                <a16:creationId xmlns:a16="http://schemas.microsoft.com/office/drawing/2014/main" id="{E1A5EEF7-E2A2-EB0F-3695-44FC3D3DD8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16655" y="1867278"/>
            <a:ext cx="8766024" cy="4602163"/>
          </a:xfrm>
          <a:prstGeom prst="rect">
            <a:avLst/>
          </a:prstGeom>
          <a:solidFill>
            <a:srgbClr val="FFFFFF"/>
          </a:solidFill>
        </p:spPr>
      </p:pic>
    </p:spTree>
    <p:extLst>
      <p:ext uri="{BB962C8B-B14F-4D97-AF65-F5344CB8AC3E}">
        <p14:creationId xmlns:p14="http://schemas.microsoft.com/office/powerpoint/2010/main" val="1746856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2AAA0-D4FD-4E87-F4C3-ED91FC9E861A}"/>
            </a:ext>
          </a:extLst>
        </p:cNvPr>
        <p:cNvGrpSpPr/>
        <p:nvPr/>
      </p:nvGrpSpPr>
      <p:grpSpPr>
        <a:xfrm>
          <a:off x="0" y="0"/>
          <a:ext cx="0" cy="0"/>
          <a:chOff x="0" y="0"/>
          <a:chExt cx="0" cy="0"/>
        </a:xfrm>
      </p:grpSpPr>
      <p:pic>
        <p:nvPicPr>
          <p:cNvPr id="2" name="Marcador de contenido 4">
            <a:extLst>
              <a:ext uri="{FF2B5EF4-FFF2-40B4-BE49-F238E27FC236}">
                <a16:creationId xmlns:a16="http://schemas.microsoft.com/office/drawing/2014/main" id="{49F05BE6-E166-8831-6F30-C382F1F871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9687" y="130463"/>
            <a:ext cx="5759152" cy="6413157"/>
          </a:xfrm>
        </p:spPr>
      </p:pic>
      <p:pic>
        <p:nvPicPr>
          <p:cNvPr id="3" name="Imagen 2">
            <a:extLst>
              <a:ext uri="{FF2B5EF4-FFF2-40B4-BE49-F238E27FC236}">
                <a16:creationId xmlns:a16="http://schemas.microsoft.com/office/drawing/2014/main" id="{C101AFFB-EA28-A5A7-F98E-52416AF12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104" y="6543620"/>
            <a:ext cx="5003800" cy="266700"/>
          </a:xfrm>
          <a:prstGeom prst="rect">
            <a:avLst/>
          </a:prstGeom>
        </p:spPr>
      </p:pic>
    </p:spTree>
    <p:extLst>
      <p:ext uri="{BB962C8B-B14F-4D97-AF65-F5344CB8AC3E}">
        <p14:creationId xmlns:p14="http://schemas.microsoft.com/office/powerpoint/2010/main" val="24180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83A30B0-3460-D29F-D9B9-01B700E6E9EE}"/>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5E65F4F2-C1E7-8103-0380-01C9614EA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Marcador de contenido 2">
            <a:extLst>
              <a:ext uri="{FF2B5EF4-FFF2-40B4-BE49-F238E27FC236}">
                <a16:creationId xmlns:a16="http://schemas.microsoft.com/office/drawing/2014/main" id="{D388AF37-8A5C-A8A6-9F65-B8E0ECFB1DE7}"/>
              </a:ext>
            </a:extLst>
          </p:cNvPr>
          <p:cNvSpPr>
            <a:spLocks noGrp="1"/>
          </p:cNvSpPr>
          <p:nvPr>
            <p:ph idx="1"/>
          </p:nvPr>
        </p:nvSpPr>
        <p:spPr>
          <a:xfrm>
            <a:off x="838200" y="1596980"/>
            <a:ext cx="10515600" cy="3052293"/>
          </a:xfrm>
        </p:spPr>
        <p:txBody>
          <a:bodyPr>
            <a:normAutofit fontScale="92500" lnSpcReduction="10000"/>
          </a:bodyPr>
          <a:lstStyle/>
          <a:p>
            <a:pPr marL="0" indent="0">
              <a:buNone/>
            </a:pPr>
            <a:r>
              <a:rPr lang="es-DO" sz="4400" b="0" i="0" dirty="0">
                <a:solidFill>
                  <a:schemeClr val="bg1"/>
                </a:solidFill>
                <a:effectLst/>
                <a:latin typeface="Elsevier Sans"/>
              </a:rPr>
              <a:t>Si bien los mecanismos del shock vasopléjico en la Sepsis y la DCP (Derivacion Cardiopulmonar)   son similares…</a:t>
            </a:r>
          </a:p>
          <a:p>
            <a:pPr marL="0" indent="0">
              <a:buNone/>
            </a:pPr>
            <a:endParaRPr lang="es-DO" sz="4400" b="0" i="0" dirty="0">
              <a:solidFill>
                <a:schemeClr val="bg1"/>
              </a:solidFill>
              <a:effectLst/>
              <a:latin typeface="Elsevier Sans"/>
            </a:endParaRPr>
          </a:p>
          <a:p>
            <a:pPr marL="0" indent="0">
              <a:buNone/>
            </a:pPr>
            <a:r>
              <a:rPr lang="es-DO" sz="4400" b="0" i="0" dirty="0">
                <a:solidFill>
                  <a:schemeClr val="bg1"/>
                </a:solidFill>
                <a:effectLst/>
                <a:latin typeface="Elsevier Sans"/>
              </a:rPr>
              <a:t>…los desencadenantes son diferentes. </a:t>
            </a:r>
            <a:endParaRPr lang="es-DO" sz="4400" dirty="0">
              <a:solidFill>
                <a:schemeClr val="bg1"/>
              </a:solidFill>
            </a:endParaRPr>
          </a:p>
        </p:txBody>
      </p:sp>
      <p:sp>
        <p:nvSpPr>
          <p:cNvPr id="3" name="CuadroTexto 2">
            <a:extLst>
              <a:ext uri="{FF2B5EF4-FFF2-40B4-BE49-F238E27FC236}">
                <a16:creationId xmlns:a16="http://schemas.microsoft.com/office/drawing/2014/main" id="{27998FAE-C72E-9C1F-C285-F3538921DB61}"/>
              </a:ext>
            </a:extLst>
          </p:cNvPr>
          <p:cNvSpPr txBox="1"/>
          <p:nvPr/>
        </p:nvSpPr>
        <p:spPr>
          <a:xfrm>
            <a:off x="253821" y="5821251"/>
            <a:ext cx="11684358" cy="738664"/>
          </a:xfrm>
          <a:prstGeom prst="rect">
            <a:avLst/>
          </a:prstGeom>
          <a:noFill/>
        </p:spPr>
        <p:txBody>
          <a:bodyPr wrap="square">
            <a:spAutoFit/>
          </a:bodyPr>
          <a:lstStyle/>
          <a:p>
            <a:pPr algn="l"/>
            <a:r>
              <a:rPr lang="es-DO" sz="1400" b="0" i="0" dirty="0">
                <a:solidFill>
                  <a:schemeClr val="bg1"/>
                </a:solidFill>
                <a:effectLst/>
                <a:latin typeface="inherit"/>
              </a:rPr>
              <a:t>Evans, L. ∙ Rhodes, A. ∙ Alhazzani, W. ...</a:t>
            </a:r>
            <a:r>
              <a:rPr lang="es-DO" sz="1400" b="1" i="0" dirty="0">
                <a:solidFill>
                  <a:schemeClr val="bg1"/>
                </a:solidFill>
                <a:effectLst/>
                <a:latin typeface="inherit"/>
              </a:rPr>
              <a:t>Resumen ejecutivo: Campaña Sobreviviendo a la Sepsis: directrices internacionales para el manejo de la sepsis y el choque séptico 2021</a:t>
            </a:r>
            <a:r>
              <a:rPr lang="es-DO" sz="1400" dirty="0">
                <a:solidFill>
                  <a:schemeClr val="bg1"/>
                </a:solidFill>
                <a:latin typeface="inherit"/>
              </a:rPr>
              <a:t> </a:t>
            </a:r>
            <a:r>
              <a:rPr lang="es-DO" sz="1400" i="1" dirty="0">
                <a:solidFill>
                  <a:schemeClr val="bg1"/>
                </a:solidFill>
                <a:latin typeface="inherit"/>
              </a:rPr>
              <a:t>Critical Care Med</a:t>
            </a:r>
            <a:r>
              <a:rPr lang="es-DO" sz="1400" b="0" i="1" dirty="0">
                <a:solidFill>
                  <a:schemeClr val="bg1"/>
                </a:solidFill>
                <a:effectLst/>
                <a:latin typeface="inherit"/>
              </a:rPr>
              <a:t>.</a:t>
            </a:r>
            <a:r>
              <a:rPr lang="es-DO" sz="1400" b="0" i="0" dirty="0">
                <a:solidFill>
                  <a:schemeClr val="bg1"/>
                </a:solidFill>
                <a:effectLst/>
                <a:latin typeface="inherit"/>
              </a:rPr>
              <a:t> 2021; </a:t>
            </a:r>
            <a:r>
              <a:rPr lang="es-DO" sz="1400" b="1" i="0" dirty="0">
                <a:solidFill>
                  <a:schemeClr val="bg1"/>
                </a:solidFill>
                <a:effectLst/>
                <a:latin typeface="inherit"/>
              </a:rPr>
              <a:t>49</a:t>
            </a:r>
            <a:r>
              <a:rPr lang="es-DO" sz="1400" b="0" i="0" dirty="0">
                <a:solidFill>
                  <a:schemeClr val="bg1"/>
                </a:solidFill>
                <a:effectLst/>
                <a:latin typeface="inherit"/>
              </a:rPr>
              <a:t> :1974-1982</a:t>
            </a:r>
          </a:p>
          <a:p>
            <a:pPr algn="l"/>
            <a:r>
              <a:rPr lang="es-DO" sz="1400" b="0" i="0" dirty="0">
                <a:solidFill>
                  <a:schemeClr val="bg1"/>
                </a:solidFill>
                <a:effectLst/>
                <a:latin typeface="inherit"/>
              </a:rPr>
              <a:t>Ratnani, I. ∙ Ochani, RK ∙ Shaikh, A. ...</a:t>
            </a:r>
            <a:r>
              <a:rPr lang="es-DO" sz="1400" b="1" i="0" dirty="0">
                <a:solidFill>
                  <a:schemeClr val="bg1"/>
                </a:solidFill>
                <a:effectLst/>
                <a:latin typeface="inherit"/>
              </a:rPr>
              <a:t>Vasoplejia: una revisión</a:t>
            </a:r>
            <a:r>
              <a:rPr lang="es-DO" sz="1400" dirty="0">
                <a:solidFill>
                  <a:schemeClr val="bg1"/>
                </a:solidFill>
                <a:latin typeface="inherit"/>
              </a:rPr>
              <a:t> </a:t>
            </a:r>
            <a:r>
              <a:rPr lang="es-DO" sz="1400" b="0" i="1" dirty="0">
                <a:solidFill>
                  <a:schemeClr val="bg1"/>
                </a:solidFill>
                <a:effectLst/>
                <a:latin typeface="inherit"/>
              </a:rPr>
              <a:t>Revista Metodista Debakey Cardiovasc J.</a:t>
            </a:r>
            <a:r>
              <a:rPr lang="es-DO" sz="1400" b="0" i="0" dirty="0">
                <a:solidFill>
                  <a:schemeClr val="bg1"/>
                </a:solidFill>
                <a:effectLst/>
                <a:latin typeface="inherit"/>
              </a:rPr>
              <a:t> 2023; </a:t>
            </a:r>
            <a:r>
              <a:rPr lang="es-DO" sz="1400" b="1" i="0" dirty="0">
                <a:solidFill>
                  <a:schemeClr val="bg1"/>
                </a:solidFill>
                <a:effectLst/>
                <a:latin typeface="inherit"/>
              </a:rPr>
              <a:t>19</a:t>
            </a:r>
            <a:r>
              <a:rPr lang="es-DO" sz="1400" b="0" i="0" dirty="0">
                <a:solidFill>
                  <a:schemeClr val="bg1"/>
                </a:solidFill>
                <a:effectLst/>
                <a:latin typeface="inherit"/>
              </a:rPr>
              <a:t> :38-47</a:t>
            </a:r>
          </a:p>
        </p:txBody>
      </p:sp>
    </p:spTree>
    <p:extLst>
      <p:ext uri="{BB962C8B-B14F-4D97-AF65-F5344CB8AC3E}">
        <p14:creationId xmlns:p14="http://schemas.microsoft.com/office/powerpoint/2010/main" val="3261942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600C68-94E9-065A-5FC3-501F36CA4670}"/>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B8622FD9-0DBC-0F8F-4871-ADB589DBB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Título 1">
            <a:extLst>
              <a:ext uri="{FF2B5EF4-FFF2-40B4-BE49-F238E27FC236}">
                <a16:creationId xmlns:a16="http://schemas.microsoft.com/office/drawing/2014/main" id="{2B34090C-F207-4348-D946-C00930D69BF0}"/>
              </a:ext>
            </a:extLst>
          </p:cNvPr>
          <p:cNvSpPr>
            <a:spLocks noGrp="1"/>
          </p:cNvSpPr>
          <p:nvPr>
            <p:ph type="title"/>
          </p:nvPr>
        </p:nvSpPr>
        <p:spPr>
          <a:xfrm>
            <a:off x="593502" y="899307"/>
            <a:ext cx="10515600" cy="1325563"/>
          </a:xfrm>
        </p:spPr>
        <p:txBody>
          <a:bodyPr>
            <a:normAutofit/>
          </a:bodyPr>
          <a:lstStyle/>
          <a:p>
            <a:r>
              <a:rPr lang="es-DO" sz="6000" b="0" i="0" dirty="0">
                <a:solidFill>
                  <a:schemeClr val="bg1"/>
                </a:solidFill>
                <a:effectLst/>
                <a:latin typeface="Elsevier Sans"/>
              </a:rPr>
              <a:t>En la sepsis</a:t>
            </a:r>
            <a:endParaRPr lang="es-DO" sz="6000" dirty="0">
              <a:solidFill>
                <a:schemeClr val="bg1"/>
              </a:solidFill>
            </a:endParaRPr>
          </a:p>
        </p:txBody>
      </p:sp>
      <p:sp>
        <p:nvSpPr>
          <p:cNvPr id="3" name="Marcador de contenido 2">
            <a:extLst>
              <a:ext uri="{FF2B5EF4-FFF2-40B4-BE49-F238E27FC236}">
                <a16:creationId xmlns:a16="http://schemas.microsoft.com/office/drawing/2014/main" id="{A3CE5EC4-2F1D-907D-B871-7CD1D9E5F112}"/>
              </a:ext>
            </a:extLst>
          </p:cNvPr>
          <p:cNvSpPr>
            <a:spLocks noGrp="1"/>
          </p:cNvSpPr>
          <p:nvPr>
            <p:ph idx="1"/>
          </p:nvPr>
        </p:nvSpPr>
        <p:spPr>
          <a:xfrm>
            <a:off x="476518" y="2766218"/>
            <a:ext cx="11410682" cy="1715630"/>
          </a:xfrm>
        </p:spPr>
        <p:txBody>
          <a:bodyPr>
            <a:normAutofit/>
          </a:bodyPr>
          <a:lstStyle/>
          <a:p>
            <a:pPr marL="0" indent="0">
              <a:buNone/>
            </a:pPr>
            <a:r>
              <a:rPr lang="es-DO" sz="3600" b="0" i="0" dirty="0">
                <a:solidFill>
                  <a:schemeClr val="bg1"/>
                </a:solidFill>
                <a:effectLst/>
                <a:latin typeface="Elsevier Sans"/>
              </a:rPr>
              <a:t>Los desencadenantes iniciales de la inflamación sistémica son los componentes del microorganismo patógeno (PAMPS).</a:t>
            </a:r>
            <a:endParaRPr lang="es-DO" sz="3600" dirty="0">
              <a:solidFill>
                <a:schemeClr val="bg1"/>
              </a:solidFill>
            </a:endParaRPr>
          </a:p>
        </p:txBody>
      </p:sp>
      <p:sp>
        <p:nvSpPr>
          <p:cNvPr id="4" name="CuadroTexto 3">
            <a:extLst>
              <a:ext uri="{FF2B5EF4-FFF2-40B4-BE49-F238E27FC236}">
                <a16:creationId xmlns:a16="http://schemas.microsoft.com/office/drawing/2014/main" id="{34827CFA-FE8D-5D77-BDDA-43EF22EE6191}"/>
              </a:ext>
            </a:extLst>
          </p:cNvPr>
          <p:cNvSpPr txBox="1"/>
          <p:nvPr/>
        </p:nvSpPr>
        <p:spPr>
          <a:xfrm>
            <a:off x="253821" y="5821251"/>
            <a:ext cx="11684358" cy="738664"/>
          </a:xfrm>
          <a:prstGeom prst="rect">
            <a:avLst/>
          </a:prstGeom>
          <a:noFill/>
        </p:spPr>
        <p:txBody>
          <a:bodyPr wrap="square">
            <a:spAutoFit/>
          </a:bodyPr>
          <a:lstStyle/>
          <a:p>
            <a:pPr algn="l"/>
            <a:r>
              <a:rPr lang="es-DO" sz="1400" b="0" i="0" dirty="0">
                <a:solidFill>
                  <a:schemeClr val="bg1"/>
                </a:solidFill>
                <a:effectLst/>
                <a:latin typeface="inherit"/>
              </a:rPr>
              <a:t>Evans, L. ∙ Rhodes, A. ∙ Alhazzani, W. ...</a:t>
            </a:r>
            <a:r>
              <a:rPr lang="es-DO" sz="1400" b="1" i="0" dirty="0">
                <a:solidFill>
                  <a:schemeClr val="bg1"/>
                </a:solidFill>
                <a:effectLst/>
                <a:latin typeface="inherit"/>
              </a:rPr>
              <a:t>Resumen ejecutivo: Campaña Sobreviviendo a la Sepsis: directrices internacionales para el manejo de la sepsis y el choque séptico 2021</a:t>
            </a:r>
            <a:r>
              <a:rPr lang="es-DO" sz="1400" dirty="0">
                <a:solidFill>
                  <a:schemeClr val="bg1"/>
                </a:solidFill>
                <a:latin typeface="inherit"/>
              </a:rPr>
              <a:t> </a:t>
            </a:r>
            <a:r>
              <a:rPr lang="es-DO" sz="1400" i="1" dirty="0">
                <a:solidFill>
                  <a:schemeClr val="bg1"/>
                </a:solidFill>
                <a:latin typeface="inherit"/>
              </a:rPr>
              <a:t>Critical Care Med</a:t>
            </a:r>
            <a:r>
              <a:rPr lang="es-DO" sz="1400" b="0" i="1" dirty="0">
                <a:solidFill>
                  <a:schemeClr val="bg1"/>
                </a:solidFill>
                <a:effectLst/>
                <a:latin typeface="inherit"/>
              </a:rPr>
              <a:t>.</a:t>
            </a:r>
            <a:r>
              <a:rPr lang="es-DO" sz="1400" b="0" i="0" dirty="0">
                <a:solidFill>
                  <a:schemeClr val="bg1"/>
                </a:solidFill>
                <a:effectLst/>
                <a:latin typeface="inherit"/>
              </a:rPr>
              <a:t> 2021; </a:t>
            </a:r>
            <a:r>
              <a:rPr lang="es-DO" sz="1400" b="1" i="0" dirty="0">
                <a:solidFill>
                  <a:schemeClr val="bg1"/>
                </a:solidFill>
                <a:effectLst/>
                <a:latin typeface="inherit"/>
              </a:rPr>
              <a:t>49</a:t>
            </a:r>
            <a:r>
              <a:rPr lang="es-DO" sz="1400" b="0" i="0" dirty="0">
                <a:solidFill>
                  <a:schemeClr val="bg1"/>
                </a:solidFill>
                <a:effectLst/>
                <a:latin typeface="inherit"/>
              </a:rPr>
              <a:t> :1974-1982</a:t>
            </a:r>
          </a:p>
          <a:p>
            <a:pPr algn="l"/>
            <a:r>
              <a:rPr lang="es-DO" sz="1400" b="0" i="0" dirty="0">
                <a:solidFill>
                  <a:schemeClr val="bg1"/>
                </a:solidFill>
                <a:effectLst/>
                <a:latin typeface="inherit"/>
              </a:rPr>
              <a:t>Ratnani, I. ∙ Ochani, RK ∙ Shaikh, A. ...</a:t>
            </a:r>
            <a:r>
              <a:rPr lang="es-DO" sz="1400" b="1" i="0" dirty="0">
                <a:solidFill>
                  <a:schemeClr val="bg1"/>
                </a:solidFill>
                <a:effectLst/>
                <a:latin typeface="inherit"/>
              </a:rPr>
              <a:t>Vasoplejia: una revisión</a:t>
            </a:r>
            <a:r>
              <a:rPr lang="es-DO" sz="1400" dirty="0">
                <a:solidFill>
                  <a:schemeClr val="bg1"/>
                </a:solidFill>
                <a:latin typeface="inherit"/>
              </a:rPr>
              <a:t> </a:t>
            </a:r>
            <a:r>
              <a:rPr lang="es-DO" sz="1400" b="0" i="1" dirty="0">
                <a:solidFill>
                  <a:schemeClr val="bg1"/>
                </a:solidFill>
                <a:effectLst/>
                <a:latin typeface="inherit"/>
              </a:rPr>
              <a:t>Revista Metodista Debakey Cardiovasc J.</a:t>
            </a:r>
            <a:r>
              <a:rPr lang="es-DO" sz="1400" b="0" i="0" dirty="0">
                <a:solidFill>
                  <a:schemeClr val="bg1"/>
                </a:solidFill>
                <a:effectLst/>
                <a:latin typeface="inherit"/>
              </a:rPr>
              <a:t> 2023; </a:t>
            </a:r>
            <a:r>
              <a:rPr lang="es-DO" sz="1400" b="1" i="0" dirty="0">
                <a:solidFill>
                  <a:schemeClr val="bg1"/>
                </a:solidFill>
                <a:effectLst/>
                <a:latin typeface="inherit"/>
              </a:rPr>
              <a:t>19</a:t>
            </a:r>
            <a:r>
              <a:rPr lang="es-DO" sz="1400" b="0" i="0" dirty="0">
                <a:solidFill>
                  <a:schemeClr val="bg1"/>
                </a:solidFill>
                <a:effectLst/>
                <a:latin typeface="inherit"/>
              </a:rPr>
              <a:t> :38-47</a:t>
            </a:r>
          </a:p>
        </p:txBody>
      </p:sp>
    </p:spTree>
    <p:extLst>
      <p:ext uri="{BB962C8B-B14F-4D97-AF65-F5344CB8AC3E}">
        <p14:creationId xmlns:p14="http://schemas.microsoft.com/office/powerpoint/2010/main" val="2723934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03054B3-BA4A-8722-A348-2483C870932F}"/>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88235637-09BA-7AF4-34F4-AF780B468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Título 1">
            <a:extLst>
              <a:ext uri="{FF2B5EF4-FFF2-40B4-BE49-F238E27FC236}">
                <a16:creationId xmlns:a16="http://schemas.microsoft.com/office/drawing/2014/main" id="{CCC01028-1F44-82A5-02D7-2111864374E3}"/>
              </a:ext>
            </a:extLst>
          </p:cNvPr>
          <p:cNvSpPr>
            <a:spLocks noGrp="1"/>
          </p:cNvSpPr>
          <p:nvPr>
            <p:ph type="title"/>
          </p:nvPr>
        </p:nvSpPr>
        <p:spPr>
          <a:xfrm>
            <a:off x="838200" y="649668"/>
            <a:ext cx="10515600" cy="1325563"/>
          </a:xfrm>
        </p:spPr>
        <p:txBody>
          <a:bodyPr/>
          <a:lstStyle/>
          <a:p>
            <a:r>
              <a:rPr lang="es-DO" b="0" i="0" dirty="0">
                <a:solidFill>
                  <a:schemeClr val="bg1"/>
                </a:solidFill>
                <a:effectLst/>
                <a:latin typeface="Elsevier Sans"/>
              </a:rPr>
              <a:t>Tras la </a:t>
            </a:r>
            <a:r>
              <a:rPr lang="es-DO" dirty="0">
                <a:solidFill>
                  <a:schemeClr val="bg1"/>
                </a:solidFill>
                <a:latin typeface="Elsevier Sans"/>
              </a:rPr>
              <a:t>Derivación Cardiopulmonar (CPB)</a:t>
            </a:r>
            <a:r>
              <a:rPr lang="es-DO" b="0" i="0" dirty="0">
                <a:solidFill>
                  <a:schemeClr val="bg1"/>
                </a:solidFill>
                <a:effectLst/>
                <a:latin typeface="Elsevier Sans"/>
              </a:rPr>
              <a:t> </a:t>
            </a:r>
            <a:endParaRPr lang="es-DO" dirty="0">
              <a:solidFill>
                <a:schemeClr val="bg1"/>
              </a:solidFill>
            </a:endParaRPr>
          </a:p>
        </p:txBody>
      </p:sp>
      <p:sp>
        <p:nvSpPr>
          <p:cNvPr id="3" name="Marcador de contenido 2">
            <a:extLst>
              <a:ext uri="{FF2B5EF4-FFF2-40B4-BE49-F238E27FC236}">
                <a16:creationId xmlns:a16="http://schemas.microsoft.com/office/drawing/2014/main" id="{BCC46F85-413A-2ECC-F366-642DCBC2CDDC}"/>
              </a:ext>
            </a:extLst>
          </p:cNvPr>
          <p:cNvSpPr>
            <a:spLocks noGrp="1"/>
          </p:cNvSpPr>
          <p:nvPr>
            <p:ph idx="1"/>
          </p:nvPr>
        </p:nvSpPr>
        <p:spPr>
          <a:xfrm>
            <a:off x="838200" y="1825625"/>
            <a:ext cx="10515600" cy="4351338"/>
          </a:xfrm>
        </p:spPr>
        <p:txBody>
          <a:bodyPr/>
          <a:lstStyle/>
          <a:p>
            <a:pPr marL="0" indent="0">
              <a:buNone/>
            </a:pPr>
            <a:r>
              <a:rPr lang="es-DO" dirty="0">
                <a:solidFill>
                  <a:schemeClr val="bg1"/>
                </a:solidFill>
                <a:latin typeface="Elsevier Sans"/>
              </a:rPr>
              <a:t>L</a:t>
            </a:r>
            <a:r>
              <a:rPr lang="es-DO" b="0" i="0" dirty="0">
                <a:solidFill>
                  <a:schemeClr val="bg1"/>
                </a:solidFill>
                <a:effectLst/>
                <a:latin typeface="Elsevier Sans"/>
              </a:rPr>
              <a:t>os desencadenantes probables son :</a:t>
            </a:r>
          </a:p>
          <a:p>
            <a:r>
              <a:rPr lang="es-DO" b="0" i="0" dirty="0">
                <a:solidFill>
                  <a:schemeClr val="bg1"/>
                </a:solidFill>
                <a:effectLst/>
                <a:latin typeface="Elsevier Sans"/>
              </a:rPr>
              <a:t>exposición de componentes sanguíneos al circuito extracorpóreo</a:t>
            </a:r>
          </a:p>
          <a:p>
            <a:r>
              <a:rPr lang="es-DO" b="0" i="0" dirty="0">
                <a:solidFill>
                  <a:schemeClr val="bg1"/>
                </a:solidFill>
                <a:effectLst/>
                <a:latin typeface="Elsevier Sans"/>
              </a:rPr>
              <a:t>la manipulación quirúrgica</a:t>
            </a:r>
          </a:p>
          <a:p>
            <a:r>
              <a:rPr lang="es-DO" b="0" i="0" dirty="0">
                <a:solidFill>
                  <a:schemeClr val="bg1"/>
                </a:solidFill>
                <a:effectLst/>
                <a:latin typeface="Elsevier Sans"/>
              </a:rPr>
              <a:t>el traumatismo tisular</a:t>
            </a:r>
          </a:p>
          <a:p>
            <a:r>
              <a:rPr lang="es-DO" b="0" i="0" dirty="0">
                <a:solidFill>
                  <a:schemeClr val="bg1"/>
                </a:solidFill>
                <a:effectLst/>
                <a:latin typeface="Elsevier Sans"/>
              </a:rPr>
              <a:t>la isquemia-reperfusión</a:t>
            </a:r>
          </a:p>
          <a:p>
            <a:r>
              <a:rPr lang="es-DO" b="0" i="0" dirty="0">
                <a:solidFill>
                  <a:schemeClr val="bg1"/>
                </a:solidFill>
                <a:effectLst/>
                <a:latin typeface="Elsevier Sans"/>
              </a:rPr>
              <a:t>la translocación bacteriana intestinal</a:t>
            </a:r>
            <a:endParaRPr lang="es-DO" dirty="0">
              <a:solidFill>
                <a:schemeClr val="bg1"/>
              </a:solidFill>
            </a:endParaRPr>
          </a:p>
        </p:txBody>
      </p:sp>
      <p:sp>
        <p:nvSpPr>
          <p:cNvPr id="4" name="CuadroTexto 3">
            <a:extLst>
              <a:ext uri="{FF2B5EF4-FFF2-40B4-BE49-F238E27FC236}">
                <a16:creationId xmlns:a16="http://schemas.microsoft.com/office/drawing/2014/main" id="{ADF714DC-C743-45D1-AF38-E5364FCB12B2}"/>
              </a:ext>
            </a:extLst>
          </p:cNvPr>
          <p:cNvSpPr txBox="1"/>
          <p:nvPr/>
        </p:nvSpPr>
        <p:spPr>
          <a:xfrm>
            <a:off x="253821" y="5821251"/>
            <a:ext cx="11684358" cy="738664"/>
          </a:xfrm>
          <a:prstGeom prst="rect">
            <a:avLst/>
          </a:prstGeom>
          <a:noFill/>
        </p:spPr>
        <p:txBody>
          <a:bodyPr wrap="square">
            <a:spAutoFit/>
          </a:bodyPr>
          <a:lstStyle/>
          <a:p>
            <a:pPr algn="l"/>
            <a:r>
              <a:rPr lang="es-DO" sz="1400" b="0" i="0" dirty="0">
                <a:solidFill>
                  <a:schemeClr val="bg1"/>
                </a:solidFill>
                <a:effectLst/>
                <a:latin typeface="inherit"/>
              </a:rPr>
              <a:t>Evans, L. ∙ Rhodes, A. ∙ Alhazzani, W. ...</a:t>
            </a:r>
            <a:r>
              <a:rPr lang="es-DO" sz="1400" b="1" i="0" dirty="0">
                <a:solidFill>
                  <a:schemeClr val="bg1"/>
                </a:solidFill>
                <a:effectLst/>
                <a:latin typeface="inherit"/>
              </a:rPr>
              <a:t>Resumen ejecutivo: Campaña Sobreviviendo a la Sepsis: directrices internacionales para el manejo de la sepsis y el choque séptico 2021</a:t>
            </a:r>
            <a:r>
              <a:rPr lang="es-DO" sz="1400" dirty="0">
                <a:solidFill>
                  <a:schemeClr val="bg1"/>
                </a:solidFill>
                <a:latin typeface="inherit"/>
              </a:rPr>
              <a:t> </a:t>
            </a:r>
            <a:r>
              <a:rPr lang="es-DO" sz="1400" i="1" dirty="0">
                <a:solidFill>
                  <a:schemeClr val="bg1"/>
                </a:solidFill>
                <a:latin typeface="inherit"/>
              </a:rPr>
              <a:t>Critical Care Med</a:t>
            </a:r>
            <a:r>
              <a:rPr lang="es-DO" sz="1400" b="0" i="1" dirty="0">
                <a:solidFill>
                  <a:schemeClr val="bg1"/>
                </a:solidFill>
                <a:effectLst/>
                <a:latin typeface="inherit"/>
              </a:rPr>
              <a:t>.</a:t>
            </a:r>
            <a:r>
              <a:rPr lang="es-DO" sz="1400" b="0" i="0" dirty="0">
                <a:solidFill>
                  <a:schemeClr val="bg1"/>
                </a:solidFill>
                <a:effectLst/>
                <a:latin typeface="inherit"/>
              </a:rPr>
              <a:t> 2021; </a:t>
            </a:r>
            <a:r>
              <a:rPr lang="es-DO" sz="1400" b="1" i="0" dirty="0">
                <a:solidFill>
                  <a:schemeClr val="bg1"/>
                </a:solidFill>
                <a:effectLst/>
                <a:latin typeface="inherit"/>
              </a:rPr>
              <a:t>49</a:t>
            </a:r>
            <a:r>
              <a:rPr lang="es-DO" sz="1400" b="0" i="0" dirty="0">
                <a:solidFill>
                  <a:schemeClr val="bg1"/>
                </a:solidFill>
                <a:effectLst/>
                <a:latin typeface="inherit"/>
              </a:rPr>
              <a:t> :1974-1982</a:t>
            </a:r>
          </a:p>
          <a:p>
            <a:pPr algn="l"/>
            <a:r>
              <a:rPr lang="es-DO" sz="1400" b="0" i="0" dirty="0">
                <a:solidFill>
                  <a:schemeClr val="bg1"/>
                </a:solidFill>
                <a:effectLst/>
                <a:latin typeface="inherit"/>
              </a:rPr>
              <a:t>Ratnani, I. ∙ Ochani, RK ∙ Shaikh, A. ...</a:t>
            </a:r>
            <a:r>
              <a:rPr lang="es-DO" sz="1400" b="1" i="0" dirty="0">
                <a:solidFill>
                  <a:schemeClr val="bg1"/>
                </a:solidFill>
                <a:effectLst/>
                <a:latin typeface="inherit"/>
              </a:rPr>
              <a:t>Vasoplejia: una revisión</a:t>
            </a:r>
            <a:r>
              <a:rPr lang="es-DO" sz="1400" dirty="0">
                <a:solidFill>
                  <a:schemeClr val="bg1"/>
                </a:solidFill>
                <a:latin typeface="inherit"/>
              </a:rPr>
              <a:t> </a:t>
            </a:r>
            <a:r>
              <a:rPr lang="es-DO" sz="1400" b="0" i="1" dirty="0">
                <a:solidFill>
                  <a:schemeClr val="bg1"/>
                </a:solidFill>
                <a:effectLst/>
                <a:latin typeface="inherit"/>
              </a:rPr>
              <a:t>Revista Metodista Debakey Cardiovasc J.</a:t>
            </a:r>
            <a:r>
              <a:rPr lang="es-DO" sz="1400" b="0" i="0" dirty="0">
                <a:solidFill>
                  <a:schemeClr val="bg1"/>
                </a:solidFill>
                <a:effectLst/>
                <a:latin typeface="inherit"/>
              </a:rPr>
              <a:t> 2023; </a:t>
            </a:r>
            <a:r>
              <a:rPr lang="es-DO" sz="1400" b="1" i="0" dirty="0">
                <a:solidFill>
                  <a:schemeClr val="bg1"/>
                </a:solidFill>
                <a:effectLst/>
                <a:latin typeface="inherit"/>
              </a:rPr>
              <a:t>19</a:t>
            </a:r>
            <a:r>
              <a:rPr lang="es-DO" sz="1400" b="0" i="0" dirty="0">
                <a:solidFill>
                  <a:schemeClr val="bg1"/>
                </a:solidFill>
                <a:effectLst/>
                <a:latin typeface="inherit"/>
              </a:rPr>
              <a:t> :38-47</a:t>
            </a:r>
          </a:p>
        </p:txBody>
      </p:sp>
    </p:spTree>
    <p:extLst>
      <p:ext uri="{BB962C8B-B14F-4D97-AF65-F5344CB8AC3E}">
        <p14:creationId xmlns:p14="http://schemas.microsoft.com/office/powerpoint/2010/main" val="4266707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1C2DA64-A32F-680C-A5F2-7FE38DC4B67C}"/>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F03D99DC-8A22-8875-9375-0C168F2EF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Título 1">
            <a:extLst>
              <a:ext uri="{FF2B5EF4-FFF2-40B4-BE49-F238E27FC236}">
                <a16:creationId xmlns:a16="http://schemas.microsoft.com/office/drawing/2014/main" id="{DF8500E6-F1D2-40A3-9F36-7E53B73052A0}"/>
              </a:ext>
            </a:extLst>
          </p:cNvPr>
          <p:cNvSpPr>
            <a:spLocks noGrp="1"/>
          </p:cNvSpPr>
          <p:nvPr>
            <p:ph type="title"/>
          </p:nvPr>
        </p:nvSpPr>
        <p:spPr>
          <a:xfrm>
            <a:off x="838200" y="708818"/>
            <a:ext cx="10515600" cy="1325563"/>
          </a:xfrm>
        </p:spPr>
        <p:txBody>
          <a:bodyPr/>
          <a:lstStyle/>
          <a:p>
            <a:r>
              <a:rPr lang="es-DO" b="0" i="0" dirty="0">
                <a:solidFill>
                  <a:schemeClr val="bg1"/>
                </a:solidFill>
                <a:effectLst/>
                <a:latin typeface="Elsevier Sans"/>
              </a:rPr>
              <a:t>Los factores de riesgo de shock vasopléjico incluyen:</a:t>
            </a:r>
            <a:endParaRPr lang="es-DO" dirty="0">
              <a:solidFill>
                <a:schemeClr val="bg1"/>
              </a:solidFill>
            </a:endParaRPr>
          </a:p>
        </p:txBody>
      </p:sp>
      <p:sp>
        <p:nvSpPr>
          <p:cNvPr id="3" name="Marcador de contenido 2">
            <a:extLst>
              <a:ext uri="{FF2B5EF4-FFF2-40B4-BE49-F238E27FC236}">
                <a16:creationId xmlns:a16="http://schemas.microsoft.com/office/drawing/2014/main" id="{73DBD9F4-601D-1CCE-580E-C4155D0C129F}"/>
              </a:ext>
            </a:extLst>
          </p:cNvPr>
          <p:cNvSpPr>
            <a:spLocks noGrp="1"/>
          </p:cNvSpPr>
          <p:nvPr>
            <p:ph idx="1"/>
          </p:nvPr>
        </p:nvSpPr>
        <p:spPr>
          <a:xfrm>
            <a:off x="782391" y="2340779"/>
            <a:ext cx="10515600" cy="3145621"/>
          </a:xfrm>
        </p:spPr>
        <p:txBody>
          <a:bodyPr/>
          <a:lstStyle/>
          <a:p>
            <a:r>
              <a:rPr lang="es-DO" dirty="0">
                <a:solidFill>
                  <a:schemeClr val="bg1"/>
                </a:solidFill>
                <a:latin typeface="Elsevier Sans"/>
              </a:rPr>
              <a:t>D</a:t>
            </a:r>
            <a:r>
              <a:rPr lang="es-DO" b="0" i="0" dirty="0">
                <a:solidFill>
                  <a:schemeClr val="bg1"/>
                </a:solidFill>
                <a:effectLst/>
                <a:latin typeface="Elsevier Sans"/>
              </a:rPr>
              <a:t>eterioro de la función ventricular</a:t>
            </a:r>
          </a:p>
          <a:p>
            <a:r>
              <a:rPr lang="es-DO" dirty="0">
                <a:solidFill>
                  <a:schemeClr val="bg1"/>
                </a:solidFill>
                <a:latin typeface="Elsevier Sans"/>
              </a:rPr>
              <a:t>Derivación Cardiopulmonar (CPB)</a:t>
            </a:r>
            <a:r>
              <a:rPr lang="es-DO" b="0" i="0" dirty="0">
                <a:solidFill>
                  <a:schemeClr val="bg1"/>
                </a:solidFill>
                <a:effectLst/>
                <a:latin typeface="Elsevier Sans"/>
              </a:rPr>
              <a:t> prolongada </a:t>
            </a:r>
          </a:p>
          <a:p>
            <a:r>
              <a:rPr lang="es-DO" dirty="0">
                <a:solidFill>
                  <a:schemeClr val="bg1"/>
                </a:solidFill>
                <a:latin typeface="Elsevier Sans"/>
              </a:rPr>
              <a:t>U</a:t>
            </a:r>
            <a:r>
              <a:rPr lang="es-DO" b="0" i="0" dirty="0">
                <a:solidFill>
                  <a:schemeClr val="bg1"/>
                </a:solidFill>
                <a:effectLst/>
                <a:latin typeface="Elsevier Sans"/>
              </a:rPr>
              <a:t>so preoperatorio de iSRAA (IECA’s y BRA’s)</a:t>
            </a:r>
          </a:p>
          <a:p>
            <a:pPr marL="0" indent="0">
              <a:buNone/>
            </a:pPr>
            <a:endParaRPr lang="es-DO" dirty="0">
              <a:solidFill>
                <a:schemeClr val="bg1"/>
              </a:solidFill>
              <a:latin typeface="Elsevier Sans"/>
            </a:endParaRPr>
          </a:p>
          <a:p>
            <a:pPr marL="0" indent="0">
              <a:buNone/>
            </a:pPr>
            <a:r>
              <a:rPr lang="es-DO" b="0" i="0" dirty="0">
                <a:solidFill>
                  <a:schemeClr val="bg1"/>
                </a:solidFill>
                <a:effectLst/>
                <a:latin typeface="Elsevier Sans"/>
              </a:rPr>
              <a:t> *El uso de fármacos con propiedades vasodilatadoras (p. ej., milrinona) exacerba la vasodilatación arteriolar. </a:t>
            </a:r>
            <a:endParaRPr lang="es-DO" dirty="0">
              <a:solidFill>
                <a:schemeClr val="bg1"/>
              </a:solidFill>
            </a:endParaRPr>
          </a:p>
        </p:txBody>
      </p:sp>
      <p:sp>
        <p:nvSpPr>
          <p:cNvPr id="4" name="CuadroTexto 3">
            <a:extLst>
              <a:ext uri="{FF2B5EF4-FFF2-40B4-BE49-F238E27FC236}">
                <a16:creationId xmlns:a16="http://schemas.microsoft.com/office/drawing/2014/main" id="{9D9BC77C-C97B-CD16-5F70-C2212DB99C42}"/>
              </a:ext>
            </a:extLst>
          </p:cNvPr>
          <p:cNvSpPr txBox="1"/>
          <p:nvPr/>
        </p:nvSpPr>
        <p:spPr>
          <a:xfrm>
            <a:off x="838200" y="5754211"/>
            <a:ext cx="10403983" cy="738664"/>
          </a:xfrm>
          <a:prstGeom prst="rect">
            <a:avLst/>
          </a:prstGeom>
          <a:noFill/>
        </p:spPr>
        <p:txBody>
          <a:bodyPr wrap="square">
            <a:spAutoFit/>
          </a:bodyPr>
          <a:lstStyle/>
          <a:p>
            <a:pPr algn="l"/>
            <a:r>
              <a:rPr lang="es-DO" sz="1400" b="0" i="0" dirty="0">
                <a:solidFill>
                  <a:schemeClr val="bg1"/>
                </a:solidFill>
                <a:effectLst/>
                <a:latin typeface="Elsevier Sans"/>
              </a:rPr>
              <a:t>Ratnani, I. ∙ Ochani, RK ∙ Shaikh, A. ...</a:t>
            </a:r>
            <a:r>
              <a:rPr lang="es-DO" sz="1400" b="1" i="0" dirty="0">
                <a:solidFill>
                  <a:schemeClr val="bg1"/>
                </a:solidFill>
                <a:effectLst/>
                <a:latin typeface="Elsevier Sans"/>
              </a:rPr>
              <a:t>Vasoplejia: una revisión</a:t>
            </a:r>
            <a:r>
              <a:rPr lang="es-DO" sz="1400" dirty="0">
                <a:solidFill>
                  <a:schemeClr val="bg1"/>
                </a:solidFill>
                <a:latin typeface="Elsevier Sans"/>
              </a:rPr>
              <a:t> </a:t>
            </a:r>
            <a:r>
              <a:rPr lang="es-DO" sz="1400" b="0" i="1" dirty="0">
                <a:solidFill>
                  <a:schemeClr val="bg1"/>
                </a:solidFill>
                <a:effectLst/>
                <a:latin typeface="Elsevier Sans"/>
              </a:rPr>
              <a:t>Revista Metodista Debakey Cardiovasc J.</a:t>
            </a:r>
            <a:r>
              <a:rPr lang="es-DO" sz="1400" b="0" i="0" dirty="0">
                <a:solidFill>
                  <a:schemeClr val="bg1"/>
                </a:solidFill>
                <a:effectLst/>
                <a:latin typeface="Elsevier Sans"/>
              </a:rPr>
              <a:t> 2023; </a:t>
            </a:r>
            <a:r>
              <a:rPr lang="es-DO" sz="1400" b="1" i="0" dirty="0">
                <a:solidFill>
                  <a:schemeClr val="bg1"/>
                </a:solidFill>
                <a:effectLst/>
                <a:latin typeface="Elsevier Sans"/>
              </a:rPr>
              <a:t>19</a:t>
            </a:r>
            <a:r>
              <a:rPr lang="es-DO" sz="1400" b="0" i="0" dirty="0">
                <a:solidFill>
                  <a:schemeClr val="bg1"/>
                </a:solidFill>
                <a:effectLst/>
                <a:latin typeface="Elsevier Sans"/>
              </a:rPr>
              <a:t> :38-47</a:t>
            </a:r>
          </a:p>
          <a:p>
            <a:pPr algn="l"/>
            <a:r>
              <a:rPr lang="es-DO" sz="1400" b="0" i="0" dirty="0">
                <a:solidFill>
                  <a:schemeClr val="bg1"/>
                </a:solidFill>
                <a:effectLst/>
                <a:latin typeface="Elsevier Sans"/>
              </a:rPr>
              <a:t>Liu, H. ∙ Yu, L. ∙ Yang, L. ...</a:t>
            </a:r>
            <a:r>
              <a:rPr lang="es-DO" sz="1400" b="1" i="0" dirty="0">
                <a:solidFill>
                  <a:schemeClr val="bg1"/>
                </a:solidFill>
                <a:effectLst/>
                <a:latin typeface="Elsevier Sans"/>
              </a:rPr>
              <a:t>Síndrome vasopléjico: una actualización sobre consideraciones perioperatorias</a:t>
            </a:r>
            <a:r>
              <a:rPr lang="es-DO" sz="1400" b="0" i="1" dirty="0">
                <a:solidFill>
                  <a:schemeClr val="bg1"/>
                </a:solidFill>
                <a:effectLst/>
                <a:latin typeface="Elsevier Sans"/>
              </a:rPr>
              <a:t>J Clin Anesth.</a:t>
            </a:r>
            <a:r>
              <a:rPr lang="es-DO" sz="1400" b="0" i="0" dirty="0">
                <a:solidFill>
                  <a:schemeClr val="bg1"/>
                </a:solidFill>
                <a:effectLst/>
                <a:latin typeface="Elsevier Sans"/>
              </a:rPr>
              <a:t> 2017; </a:t>
            </a:r>
            <a:r>
              <a:rPr lang="es-DO" sz="1400" b="1" i="0" dirty="0">
                <a:solidFill>
                  <a:schemeClr val="bg1"/>
                </a:solidFill>
                <a:effectLst/>
                <a:latin typeface="Elsevier Sans"/>
              </a:rPr>
              <a:t>40</a:t>
            </a:r>
            <a:r>
              <a:rPr lang="es-DO" sz="1400" b="0" i="0" dirty="0">
                <a:solidFill>
                  <a:schemeClr val="bg1"/>
                </a:solidFill>
                <a:effectLst/>
                <a:latin typeface="Elsevier Sans"/>
              </a:rPr>
              <a:t> :63-71</a:t>
            </a:r>
          </a:p>
          <a:p>
            <a:pPr algn="l"/>
            <a:endParaRPr lang="es-DO" sz="1400" b="0" i="0" dirty="0">
              <a:solidFill>
                <a:schemeClr val="bg1"/>
              </a:solidFill>
              <a:effectLst/>
              <a:latin typeface="Elsevier Sans"/>
            </a:endParaRPr>
          </a:p>
        </p:txBody>
      </p:sp>
    </p:spTree>
    <p:extLst>
      <p:ext uri="{BB962C8B-B14F-4D97-AF65-F5344CB8AC3E}">
        <p14:creationId xmlns:p14="http://schemas.microsoft.com/office/powerpoint/2010/main" val="3978986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57699B6-F84D-3053-F2EC-657440EE6DF4}"/>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FB4D828A-0F86-5970-3299-12E06643E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2" name="Imagen 1">
            <a:extLst>
              <a:ext uri="{FF2B5EF4-FFF2-40B4-BE49-F238E27FC236}">
                <a16:creationId xmlns:a16="http://schemas.microsoft.com/office/drawing/2014/main" id="{034B8C68-F877-C949-972A-43E36042E8FF}"/>
              </a:ext>
            </a:extLst>
          </p:cNvPr>
          <p:cNvPicPr>
            <a:picLocks noChangeAspect="1"/>
          </p:cNvPicPr>
          <p:nvPr/>
        </p:nvPicPr>
        <p:blipFill>
          <a:blip r:embed="rId4"/>
          <a:stretch>
            <a:fillRect/>
          </a:stretch>
        </p:blipFill>
        <p:spPr>
          <a:xfrm>
            <a:off x="215764" y="1201174"/>
            <a:ext cx="11674050" cy="4757173"/>
          </a:xfrm>
          <a:prstGeom prst="rect">
            <a:avLst/>
          </a:prstGeom>
          <a:ln>
            <a:noFill/>
          </a:ln>
        </p:spPr>
      </p:pic>
      <p:sp>
        <p:nvSpPr>
          <p:cNvPr id="3" name="CuadroTexto 2">
            <a:extLst>
              <a:ext uri="{FF2B5EF4-FFF2-40B4-BE49-F238E27FC236}">
                <a16:creationId xmlns:a16="http://schemas.microsoft.com/office/drawing/2014/main" id="{E3D9C6D8-A4C1-BBB2-CB1E-C739D747E0BB}"/>
              </a:ext>
            </a:extLst>
          </p:cNvPr>
          <p:cNvSpPr txBox="1"/>
          <p:nvPr/>
        </p:nvSpPr>
        <p:spPr>
          <a:xfrm>
            <a:off x="606740" y="6270983"/>
            <a:ext cx="10167581" cy="369332"/>
          </a:xfrm>
          <a:prstGeom prst="rect">
            <a:avLst/>
          </a:prstGeom>
          <a:noFill/>
        </p:spPr>
        <p:txBody>
          <a:bodyPr wrap="square">
            <a:spAutoFit/>
          </a:bodyPr>
          <a:lstStyle/>
          <a:p>
            <a:pPr algn="l"/>
            <a:r>
              <a:rPr lang="es-DO" b="0" i="0" dirty="0">
                <a:solidFill>
                  <a:schemeClr val="bg1"/>
                </a:solidFill>
                <a:effectLst/>
                <a:latin typeface="Elsevier Sans"/>
              </a:rPr>
              <a:t>Shi, R. ∙ Monnet, X. ∙ Teboul, J.-L. </a:t>
            </a:r>
            <a:r>
              <a:rPr lang="es-DO" b="1" i="0" dirty="0">
                <a:solidFill>
                  <a:schemeClr val="bg1"/>
                </a:solidFill>
                <a:effectLst/>
                <a:latin typeface="Elsevier Sans"/>
              </a:rPr>
              <a:t>Parameters of fluid responsiveness</a:t>
            </a:r>
            <a:r>
              <a:rPr lang="es-DO" dirty="0">
                <a:solidFill>
                  <a:schemeClr val="bg1"/>
                </a:solidFill>
                <a:latin typeface="Elsevier Sans"/>
              </a:rPr>
              <a:t> </a:t>
            </a:r>
            <a:r>
              <a:rPr lang="es-DO" b="0" i="1" dirty="0">
                <a:solidFill>
                  <a:schemeClr val="bg1"/>
                </a:solidFill>
                <a:effectLst/>
                <a:latin typeface="Elsevier Sans"/>
              </a:rPr>
              <a:t>Curr Opin Crit Care.</a:t>
            </a:r>
            <a:r>
              <a:rPr lang="es-DO" b="0" i="0" dirty="0">
                <a:solidFill>
                  <a:schemeClr val="bg1"/>
                </a:solidFill>
                <a:effectLst/>
                <a:latin typeface="Elsevier Sans"/>
              </a:rPr>
              <a:t> 2020; </a:t>
            </a:r>
            <a:r>
              <a:rPr lang="es-DO" b="1" i="0" dirty="0">
                <a:solidFill>
                  <a:schemeClr val="bg1"/>
                </a:solidFill>
                <a:effectLst/>
                <a:latin typeface="Elsevier Sans"/>
              </a:rPr>
              <a:t>26</a:t>
            </a:r>
            <a:r>
              <a:rPr lang="es-DO" b="0" i="0" dirty="0">
                <a:solidFill>
                  <a:schemeClr val="bg1"/>
                </a:solidFill>
                <a:effectLst/>
                <a:latin typeface="Elsevier Sans"/>
              </a:rPr>
              <a:t>:319-326</a:t>
            </a:r>
          </a:p>
        </p:txBody>
      </p:sp>
    </p:spTree>
    <p:extLst>
      <p:ext uri="{BB962C8B-B14F-4D97-AF65-F5344CB8AC3E}">
        <p14:creationId xmlns:p14="http://schemas.microsoft.com/office/powerpoint/2010/main" val="2688321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C5FC8A-C734-6C07-2AA7-C4C45A6E9F9D}"/>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56A1F13F-0FC1-F4D5-5EAD-1073E04FF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2" name="Imagen 1">
            <a:extLst>
              <a:ext uri="{FF2B5EF4-FFF2-40B4-BE49-F238E27FC236}">
                <a16:creationId xmlns:a16="http://schemas.microsoft.com/office/drawing/2014/main" id="{21C6380E-0748-B7D8-6A11-E716D48A477F}"/>
              </a:ext>
            </a:extLst>
          </p:cNvPr>
          <p:cNvPicPr>
            <a:picLocks noChangeAspect="1"/>
          </p:cNvPicPr>
          <p:nvPr/>
        </p:nvPicPr>
        <p:blipFill>
          <a:blip r:embed="rId4"/>
          <a:stretch>
            <a:fillRect/>
          </a:stretch>
        </p:blipFill>
        <p:spPr>
          <a:xfrm>
            <a:off x="284041" y="1302512"/>
            <a:ext cx="11623917" cy="4533327"/>
          </a:xfrm>
          <a:prstGeom prst="rect">
            <a:avLst/>
          </a:prstGeom>
          <a:ln>
            <a:noFill/>
          </a:ln>
        </p:spPr>
      </p:pic>
      <p:sp>
        <p:nvSpPr>
          <p:cNvPr id="3" name="CuadroTexto 2">
            <a:extLst>
              <a:ext uri="{FF2B5EF4-FFF2-40B4-BE49-F238E27FC236}">
                <a16:creationId xmlns:a16="http://schemas.microsoft.com/office/drawing/2014/main" id="{C7FC7C32-76B1-07E0-E767-A6B53BC5A829}"/>
              </a:ext>
            </a:extLst>
          </p:cNvPr>
          <p:cNvSpPr txBox="1"/>
          <p:nvPr/>
        </p:nvSpPr>
        <p:spPr>
          <a:xfrm>
            <a:off x="606740" y="6270983"/>
            <a:ext cx="10167581" cy="369332"/>
          </a:xfrm>
          <a:prstGeom prst="rect">
            <a:avLst/>
          </a:prstGeom>
          <a:noFill/>
        </p:spPr>
        <p:txBody>
          <a:bodyPr wrap="square">
            <a:spAutoFit/>
          </a:bodyPr>
          <a:lstStyle/>
          <a:p>
            <a:pPr algn="l"/>
            <a:r>
              <a:rPr lang="es-DO" b="0" i="0" dirty="0">
                <a:solidFill>
                  <a:schemeClr val="bg1"/>
                </a:solidFill>
                <a:effectLst/>
                <a:latin typeface="Elsevier Sans"/>
              </a:rPr>
              <a:t>Shi, R. ∙ Monnet, X. ∙ Teboul, J.-L. </a:t>
            </a:r>
            <a:r>
              <a:rPr lang="es-DO" b="1" i="0" dirty="0">
                <a:solidFill>
                  <a:schemeClr val="bg1"/>
                </a:solidFill>
                <a:effectLst/>
                <a:latin typeface="Elsevier Sans"/>
              </a:rPr>
              <a:t>Parameters of fluid responsiveness</a:t>
            </a:r>
            <a:r>
              <a:rPr lang="es-DO" dirty="0">
                <a:solidFill>
                  <a:schemeClr val="bg1"/>
                </a:solidFill>
                <a:latin typeface="Elsevier Sans"/>
              </a:rPr>
              <a:t> </a:t>
            </a:r>
            <a:r>
              <a:rPr lang="es-DO" b="0" i="1" dirty="0">
                <a:solidFill>
                  <a:schemeClr val="bg1"/>
                </a:solidFill>
                <a:effectLst/>
                <a:latin typeface="Elsevier Sans"/>
              </a:rPr>
              <a:t>Curr Opin Crit Care.</a:t>
            </a:r>
            <a:r>
              <a:rPr lang="es-DO" b="0" i="0" dirty="0">
                <a:solidFill>
                  <a:schemeClr val="bg1"/>
                </a:solidFill>
                <a:effectLst/>
                <a:latin typeface="Elsevier Sans"/>
              </a:rPr>
              <a:t> 2020; </a:t>
            </a:r>
            <a:r>
              <a:rPr lang="es-DO" b="1" i="0" dirty="0">
                <a:solidFill>
                  <a:schemeClr val="bg1"/>
                </a:solidFill>
                <a:effectLst/>
                <a:latin typeface="Elsevier Sans"/>
              </a:rPr>
              <a:t>26</a:t>
            </a:r>
            <a:r>
              <a:rPr lang="es-DO" b="0" i="0" dirty="0">
                <a:solidFill>
                  <a:schemeClr val="bg1"/>
                </a:solidFill>
                <a:effectLst/>
                <a:latin typeface="Elsevier Sans"/>
              </a:rPr>
              <a:t>:319-326</a:t>
            </a:r>
          </a:p>
        </p:txBody>
      </p:sp>
    </p:spTree>
    <p:extLst>
      <p:ext uri="{BB962C8B-B14F-4D97-AF65-F5344CB8AC3E}">
        <p14:creationId xmlns:p14="http://schemas.microsoft.com/office/powerpoint/2010/main" val="3722746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400E8A5-4A33-620B-49CF-B5194F34A480}"/>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86A491F7-D7BD-5682-A7C6-5C2A98FBC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2" name="Imagen 1">
            <a:extLst>
              <a:ext uri="{FF2B5EF4-FFF2-40B4-BE49-F238E27FC236}">
                <a16:creationId xmlns:a16="http://schemas.microsoft.com/office/drawing/2014/main" id="{0CA570A2-D0F1-0017-739B-373D753302FD}"/>
              </a:ext>
            </a:extLst>
          </p:cNvPr>
          <p:cNvPicPr>
            <a:picLocks noChangeAspect="1"/>
          </p:cNvPicPr>
          <p:nvPr/>
        </p:nvPicPr>
        <p:blipFill>
          <a:blip r:embed="rId4"/>
          <a:stretch>
            <a:fillRect/>
          </a:stretch>
        </p:blipFill>
        <p:spPr>
          <a:xfrm>
            <a:off x="363328" y="1567832"/>
            <a:ext cx="11465343" cy="3726233"/>
          </a:xfrm>
          <a:prstGeom prst="rect">
            <a:avLst/>
          </a:prstGeom>
          <a:ln>
            <a:noFill/>
          </a:ln>
        </p:spPr>
      </p:pic>
      <p:sp>
        <p:nvSpPr>
          <p:cNvPr id="3" name="CuadroTexto 2">
            <a:extLst>
              <a:ext uri="{FF2B5EF4-FFF2-40B4-BE49-F238E27FC236}">
                <a16:creationId xmlns:a16="http://schemas.microsoft.com/office/drawing/2014/main" id="{6C7508DD-7F21-95EA-84C4-2253550D0A57}"/>
              </a:ext>
            </a:extLst>
          </p:cNvPr>
          <p:cNvSpPr txBox="1"/>
          <p:nvPr/>
        </p:nvSpPr>
        <p:spPr>
          <a:xfrm>
            <a:off x="606740" y="6270983"/>
            <a:ext cx="10167581" cy="369332"/>
          </a:xfrm>
          <a:prstGeom prst="rect">
            <a:avLst/>
          </a:prstGeom>
          <a:noFill/>
        </p:spPr>
        <p:txBody>
          <a:bodyPr wrap="square">
            <a:spAutoFit/>
          </a:bodyPr>
          <a:lstStyle/>
          <a:p>
            <a:pPr algn="l"/>
            <a:r>
              <a:rPr lang="es-DO" b="0" i="0" dirty="0">
                <a:solidFill>
                  <a:schemeClr val="bg1"/>
                </a:solidFill>
                <a:effectLst/>
                <a:latin typeface="Elsevier Sans"/>
              </a:rPr>
              <a:t>Shi, R. ∙ Monnet, X. ∙ Teboul, J.-L. </a:t>
            </a:r>
            <a:r>
              <a:rPr lang="es-DO" b="1" i="0" dirty="0">
                <a:solidFill>
                  <a:schemeClr val="bg1"/>
                </a:solidFill>
                <a:effectLst/>
                <a:latin typeface="Elsevier Sans"/>
              </a:rPr>
              <a:t>Parameters of fluid responsiveness</a:t>
            </a:r>
            <a:r>
              <a:rPr lang="es-DO" dirty="0">
                <a:solidFill>
                  <a:schemeClr val="bg1"/>
                </a:solidFill>
                <a:latin typeface="Elsevier Sans"/>
              </a:rPr>
              <a:t> </a:t>
            </a:r>
            <a:r>
              <a:rPr lang="es-DO" b="0" i="1" dirty="0">
                <a:solidFill>
                  <a:schemeClr val="bg1"/>
                </a:solidFill>
                <a:effectLst/>
                <a:latin typeface="Elsevier Sans"/>
              </a:rPr>
              <a:t>Curr Opin Crit Care.</a:t>
            </a:r>
            <a:r>
              <a:rPr lang="es-DO" b="0" i="0" dirty="0">
                <a:solidFill>
                  <a:schemeClr val="bg1"/>
                </a:solidFill>
                <a:effectLst/>
                <a:latin typeface="Elsevier Sans"/>
              </a:rPr>
              <a:t> 2020; </a:t>
            </a:r>
            <a:r>
              <a:rPr lang="es-DO" b="1" i="0" dirty="0">
                <a:solidFill>
                  <a:schemeClr val="bg1"/>
                </a:solidFill>
                <a:effectLst/>
                <a:latin typeface="Elsevier Sans"/>
              </a:rPr>
              <a:t>26</a:t>
            </a:r>
            <a:r>
              <a:rPr lang="es-DO" b="0" i="0" dirty="0">
                <a:solidFill>
                  <a:schemeClr val="bg1"/>
                </a:solidFill>
                <a:effectLst/>
                <a:latin typeface="Elsevier Sans"/>
              </a:rPr>
              <a:t>:319-326</a:t>
            </a:r>
          </a:p>
        </p:txBody>
      </p:sp>
    </p:spTree>
    <p:extLst>
      <p:ext uri="{BB962C8B-B14F-4D97-AF65-F5344CB8AC3E}">
        <p14:creationId xmlns:p14="http://schemas.microsoft.com/office/powerpoint/2010/main" val="2842184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02D768-D349-C0B6-B917-DBB3CEAF1CD9}"/>
              </a:ext>
            </a:extLst>
          </p:cNvPr>
          <p:cNvPicPr>
            <a:picLocks noChangeAspect="1"/>
          </p:cNvPicPr>
          <p:nvPr/>
        </p:nvPicPr>
        <p:blipFill>
          <a:blip r:embed="rId2"/>
          <a:stretch>
            <a:fillRect/>
          </a:stretch>
        </p:blipFill>
        <p:spPr>
          <a:xfrm>
            <a:off x="9931293" y="6469441"/>
            <a:ext cx="2260708" cy="388559"/>
          </a:xfrm>
          <a:prstGeom prst="rect">
            <a:avLst/>
          </a:prstGeom>
        </p:spPr>
      </p:pic>
      <p:pic>
        <p:nvPicPr>
          <p:cNvPr id="3" name="Picture 2" descr="Monument to heroes of restoration at Santiago de los Caballeros. Aerial clip">
            <a:extLst>
              <a:ext uri="{FF2B5EF4-FFF2-40B4-BE49-F238E27FC236}">
                <a16:creationId xmlns:a16="http://schemas.microsoft.com/office/drawing/2014/main" id="{7F3E8731-9A03-A10D-674F-4134DD20AC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7999"/>
          </a:xfrm>
          <a:prstGeom prst="rect">
            <a:avLst/>
          </a:prstGeom>
          <a:solidFill>
            <a:srgbClr val="FFFFFF"/>
          </a:solidFill>
        </p:spPr>
      </p:pic>
    </p:spTree>
    <p:extLst>
      <p:ext uri="{BB962C8B-B14F-4D97-AF65-F5344CB8AC3E}">
        <p14:creationId xmlns:p14="http://schemas.microsoft.com/office/powerpoint/2010/main" val="2511889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815D5D1-54A6-611D-6CD5-C2BE1256109C}"/>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A2290D23-F2DF-88B0-DD2A-9592F74EA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2" name="Imagen 1">
            <a:extLst>
              <a:ext uri="{FF2B5EF4-FFF2-40B4-BE49-F238E27FC236}">
                <a16:creationId xmlns:a16="http://schemas.microsoft.com/office/drawing/2014/main" id="{65167965-1427-4EB5-A184-F86D4ED10BB3}"/>
              </a:ext>
            </a:extLst>
          </p:cNvPr>
          <p:cNvPicPr>
            <a:picLocks noChangeAspect="1"/>
          </p:cNvPicPr>
          <p:nvPr/>
        </p:nvPicPr>
        <p:blipFill>
          <a:blip r:embed="rId4"/>
          <a:stretch>
            <a:fillRect/>
          </a:stretch>
        </p:blipFill>
        <p:spPr>
          <a:xfrm>
            <a:off x="1076480" y="949139"/>
            <a:ext cx="9943500" cy="5115527"/>
          </a:xfrm>
          <a:prstGeom prst="rect">
            <a:avLst/>
          </a:prstGeom>
          <a:ln>
            <a:noFill/>
          </a:ln>
        </p:spPr>
      </p:pic>
      <p:sp>
        <p:nvSpPr>
          <p:cNvPr id="3" name="CuadroTexto 2">
            <a:extLst>
              <a:ext uri="{FF2B5EF4-FFF2-40B4-BE49-F238E27FC236}">
                <a16:creationId xmlns:a16="http://schemas.microsoft.com/office/drawing/2014/main" id="{A8F693C8-5135-7A94-8802-E723BC61E639}"/>
              </a:ext>
            </a:extLst>
          </p:cNvPr>
          <p:cNvSpPr txBox="1"/>
          <p:nvPr/>
        </p:nvSpPr>
        <p:spPr>
          <a:xfrm>
            <a:off x="880394" y="6214532"/>
            <a:ext cx="10335672" cy="646331"/>
          </a:xfrm>
          <a:prstGeom prst="rect">
            <a:avLst/>
          </a:prstGeom>
          <a:noFill/>
        </p:spPr>
        <p:txBody>
          <a:bodyPr wrap="square">
            <a:spAutoFit/>
          </a:bodyPr>
          <a:lstStyle>
            <a:defPPr>
              <a:defRPr lang="es-DO"/>
            </a:defPPr>
            <a:lvl1pPr>
              <a:defRPr b="0" i="0">
                <a:solidFill>
                  <a:srgbClr val="2E2E2E"/>
                </a:solidFill>
                <a:effectLst/>
                <a:latin typeface="Elsevier Sans"/>
              </a:defRPr>
            </a:lvl1pPr>
          </a:lstStyle>
          <a:p>
            <a:r>
              <a:rPr lang="es-DO" sz="1200" dirty="0">
                <a:solidFill>
                  <a:schemeClr val="bg1"/>
                </a:solidFill>
              </a:rPr>
              <a:t>Hernández, G. ∙ Ospina-Tascón, G.A. ∙ Damiani, L.P. ...</a:t>
            </a:r>
          </a:p>
          <a:p>
            <a:r>
              <a:rPr lang="es-DO" sz="1200" dirty="0">
                <a:solidFill>
                  <a:schemeClr val="bg1"/>
                </a:solidFill>
              </a:rPr>
              <a:t>Effect of a resuscitation strategy targeting peripheral perfusion status vs serum lactate levels on 28-day mortality among patients with septic shock</a:t>
            </a:r>
          </a:p>
          <a:p>
            <a:r>
              <a:rPr lang="es-DO" sz="1200" dirty="0">
                <a:solidFill>
                  <a:schemeClr val="bg1"/>
                </a:solidFill>
              </a:rPr>
              <a:t>JAMA. 2019; 321:654</a:t>
            </a:r>
          </a:p>
        </p:txBody>
      </p:sp>
    </p:spTree>
    <p:extLst>
      <p:ext uri="{BB962C8B-B14F-4D97-AF65-F5344CB8AC3E}">
        <p14:creationId xmlns:p14="http://schemas.microsoft.com/office/powerpoint/2010/main" val="3871279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6CE3-1835-4635-91E6-9C8D19B2C31D}"/>
            </a:ext>
          </a:extLst>
        </p:cNvPr>
        <p:cNvGrpSpPr/>
        <p:nvPr/>
      </p:nvGrpSpPr>
      <p:grpSpPr>
        <a:xfrm>
          <a:off x="0" y="0"/>
          <a:ext cx="0" cy="0"/>
          <a:chOff x="0" y="0"/>
          <a:chExt cx="0" cy="0"/>
        </a:xfrm>
      </p:grpSpPr>
      <p:pic>
        <p:nvPicPr>
          <p:cNvPr id="5" name="Picture 4" descr="A blue background with a human body and bones&#10;&#10;AI-generated content may be incorrect.">
            <a:extLst>
              <a:ext uri="{FF2B5EF4-FFF2-40B4-BE49-F238E27FC236}">
                <a16:creationId xmlns:a16="http://schemas.microsoft.com/office/drawing/2014/main" id="{EC1F3F1E-5C44-D36B-B712-2D0E5C361D7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2592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3874F91-58B0-85FC-2FC9-007F596E1BE9}"/>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13E04305-68E0-2103-C8ED-CD719082B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5" name="CuadroTexto 4">
            <a:extLst>
              <a:ext uri="{FF2B5EF4-FFF2-40B4-BE49-F238E27FC236}">
                <a16:creationId xmlns:a16="http://schemas.microsoft.com/office/drawing/2014/main" id="{5405F8FE-3DD4-5F81-20E4-7051E33BE3BB}"/>
              </a:ext>
            </a:extLst>
          </p:cNvPr>
          <p:cNvSpPr txBox="1"/>
          <p:nvPr/>
        </p:nvSpPr>
        <p:spPr>
          <a:xfrm>
            <a:off x="3793332" y="616210"/>
            <a:ext cx="6100762" cy="418641"/>
          </a:xfrm>
          <a:prstGeom prst="rect">
            <a:avLst/>
          </a:prstGeom>
          <a:noFill/>
        </p:spPr>
        <p:txBody>
          <a:bodyPr wrap="square">
            <a:spAutoFit/>
          </a:bodyPr>
          <a:lstStyle/>
          <a:p>
            <a:pPr algn="l">
              <a:lnSpc>
                <a:spcPts val="2250"/>
              </a:lnSpc>
              <a:buNone/>
            </a:pPr>
            <a:r>
              <a:rPr lang="es-DO" sz="3600" b="0" i="0" dirty="0">
                <a:solidFill>
                  <a:schemeClr val="bg1"/>
                </a:solidFill>
                <a:effectLst/>
                <a:latin typeface="Source Sans Pro Web"/>
              </a:rPr>
              <a:t>Recomendaciones actuales</a:t>
            </a:r>
          </a:p>
        </p:txBody>
      </p:sp>
      <p:sp>
        <p:nvSpPr>
          <p:cNvPr id="8" name="CuadroTexto 7">
            <a:extLst>
              <a:ext uri="{FF2B5EF4-FFF2-40B4-BE49-F238E27FC236}">
                <a16:creationId xmlns:a16="http://schemas.microsoft.com/office/drawing/2014/main" id="{F64F9482-09E1-E1A0-E2ED-6228F0B6798A}"/>
              </a:ext>
            </a:extLst>
          </p:cNvPr>
          <p:cNvSpPr txBox="1"/>
          <p:nvPr/>
        </p:nvSpPr>
        <p:spPr>
          <a:xfrm>
            <a:off x="1257300" y="1659285"/>
            <a:ext cx="10325100" cy="3539430"/>
          </a:xfrm>
          <a:prstGeom prst="rect">
            <a:avLst/>
          </a:prstGeom>
          <a:noFill/>
        </p:spPr>
        <p:txBody>
          <a:bodyPr wrap="square">
            <a:spAutoFit/>
          </a:bodyPr>
          <a:lstStyle/>
          <a:p>
            <a:r>
              <a:rPr lang="es-DO" sz="3200" b="1" i="0" dirty="0">
                <a:solidFill>
                  <a:schemeClr val="bg1"/>
                </a:solidFill>
                <a:effectLst/>
                <a:latin typeface="Cambria" panose="02040503050406030204" pitchFamily="18" charset="0"/>
              </a:rPr>
              <a:t>La norepinefrina </a:t>
            </a:r>
            <a:r>
              <a:rPr lang="es-DO" sz="3200" b="0" i="0" dirty="0">
                <a:solidFill>
                  <a:schemeClr val="bg1"/>
                </a:solidFill>
                <a:effectLst/>
                <a:latin typeface="Cambria" panose="02040503050406030204" pitchFamily="18" charset="0"/>
              </a:rPr>
              <a:t>es el vasopresor de elección</a:t>
            </a:r>
          </a:p>
          <a:p>
            <a:r>
              <a:rPr lang="es-DO" sz="3200" b="0" i="0" dirty="0">
                <a:solidFill>
                  <a:schemeClr val="bg1"/>
                </a:solidFill>
                <a:effectLst/>
                <a:latin typeface="Cambria" panose="02040503050406030204" pitchFamily="18" charset="0"/>
              </a:rPr>
              <a:t>Aumenta la PAM sin ningún aumento concomitante en FC. </a:t>
            </a:r>
            <a:endParaRPr lang="es-DO" sz="3200" dirty="0">
              <a:solidFill>
                <a:schemeClr val="bg1"/>
              </a:solidFill>
              <a:latin typeface="Cambria" panose="02040503050406030204" pitchFamily="18" charset="0"/>
            </a:endParaRPr>
          </a:p>
          <a:p>
            <a:r>
              <a:rPr lang="es-DO" sz="3200" b="0" i="0" dirty="0">
                <a:solidFill>
                  <a:schemeClr val="bg1"/>
                </a:solidFill>
                <a:effectLst/>
                <a:latin typeface="Cambria" panose="02040503050406030204" pitchFamily="18" charset="0"/>
              </a:rPr>
              <a:t>Indice cardíaco aumenta debido a un aumento en el volumen sistólico telediastólico a través de una movilización del volumen esplácnico no estresado y a un efecto directo sobre los miocitos cardíacos debido a la estimulación del receptor adrenérgico </a:t>
            </a:r>
            <a:r>
              <a:rPr lang="el-GR" sz="3200" b="0" i="0" dirty="0">
                <a:solidFill>
                  <a:schemeClr val="bg1"/>
                </a:solidFill>
                <a:effectLst/>
                <a:latin typeface="Cambria" panose="02040503050406030204" pitchFamily="18" charset="0"/>
              </a:rPr>
              <a:t>β </a:t>
            </a:r>
            <a:r>
              <a:rPr lang="el-GR" sz="3200" b="0" i="0" baseline="-25000" dirty="0">
                <a:solidFill>
                  <a:schemeClr val="bg1"/>
                </a:solidFill>
                <a:effectLst/>
                <a:latin typeface="Cambria" panose="02040503050406030204" pitchFamily="18" charset="0"/>
              </a:rPr>
              <a:t>1</a:t>
            </a:r>
            <a:endParaRPr lang="es-DO" sz="3200" dirty="0">
              <a:solidFill>
                <a:schemeClr val="bg1"/>
              </a:solidFill>
            </a:endParaRPr>
          </a:p>
        </p:txBody>
      </p:sp>
      <p:sp>
        <p:nvSpPr>
          <p:cNvPr id="10" name="CuadroTexto 9">
            <a:extLst>
              <a:ext uri="{FF2B5EF4-FFF2-40B4-BE49-F238E27FC236}">
                <a16:creationId xmlns:a16="http://schemas.microsoft.com/office/drawing/2014/main" id="{7493CDFC-9053-C001-ABFA-AFE015E2AC6C}"/>
              </a:ext>
            </a:extLst>
          </p:cNvPr>
          <p:cNvSpPr txBox="1"/>
          <p:nvPr/>
        </p:nvSpPr>
        <p:spPr>
          <a:xfrm>
            <a:off x="992979" y="5718570"/>
            <a:ext cx="10922795" cy="523220"/>
          </a:xfrm>
          <a:prstGeom prst="rect">
            <a:avLst/>
          </a:prstGeom>
          <a:noFill/>
        </p:spPr>
        <p:txBody>
          <a:bodyPr wrap="square">
            <a:spAutoFit/>
          </a:bodyPr>
          <a:lstStyle/>
          <a:p>
            <a:r>
              <a:rPr lang="es-DO" sz="1400" b="0" i="0" dirty="0">
                <a:solidFill>
                  <a:schemeClr val="bg1"/>
                </a:solidFill>
                <a:effectLst/>
                <a:latin typeface="Cambria" panose="02040503050406030204" pitchFamily="18" charset="0"/>
              </a:rPr>
              <a:t>Beurton A, Ducrocq N, Auchet T, Joineau-Groubatch F, Falanga A, Kimmoun A, et al. Efectos beneficiosos de la noradrenalina sola sobre la función cardiovascular y la oxigenación tisular en un modelo porcino de shock cardiogénico. Shock. 2016;46:214–218. </a:t>
            </a:r>
            <a:endParaRPr lang="es-DO" sz="1400" dirty="0">
              <a:solidFill>
                <a:schemeClr val="bg1"/>
              </a:solidFill>
            </a:endParaRPr>
          </a:p>
        </p:txBody>
      </p:sp>
    </p:spTree>
    <p:extLst>
      <p:ext uri="{BB962C8B-B14F-4D97-AF65-F5344CB8AC3E}">
        <p14:creationId xmlns:p14="http://schemas.microsoft.com/office/powerpoint/2010/main" val="444245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179B4B-5CC6-5C0B-4AD2-27ACA692BC3B}"/>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C6B6CB30-427A-1DDC-2253-B9891F4CB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5" name="CuadroTexto 4">
            <a:extLst>
              <a:ext uri="{FF2B5EF4-FFF2-40B4-BE49-F238E27FC236}">
                <a16:creationId xmlns:a16="http://schemas.microsoft.com/office/drawing/2014/main" id="{F9CB6E35-5F84-B92C-4527-218312DAAF8F}"/>
              </a:ext>
            </a:extLst>
          </p:cNvPr>
          <p:cNvSpPr txBox="1"/>
          <p:nvPr/>
        </p:nvSpPr>
        <p:spPr>
          <a:xfrm>
            <a:off x="371475" y="1124958"/>
            <a:ext cx="11458575" cy="1125949"/>
          </a:xfrm>
          <a:prstGeom prst="rect">
            <a:avLst/>
          </a:prstGeom>
          <a:noFill/>
        </p:spPr>
        <p:txBody>
          <a:bodyPr wrap="square">
            <a:spAutoFit/>
          </a:bodyPr>
          <a:lstStyle/>
          <a:p>
            <a:pPr algn="l">
              <a:lnSpc>
                <a:spcPts val="2250"/>
              </a:lnSpc>
              <a:buNone/>
            </a:pPr>
            <a:r>
              <a:rPr lang="es-DO" sz="2400" b="1" i="0" dirty="0">
                <a:solidFill>
                  <a:schemeClr val="bg1"/>
                </a:solidFill>
                <a:effectLst/>
                <a:latin typeface="Source Sans Pro Web"/>
              </a:rPr>
              <a:t>Vasopresina</a:t>
            </a:r>
            <a:r>
              <a:rPr lang="es-DO" sz="2400" b="0" i="0" dirty="0">
                <a:solidFill>
                  <a:schemeClr val="bg1"/>
                </a:solidFill>
                <a:effectLst/>
                <a:latin typeface="Source Sans Pro Web"/>
              </a:rPr>
              <a:t> como </a:t>
            </a:r>
            <a:r>
              <a:rPr lang="es-DO" sz="2400" b="0" i="0" u="sng" dirty="0">
                <a:solidFill>
                  <a:schemeClr val="bg1"/>
                </a:solidFill>
                <a:effectLst/>
                <a:latin typeface="Source Sans Pro Web"/>
              </a:rPr>
              <a:t>agente de segunda línea </a:t>
            </a:r>
            <a:r>
              <a:rPr lang="es-DO" sz="2400" b="0" i="0" dirty="0">
                <a:solidFill>
                  <a:schemeClr val="bg1"/>
                </a:solidFill>
                <a:effectLst/>
                <a:latin typeface="Source Sans Pro Web"/>
              </a:rPr>
              <a:t>o agente ahorrador de catecolaminas</a:t>
            </a:r>
          </a:p>
          <a:p>
            <a:pPr>
              <a:buNone/>
            </a:pPr>
            <a:br>
              <a:rPr lang="es-DO" sz="2400" dirty="0">
                <a:solidFill>
                  <a:schemeClr val="bg1"/>
                </a:solidFill>
              </a:rPr>
            </a:br>
            <a:endParaRPr lang="es-DO" sz="2400" dirty="0">
              <a:solidFill>
                <a:schemeClr val="bg1"/>
              </a:solidFill>
            </a:endParaRPr>
          </a:p>
        </p:txBody>
      </p:sp>
      <p:sp>
        <p:nvSpPr>
          <p:cNvPr id="8" name="CuadroTexto 7">
            <a:extLst>
              <a:ext uri="{FF2B5EF4-FFF2-40B4-BE49-F238E27FC236}">
                <a16:creationId xmlns:a16="http://schemas.microsoft.com/office/drawing/2014/main" id="{20F56704-D06B-46BC-1F6E-9E522F09C6CC}"/>
              </a:ext>
            </a:extLst>
          </p:cNvPr>
          <p:cNvSpPr txBox="1"/>
          <p:nvPr/>
        </p:nvSpPr>
        <p:spPr>
          <a:xfrm>
            <a:off x="1091802" y="1911597"/>
            <a:ext cx="10008395" cy="1015663"/>
          </a:xfrm>
          <a:prstGeom prst="rect">
            <a:avLst/>
          </a:prstGeom>
          <a:noFill/>
        </p:spPr>
        <p:txBody>
          <a:bodyPr wrap="square">
            <a:spAutoFit/>
          </a:bodyPr>
          <a:lstStyle/>
          <a:p>
            <a:pPr algn="ctr"/>
            <a:r>
              <a:rPr lang="es-DO" sz="2000" b="0" i="0" dirty="0">
                <a:solidFill>
                  <a:schemeClr val="bg1"/>
                </a:solidFill>
                <a:effectLst/>
                <a:latin typeface="Cambria" panose="02040503050406030204" pitchFamily="18" charset="0"/>
              </a:rPr>
              <a:t>Los pacientes con choque séptico grave a menudo requieren dosis muy altas de norepinefrina para alcanzar la PAM objetivo, lo que puede provocar efectos secundarios adversos</a:t>
            </a:r>
            <a:endParaRPr lang="es-DO" sz="2000" dirty="0">
              <a:solidFill>
                <a:schemeClr val="bg1"/>
              </a:solidFill>
            </a:endParaRPr>
          </a:p>
        </p:txBody>
      </p:sp>
      <p:sp>
        <p:nvSpPr>
          <p:cNvPr id="10" name="CuadroTexto 9">
            <a:extLst>
              <a:ext uri="{FF2B5EF4-FFF2-40B4-BE49-F238E27FC236}">
                <a16:creationId xmlns:a16="http://schemas.microsoft.com/office/drawing/2014/main" id="{8AB9AA90-C918-345E-9C68-5A9472E5F231}"/>
              </a:ext>
            </a:extLst>
          </p:cNvPr>
          <p:cNvSpPr txBox="1"/>
          <p:nvPr/>
        </p:nvSpPr>
        <p:spPr>
          <a:xfrm>
            <a:off x="1913334" y="3075057"/>
            <a:ext cx="8365330" cy="707886"/>
          </a:xfrm>
          <a:prstGeom prst="rect">
            <a:avLst/>
          </a:prstGeom>
          <a:noFill/>
        </p:spPr>
        <p:txBody>
          <a:bodyPr wrap="square">
            <a:spAutoFit/>
          </a:bodyPr>
          <a:lstStyle>
            <a:defPPr>
              <a:defRPr lang="en-US"/>
            </a:defPPr>
            <a:lvl1pPr algn="ctr">
              <a:defRPr sz="2000" b="0" i="0">
                <a:solidFill>
                  <a:schemeClr val="bg1"/>
                </a:solidFill>
                <a:effectLst/>
                <a:latin typeface="Cambria" panose="02040503050406030204" pitchFamily="18" charset="0"/>
              </a:defRPr>
            </a:lvl1pPr>
          </a:lstStyle>
          <a:p>
            <a:r>
              <a:rPr lang="es-DO" dirty="0"/>
              <a:t>El estudio VASST, en el que se usó vasopresina en dosis sustitutivas (&lt; 0,04 U/min), no mostró una mejoría general en la mortalidad </a:t>
            </a:r>
          </a:p>
        </p:txBody>
      </p:sp>
      <p:sp>
        <p:nvSpPr>
          <p:cNvPr id="12" name="CuadroTexto 11">
            <a:extLst>
              <a:ext uri="{FF2B5EF4-FFF2-40B4-BE49-F238E27FC236}">
                <a16:creationId xmlns:a16="http://schemas.microsoft.com/office/drawing/2014/main" id="{A43D1282-C6FD-E42E-F7A1-862233133D55}"/>
              </a:ext>
            </a:extLst>
          </p:cNvPr>
          <p:cNvSpPr txBox="1"/>
          <p:nvPr/>
        </p:nvSpPr>
        <p:spPr>
          <a:xfrm>
            <a:off x="2114549" y="4073616"/>
            <a:ext cx="7472363" cy="707886"/>
          </a:xfrm>
          <a:prstGeom prst="rect">
            <a:avLst/>
          </a:prstGeom>
          <a:noFill/>
        </p:spPr>
        <p:txBody>
          <a:bodyPr wrap="square">
            <a:spAutoFit/>
          </a:bodyPr>
          <a:lstStyle>
            <a:defPPr>
              <a:defRPr lang="en-US"/>
            </a:defPPr>
            <a:lvl1pPr algn="ctr">
              <a:defRPr sz="2000" b="0" i="0">
                <a:solidFill>
                  <a:schemeClr val="bg1"/>
                </a:solidFill>
                <a:effectLst/>
                <a:latin typeface="Cambria" panose="02040503050406030204" pitchFamily="18" charset="0"/>
              </a:defRPr>
            </a:lvl1pPr>
          </a:lstStyle>
          <a:p>
            <a:r>
              <a:rPr lang="es-DO" dirty="0"/>
              <a:t>El ensayo VANCS comparó la noradrenalina con la vasopresina en el tratamiento del síndrome de vasoplejía tras una cirugía cardíaca </a:t>
            </a:r>
          </a:p>
        </p:txBody>
      </p:sp>
      <p:sp>
        <p:nvSpPr>
          <p:cNvPr id="14" name="CuadroTexto 13">
            <a:extLst>
              <a:ext uri="{FF2B5EF4-FFF2-40B4-BE49-F238E27FC236}">
                <a16:creationId xmlns:a16="http://schemas.microsoft.com/office/drawing/2014/main" id="{12A62C75-0C4B-115D-08DF-638151D395BD}"/>
              </a:ext>
            </a:extLst>
          </p:cNvPr>
          <p:cNvSpPr txBox="1"/>
          <p:nvPr/>
        </p:nvSpPr>
        <p:spPr>
          <a:xfrm>
            <a:off x="3045618" y="5072175"/>
            <a:ext cx="6100762" cy="707886"/>
          </a:xfrm>
          <a:prstGeom prst="rect">
            <a:avLst/>
          </a:prstGeom>
          <a:noFill/>
        </p:spPr>
        <p:txBody>
          <a:bodyPr wrap="square">
            <a:spAutoFit/>
          </a:bodyPr>
          <a:lstStyle>
            <a:defPPr>
              <a:defRPr lang="en-US"/>
            </a:defPPr>
            <a:lvl1pPr algn="ctr">
              <a:defRPr sz="2000" b="0" i="0">
                <a:solidFill>
                  <a:schemeClr val="bg1"/>
                </a:solidFill>
                <a:effectLst/>
                <a:latin typeface="Cambria" panose="02040503050406030204" pitchFamily="18" charset="0"/>
              </a:defRPr>
            </a:lvl1pPr>
          </a:lstStyle>
          <a:p>
            <a:r>
              <a:rPr lang="es-DO" dirty="0"/>
              <a:t>El estudio VANISH, que evaluó vasopresina versus norepinefrina con o sin adición de hidrocortisona</a:t>
            </a:r>
          </a:p>
        </p:txBody>
      </p:sp>
      <p:sp>
        <p:nvSpPr>
          <p:cNvPr id="16" name="CuadroTexto 15">
            <a:extLst>
              <a:ext uri="{FF2B5EF4-FFF2-40B4-BE49-F238E27FC236}">
                <a16:creationId xmlns:a16="http://schemas.microsoft.com/office/drawing/2014/main" id="{C5B01B3B-9D7D-3FF0-F690-914E7339E763}"/>
              </a:ext>
            </a:extLst>
          </p:cNvPr>
          <p:cNvSpPr txBox="1"/>
          <p:nvPr/>
        </p:nvSpPr>
        <p:spPr>
          <a:xfrm>
            <a:off x="982264" y="5934670"/>
            <a:ext cx="9736931" cy="923330"/>
          </a:xfrm>
          <a:prstGeom prst="rect">
            <a:avLst/>
          </a:prstGeom>
          <a:noFill/>
        </p:spPr>
        <p:txBody>
          <a:bodyPr wrap="square">
            <a:spAutoFit/>
          </a:bodyPr>
          <a:lstStyle>
            <a:defPPr>
              <a:defRPr lang="en-US"/>
            </a:defPPr>
            <a:lvl1pPr>
              <a:defRPr sz="1400" b="0" i="0">
                <a:solidFill>
                  <a:schemeClr val="bg1"/>
                </a:solidFill>
                <a:effectLst/>
                <a:latin typeface="Cambria" panose="02040503050406030204" pitchFamily="18" charset="0"/>
              </a:defRPr>
            </a:lvl1pPr>
          </a:lstStyle>
          <a:p>
            <a:r>
              <a:rPr lang="es-DO" sz="900" dirty="0"/>
              <a:t>30.Martin C, Medam S, Antonini F, Alingrin J, Haddam M, Hammad E, et al. Noradrenalina: no demasiada, durante demasiado tiempo. Shock. 2015;44:305–309. doi, </a:t>
            </a:r>
          </a:p>
          <a:p>
            <a:r>
              <a:rPr lang="es-DO" sz="900" dirty="0"/>
              <a:t>34.Russell JA, Walley KR, Singer J, Gordon AC, Hebert PC, Cooper DJ, et al. Infusión de vasopresina versus noradrenalina en pacientes con choque séptico. N Engl J Med. 2008;358:877–887. doi:</a:t>
            </a:r>
          </a:p>
          <a:p>
            <a:r>
              <a:rPr lang="es-DO" sz="900" dirty="0"/>
              <a:t>36.Hajjar LA, Vincent JL, Barbosa Gomes Galas FR, Rhodes A, Landoni G, Osawa EA, et al. Vasopresina versus noradrenalina en pacientes con shock vasopléjico tras cirugía cardíaca: el ensayo controlado aleatorizado VANCS. Anestesiología. 2017;126:85–93. doi:</a:t>
            </a:r>
          </a:p>
          <a:p>
            <a:r>
              <a:rPr lang="es-DO" sz="900" dirty="0"/>
              <a:t>37.Gordon AC, Mason AJ, Thirunavukkarasu N, Perkins GD, Cecconi M, Cepkova M, et al. Efecto de la vasopresina temprana frente a la noradrenalina en la insuficiencia renal en pacientes con choque séptico: el ensayo clínico aleatorizado VANISH. JAMA. 2016;316:509–518. doi:</a:t>
            </a:r>
          </a:p>
        </p:txBody>
      </p:sp>
    </p:spTree>
    <p:extLst>
      <p:ext uri="{BB962C8B-B14F-4D97-AF65-F5344CB8AC3E}">
        <p14:creationId xmlns:p14="http://schemas.microsoft.com/office/powerpoint/2010/main" val="3573408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86998FD-4146-C5DD-3415-4D80C91EC7FF}"/>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D5CD9D98-F4BF-8084-8C1C-7A4187E24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10D4F4E4-6734-0E58-946D-4F65517BFD00}"/>
              </a:ext>
            </a:extLst>
          </p:cNvPr>
          <p:cNvSpPr txBox="1"/>
          <p:nvPr/>
        </p:nvSpPr>
        <p:spPr>
          <a:xfrm>
            <a:off x="1095375" y="1557337"/>
            <a:ext cx="10001250" cy="2677656"/>
          </a:xfrm>
          <a:prstGeom prst="rect">
            <a:avLst/>
          </a:prstGeom>
          <a:noFill/>
        </p:spPr>
        <p:txBody>
          <a:bodyPr wrap="square">
            <a:spAutoFit/>
          </a:bodyPr>
          <a:lstStyle/>
          <a:p>
            <a:r>
              <a:rPr lang="es-DO" sz="2800" b="1" dirty="0">
                <a:solidFill>
                  <a:schemeClr val="bg1"/>
                </a:solidFill>
                <a:latin typeface="Cambria" panose="02040503050406030204" pitchFamily="18" charset="0"/>
              </a:rPr>
              <a:t>T</a:t>
            </a:r>
            <a:r>
              <a:rPr lang="es-DO" sz="2800" b="1" i="0" dirty="0">
                <a:solidFill>
                  <a:schemeClr val="bg1"/>
                </a:solidFill>
                <a:effectLst/>
                <a:latin typeface="Cambria" panose="02040503050406030204" pitchFamily="18" charset="0"/>
              </a:rPr>
              <a:t>erlipresina</a:t>
            </a:r>
            <a:r>
              <a:rPr lang="es-DO" sz="2800" b="0" i="0" dirty="0">
                <a:solidFill>
                  <a:schemeClr val="bg1"/>
                </a:solidFill>
                <a:effectLst/>
                <a:latin typeface="Cambria" panose="02040503050406030204" pitchFamily="18" charset="0"/>
              </a:rPr>
              <a:t>, un análogo de vasopresina de acción prolongada con actividad predominante en el receptor V1. </a:t>
            </a:r>
          </a:p>
          <a:p>
            <a:r>
              <a:rPr lang="es-DO" sz="2800" b="0" i="0" dirty="0">
                <a:solidFill>
                  <a:schemeClr val="bg1"/>
                </a:solidFill>
                <a:effectLst/>
                <a:latin typeface="Cambria" panose="02040503050406030204" pitchFamily="18" charset="0"/>
              </a:rPr>
              <a:t>En comparación con la norepinefrina, la terlipresina redujo significativamente los requerimientos de catecolaminas y condujo a menos eventos de hipotensión de rebote, sin aumentar los niveles de bilirrubina </a:t>
            </a:r>
            <a:endParaRPr lang="es-DO" sz="2800" dirty="0">
              <a:solidFill>
                <a:schemeClr val="bg1"/>
              </a:solidFill>
            </a:endParaRPr>
          </a:p>
        </p:txBody>
      </p:sp>
      <p:sp>
        <p:nvSpPr>
          <p:cNvPr id="5" name="CuadroTexto 4">
            <a:extLst>
              <a:ext uri="{FF2B5EF4-FFF2-40B4-BE49-F238E27FC236}">
                <a16:creationId xmlns:a16="http://schemas.microsoft.com/office/drawing/2014/main" id="{61767009-F6C5-899A-93F0-8764AFDF7BCB}"/>
              </a:ext>
            </a:extLst>
          </p:cNvPr>
          <p:cNvSpPr txBox="1"/>
          <p:nvPr/>
        </p:nvSpPr>
        <p:spPr>
          <a:xfrm>
            <a:off x="685800" y="5429161"/>
            <a:ext cx="11158538" cy="584775"/>
          </a:xfrm>
          <a:prstGeom prst="rect">
            <a:avLst/>
          </a:prstGeom>
          <a:noFill/>
        </p:spPr>
        <p:txBody>
          <a:bodyPr wrap="square">
            <a:spAutoFit/>
          </a:bodyPr>
          <a:lstStyle/>
          <a:p>
            <a:r>
              <a:rPr lang="es-DO" sz="1600" b="0" i="0" dirty="0">
                <a:solidFill>
                  <a:schemeClr val="bg1"/>
                </a:solidFill>
                <a:effectLst/>
                <a:latin typeface="Cambria" panose="02040503050406030204" pitchFamily="18" charset="0"/>
              </a:rPr>
              <a:t>Morelli A, Ertmer C, Rehberg S, Lange M, Orecchioni A, Cecchini V, et al. Infusión continua de terlipresina versus vasopresina en el shock séptico (TERLIVAP): un estudio piloto aleatorizado y controlado. Crit Care. 2009;13:R130. </a:t>
            </a:r>
            <a:endParaRPr lang="es-DO" sz="1600" dirty="0">
              <a:solidFill>
                <a:schemeClr val="bg1"/>
              </a:solidFill>
            </a:endParaRPr>
          </a:p>
        </p:txBody>
      </p:sp>
    </p:spTree>
    <p:extLst>
      <p:ext uri="{BB962C8B-B14F-4D97-AF65-F5344CB8AC3E}">
        <p14:creationId xmlns:p14="http://schemas.microsoft.com/office/powerpoint/2010/main" val="4265824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42A9D2-56B4-B4AF-0B87-D7799D5A04B5}"/>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3E811C82-9251-F184-02E1-1B0933FEB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16E1ADC3-FEEA-05FC-FEE3-4DFF8733241E}"/>
              </a:ext>
            </a:extLst>
          </p:cNvPr>
          <p:cNvSpPr txBox="1"/>
          <p:nvPr/>
        </p:nvSpPr>
        <p:spPr>
          <a:xfrm>
            <a:off x="1160859" y="1015837"/>
            <a:ext cx="10472738" cy="4644861"/>
          </a:xfrm>
          <a:prstGeom prst="rect">
            <a:avLst/>
          </a:prstGeom>
          <a:noFill/>
        </p:spPr>
        <p:txBody>
          <a:bodyPr wrap="square">
            <a:spAutoFit/>
          </a:bodyPr>
          <a:lstStyle/>
          <a:p>
            <a:pPr algn="l">
              <a:lnSpc>
                <a:spcPts val="2250"/>
              </a:lnSpc>
              <a:buNone/>
            </a:pPr>
            <a:r>
              <a:rPr lang="es-DO" sz="4000" b="0" i="0" dirty="0">
                <a:solidFill>
                  <a:schemeClr val="bg1"/>
                </a:solidFill>
                <a:effectLst/>
                <a:latin typeface="Source Sans Pro Web"/>
              </a:rPr>
              <a:t>Una visión crítica de las recomendaciones</a:t>
            </a:r>
          </a:p>
          <a:p>
            <a:pPr algn="l">
              <a:spcBef>
                <a:spcPts val="2250"/>
              </a:spcBef>
              <a:buNone/>
            </a:pPr>
            <a:r>
              <a:rPr lang="es-DO" sz="2800" b="0" i="0" dirty="0">
                <a:solidFill>
                  <a:schemeClr val="bg1"/>
                </a:solidFill>
                <a:effectLst/>
                <a:latin typeface="Cambria" panose="02040503050406030204" pitchFamily="18" charset="0"/>
              </a:rPr>
              <a:t>Se deben abordar dos recomendaciones. </a:t>
            </a:r>
          </a:p>
          <a:p>
            <a:pPr algn="l">
              <a:spcBef>
                <a:spcPts val="2250"/>
              </a:spcBef>
              <a:buNone/>
            </a:pPr>
            <a:r>
              <a:rPr lang="es-DO" sz="2800" b="0" i="0" dirty="0">
                <a:solidFill>
                  <a:schemeClr val="bg1"/>
                </a:solidFill>
                <a:effectLst/>
                <a:latin typeface="Cambria" panose="02040503050406030204" pitchFamily="18" charset="0"/>
              </a:rPr>
              <a:t>La primera recomendación se refiere al uso de epinefrina como agente de segunda línea</a:t>
            </a:r>
          </a:p>
          <a:p>
            <a:pPr algn="l">
              <a:spcBef>
                <a:spcPts val="2250"/>
              </a:spcBef>
              <a:buNone/>
            </a:pPr>
            <a:r>
              <a:rPr lang="es-DO" sz="2800" dirty="0">
                <a:solidFill>
                  <a:schemeClr val="bg1"/>
                </a:solidFill>
                <a:latin typeface="Cambria" panose="02040503050406030204" pitchFamily="18" charset="0"/>
              </a:rPr>
              <a:t>L</a:t>
            </a:r>
            <a:r>
              <a:rPr lang="es-DO" sz="2800" b="0" i="0" dirty="0">
                <a:solidFill>
                  <a:schemeClr val="bg1"/>
                </a:solidFill>
                <a:effectLst/>
                <a:latin typeface="Cambria" panose="02040503050406030204" pitchFamily="18" charset="0"/>
              </a:rPr>
              <a:t>a segunda al uso de dopamina en pacientes altamente seleccionados. </a:t>
            </a:r>
          </a:p>
          <a:p>
            <a:pPr algn="l">
              <a:spcBef>
                <a:spcPts val="2250"/>
              </a:spcBef>
              <a:buNone/>
            </a:pPr>
            <a:r>
              <a:rPr lang="es-DO" sz="2000" b="0" i="0" dirty="0">
                <a:solidFill>
                  <a:schemeClr val="bg1"/>
                </a:solidFill>
                <a:effectLst/>
                <a:latin typeface="Cambria" panose="02040503050406030204" pitchFamily="18" charset="0"/>
              </a:rPr>
              <a:t>Se debe discutir la relevancia del uso de epinefrina en asociación con norepinefrina ya que </a:t>
            </a:r>
            <a:r>
              <a:rPr lang="es-DO" sz="2000" dirty="0">
                <a:solidFill>
                  <a:schemeClr val="bg1"/>
                </a:solidFill>
                <a:latin typeface="Cambria" panose="02040503050406030204" pitchFamily="18" charset="0"/>
              </a:rPr>
              <a:t>a </a:t>
            </a:r>
            <a:r>
              <a:rPr lang="es-DO" sz="2000" b="0" i="0" dirty="0">
                <a:solidFill>
                  <a:schemeClr val="bg1"/>
                </a:solidFill>
                <a:effectLst/>
                <a:latin typeface="Cambria" panose="02040503050406030204" pitchFamily="18" charset="0"/>
              </a:rPr>
              <a:t>la epinefrina aumenta notablemente los niveles de lactato y, por lo tanto, puede impedir el uso del aclaramiento de lactato para guiar la reanimación </a:t>
            </a:r>
          </a:p>
        </p:txBody>
      </p:sp>
      <p:sp>
        <p:nvSpPr>
          <p:cNvPr id="5" name="CuadroTexto 4">
            <a:extLst>
              <a:ext uri="{FF2B5EF4-FFF2-40B4-BE49-F238E27FC236}">
                <a16:creationId xmlns:a16="http://schemas.microsoft.com/office/drawing/2014/main" id="{E72D30C2-A82B-886D-47D6-3F090D9C4ADF}"/>
              </a:ext>
            </a:extLst>
          </p:cNvPr>
          <p:cNvSpPr txBox="1"/>
          <p:nvPr/>
        </p:nvSpPr>
        <p:spPr>
          <a:xfrm>
            <a:off x="1160859" y="6069012"/>
            <a:ext cx="10979944" cy="461665"/>
          </a:xfrm>
          <a:prstGeom prst="rect">
            <a:avLst/>
          </a:prstGeom>
          <a:noFill/>
        </p:spPr>
        <p:txBody>
          <a:bodyPr wrap="square">
            <a:spAutoFit/>
          </a:bodyPr>
          <a:lstStyle/>
          <a:p>
            <a:r>
              <a:rPr lang="es-DO" sz="1200" b="0" i="0" dirty="0">
                <a:solidFill>
                  <a:schemeClr val="bg1"/>
                </a:solidFill>
                <a:effectLst/>
                <a:latin typeface="Cambria" panose="02040503050406030204" pitchFamily="18" charset="0"/>
              </a:rPr>
              <a:t>Levy B, Bollaert PE, Charpentier C, Nace L, Audibert G, Bauer P, et al. Comparación de noradrenalina y dobutamina con epinefrina para la hemodinámica, el metabolismo del lactato y las variables tonométricas gástricas en el shock séptico: un estudio prospectivo y aleatorizado. Intensive Care Med. 1997;23:282–287. </a:t>
            </a:r>
            <a:endParaRPr lang="es-DO" sz="1200" dirty="0">
              <a:solidFill>
                <a:schemeClr val="bg1"/>
              </a:solidFill>
            </a:endParaRPr>
          </a:p>
        </p:txBody>
      </p:sp>
    </p:spTree>
    <p:extLst>
      <p:ext uri="{BB962C8B-B14F-4D97-AF65-F5344CB8AC3E}">
        <p14:creationId xmlns:p14="http://schemas.microsoft.com/office/powerpoint/2010/main" val="2688990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AD8CC4-475C-ECF0-7208-EF901A918416}"/>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DC81355D-7AD0-5D93-ADA7-0A5F11B32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33A12538-EE9A-E034-2430-349843073AA0}"/>
              </a:ext>
            </a:extLst>
          </p:cNvPr>
          <p:cNvSpPr txBox="1"/>
          <p:nvPr/>
        </p:nvSpPr>
        <p:spPr>
          <a:xfrm>
            <a:off x="707230" y="1041286"/>
            <a:ext cx="11008519" cy="4372992"/>
          </a:xfrm>
          <a:prstGeom prst="rect">
            <a:avLst/>
          </a:prstGeom>
          <a:noFill/>
        </p:spPr>
        <p:txBody>
          <a:bodyPr wrap="square">
            <a:spAutoFit/>
          </a:bodyPr>
          <a:lstStyle/>
          <a:p>
            <a:pPr algn="l">
              <a:lnSpc>
                <a:spcPts val="2250"/>
              </a:lnSpc>
              <a:buNone/>
            </a:pPr>
            <a:r>
              <a:rPr lang="es-DO" sz="4000" b="1" i="0" dirty="0">
                <a:solidFill>
                  <a:schemeClr val="bg1"/>
                </a:solidFill>
                <a:effectLst/>
                <a:latin typeface="Source Sans Pro Web"/>
              </a:rPr>
              <a:t>Selepresina, </a:t>
            </a:r>
          </a:p>
          <a:p>
            <a:pPr algn="l">
              <a:lnSpc>
                <a:spcPts val="2250"/>
              </a:lnSpc>
              <a:buNone/>
            </a:pPr>
            <a:endParaRPr lang="es-DO" sz="4000" b="1" i="0" dirty="0">
              <a:solidFill>
                <a:schemeClr val="bg1"/>
              </a:solidFill>
              <a:effectLst/>
              <a:latin typeface="Source Sans Pro Web"/>
            </a:endParaRPr>
          </a:p>
          <a:p>
            <a:pPr algn="l">
              <a:lnSpc>
                <a:spcPts val="2250"/>
              </a:lnSpc>
              <a:buNone/>
            </a:pPr>
            <a:r>
              <a:rPr lang="es-DO" sz="3200" b="1" i="0" dirty="0">
                <a:solidFill>
                  <a:schemeClr val="bg1"/>
                </a:solidFill>
                <a:effectLst/>
                <a:latin typeface="Source Sans Pro Web"/>
              </a:rPr>
              <a:t>¿un agonista mejorado del receptor de vasopresina?</a:t>
            </a:r>
          </a:p>
          <a:p>
            <a:pPr algn="l">
              <a:spcBef>
                <a:spcPts val="2250"/>
              </a:spcBef>
              <a:buNone/>
            </a:pPr>
            <a:r>
              <a:rPr lang="es-DO" sz="2400" b="0" i="0" dirty="0">
                <a:solidFill>
                  <a:schemeClr val="bg1"/>
                </a:solidFill>
                <a:effectLst/>
                <a:latin typeface="Cambria" panose="02040503050406030204" pitchFamily="18" charset="0"/>
              </a:rPr>
              <a:t>Receptores V1a, V1b y V2</a:t>
            </a:r>
            <a:endParaRPr lang="es-DO" sz="2400" dirty="0">
              <a:solidFill>
                <a:schemeClr val="bg1"/>
              </a:solidFill>
              <a:latin typeface="Cambria" panose="02040503050406030204" pitchFamily="18" charset="0"/>
            </a:endParaRPr>
          </a:p>
          <a:p>
            <a:pPr algn="l">
              <a:spcBef>
                <a:spcPts val="2250"/>
              </a:spcBef>
              <a:buNone/>
            </a:pPr>
            <a:r>
              <a:rPr lang="es-DO" sz="2400" dirty="0">
                <a:solidFill>
                  <a:schemeClr val="bg1"/>
                </a:solidFill>
                <a:latin typeface="Cambria" panose="02040503050406030204" pitchFamily="18" charset="0"/>
              </a:rPr>
              <a:t>Vasopresina p</a:t>
            </a:r>
            <a:r>
              <a:rPr lang="es-DO" sz="2400" b="0" i="0" dirty="0">
                <a:solidFill>
                  <a:schemeClr val="bg1"/>
                </a:solidFill>
                <a:effectLst/>
                <a:latin typeface="Cambria" panose="02040503050406030204" pitchFamily="18" charset="0"/>
              </a:rPr>
              <a:t>uede tener efectos secundarios indeseables graves a través de la estimulación V2 (acumulación de líquido, trombosis microvascular, vasodilatación) </a:t>
            </a:r>
            <a:endParaRPr lang="es-DO" sz="2400" dirty="0">
              <a:solidFill>
                <a:schemeClr val="bg1"/>
              </a:solidFill>
              <a:latin typeface="Cambria" panose="02040503050406030204" pitchFamily="18" charset="0"/>
            </a:endParaRPr>
          </a:p>
          <a:p>
            <a:pPr algn="l">
              <a:spcBef>
                <a:spcPts val="2250"/>
              </a:spcBef>
              <a:buNone/>
            </a:pPr>
            <a:r>
              <a:rPr lang="es-DO" sz="2400" dirty="0">
                <a:solidFill>
                  <a:schemeClr val="bg1"/>
                </a:solidFill>
                <a:latin typeface="Cambria" panose="02040503050406030204" pitchFamily="18" charset="0"/>
              </a:rPr>
              <a:t>A</a:t>
            </a:r>
            <a:r>
              <a:rPr lang="es-DO" sz="2400" b="0" i="0" dirty="0">
                <a:solidFill>
                  <a:schemeClr val="bg1"/>
                </a:solidFill>
                <a:effectLst/>
                <a:latin typeface="Cambria" panose="02040503050406030204" pitchFamily="18" charset="0"/>
              </a:rPr>
              <a:t>gonista selectivo del receptor V1a de acción corta, puede superar estas desventajas </a:t>
            </a:r>
            <a:endParaRPr lang="es-DO" sz="2400" dirty="0">
              <a:solidFill>
                <a:schemeClr val="bg1"/>
              </a:solidFill>
              <a:latin typeface="Cambria" panose="02040503050406030204" pitchFamily="18" charset="0"/>
            </a:endParaRPr>
          </a:p>
          <a:p>
            <a:pPr algn="l">
              <a:spcBef>
                <a:spcPts val="2250"/>
              </a:spcBef>
              <a:buNone/>
            </a:pPr>
            <a:r>
              <a:rPr lang="es-DO" sz="2400" b="0" i="0" dirty="0">
                <a:solidFill>
                  <a:schemeClr val="bg1"/>
                </a:solidFill>
                <a:effectLst/>
                <a:latin typeface="Cambria" panose="02040503050406030204" pitchFamily="18" charset="0"/>
              </a:rPr>
              <a:t>No induce la liberación del factor procoagulante Willebrand </a:t>
            </a:r>
            <a:endParaRPr lang="es-DO" sz="2800" b="0" i="0" dirty="0">
              <a:solidFill>
                <a:schemeClr val="bg1"/>
              </a:solidFill>
              <a:effectLst/>
              <a:latin typeface="Cambria" panose="02040503050406030204" pitchFamily="18" charset="0"/>
            </a:endParaRPr>
          </a:p>
        </p:txBody>
      </p:sp>
      <p:sp>
        <p:nvSpPr>
          <p:cNvPr id="5" name="CuadroTexto 4">
            <a:extLst>
              <a:ext uri="{FF2B5EF4-FFF2-40B4-BE49-F238E27FC236}">
                <a16:creationId xmlns:a16="http://schemas.microsoft.com/office/drawing/2014/main" id="{3F722F6B-B52A-E95A-7927-E1259747FAB9}"/>
              </a:ext>
            </a:extLst>
          </p:cNvPr>
          <p:cNvSpPr txBox="1"/>
          <p:nvPr/>
        </p:nvSpPr>
        <p:spPr>
          <a:xfrm>
            <a:off x="707230" y="5612744"/>
            <a:ext cx="11308558" cy="1384995"/>
          </a:xfrm>
          <a:prstGeom prst="rect">
            <a:avLst/>
          </a:prstGeom>
          <a:noFill/>
        </p:spPr>
        <p:txBody>
          <a:bodyPr wrap="square">
            <a:spAutoFit/>
          </a:bodyPr>
          <a:lstStyle/>
          <a:p>
            <a:r>
              <a:rPr lang="es-DO" sz="1200" b="0" i="0" dirty="0">
                <a:solidFill>
                  <a:schemeClr val="bg1"/>
                </a:solidFill>
                <a:effectLst/>
                <a:latin typeface="Cambria" panose="02040503050406030204" pitchFamily="18" charset="0"/>
              </a:rPr>
              <a:t>Marks JA, Pascual JL. Selepresina en shock séptico: ¿Agudización de los efectos de la vasopresina en la VASST? Crit Care Med. 2014;42:1747–1748. </a:t>
            </a:r>
          </a:p>
          <a:p>
            <a:r>
              <a:rPr lang="es-DO" sz="1200" dirty="0">
                <a:solidFill>
                  <a:schemeClr val="bg1"/>
                </a:solidFill>
              </a:rPr>
              <a:t>O'Callaghan DJ, Gordon AC. ¿Qué novedades hay en vasopresina? Intensive Care Med. 2015;41:2177–2179. </a:t>
            </a:r>
          </a:p>
          <a:p>
            <a:r>
              <a:rPr lang="es-DO" sz="1200" dirty="0">
                <a:solidFill>
                  <a:schemeClr val="bg1"/>
                </a:solidFill>
              </a:rPr>
              <a:t>Rehberg S, Enkhbaatar P, Rehberg J, La E, Ferdyan N, Qi S, et al. A diferencia de la vasopresina arginina, el agonista selectivo del receptor V1a FE 202158 no produce efectos procoagulantes al liberar el factor de von Willebrand. Crit Care Med. 2012;40:1957–1960. </a:t>
            </a:r>
          </a:p>
          <a:p>
            <a:r>
              <a:rPr lang="es-DO" sz="1200" dirty="0">
                <a:solidFill>
                  <a:schemeClr val="bg1"/>
                </a:solidFill>
              </a:rPr>
              <a:t>.Maybauer MO, Maybauer DM, Enkhbaatar P, Laporte R, Wisniewska H, ​​Traber LD, et al. El agonista selectivo del receptor de vasopresina tipo 1a, selepresina (FE 202158), bloquea la fuga vascular en la sepsis grave ovina. Crit Care Med. 2014;42:e525–e533. </a:t>
            </a:r>
          </a:p>
          <a:p>
            <a:endParaRPr lang="es-DO" sz="1200" dirty="0">
              <a:solidFill>
                <a:schemeClr val="bg1"/>
              </a:solidFill>
            </a:endParaRPr>
          </a:p>
        </p:txBody>
      </p:sp>
    </p:spTree>
    <p:extLst>
      <p:ext uri="{BB962C8B-B14F-4D97-AF65-F5344CB8AC3E}">
        <p14:creationId xmlns:p14="http://schemas.microsoft.com/office/powerpoint/2010/main" val="1750868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164AEA-0CA4-15BA-3363-0BDBAB44BE96}"/>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BA9B5286-F382-00C4-F8DF-B778BF027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20288464-B246-1B90-AF09-1E6E1524AD7D}"/>
              </a:ext>
            </a:extLst>
          </p:cNvPr>
          <p:cNvSpPr txBox="1"/>
          <p:nvPr/>
        </p:nvSpPr>
        <p:spPr>
          <a:xfrm>
            <a:off x="463153" y="1169195"/>
            <a:ext cx="11265694" cy="3721532"/>
          </a:xfrm>
          <a:prstGeom prst="rect">
            <a:avLst/>
          </a:prstGeom>
          <a:noFill/>
        </p:spPr>
        <p:txBody>
          <a:bodyPr wrap="square">
            <a:spAutoFit/>
          </a:bodyPr>
          <a:lstStyle/>
          <a:p>
            <a:pPr algn="l">
              <a:lnSpc>
                <a:spcPts val="2250"/>
              </a:lnSpc>
              <a:buNone/>
            </a:pPr>
            <a:r>
              <a:rPr lang="es-DO" sz="3600" b="1" i="0" dirty="0">
                <a:solidFill>
                  <a:schemeClr val="bg1"/>
                </a:solidFill>
                <a:effectLst/>
                <a:latin typeface="Source Sans Pro Web"/>
              </a:rPr>
              <a:t>Angiotensina II</a:t>
            </a:r>
          </a:p>
          <a:p>
            <a:pPr algn="l">
              <a:spcBef>
                <a:spcPts val="2250"/>
              </a:spcBef>
              <a:buNone/>
            </a:pPr>
            <a:r>
              <a:rPr lang="es-DO" sz="2000" b="0" i="0" dirty="0">
                <a:solidFill>
                  <a:schemeClr val="bg1"/>
                </a:solidFill>
                <a:effectLst/>
                <a:latin typeface="Cambria" panose="02040503050406030204" pitchFamily="18" charset="0"/>
              </a:rPr>
              <a:t>La activación del sistema renina-angiotensina-aldosterona conduce a la producción de angiotensina II </a:t>
            </a:r>
          </a:p>
          <a:p>
            <a:pPr algn="l">
              <a:spcBef>
                <a:spcPts val="2250"/>
              </a:spcBef>
              <a:buNone/>
            </a:pPr>
            <a:r>
              <a:rPr lang="es-DO" sz="2000" b="0" i="0" dirty="0">
                <a:solidFill>
                  <a:schemeClr val="bg1"/>
                </a:solidFill>
                <a:effectLst/>
                <a:latin typeface="Cambria" panose="02040503050406030204" pitchFamily="18" charset="0"/>
              </a:rPr>
              <a:t>La angiotensina II actúa uniéndose a GPCR específicos, concretamente AT1 y AT2 </a:t>
            </a:r>
            <a:endParaRPr lang="es-DO" sz="2000" dirty="0">
              <a:solidFill>
                <a:schemeClr val="bg1"/>
              </a:solidFill>
              <a:latin typeface="Cambria" panose="02040503050406030204" pitchFamily="18" charset="0"/>
            </a:endParaRPr>
          </a:p>
          <a:p>
            <a:pPr algn="l">
              <a:spcBef>
                <a:spcPts val="2250"/>
              </a:spcBef>
              <a:buNone/>
            </a:pPr>
            <a:r>
              <a:rPr lang="es-DO" sz="2000" b="0" i="0" dirty="0">
                <a:solidFill>
                  <a:schemeClr val="bg1"/>
                </a:solidFill>
                <a:effectLst/>
                <a:latin typeface="Cambria" panose="02040503050406030204" pitchFamily="18" charset="0"/>
              </a:rPr>
              <a:t> Los principales efectos hemodinámicos mediados por la activación del receptor AT1 incluyen vasoconstricción, secreción de aldosterona, liberación de vasopresina y remodelación cardíaca. </a:t>
            </a:r>
          </a:p>
          <a:p>
            <a:pPr algn="l">
              <a:spcBef>
                <a:spcPts val="2250"/>
              </a:spcBef>
              <a:buNone/>
            </a:pPr>
            <a:r>
              <a:rPr lang="es-DO" sz="2000" b="0" i="0" dirty="0">
                <a:solidFill>
                  <a:schemeClr val="bg1"/>
                </a:solidFill>
                <a:effectLst/>
                <a:latin typeface="Cambria" panose="02040503050406030204" pitchFamily="18" charset="0"/>
              </a:rPr>
              <a:t>En el estudio ATHOS-3, los pacientes con shock vasodilatador que recibían más de 0,2 </a:t>
            </a:r>
            <a:r>
              <a:rPr lang="el-GR" sz="2000" b="0" i="0" dirty="0">
                <a:solidFill>
                  <a:schemeClr val="bg1"/>
                </a:solidFill>
                <a:effectLst/>
                <a:latin typeface="Cambria" panose="02040503050406030204" pitchFamily="18" charset="0"/>
              </a:rPr>
              <a:t>μ</a:t>
            </a:r>
            <a:r>
              <a:rPr lang="es-DO" sz="2000" b="0" i="0" dirty="0">
                <a:solidFill>
                  <a:schemeClr val="bg1"/>
                </a:solidFill>
                <a:effectLst/>
                <a:latin typeface="Cambria" panose="02040503050406030204" pitchFamily="18" charset="0"/>
              </a:rPr>
              <a:t>g.kg </a:t>
            </a:r>
            <a:r>
              <a:rPr lang="es-DO" sz="2000" b="0" i="0" baseline="30000" dirty="0">
                <a:solidFill>
                  <a:schemeClr val="bg1"/>
                </a:solidFill>
                <a:effectLst/>
                <a:latin typeface="Cambria" panose="02040503050406030204" pitchFamily="18" charset="0"/>
              </a:rPr>
              <a:t>−1</a:t>
            </a:r>
            <a:r>
              <a:rPr lang="es-DO" sz="2000" b="0" i="0" dirty="0">
                <a:solidFill>
                  <a:schemeClr val="bg1"/>
                </a:solidFill>
                <a:effectLst/>
                <a:latin typeface="Cambria" panose="02040503050406030204" pitchFamily="18" charset="0"/>
              </a:rPr>
              <a:t> .min </a:t>
            </a:r>
            <a:r>
              <a:rPr lang="es-DO" sz="2000" b="0" i="0" baseline="30000" dirty="0">
                <a:solidFill>
                  <a:schemeClr val="bg1"/>
                </a:solidFill>
                <a:effectLst/>
                <a:latin typeface="Cambria" panose="02040503050406030204" pitchFamily="18" charset="0"/>
              </a:rPr>
              <a:t>−1</a:t>
            </a:r>
            <a:r>
              <a:rPr lang="es-DO" sz="2000" b="0" i="0" dirty="0">
                <a:solidFill>
                  <a:schemeClr val="bg1"/>
                </a:solidFill>
                <a:effectLst/>
                <a:latin typeface="Cambria" panose="02040503050406030204" pitchFamily="18" charset="0"/>
              </a:rPr>
              <a:t> de norepinefrina o la dosis equivalente de otro vasopresor fueron asignados a recibir infusiones de angiotensina II o placebo </a:t>
            </a:r>
          </a:p>
        </p:txBody>
      </p:sp>
      <p:sp>
        <p:nvSpPr>
          <p:cNvPr id="5" name="CuadroTexto 4">
            <a:extLst>
              <a:ext uri="{FF2B5EF4-FFF2-40B4-BE49-F238E27FC236}">
                <a16:creationId xmlns:a16="http://schemas.microsoft.com/office/drawing/2014/main" id="{BABC302E-D1FE-3DB3-EE94-C1527E3EED3D}"/>
              </a:ext>
            </a:extLst>
          </p:cNvPr>
          <p:cNvSpPr txBox="1"/>
          <p:nvPr/>
        </p:nvSpPr>
        <p:spPr>
          <a:xfrm>
            <a:off x="463153" y="5511633"/>
            <a:ext cx="11466910" cy="830997"/>
          </a:xfrm>
          <a:prstGeom prst="rect">
            <a:avLst/>
          </a:prstGeom>
          <a:noFill/>
        </p:spPr>
        <p:txBody>
          <a:bodyPr wrap="square">
            <a:spAutoFit/>
          </a:bodyPr>
          <a:lstStyle/>
          <a:p>
            <a:pPr algn="l"/>
            <a:r>
              <a:rPr lang="es-DO" sz="1200" b="0" i="0" dirty="0">
                <a:solidFill>
                  <a:schemeClr val="bg1"/>
                </a:solidFill>
                <a:effectLst/>
                <a:latin typeface="Cambria" panose="02040503050406030204" pitchFamily="18" charset="0"/>
              </a:rPr>
              <a:t>Persson PB. Renina: origen, secreción y síntesis. J Physiol. 2003;552:667–671. doi: 10.1113/jphysiol.2003.049890. </a:t>
            </a:r>
            <a:endParaRPr lang="es-DO" sz="1200" dirty="0">
              <a:solidFill>
                <a:schemeClr val="bg1"/>
              </a:solidFill>
              <a:latin typeface="Cambria" panose="02040503050406030204" pitchFamily="18" charset="0"/>
            </a:endParaRPr>
          </a:p>
          <a:p>
            <a:pPr algn="l"/>
            <a:r>
              <a:rPr lang="es-DO" sz="1200" b="0" i="0" dirty="0">
                <a:solidFill>
                  <a:schemeClr val="bg1"/>
                </a:solidFill>
                <a:effectLst/>
                <a:latin typeface="Cambria" panose="02040503050406030204" pitchFamily="18" charset="0"/>
              </a:rPr>
              <a:t>Zhuo JL, Li XC. Nuevas perspectivas sobre el sistema renina-angiotensina intrarrenal: enfoque en la angiotensina II intracrina/intracelular. Peptides. 2011;32:1551–1565. </a:t>
            </a:r>
          </a:p>
          <a:p>
            <a:pPr algn="l"/>
            <a:r>
              <a:rPr lang="es-DO" sz="1200" b="0" i="0" dirty="0">
                <a:solidFill>
                  <a:schemeClr val="bg1"/>
                </a:solidFill>
                <a:effectLst/>
                <a:latin typeface="Cambria" panose="02040503050406030204" pitchFamily="18" charset="0"/>
              </a:rPr>
              <a:t>.Antonucci E, Gleeson PJ, Annoni F, Agosta S, Orlando S, Taccone FS, et al. Angiotensina II en shock séptico refractario. Choque. 2017;47:560–566. </a:t>
            </a:r>
          </a:p>
          <a:p>
            <a:pPr algn="l"/>
            <a:r>
              <a:rPr lang="es-DO" sz="1200" b="0" i="0" dirty="0">
                <a:solidFill>
                  <a:schemeClr val="bg1"/>
                </a:solidFill>
                <a:effectLst/>
                <a:latin typeface="Cambria" panose="02040503050406030204" pitchFamily="18" charset="0"/>
              </a:rPr>
              <a:t>Khanna A, English SW, Wang XS, Ham K, Tumlin J, Szerlip H, et al. Angiotensina II para el tratamiento del shock vasodilatador. N Engl J Med. 2017;377:419430.</a:t>
            </a:r>
          </a:p>
        </p:txBody>
      </p:sp>
    </p:spTree>
    <p:extLst>
      <p:ext uri="{BB962C8B-B14F-4D97-AF65-F5344CB8AC3E}">
        <p14:creationId xmlns:p14="http://schemas.microsoft.com/office/powerpoint/2010/main" val="2374790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1A3E195-4ECA-4300-1C8B-36CCB47E4185}"/>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DA461879-6B66-1CA0-22F4-A119ACAAF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4FA39788-7D7C-ED38-24F0-45BEC9A332BE}"/>
              </a:ext>
            </a:extLst>
          </p:cNvPr>
          <p:cNvSpPr txBox="1"/>
          <p:nvPr/>
        </p:nvSpPr>
        <p:spPr>
          <a:xfrm>
            <a:off x="635792" y="1055572"/>
            <a:ext cx="10865645" cy="4891083"/>
          </a:xfrm>
          <a:prstGeom prst="rect">
            <a:avLst/>
          </a:prstGeom>
          <a:noFill/>
        </p:spPr>
        <p:txBody>
          <a:bodyPr wrap="square">
            <a:spAutoFit/>
          </a:bodyPr>
          <a:lstStyle/>
          <a:p>
            <a:pPr algn="l">
              <a:lnSpc>
                <a:spcPts val="2250"/>
              </a:lnSpc>
              <a:buNone/>
            </a:pPr>
            <a:r>
              <a:rPr lang="es-DO" sz="3600" b="1" i="0" dirty="0">
                <a:solidFill>
                  <a:schemeClr val="bg1"/>
                </a:solidFill>
                <a:effectLst/>
                <a:latin typeface="Source Sans Pro Web"/>
              </a:rPr>
              <a:t>Azul de metileno</a:t>
            </a:r>
          </a:p>
          <a:p>
            <a:pPr algn="l">
              <a:spcBef>
                <a:spcPts val="2250"/>
              </a:spcBef>
              <a:buNone/>
            </a:pPr>
            <a:r>
              <a:rPr lang="es-DO" sz="2400" b="0" i="0" dirty="0">
                <a:solidFill>
                  <a:schemeClr val="bg1"/>
                </a:solidFill>
                <a:effectLst/>
                <a:latin typeface="Cambria" panose="02040503050406030204" pitchFamily="18" charset="0"/>
              </a:rPr>
              <a:t>La inhibición de la producción y actividad excesivas tanto de NO como de cGMP puede ser crítica en el tratamiento del choque vasodilatador refractario que ocurre en pacientes con bypass cardíaco, choque séptico, envenenamiento y anafilaxia. </a:t>
            </a:r>
          </a:p>
          <a:p>
            <a:pPr algn="l">
              <a:spcBef>
                <a:spcPts val="2250"/>
              </a:spcBef>
              <a:buNone/>
            </a:pPr>
            <a:r>
              <a:rPr lang="es-DO" sz="2400" b="0" i="0" dirty="0">
                <a:solidFill>
                  <a:schemeClr val="bg1"/>
                </a:solidFill>
                <a:effectLst/>
                <a:latin typeface="Cambria" panose="02040503050406030204" pitchFamily="18" charset="0"/>
              </a:rPr>
              <a:t>El azul de metileno (MB) tiene varias acciones que pueden contrarrestar el efecto de la estimulación aumentada de NOS. </a:t>
            </a:r>
          </a:p>
          <a:p>
            <a:pPr algn="l">
              <a:spcBef>
                <a:spcPts val="2250"/>
              </a:spcBef>
              <a:buNone/>
            </a:pPr>
            <a:r>
              <a:rPr lang="es-DO" sz="2400" b="0" i="0" dirty="0">
                <a:solidFill>
                  <a:schemeClr val="bg1"/>
                </a:solidFill>
                <a:effectLst/>
                <a:latin typeface="Cambria" panose="02040503050406030204" pitchFamily="18" charset="0"/>
              </a:rPr>
              <a:t>Primero, puede antagonizar la actividad de NOS endotelial. </a:t>
            </a:r>
          </a:p>
          <a:p>
            <a:pPr algn="l">
              <a:spcBef>
                <a:spcPts val="2250"/>
              </a:spcBef>
              <a:buNone/>
            </a:pPr>
            <a:r>
              <a:rPr lang="es-DO" sz="2400" b="0" i="0" dirty="0">
                <a:solidFill>
                  <a:schemeClr val="bg1"/>
                </a:solidFill>
                <a:effectLst/>
                <a:latin typeface="Cambria" panose="02040503050406030204" pitchFamily="18" charset="0"/>
              </a:rPr>
              <a:t>Además, puede eliminar NO directamente e inhibir la actividad de la guanilato ciclasa </a:t>
            </a:r>
          </a:p>
        </p:txBody>
      </p:sp>
      <p:sp>
        <p:nvSpPr>
          <p:cNvPr id="5" name="CuadroTexto 4">
            <a:extLst>
              <a:ext uri="{FF2B5EF4-FFF2-40B4-BE49-F238E27FC236}">
                <a16:creationId xmlns:a16="http://schemas.microsoft.com/office/drawing/2014/main" id="{550604AB-FFB4-583E-61BB-3D088A220CAE}"/>
              </a:ext>
            </a:extLst>
          </p:cNvPr>
          <p:cNvSpPr txBox="1"/>
          <p:nvPr/>
        </p:nvSpPr>
        <p:spPr>
          <a:xfrm>
            <a:off x="635792" y="6202954"/>
            <a:ext cx="11622882" cy="307777"/>
          </a:xfrm>
          <a:prstGeom prst="rect">
            <a:avLst/>
          </a:prstGeom>
          <a:noFill/>
        </p:spPr>
        <p:txBody>
          <a:bodyPr wrap="square">
            <a:spAutoFit/>
          </a:bodyPr>
          <a:lstStyle/>
          <a:p>
            <a:r>
              <a:rPr lang="es-DO" sz="1400" b="0" i="0" dirty="0">
                <a:solidFill>
                  <a:schemeClr val="bg1"/>
                </a:solidFill>
                <a:effectLst/>
                <a:latin typeface="Cambria" panose="02040503050406030204" pitchFamily="18" charset="0"/>
              </a:rPr>
              <a:t>Hosseinian L, Weiner M, Levin MA, Fischer GW. Azul de metileno: ¿la solución mágica para la vasoplejía? Anesth Analg. 2016;122:194–201</a:t>
            </a:r>
            <a:endParaRPr lang="es-DO" sz="1400" dirty="0">
              <a:solidFill>
                <a:schemeClr val="bg1"/>
              </a:solidFill>
            </a:endParaRPr>
          </a:p>
        </p:txBody>
      </p:sp>
    </p:spTree>
    <p:extLst>
      <p:ext uri="{BB962C8B-B14F-4D97-AF65-F5344CB8AC3E}">
        <p14:creationId xmlns:p14="http://schemas.microsoft.com/office/powerpoint/2010/main" val="2151852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A89C3D-21A3-3D4D-5925-C8D7C6FF487C}"/>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CF8FCDF0-211B-BCFF-559A-EDF22255E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9504FE5B-8E2C-5BFB-F210-3C346026C80F}"/>
              </a:ext>
            </a:extLst>
          </p:cNvPr>
          <p:cNvSpPr txBox="1"/>
          <p:nvPr/>
        </p:nvSpPr>
        <p:spPr>
          <a:xfrm>
            <a:off x="578643" y="1162058"/>
            <a:ext cx="11408570" cy="4543423"/>
          </a:xfrm>
          <a:prstGeom prst="rect">
            <a:avLst/>
          </a:prstGeom>
          <a:noFill/>
        </p:spPr>
        <p:txBody>
          <a:bodyPr wrap="square">
            <a:spAutoFit/>
          </a:bodyPr>
          <a:lstStyle/>
          <a:p>
            <a:pPr algn="l">
              <a:lnSpc>
                <a:spcPts val="2250"/>
              </a:lnSpc>
              <a:buNone/>
            </a:pPr>
            <a:r>
              <a:rPr lang="es-DO" sz="3600" b="1" i="0" dirty="0">
                <a:solidFill>
                  <a:schemeClr val="bg1"/>
                </a:solidFill>
                <a:effectLst/>
                <a:latin typeface="Source Sans Pro Web"/>
              </a:rPr>
              <a:t>Posibles nuevas estrategias</a:t>
            </a:r>
          </a:p>
          <a:p>
            <a:pPr>
              <a:lnSpc>
                <a:spcPts val="2250"/>
              </a:lnSpc>
              <a:buNone/>
            </a:pPr>
            <a:endParaRPr lang="es-DO" sz="1600" b="1" dirty="0">
              <a:solidFill>
                <a:schemeClr val="bg1"/>
              </a:solidFill>
              <a:effectLst/>
              <a:latin typeface="Source Sans Pro Web"/>
            </a:endParaRPr>
          </a:p>
          <a:p>
            <a:pPr>
              <a:lnSpc>
                <a:spcPts val="2250"/>
              </a:lnSpc>
              <a:buNone/>
            </a:pPr>
            <a:endParaRPr lang="es-DO" sz="2400" b="1" dirty="0">
              <a:solidFill>
                <a:schemeClr val="bg1"/>
              </a:solidFill>
              <a:effectLst/>
              <a:latin typeface="Source Sans Pro Web"/>
            </a:endParaRPr>
          </a:p>
          <a:p>
            <a:pPr>
              <a:lnSpc>
                <a:spcPts val="2250"/>
              </a:lnSpc>
              <a:buNone/>
            </a:pPr>
            <a:r>
              <a:rPr lang="es-DO" sz="2400" b="1" dirty="0">
                <a:solidFill>
                  <a:schemeClr val="bg1"/>
                </a:solidFill>
                <a:effectLst/>
                <a:latin typeface="Source Sans Pro Web"/>
              </a:rPr>
              <a:t>Dosis muy altas de noradrenalina</a:t>
            </a:r>
          </a:p>
          <a:p>
            <a:endParaRPr lang="es-DO" sz="2400" b="1" dirty="0">
              <a:solidFill>
                <a:schemeClr val="bg1"/>
              </a:solidFill>
            </a:endParaRPr>
          </a:p>
          <a:p>
            <a:r>
              <a:rPr lang="es-DO" sz="2400" b="1" dirty="0">
                <a:solidFill>
                  <a:schemeClr val="bg1"/>
                </a:solidFill>
              </a:rPr>
              <a:t>Modulación del sistema simpático</a:t>
            </a:r>
          </a:p>
          <a:p>
            <a:r>
              <a:rPr lang="es-DO" sz="2400" dirty="0">
                <a:solidFill>
                  <a:schemeClr val="bg1"/>
                </a:solidFill>
              </a:rPr>
              <a:t>	Agonistas </a:t>
            </a:r>
            <a:r>
              <a:rPr lang="el-GR" sz="2400" dirty="0">
                <a:solidFill>
                  <a:schemeClr val="bg1"/>
                </a:solidFill>
              </a:rPr>
              <a:t>α2</a:t>
            </a:r>
            <a:r>
              <a:rPr lang="el-GR" sz="2400" baseline="-25000" dirty="0">
                <a:solidFill>
                  <a:schemeClr val="bg1"/>
                </a:solidFill>
              </a:rPr>
              <a:t>​</a:t>
            </a:r>
            <a:r>
              <a:rPr lang="en-US" sz="2400" baseline="-25000" dirty="0">
                <a:solidFill>
                  <a:schemeClr val="bg1"/>
                </a:solidFill>
              </a:rPr>
              <a:t>  </a:t>
            </a:r>
            <a:r>
              <a:rPr lang="el-GR" sz="2000" dirty="0">
                <a:solidFill>
                  <a:schemeClr val="bg1"/>
                </a:solidFill>
              </a:rPr>
              <a:t> </a:t>
            </a:r>
            <a:r>
              <a:rPr lang="es-DO" sz="2000" dirty="0">
                <a:solidFill>
                  <a:schemeClr val="bg1"/>
                </a:solidFill>
              </a:rPr>
              <a:t>como la </a:t>
            </a:r>
            <a:r>
              <a:rPr lang="es-DO" sz="2000" b="1" u="sng" dirty="0">
                <a:solidFill>
                  <a:schemeClr val="bg1"/>
                </a:solidFill>
              </a:rPr>
              <a:t>clonidina o dexmedetomidina</a:t>
            </a:r>
            <a:r>
              <a:rPr lang="es-DO" sz="2000" b="1" dirty="0">
                <a:solidFill>
                  <a:schemeClr val="bg1"/>
                </a:solidFill>
              </a:rPr>
              <a:t> </a:t>
            </a:r>
            <a:r>
              <a:rPr lang="es-DO" sz="2000" dirty="0">
                <a:solidFill>
                  <a:schemeClr val="bg1"/>
                </a:solidFill>
              </a:rPr>
              <a:t>(200 veces más 	potentes 	que la clonidina) actúan directamente en el locus coeruleus.</a:t>
            </a:r>
          </a:p>
          <a:p>
            <a:r>
              <a:rPr lang="es-DO" sz="2400" b="1" dirty="0">
                <a:solidFill>
                  <a:schemeClr val="bg1"/>
                </a:solidFill>
              </a:rPr>
              <a:t>Bloqueo selectivo </a:t>
            </a:r>
            <a:r>
              <a:rPr lang="el-GR" sz="2400" b="1" dirty="0">
                <a:solidFill>
                  <a:schemeClr val="bg1"/>
                </a:solidFill>
              </a:rPr>
              <a:t>β </a:t>
            </a:r>
            <a:r>
              <a:rPr lang="el-GR" sz="2400" b="1" baseline="-25000" dirty="0">
                <a:solidFill>
                  <a:schemeClr val="bg1"/>
                </a:solidFill>
              </a:rPr>
              <a:t>1</a:t>
            </a:r>
            <a:endParaRPr lang="el-GR" sz="2400" b="1" dirty="0">
              <a:solidFill>
                <a:schemeClr val="bg1"/>
              </a:solidFill>
            </a:endParaRPr>
          </a:p>
          <a:p>
            <a:r>
              <a:rPr lang="es-DO" sz="2000" dirty="0">
                <a:solidFill>
                  <a:schemeClr val="bg1"/>
                </a:solidFill>
              </a:rPr>
              <a:t>	 Morelli et al.  demostraron que el </a:t>
            </a:r>
            <a:r>
              <a:rPr lang="es-DO" sz="2000" b="1" u="sng" dirty="0">
                <a:solidFill>
                  <a:schemeClr val="bg1"/>
                </a:solidFill>
              </a:rPr>
              <a:t>esmolol,</a:t>
            </a:r>
            <a:r>
              <a:rPr lang="es-DO" sz="2000" dirty="0">
                <a:solidFill>
                  <a:schemeClr val="bg1"/>
                </a:solidFill>
              </a:rPr>
              <a:t> un bloqueador </a:t>
            </a:r>
            <a:r>
              <a:rPr lang="el-GR" sz="2000" dirty="0">
                <a:solidFill>
                  <a:schemeClr val="bg1"/>
                </a:solidFill>
              </a:rPr>
              <a:t>β </a:t>
            </a:r>
            <a:r>
              <a:rPr lang="el-GR" sz="2000" baseline="-25000" dirty="0">
                <a:solidFill>
                  <a:schemeClr val="bg1"/>
                </a:solidFill>
              </a:rPr>
              <a:t>1</a:t>
            </a:r>
            <a:r>
              <a:rPr lang="el-GR" sz="2000" dirty="0">
                <a:solidFill>
                  <a:schemeClr val="bg1"/>
                </a:solidFill>
              </a:rPr>
              <a:t> </a:t>
            </a:r>
            <a:r>
              <a:rPr lang="es-DO" sz="2000" dirty="0">
                <a:solidFill>
                  <a:schemeClr val="bg1"/>
                </a:solidFill>
              </a:rPr>
              <a:t>selectivo , administrado en 	pacientes con shock séptico hemodinámicamente estabilizados, redujo eficazmente la 	frecuencia cardíaca sin efectos secundarios aparentes.</a:t>
            </a:r>
          </a:p>
          <a:p>
            <a:pPr>
              <a:lnSpc>
                <a:spcPts val="2250"/>
              </a:lnSpc>
              <a:buNone/>
            </a:pPr>
            <a:endParaRPr lang="es-DO" dirty="0">
              <a:solidFill>
                <a:schemeClr val="bg1"/>
              </a:solidFill>
              <a:latin typeface="Source Sans Pro Web"/>
            </a:endParaRPr>
          </a:p>
          <a:p>
            <a:pPr>
              <a:lnSpc>
                <a:spcPts val="2250"/>
              </a:lnSpc>
              <a:buNone/>
            </a:pPr>
            <a:endParaRPr lang="es-DO" sz="1600" b="0" dirty="0">
              <a:solidFill>
                <a:schemeClr val="bg1"/>
              </a:solidFill>
              <a:effectLst/>
              <a:latin typeface="Source Sans Pro Web"/>
            </a:endParaRPr>
          </a:p>
        </p:txBody>
      </p:sp>
      <p:sp>
        <p:nvSpPr>
          <p:cNvPr id="5" name="CuadroTexto 4">
            <a:extLst>
              <a:ext uri="{FF2B5EF4-FFF2-40B4-BE49-F238E27FC236}">
                <a16:creationId xmlns:a16="http://schemas.microsoft.com/office/drawing/2014/main" id="{CBEB79EB-5550-7416-783F-10A91BEF3E8B}"/>
              </a:ext>
            </a:extLst>
          </p:cNvPr>
          <p:cNvSpPr txBox="1"/>
          <p:nvPr/>
        </p:nvSpPr>
        <p:spPr>
          <a:xfrm>
            <a:off x="578643" y="5410529"/>
            <a:ext cx="11408570" cy="1815882"/>
          </a:xfrm>
          <a:prstGeom prst="rect">
            <a:avLst/>
          </a:prstGeom>
          <a:noFill/>
        </p:spPr>
        <p:txBody>
          <a:bodyPr wrap="square">
            <a:spAutoFit/>
          </a:bodyPr>
          <a:lstStyle/>
          <a:p>
            <a:r>
              <a:rPr lang="es-DO" sz="1200" b="0" i="0" dirty="0">
                <a:solidFill>
                  <a:schemeClr val="bg1"/>
                </a:solidFill>
                <a:effectLst/>
                <a:latin typeface="Cambria" panose="02040503050406030204" pitchFamily="18" charset="0"/>
              </a:rPr>
              <a:t>Auchet T, Regnier MA, Girerd N, Levy B. Resultados de pacientes con choque séptico y tratamiento con vasopresores de alta dosis. Ann Intensive Care. 2017;7:43. </a:t>
            </a:r>
          </a:p>
          <a:p>
            <a:r>
              <a:rPr lang="es-DO" sz="1200" dirty="0">
                <a:solidFill>
                  <a:schemeClr val="bg1"/>
                </a:solidFill>
              </a:rPr>
              <a:t>Geloen A, Chapelier K, Cividjian A, Dantony E, Rabilloud M, May CN, et al. La clonidina y la dexmedetomidina aumentan la respuesta presora a la noradrenalina en la sepsis experimental: un estudio piloto. Crit Care Med. 2013;41:e431–e438. </a:t>
            </a:r>
          </a:p>
          <a:p>
            <a:r>
              <a:rPr lang="es-DO" sz="1200" dirty="0">
                <a:solidFill>
                  <a:schemeClr val="bg1"/>
                </a:solidFill>
              </a:rPr>
              <a:t>Lankadeva YR, Booth LC, Kosaka J, Evans RG, Quintin L, Bellomo R, et al. Laclonidina restaura la respuesta presora a la fenilefrina y la angiotensina II en la sepsis ovina. Crit Care Med. 2015;43:e221–e229. </a:t>
            </a:r>
          </a:p>
          <a:p>
            <a:r>
              <a:rPr lang="es-DO" sz="1200" dirty="0">
                <a:solidFill>
                  <a:schemeClr val="bg1"/>
                </a:solidFill>
              </a:rPr>
              <a:t>Morelli A, Ertmer C, Westphal M, Rehberg S, Kampmeier T, Ligges S, et al. Efecto del control de la frecuencia cardíaca con esmolol en los resultados hemodinámicos y clínicos de pacientes con choque séptico: un ensayo clínico aleatorizado. JAMA. 2013;310:1683–1691. doi: 10.1001/jama.2013.278477. </a:t>
            </a:r>
          </a:p>
          <a:p>
            <a:endParaRPr lang="es-DO" sz="1400" dirty="0">
              <a:solidFill>
                <a:schemeClr val="bg1"/>
              </a:solidFill>
            </a:endParaRPr>
          </a:p>
          <a:p>
            <a:endParaRPr lang="es-DO" sz="1400" dirty="0">
              <a:solidFill>
                <a:schemeClr val="bg1"/>
              </a:solidFill>
            </a:endParaRPr>
          </a:p>
        </p:txBody>
      </p:sp>
    </p:spTree>
    <p:extLst>
      <p:ext uri="{BB962C8B-B14F-4D97-AF65-F5344CB8AC3E}">
        <p14:creationId xmlns:p14="http://schemas.microsoft.com/office/powerpoint/2010/main" val="4263909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906A895-EAEC-CAE9-A212-CF529D9B3B41}"/>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671DAEF0-93C4-CECD-9887-FAD6C37B6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6C511563-647F-1B0F-4C80-A65B3E46349F}"/>
              </a:ext>
            </a:extLst>
          </p:cNvPr>
          <p:cNvSpPr txBox="1"/>
          <p:nvPr/>
        </p:nvSpPr>
        <p:spPr>
          <a:xfrm>
            <a:off x="685800" y="983458"/>
            <a:ext cx="9972675" cy="4891083"/>
          </a:xfrm>
          <a:prstGeom prst="rect">
            <a:avLst/>
          </a:prstGeom>
          <a:noFill/>
        </p:spPr>
        <p:txBody>
          <a:bodyPr wrap="square">
            <a:spAutoFit/>
          </a:bodyPr>
          <a:lstStyle/>
          <a:p>
            <a:pPr algn="l">
              <a:lnSpc>
                <a:spcPts val="2250"/>
              </a:lnSpc>
              <a:buNone/>
            </a:pPr>
            <a:r>
              <a:rPr lang="es-DO" sz="3200" b="1" dirty="0">
                <a:solidFill>
                  <a:schemeClr val="bg1"/>
                </a:solidFill>
                <a:latin typeface="Source Sans Pro Web"/>
              </a:rPr>
              <a:t>G</a:t>
            </a:r>
            <a:r>
              <a:rPr lang="es-DO" sz="3200" b="1" i="0" dirty="0">
                <a:solidFill>
                  <a:schemeClr val="bg1"/>
                </a:solidFill>
                <a:effectLst/>
                <a:latin typeface="Source Sans Pro Web"/>
              </a:rPr>
              <a:t>lucocorticoides</a:t>
            </a:r>
          </a:p>
          <a:p>
            <a:pPr algn="l">
              <a:spcBef>
                <a:spcPts val="2250"/>
              </a:spcBef>
              <a:buNone/>
            </a:pPr>
            <a:r>
              <a:rPr lang="es-DO" sz="2400" b="0" i="0" dirty="0">
                <a:solidFill>
                  <a:schemeClr val="bg1"/>
                </a:solidFill>
                <a:effectLst/>
                <a:latin typeface="Cambria" panose="02040503050406030204" pitchFamily="18" charset="0"/>
              </a:rPr>
              <a:t>Estudios experimentales </a:t>
            </a:r>
          </a:p>
          <a:p>
            <a:pPr algn="l">
              <a:spcBef>
                <a:spcPts val="2250"/>
              </a:spcBef>
              <a:buNone/>
            </a:pPr>
            <a:r>
              <a:rPr lang="es-DO" sz="2400" dirty="0">
                <a:solidFill>
                  <a:schemeClr val="bg1"/>
                </a:solidFill>
                <a:latin typeface="Cambria" panose="02040503050406030204" pitchFamily="18" charset="0"/>
              </a:rPr>
              <a:t>R</a:t>
            </a:r>
            <a:r>
              <a:rPr lang="es-DO" sz="2400" b="0" i="0" dirty="0">
                <a:solidFill>
                  <a:schemeClr val="bg1"/>
                </a:solidFill>
                <a:effectLst/>
                <a:latin typeface="Cambria" panose="02040503050406030204" pitchFamily="18" charset="0"/>
              </a:rPr>
              <a:t>estaura la respuesta vascular a los vasopresores, probablemente a través de una inhibición no genómica de la cascada del ácido araquidónico y una inhibición genómica de la translocación nuclear del factor de transcripción NF-</a:t>
            </a:r>
            <a:r>
              <a:rPr lang="el-GR" sz="2400" b="0" i="0" dirty="0">
                <a:solidFill>
                  <a:schemeClr val="bg1"/>
                </a:solidFill>
                <a:effectLst/>
                <a:latin typeface="Cambria" panose="02040503050406030204" pitchFamily="18" charset="0"/>
              </a:rPr>
              <a:t>κ</a:t>
            </a:r>
            <a:r>
              <a:rPr lang="es-DO" sz="2400" b="0" i="0" dirty="0">
                <a:solidFill>
                  <a:schemeClr val="bg1"/>
                </a:solidFill>
                <a:effectLst/>
                <a:latin typeface="Cambria" panose="02040503050406030204" pitchFamily="18" charset="0"/>
              </a:rPr>
              <a:t>B </a:t>
            </a:r>
          </a:p>
          <a:p>
            <a:pPr algn="l">
              <a:spcBef>
                <a:spcPts val="2250"/>
              </a:spcBef>
              <a:buNone/>
            </a:pPr>
            <a:r>
              <a:rPr lang="es-DO" sz="2400" dirty="0">
                <a:solidFill>
                  <a:schemeClr val="bg1"/>
                </a:solidFill>
                <a:latin typeface="Cambria" panose="02040503050406030204" pitchFamily="18" charset="0"/>
              </a:rPr>
              <a:t>I</a:t>
            </a:r>
            <a:r>
              <a:rPr lang="es-DO" sz="2400" b="0" i="0" dirty="0">
                <a:solidFill>
                  <a:schemeClr val="bg1"/>
                </a:solidFill>
                <a:effectLst/>
                <a:latin typeface="Cambria" panose="02040503050406030204" pitchFamily="18" charset="0"/>
              </a:rPr>
              <a:t>nhiben la síntesis de iNOS y COX2 </a:t>
            </a:r>
          </a:p>
          <a:p>
            <a:pPr algn="l">
              <a:spcBef>
                <a:spcPts val="2250"/>
              </a:spcBef>
              <a:buNone/>
            </a:pPr>
            <a:r>
              <a:rPr lang="es-DO" sz="2400" dirty="0">
                <a:solidFill>
                  <a:schemeClr val="bg1"/>
                </a:solidFill>
                <a:latin typeface="Cambria" panose="02040503050406030204" pitchFamily="18" charset="0"/>
              </a:rPr>
              <a:t>D</a:t>
            </a:r>
            <a:r>
              <a:rPr lang="es-DO" sz="2400" b="0" i="0" dirty="0">
                <a:solidFill>
                  <a:schemeClr val="bg1"/>
                </a:solidFill>
                <a:effectLst/>
                <a:latin typeface="Cambria" panose="02040503050406030204" pitchFamily="18" charset="0"/>
              </a:rPr>
              <a:t>osis bajas de glucocorticoides parecen restaurar la respuesta vascular a la norepinefrina a través de un aumento en la expresión del gen del receptor adrenérgico </a:t>
            </a:r>
            <a:r>
              <a:rPr lang="el-GR" sz="2400" b="0" i="0" dirty="0">
                <a:solidFill>
                  <a:schemeClr val="bg1"/>
                </a:solidFill>
                <a:effectLst/>
                <a:latin typeface="Cambria" panose="02040503050406030204" pitchFamily="18" charset="0"/>
              </a:rPr>
              <a:t>α </a:t>
            </a:r>
          </a:p>
        </p:txBody>
      </p:sp>
      <p:sp>
        <p:nvSpPr>
          <p:cNvPr id="5" name="CuadroTexto 4">
            <a:extLst>
              <a:ext uri="{FF2B5EF4-FFF2-40B4-BE49-F238E27FC236}">
                <a16:creationId xmlns:a16="http://schemas.microsoft.com/office/drawing/2014/main" id="{99AF3F02-C4C1-F47C-6688-473E1375BC44}"/>
              </a:ext>
            </a:extLst>
          </p:cNvPr>
          <p:cNvSpPr txBox="1"/>
          <p:nvPr/>
        </p:nvSpPr>
        <p:spPr>
          <a:xfrm>
            <a:off x="457200" y="5750004"/>
            <a:ext cx="11506200" cy="938719"/>
          </a:xfrm>
          <a:prstGeom prst="rect">
            <a:avLst/>
          </a:prstGeom>
          <a:noFill/>
        </p:spPr>
        <p:txBody>
          <a:bodyPr wrap="square">
            <a:spAutoFit/>
          </a:bodyPr>
          <a:lstStyle/>
          <a:p>
            <a:pPr algn="l"/>
            <a:r>
              <a:rPr lang="es-DO" sz="1100" b="0" i="0" dirty="0">
                <a:solidFill>
                  <a:schemeClr val="bg1"/>
                </a:solidFill>
                <a:effectLst/>
                <a:latin typeface="Cambria" panose="02040503050406030204" pitchFamily="18" charset="0"/>
              </a:rPr>
              <a:t>Bellissant E, Annane D. Efecto de la hidrocortisona en la relación dosis-respuesta entre la fenilefrina y la presión arterial media en el choque séptico. Clin Pharmacol Ther. 2000;68:293–303. </a:t>
            </a:r>
            <a:endParaRPr lang="es-DO" sz="1100" dirty="0">
              <a:solidFill>
                <a:schemeClr val="bg1"/>
              </a:solidFill>
              <a:latin typeface="Cambria" panose="02040503050406030204" pitchFamily="18" charset="0"/>
            </a:endParaRPr>
          </a:p>
          <a:p>
            <a:pPr algn="l"/>
            <a:r>
              <a:rPr lang="es-DO" sz="1100" b="0" i="0" dirty="0">
                <a:solidFill>
                  <a:schemeClr val="bg1"/>
                </a:solidFill>
                <a:effectLst/>
                <a:latin typeface="Cambria" panose="02040503050406030204" pitchFamily="18" charset="0"/>
              </a:rPr>
              <a:t>Bailey JM, Makheja AN, Pash J, Verma M. Los corticosteroides suprimen los niveles de ARN mensajero de la ciclooxigenasa y la síntesis de prostanoides en células vasculares cultivadas. Biochem Biophys Res Commun. 1988;157:1159–1163. doi: 10.1016/S0006-291X(88)80995-1. </a:t>
            </a:r>
            <a:endParaRPr lang="es-DO" sz="1100" dirty="0">
              <a:solidFill>
                <a:schemeClr val="bg1"/>
              </a:solidFill>
              <a:latin typeface="Cambria" panose="02040503050406030204" pitchFamily="18" charset="0"/>
            </a:endParaRPr>
          </a:p>
          <a:p>
            <a:pPr algn="l"/>
            <a:r>
              <a:rPr lang="es-DO" sz="1100" b="0" i="0" dirty="0">
                <a:solidFill>
                  <a:schemeClr val="bg1"/>
                </a:solidFill>
                <a:effectLst/>
                <a:latin typeface="Cambria" panose="02040503050406030204" pitchFamily="18" charset="0"/>
              </a:rPr>
              <a:t>Radomski MW, Palmer RM, Moncada S. Los glucocorticoides inhiben la expresión de una óxido nítrico sintasa inducible, pero no la constitutiva, en células endoteliales vasculares. Proc Natl Acad Sci US A. 1990;87:10043–10047.</a:t>
            </a:r>
          </a:p>
        </p:txBody>
      </p:sp>
    </p:spTree>
    <p:extLst>
      <p:ext uri="{BB962C8B-B14F-4D97-AF65-F5344CB8AC3E}">
        <p14:creationId xmlns:p14="http://schemas.microsoft.com/office/powerpoint/2010/main" val="386150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D7D024-5E68-27FC-8C9B-1A2924BA6860}"/>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23DA961E-9FB3-6796-ECDB-E35EE4F55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4B18EB80-E883-568B-8AE5-C7EF9D230075}"/>
              </a:ext>
            </a:extLst>
          </p:cNvPr>
          <p:cNvSpPr txBox="1"/>
          <p:nvPr/>
        </p:nvSpPr>
        <p:spPr>
          <a:xfrm>
            <a:off x="584597" y="984136"/>
            <a:ext cx="11022806" cy="3857466"/>
          </a:xfrm>
          <a:prstGeom prst="rect">
            <a:avLst/>
          </a:prstGeom>
          <a:noFill/>
        </p:spPr>
        <p:txBody>
          <a:bodyPr wrap="square">
            <a:spAutoFit/>
          </a:bodyPr>
          <a:lstStyle/>
          <a:p>
            <a:pPr algn="l">
              <a:lnSpc>
                <a:spcPts val="2250"/>
              </a:lnSpc>
              <a:buNone/>
            </a:pPr>
            <a:r>
              <a:rPr lang="es-DO" sz="2400" b="1" i="0" dirty="0">
                <a:solidFill>
                  <a:schemeClr val="bg1"/>
                </a:solidFill>
                <a:effectLst/>
                <a:latin typeface="Source Sans Pro Web"/>
              </a:rPr>
              <a:t>Bloqueo de la adrenomedulina</a:t>
            </a:r>
          </a:p>
          <a:p>
            <a:pPr algn="l">
              <a:spcBef>
                <a:spcPts val="2250"/>
              </a:spcBef>
              <a:buNone/>
            </a:pPr>
            <a:r>
              <a:rPr lang="es-DO" sz="2400" b="0" i="0" dirty="0">
                <a:solidFill>
                  <a:schemeClr val="bg1"/>
                </a:solidFill>
                <a:effectLst/>
                <a:latin typeface="Cambria" panose="02040503050406030204" pitchFamily="18" charset="0"/>
              </a:rPr>
              <a:t>La adrenomedulina se considera un arma de doble filo </a:t>
            </a:r>
          </a:p>
          <a:p>
            <a:pPr algn="l">
              <a:spcBef>
                <a:spcPts val="2250"/>
              </a:spcBef>
              <a:buNone/>
            </a:pPr>
            <a:r>
              <a:rPr lang="es-DO" sz="2400" dirty="0">
                <a:solidFill>
                  <a:schemeClr val="bg1"/>
                </a:solidFill>
                <a:latin typeface="Cambria" panose="02040503050406030204" pitchFamily="18" charset="0"/>
              </a:rPr>
              <a:t>M</a:t>
            </a:r>
            <a:r>
              <a:rPr lang="es-DO" sz="2400" b="0" i="0" dirty="0">
                <a:solidFill>
                  <a:schemeClr val="bg1"/>
                </a:solidFill>
                <a:effectLst/>
                <a:latin typeface="Cambria" panose="02040503050406030204" pitchFamily="18" charset="0"/>
              </a:rPr>
              <a:t>ejora la función de la barrera endotelial, </a:t>
            </a:r>
            <a:r>
              <a:rPr lang="es-DO" sz="2400" dirty="0">
                <a:solidFill>
                  <a:schemeClr val="bg1"/>
                </a:solidFill>
                <a:latin typeface="Cambria" panose="02040503050406030204" pitchFamily="18" charset="0"/>
              </a:rPr>
              <a:t>a</a:t>
            </a:r>
            <a:r>
              <a:rPr lang="es-DO" sz="2400" b="0" i="0" dirty="0">
                <a:solidFill>
                  <a:schemeClr val="bg1"/>
                </a:solidFill>
                <a:effectLst/>
                <a:latin typeface="Cambria" panose="02040503050406030204" pitchFamily="18" charset="0"/>
              </a:rPr>
              <a:t>tenúa la inflamación sistémica y revierte la circulación hipodinámica y la hipertensión pulmonar en la endotoxemia ovina. </a:t>
            </a:r>
          </a:p>
          <a:p>
            <a:pPr algn="l">
              <a:spcBef>
                <a:spcPts val="2250"/>
              </a:spcBef>
              <a:buNone/>
            </a:pPr>
            <a:r>
              <a:rPr lang="es-DO" sz="2400" b="0" i="0" dirty="0">
                <a:solidFill>
                  <a:schemeClr val="bg1"/>
                </a:solidFill>
                <a:effectLst/>
                <a:latin typeface="Cambria" panose="02040503050406030204" pitchFamily="18" charset="0"/>
              </a:rPr>
              <a:t>Por otro lado, los niveles elevados de adrenomedulina se asocian con mortalidad a corto plazo y necesidad de vasopresores tanto en el shock séptico como en el cardiogénico </a:t>
            </a:r>
          </a:p>
        </p:txBody>
      </p:sp>
      <p:sp>
        <p:nvSpPr>
          <p:cNvPr id="5" name="CuadroTexto 4">
            <a:extLst>
              <a:ext uri="{FF2B5EF4-FFF2-40B4-BE49-F238E27FC236}">
                <a16:creationId xmlns:a16="http://schemas.microsoft.com/office/drawing/2014/main" id="{6BF68E2F-D50C-BE73-FB4D-95530C1209ED}"/>
              </a:ext>
            </a:extLst>
          </p:cNvPr>
          <p:cNvSpPr txBox="1"/>
          <p:nvPr/>
        </p:nvSpPr>
        <p:spPr>
          <a:xfrm>
            <a:off x="584597" y="4841602"/>
            <a:ext cx="11151394" cy="923330"/>
          </a:xfrm>
          <a:prstGeom prst="rect">
            <a:avLst/>
          </a:prstGeom>
          <a:noFill/>
        </p:spPr>
        <p:txBody>
          <a:bodyPr wrap="square">
            <a:spAutoFit/>
          </a:bodyPr>
          <a:lstStyle/>
          <a:p>
            <a:r>
              <a:rPr lang="es-DO" b="0" i="0" dirty="0">
                <a:solidFill>
                  <a:schemeClr val="bg1"/>
                </a:solidFill>
                <a:effectLst/>
                <a:latin typeface="Cambria" panose="02040503050406030204" pitchFamily="18" charset="0"/>
              </a:rPr>
              <a:t>ADRECIZUMAB (un anticuerpo monoclonal murino humanizado IgG1 que se une específicamente a la región N-terminal de la adrenomedulina humana) en pacientes con choque séptico temprano y una alta concentración plasmática de bioadrenomedulina.</a:t>
            </a:r>
            <a:endParaRPr lang="es-DO" dirty="0">
              <a:solidFill>
                <a:schemeClr val="bg1"/>
              </a:solidFill>
            </a:endParaRPr>
          </a:p>
        </p:txBody>
      </p:sp>
      <p:sp>
        <p:nvSpPr>
          <p:cNvPr id="8" name="CuadroTexto 7">
            <a:extLst>
              <a:ext uri="{FF2B5EF4-FFF2-40B4-BE49-F238E27FC236}">
                <a16:creationId xmlns:a16="http://schemas.microsoft.com/office/drawing/2014/main" id="{AA3312ED-C7CA-7C5D-B48E-3DCFE7DC1380}"/>
              </a:ext>
            </a:extLst>
          </p:cNvPr>
          <p:cNvSpPr txBox="1"/>
          <p:nvPr/>
        </p:nvSpPr>
        <p:spPr>
          <a:xfrm>
            <a:off x="584597" y="5764932"/>
            <a:ext cx="11445478" cy="1061829"/>
          </a:xfrm>
          <a:prstGeom prst="rect">
            <a:avLst/>
          </a:prstGeom>
          <a:noFill/>
        </p:spPr>
        <p:txBody>
          <a:bodyPr wrap="square">
            <a:spAutoFit/>
          </a:bodyPr>
          <a:lstStyle/>
          <a:p>
            <a:pPr algn="l"/>
            <a:r>
              <a:rPr lang="es-DO" sz="1050" b="0" i="0" dirty="0">
                <a:solidFill>
                  <a:schemeClr val="bg1"/>
                </a:solidFill>
                <a:effectLst/>
                <a:latin typeface="Cambria" panose="02040503050406030204" pitchFamily="18" charset="0"/>
              </a:rPr>
              <a:t>Marino R, Struck J, Maisel AS, Magrini L, Bergmann A, Di Somma S. La adrenomedulina plasmática se asocia con mortalidad a corto plazo y necesidad de vasopresores en pacientes ingresados ​​con sepsis. Crit Care. 2014;18:R34. </a:t>
            </a:r>
          </a:p>
          <a:p>
            <a:pPr algn="l"/>
            <a:r>
              <a:rPr lang="es-DO" sz="1050" b="0" i="0" dirty="0">
                <a:solidFill>
                  <a:schemeClr val="bg1"/>
                </a:solidFill>
                <a:effectLst/>
                <a:latin typeface="Cambria" panose="02040503050406030204" pitchFamily="18" charset="0"/>
              </a:rPr>
              <a:t>Tolppanen H, Rivas-Lasarte M, Lassus J, Sans-Rosello J, Hartmann O, Lindholm M, et al. Adrenomedulina: un marcador de deterioro hemodinámico, disfunción orgánica y mal pronóstico en el shock cardiogénico. Ann Intensive Care. 2017;7:6. doi: 10.1186/s13613-016-0229-2. </a:t>
            </a:r>
            <a:endParaRPr lang="es-DO" sz="1050" dirty="0">
              <a:solidFill>
                <a:schemeClr val="bg1"/>
              </a:solidFill>
              <a:latin typeface="Cambria" panose="02040503050406030204" pitchFamily="18" charset="0"/>
            </a:endParaRPr>
          </a:p>
          <a:p>
            <a:pPr algn="l"/>
            <a:r>
              <a:rPr lang="es-DO" sz="1050" b="0" i="0" dirty="0">
                <a:solidFill>
                  <a:schemeClr val="bg1"/>
                </a:solidFill>
                <a:effectLst/>
                <a:latin typeface="Cambria" panose="02040503050406030204" pitchFamily="18" charset="0"/>
              </a:rPr>
              <a:t>Wagner K, Wachter U, Vogt JA, Scheuerle A, McCook O, Weber S, et al. La unión de la adrenomedulina mejora la respuesta a las catecolaminas y la función renal en pacientes murinos reanimados con shock séptico. Intensive Care Med Exp. 2013;1:21. </a:t>
            </a:r>
          </a:p>
        </p:txBody>
      </p:sp>
    </p:spTree>
    <p:extLst>
      <p:ext uri="{BB962C8B-B14F-4D97-AF65-F5344CB8AC3E}">
        <p14:creationId xmlns:p14="http://schemas.microsoft.com/office/powerpoint/2010/main" val="307520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B1A998-211D-B7FC-9DFE-BF1380F7E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489" y="1916490"/>
            <a:ext cx="8963025" cy="3025020"/>
          </a:xfrm>
          <a:prstGeom prst="rect">
            <a:avLst/>
          </a:prstGeom>
          <a:noFill/>
        </p:spPr>
      </p:pic>
      <p:pic>
        <p:nvPicPr>
          <p:cNvPr id="13" name="Imagen 12">
            <a:extLst>
              <a:ext uri="{FF2B5EF4-FFF2-40B4-BE49-F238E27FC236}">
                <a16:creationId xmlns:a16="http://schemas.microsoft.com/office/drawing/2014/main" id="{82BA3B19-52D6-17F1-35A0-8E75D2135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656" y="1632214"/>
            <a:ext cx="2822692" cy="4548669"/>
          </a:xfrm>
          <a:prstGeom prst="rect">
            <a:avLst/>
          </a:prstGeom>
        </p:spPr>
      </p:pic>
      <p:sp>
        <p:nvSpPr>
          <p:cNvPr id="14" name="CuadroTexto 13">
            <a:extLst>
              <a:ext uri="{FF2B5EF4-FFF2-40B4-BE49-F238E27FC236}">
                <a16:creationId xmlns:a16="http://schemas.microsoft.com/office/drawing/2014/main" id="{A191987A-0DFC-4102-7234-14CED206831D}"/>
              </a:ext>
            </a:extLst>
          </p:cNvPr>
          <p:cNvSpPr txBox="1"/>
          <p:nvPr/>
        </p:nvSpPr>
        <p:spPr>
          <a:xfrm>
            <a:off x="2495601" y="392841"/>
            <a:ext cx="6384467" cy="461665"/>
          </a:xfrm>
          <a:prstGeom prst="rect">
            <a:avLst/>
          </a:prstGeom>
          <a:noFill/>
        </p:spPr>
        <p:txBody>
          <a:bodyPr wrap="square" rtlCol="0">
            <a:spAutoFit/>
          </a:bodyPr>
          <a:lstStyle/>
          <a:p>
            <a:r>
              <a:rPr lang="es-DO" sz="2400" dirty="0">
                <a:solidFill>
                  <a:schemeClr val="bg1"/>
                </a:solidFill>
              </a:rPr>
              <a:t>Dedicado a mi profesora Dra. Angela Rosa</a:t>
            </a:r>
          </a:p>
        </p:txBody>
      </p:sp>
      <p:sp>
        <p:nvSpPr>
          <p:cNvPr id="17" name="CuadroTexto 16">
            <a:extLst>
              <a:ext uri="{FF2B5EF4-FFF2-40B4-BE49-F238E27FC236}">
                <a16:creationId xmlns:a16="http://schemas.microsoft.com/office/drawing/2014/main" id="{930F0C41-1F14-68CB-3CB6-E79F19781D8B}"/>
              </a:ext>
            </a:extLst>
          </p:cNvPr>
          <p:cNvSpPr txBox="1"/>
          <p:nvPr/>
        </p:nvSpPr>
        <p:spPr>
          <a:xfrm>
            <a:off x="1588794" y="6431236"/>
            <a:ext cx="4507207" cy="369332"/>
          </a:xfrm>
          <a:prstGeom prst="rect">
            <a:avLst/>
          </a:prstGeom>
          <a:noFill/>
        </p:spPr>
        <p:txBody>
          <a:bodyPr wrap="square" rtlCol="0">
            <a:spAutoFit/>
          </a:bodyPr>
          <a:lstStyle/>
          <a:p>
            <a:r>
              <a:rPr lang="es-DO" dirty="0"/>
              <a:t>Restaurant El Dragon 1989 Santiago, RD</a:t>
            </a:r>
          </a:p>
        </p:txBody>
      </p:sp>
    </p:spTree>
    <p:extLst>
      <p:ext uri="{BB962C8B-B14F-4D97-AF65-F5344CB8AC3E}">
        <p14:creationId xmlns:p14="http://schemas.microsoft.com/office/powerpoint/2010/main" val="377630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7483C3-BC4D-6A83-7D9E-199A5648334E}"/>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E2BF6AE5-412B-86CA-96A4-E16EBC658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4" name="CuadroTexto 3">
            <a:extLst>
              <a:ext uri="{FF2B5EF4-FFF2-40B4-BE49-F238E27FC236}">
                <a16:creationId xmlns:a16="http://schemas.microsoft.com/office/drawing/2014/main" id="{4531F58E-065F-5727-F1E2-4AE0F290C4DC}"/>
              </a:ext>
            </a:extLst>
          </p:cNvPr>
          <p:cNvSpPr txBox="1"/>
          <p:nvPr/>
        </p:nvSpPr>
        <p:spPr>
          <a:xfrm>
            <a:off x="528637" y="1320257"/>
            <a:ext cx="10772775" cy="3908762"/>
          </a:xfrm>
          <a:prstGeom prst="rect">
            <a:avLst/>
          </a:prstGeom>
          <a:noFill/>
        </p:spPr>
        <p:txBody>
          <a:bodyPr wrap="square">
            <a:spAutoFit/>
          </a:bodyPr>
          <a:lstStyle/>
          <a:p>
            <a:pPr algn="l">
              <a:buNone/>
            </a:pPr>
            <a:r>
              <a:rPr lang="es-DO" sz="2800" b="1" i="0" dirty="0">
                <a:solidFill>
                  <a:schemeClr val="bg1"/>
                </a:solidFill>
                <a:effectLst/>
                <a:latin typeface="Elsevier Sans"/>
              </a:rPr>
              <a:t>Hidroxocobalamina</a:t>
            </a:r>
          </a:p>
          <a:p>
            <a:pPr algn="l">
              <a:buNone/>
            </a:pPr>
            <a:endParaRPr lang="es-DO" sz="2800" b="1" i="0" dirty="0">
              <a:solidFill>
                <a:schemeClr val="bg1"/>
              </a:solidFill>
              <a:effectLst/>
              <a:latin typeface="Elsevier Sans"/>
            </a:endParaRPr>
          </a:p>
          <a:p>
            <a:pPr algn="l">
              <a:buNone/>
            </a:pPr>
            <a:r>
              <a:rPr lang="es-DO" sz="2400" b="0" i="0" dirty="0">
                <a:solidFill>
                  <a:schemeClr val="bg1"/>
                </a:solidFill>
                <a:effectLst/>
                <a:latin typeface="Elsevier Sans"/>
              </a:rPr>
              <a:t>Los posibles mecanismos de acción de la hidroxocobalamina incluyen la inhibición de la iNOS y la mejora de la eliminación de sulfuro de hidrógeno, un vasodilatador endógeno que hiperpolariza las membranas celulares al actuar sobre los canales K-ATP.</a:t>
            </a:r>
          </a:p>
          <a:p>
            <a:pPr algn="l">
              <a:buNone/>
            </a:pPr>
            <a:endParaRPr lang="es-DO" sz="2400" b="0" i="0" dirty="0">
              <a:solidFill>
                <a:schemeClr val="bg1"/>
              </a:solidFill>
              <a:effectLst/>
              <a:latin typeface="Elsevier Sans"/>
            </a:endParaRPr>
          </a:p>
          <a:p>
            <a:pPr algn="l">
              <a:buNone/>
            </a:pPr>
            <a:r>
              <a:rPr lang="es-DO" sz="2400" b="0" i="0" dirty="0">
                <a:solidFill>
                  <a:schemeClr val="bg1"/>
                </a:solidFill>
                <a:effectLst/>
                <a:latin typeface="Elsevier Sans"/>
              </a:rPr>
              <a:t>Para la vasoplejía, se puede utilizar una dosis de 5 g, administrada en infusión intravenosa durante 10-15 minutos. Si es eficaz, se observa una disminución de la necesidad de vasopresores convencionales en 15 minutos.</a:t>
            </a:r>
          </a:p>
        </p:txBody>
      </p:sp>
      <p:sp>
        <p:nvSpPr>
          <p:cNvPr id="9" name="CuadroTexto 8">
            <a:extLst>
              <a:ext uri="{FF2B5EF4-FFF2-40B4-BE49-F238E27FC236}">
                <a16:creationId xmlns:a16="http://schemas.microsoft.com/office/drawing/2014/main" id="{768E1AD1-2C43-0CE7-7F8C-4D18E6FA06E2}"/>
              </a:ext>
            </a:extLst>
          </p:cNvPr>
          <p:cNvSpPr txBox="1"/>
          <p:nvPr/>
        </p:nvSpPr>
        <p:spPr>
          <a:xfrm>
            <a:off x="628651" y="5750004"/>
            <a:ext cx="11437142" cy="1107996"/>
          </a:xfrm>
          <a:prstGeom prst="rect">
            <a:avLst/>
          </a:prstGeom>
          <a:noFill/>
        </p:spPr>
        <p:txBody>
          <a:bodyPr wrap="square">
            <a:spAutoFit/>
          </a:bodyPr>
          <a:lstStyle/>
          <a:p>
            <a:pPr algn="l">
              <a:buNone/>
            </a:pPr>
            <a:r>
              <a:rPr lang="es-DO" sz="1100" b="0" i="0" dirty="0">
                <a:solidFill>
                  <a:schemeClr val="bg1"/>
                </a:solidFill>
                <a:effectLst/>
                <a:latin typeface="Elsevier Sans"/>
              </a:rPr>
              <a:t>Brokmeier, HM ∙ Seelhammer, TG ∙ Nei, SD .</a:t>
            </a:r>
            <a:r>
              <a:rPr lang="es-DO" sz="1100" b="1" i="0" dirty="0">
                <a:solidFill>
                  <a:schemeClr val="bg1"/>
                </a:solidFill>
                <a:effectLst/>
                <a:latin typeface="Elsevier Sans"/>
              </a:rPr>
              <a:t>Hidroxocobalamina para la hipotensión vasodilatadora en el shock: una revisión sistemática con metanálisis para comparación con azul de metileno</a:t>
            </a:r>
            <a:endParaRPr lang="es-DO" sz="1100" b="0" i="0" dirty="0">
              <a:solidFill>
                <a:schemeClr val="bg1"/>
              </a:solidFill>
              <a:effectLst/>
              <a:latin typeface="Elsevier Sans"/>
            </a:endParaRPr>
          </a:p>
          <a:p>
            <a:pPr algn="l">
              <a:buNone/>
            </a:pPr>
            <a:r>
              <a:rPr lang="es-DO" sz="1100" b="0" i="1" dirty="0">
                <a:solidFill>
                  <a:schemeClr val="bg1"/>
                </a:solidFill>
                <a:effectLst/>
                <a:latin typeface="Elsevier Sans"/>
              </a:rPr>
              <a:t>J Cardiothorac Vasc Anesth.</a:t>
            </a:r>
            <a:r>
              <a:rPr lang="es-DO" sz="1100" b="0" i="0" dirty="0">
                <a:solidFill>
                  <a:schemeClr val="bg1"/>
                </a:solidFill>
                <a:effectLst/>
                <a:latin typeface="Elsevier Sans"/>
              </a:rPr>
              <a:t> 2023; </a:t>
            </a:r>
            <a:r>
              <a:rPr lang="es-DO" sz="1100" b="1" i="0" dirty="0">
                <a:solidFill>
                  <a:schemeClr val="bg1"/>
                </a:solidFill>
                <a:effectLst/>
                <a:latin typeface="Elsevier Sans"/>
              </a:rPr>
              <a:t>37</a:t>
            </a:r>
            <a:r>
              <a:rPr lang="es-DO" sz="1100" b="0" i="0" dirty="0">
                <a:solidFill>
                  <a:schemeClr val="bg1"/>
                </a:solidFill>
                <a:effectLst/>
                <a:latin typeface="Elsevier Sans"/>
              </a:rPr>
              <a:t> :1757-1772</a:t>
            </a:r>
          </a:p>
          <a:p>
            <a:r>
              <a:rPr lang="es-DO" sz="1100" dirty="0">
                <a:solidFill>
                  <a:schemeClr val="bg1"/>
                </a:solidFill>
              </a:rPr>
              <a:t>Shapeton, AD ∙ Mahmood, F. ∙ Ortoleva, JP</a:t>
            </a:r>
            <a:r>
              <a:rPr lang="es-DO" sz="1100" b="1" dirty="0">
                <a:solidFill>
                  <a:schemeClr val="bg1"/>
                </a:solidFill>
              </a:rPr>
              <a:t>Hi droxocobalamina para el tratamiento de la vasoplejía: una revisión de la literatura actual y consideraciones para su uso</a:t>
            </a:r>
            <a:endParaRPr lang="es-DO" sz="1100" dirty="0">
              <a:solidFill>
                <a:schemeClr val="bg1"/>
              </a:solidFill>
            </a:endParaRPr>
          </a:p>
          <a:p>
            <a:r>
              <a:rPr lang="es-DO" sz="1100" i="1" dirty="0">
                <a:solidFill>
                  <a:schemeClr val="bg1"/>
                </a:solidFill>
              </a:rPr>
              <a:t>J Cardiothorac Vasc Anesth.</a:t>
            </a:r>
            <a:r>
              <a:rPr lang="es-DO" sz="1100" dirty="0">
                <a:solidFill>
                  <a:schemeClr val="bg1"/>
                </a:solidFill>
              </a:rPr>
              <a:t> 2019; </a:t>
            </a:r>
            <a:r>
              <a:rPr lang="es-DO" sz="1100" b="1" dirty="0">
                <a:solidFill>
                  <a:schemeClr val="bg1"/>
                </a:solidFill>
              </a:rPr>
              <a:t>33</a:t>
            </a:r>
            <a:r>
              <a:rPr lang="es-DO" sz="1100" dirty="0">
                <a:solidFill>
                  <a:schemeClr val="bg1"/>
                </a:solidFill>
              </a:rPr>
              <a:t> :894-901</a:t>
            </a:r>
          </a:p>
          <a:p>
            <a:pPr algn="l">
              <a:buNone/>
            </a:pPr>
            <a:endParaRPr lang="es-DO" sz="1100" b="0" i="0" dirty="0">
              <a:solidFill>
                <a:schemeClr val="bg1"/>
              </a:solidFill>
              <a:effectLst/>
              <a:latin typeface="Elsevier Sans"/>
            </a:endParaRPr>
          </a:p>
          <a:p>
            <a:pPr algn="l">
              <a:buNone/>
            </a:pPr>
            <a:endParaRPr lang="es-DO" sz="1100" b="0" i="0" dirty="0">
              <a:solidFill>
                <a:schemeClr val="bg1"/>
              </a:solidFill>
              <a:effectLst/>
              <a:latin typeface="Elsevier Sans"/>
            </a:endParaRPr>
          </a:p>
        </p:txBody>
      </p:sp>
    </p:spTree>
    <p:extLst>
      <p:ext uri="{BB962C8B-B14F-4D97-AF65-F5344CB8AC3E}">
        <p14:creationId xmlns:p14="http://schemas.microsoft.com/office/powerpoint/2010/main" val="765323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0F6C0D-82D1-6155-55FD-054327B941D9}"/>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C7E58049-6349-9FA8-88F9-93B9435C5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25C8C647-3BA6-8FE3-D462-F9B78F9F568B}"/>
              </a:ext>
            </a:extLst>
          </p:cNvPr>
          <p:cNvSpPr txBox="1"/>
          <p:nvPr/>
        </p:nvSpPr>
        <p:spPr>
          <a:xfrm>
            <a:off x="355996" y="920621"/>
            <a:ext cx="11480007" cy="5016758"/>
          </a:xfrm>
          <a:prstGeom prst="rect">
            <a:avLst/>
          </a:prstGeom>
          <a:noFill/>
        </p:spPr>
        <p:txBody>
          <a:bodyPr wrap="square">
            <a:spAutoFit/>
          </a:bodyPr>
          <a:lstStyle/>
          <a:p>
            <a:pPr algn="l">
              <a:buNone/>
            </a:pPr>
            <a:r>
              <a:rPr lang="es-DO" sz="4000" b="1" i="0" dirty="0">
                <a:solidFill>
                  <a:schemeClr val="bg1"/>
                </a:solidFill>
                <a:effectLst/>
                <a:latin typeface="Elsevier Sans"/>
              </a:rPr>
              <a:t>Vitamina C y tiamina</a:t>
            </a:r>
          </a:p>
          <a:p>
            <a:pPr algn="l">
              <a:buNone/>
            </a:pPr>
            <a:endParaRPr lang="es-DO" sz="2800" b="1" i="0" dirty="0">
              <a:solidFill>
                <a:schemeClr val="bg1"/>
              </a:solidFill>
              <a:effectLst/>
              <a:latin typeface="Elsevier Sans"/>
            </a:endParaRPr>
          </a:p>
          <a:p>
            <a:pPr algn="l">
              <a:buNone/>
            </a:pPr>
            <a:r>
              <a:rPr lang="es-DO" sz="2800" b="0" i="0" dirty="0">
                <a:solidFill>
                  <a:schemeClr val="bg1"/>
                </a:solidFill>
                <a:effectLst/>
                <a:latin typeface="Elsevier Sans"/>
              </a:rPr>
              <a:t>En un ensayo multicéntrico, la </a:t>
            </a:r>
            <a:r>
              <a:rPr lang="es-DO" sz="2800" b="1" i="0" dirty="0">
                <a:solidFill>
                  <a:schemeClr val="bg1"/>
                </a:solidFill>
                <a:effectLst/>
                <a:latin typeface="Elsevier Sans"/>
              </a:rPr>
              <a:t>vitamina C en dosis altas se asoció con un aumento de eventos adversos en pacientes con sepsis</a:t>
            </a:r>
            <a:r>
              <a:rPr lang="es-DO" sz="2800" b="0" i="0" dirty="0">
                <a:solidFill>
                  <a:schemeClr val="bg1"/>
                </a:solidFill>
                <a:effectLst/>
                <a:latin typeface="Elsevier Sans"/>
              </a:rPr>
              <a:t>.  En consecuencia, la vitamina C en dosis altas no debe utilizarse en pacientes con shock vasopléjico.</a:t>
            </a:r>
          </a:p>
          <a:p>
            <a:pPr algn="l">
              <a:buNone/>
            </a:pPr>
            <a:r>
              <a:rPr lang="es-DO" sz="2800" b="1" i="0" dirty="0">
                <a:solidFill>
                  <a:schemeClr val="bg1"/>
                </a:solidFill>
                <a:effectLst/>
                <a:latin typeface="Elsevier Sans"/>
              </a:rPr>
              <a:t>La tiamina (vitamina B1) </a:t>
            </a:r>
            <a:r>
              <a:rPr lang="es-DO" sz="2800" b="0" i="0" dirty="0">
                <a:solidFill>
                  <a:schemeClr val="bg1"/>
                </a:solidFill>
                <a:effectLst/>
                <a:latin typeface="Elsevier Sans"/>
              </a:rPr>
              <a:t>es un cofactor en varios procesos metabólicos. En un análisis </a:t>
            </a:r>
            <a:r>
              <a:rPr lang="es-DO" sz="2800" b="0" i="1" dirty="0">
                <a:solidFill>
                  <a:schemeClr val="bg1"/>
                </a:solidFill>
                <a:effectLst/>
                <a:latin typeface="Elsevier Sans"/>
              </a:rPr>
              <a:t>post hoc</a:t>
            </a:r>
            <a:r>
              <a:rPr lang="es-DO" sz="2800" b="0" i="0" dirty="0">
                <a:solidFill>
                  <a:schemeClr val="bg1"/>
                </a:solidFill>
                <a:effectLst/>
                <a:latin typeface="Elsevier Sans"/>
              </a:rPr>
              <a:t> de dos ensayos aleatorizados, la suplementación con tiamina en </a:t>
            </a:r>
            <a:r>
              <a:rPr lang="es-DO" sz="2800" b="1" i="0" dirty="0">
                <a:solidFill>
                  <a:schemeClr val="bg1"/>
                </a:solidFill>
                <a:effectLst/>
                <a:latin typeface="Elsevier Sans"/>
              </a:rPr>
              <a:t>pacientes con shock séptico con deficiencia confirmada de tiamina se asoció con una menor tasa de mortalidad y ausencia de terapia de reemplazo renal. </a:t>
            </a:r>
          </a:p>
        </p:txBody>
      </p:sp>
      <p:sp>
        <p:nvSpPr>
          <p:cNvPr id="5" name="CuadroTexto 4">
            <a:extLst>
              <a:ext uri="{FF2B5EF4-FFF2-40B4-BE49-F238E27FC236}">
                <a16:creationId xmlns:a16="http://schemas.microsoft.com/office/drawing/2014/main" id="{7008A005-FC74-E893-F7FE-31839E0AC67A}"/>
              </a:ext>
            </a:extLst>
          </p:cNvPr>
          <p:cNvSpPr txBox="1"/>
          <p:nvPr/>
        </p:nvSpPr>
        <p:spPr>
          <a:xfrm>
            <a:off x="598884" y="6066793"/>
            <a:ext cx="12217004" cy="830997"/>
          </a:xfrm>
          <a:prstGeom prst="rect">
            <a:avLst/>
          </a:prstGeom>
          <a:noFill/>
        </p:spPr>
        <p:txBody>
          <a:bodyPr wrap="square">
            <a:spAutoFit/>
          </a:bodyPr>
          <a:lstStyle/>
          <a:p>
            <a:pPr algn="l">
              <a:buNone/>
            </a:pPr>
            <a:r>
              <a:rPr lang="es-DO" sz="1200" b="0" i="0" dirty="0">
                <a:solidFill>
                  <a:schemeClr val="bg1"/>
                </a:solidFill>
                <a:effectLst/>
                <a:latin typeface="Elsevier Sans"/>
              </a:rPr>
              <a:t>Lamontagne, F. ∙ Masse, M.-H. ∙ Menard, J. ...</a:t>
            </a:r>
            <a:r>
              <a:rPr lang="es-DO" sz="1200" b="1" i="0" dirty="0">
                <a:solidFill>
                  <a:schemeClr val="bg1"/>
                </a:solidFill>
                <a:effectLst/>
                <a:latin typeface="Elsevier Sans"/>
              </a:rPr>
              <a:t>Vitamina C intravenosa en adultos con sepsis en la unidad de cuidados intensivos  </a:t>
            </a:r>
            <a:r>
              <a:rPr lang="es-DO" sz="1200" b="0" i="1" dirty="0">
                <a:solidFill>
                  <a:schemeClr val="bg1"/>
                </a:solidFill>
                <a:effectLst/>
                <a:latin typeface="Elsevier Sans"/>
              </a:rPr>
              <a:t>N Eng J Med.</a:t>
            </a:r>
            <a:r>
              <a:rPr lang="es-DO" sz="1200" b="0" i="0" dirty="0">
                <a:solidFill>
                  <a:schemeClr val="bg1"/>
                </a:solidFill>
                <a:effectLst/>
                <a:latin typeface="Elsevier Sans"/>
              </a:rPr>
              <a:t> 2022; </a:t>
            </a:r>
            <a:r>
              <a:rPr lang="es-DO" sz="1200" b="1" i="0" dirty="0">
                <a:solidFill>
                  <a:schemeClr val="bg1"/>
                </a:solidFill>
                <a:effectLst/>
                <a:latin typeface="Elsevier Sans"/>
              </a:rPr>
              <a:t>386</a:t>
            </a:r>
            <a:r>
              <a:rPr lang="es-DO" sz="1200" b="0" i="0" dirty="0">
                <a:solidFill>
                  <a:schemeClr val="bg1"/>
                </a:solidFill>
                <a:effectLst/>
                <a:latin typeface="Elsevier Sans"/>
              </a:rPr>
              <a:t> :2387-2398</a:t>
            </a:r>
          </a:p>
          <a:p>
            <a:pPr algn="l">
              <a:buNone/>
            </a:pPr>
            <a:r>
              <a:rPr lang="es-DO" sz="1200" dirty="0">
                <a:solidFill>
                  <a:schemeClr val="bg1"/>
                </a:solidFill>
              </a:rPr>
              <a:t>Vine, J. ∙ Lee, JH ∙ Kravitz, M  S ...</a:t>
            </a:r>
            <a:r>
              <a:rPr lang="es-DO" sz="1200" b="1" dirty="0">
                <a:solidFill>
                  <a:schemeClr val="bg1"/>
                </a:solidFill>
              </a:rPr>
              <a:t>Administración de tiamina en el shock séptico: un análisis post hoc de dos ensayos aleatorizados</a:t>
            </a:r>
            <a:r>
              <a:rPr lang="es-DO" sz="1200" i="1" dirty="0">
                <a:solidFill>
                  <a:schemeClr val="bg1"/>
                </a:solidFill>
              </a:rPr>
              <a:t>Cuidado crítico.</a:t>
            </a:r>
            <a:r>
              <a:rPr lang="es-DO" sz="1200" dirty="0">
                <a:solidFill>
                  <a:schemeClr val="bg1"/>
                </a:solidFill>
              </a:rPr>
              <a:t> 2024 ; </a:t>
            </a:r>
            <a:r>
              <a:rPr lang="es-DO" sz="1200" b="1" dirty="0">
                <a:solidFill>
                  <a:schemeClr val="bg1"/>
                </a:solidFill>
              </a:rPr>
              <a:t>28:41</a:t>
            </a:r>
            <a:endParaRPr lang="es-DO" sz="1200" dirty="0">
              <a:solidFill>
                <a:schemeClr val="bg1"/>
              </a:solidFill>
            </a:endParaRPr>
          </a:p>
          <a:p>
            <a:pPr algn="l">
              <a:buNone/>
            </a:pPr>
            <a:endParaRPr lang="es-DO" sz="1200" b="0" i="0" dirty="0">
              <a:solidFill>
                <a:schemeClr val="bg1"/>
              </a:solidFill>
              <a:effectLst/>
              <a:latin typeface="Elsevier Sans"/>
            </a:endParaRPr>
          </a:p>
          <a:p>
            <a:pPr algn="l">
              <a:buNone/>
            </a:pPr>
            <a:endParaRPr lang="es-DO" sz="1200" b="0" i="0" dirty="0">
              <a:solidFill>
                <a:schemeClr val="bg1"/>
              </a:solidFill>
              <a:effectLst/>
              <a:latin typeface="Elsevier Sans"/>
            </a:endParaRPr>
          </a:p>
        </p:txBody>
      </p:sp>
    </p:spTree>
    <p:extLst>
      <p:ext uri="{BB962C8B-B14F-4D97-AF65-F5344CB8AC3E}">
        <p14:creationId xmlns:p14="http://schemas.microsoft.com/office/powerpoint/2010/main" val="1943656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C7B8850-253E-9B7E-3EE6-B42F79F6CFAC}"/>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A92656FE-45DF-E0BB-3140-16CF023D0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3" name="CuadroTexto 2">
            <a:extLst>
              <a:ext uri="{FF2B5EF4-FFF2-40B4-BE49-F238E27FC236}">
                <a16:creationId xmlns:a16="http://schemas.microsoft.com/office/drawing/2014/main" id="{B69119ED-F83C-911A-CA97-C5E0726AB16D}"/>
              </a:ext>
            </a:extLst>
          </p:cNvPr>
          <p:cNvSpPr txBox="1"/>
          <p:nvPr/>
        </p:nvSpPr>
        <p:spPr>
          <a:xfrm>
            <a:off x="413657" y="1045028"/>
            <a:ext cx="11364685" cy="4855175"/>
          </a:xfrm>
          <a:prstGeom prst="rect">
            <a:avLst/>
          </a:prstGeom>
          <a:noFill/>
        </p:spPr>
        <p:txBody>
          <a:bodyPr wrap="square">
            <a:spAutoFit/>
          </a:bodyPr>
          <a:lstStyle/>
          <a:p>
            <a:pPr algn="l">
              <a:lnSpc>
                <a:spcPts val="2250"/>
              </a:lnSpc>
              <a:buNone/>
            </a:pPr>
            <a:r>
              <a:rPr lang="es-DO" sz="3200" b="1" i="0" dirty="0">
                <a:solidFill>
                  <a:schemeClr val="bg1"/>
                </a:solidFill>
                <a:effectLst/>
                <a:latin typeface="Source Sans Pro Web"/>
              </a:rPr>
              <a:t>¿Un papel para la genómica y la farmacogenómica?</a:t>
            </a:r>
          </a:p>
          <a:p>
            <a:pPr algn="l">
              <a:spcBef>
                <a:spcPts val="2250"/>
              </a:spcBef>
              <a:buNone/>
            </a:pPr>
            <a:r>
              <a:rPr lang="es-DO" sz="2800" b="0" i="0" dirty="0">
                <a:solidFill>
                  <a:schemeClr val="bg1"/>
                </a:solidFill>
                <a:effectLst/>
                <a:latin typeface="Cambria" panose="02040503050406030204" pitchFamily="18" charset="0"/>
              </a:rPr>
              <a:t>La farmacogenómica podría aplicarse para mejorar la eficacia y la seguridad de los fármacos utilizados para la sepsis y el choque séptico, como la noradrenalina, la epinefrina, la vasopresina y los corticosteroides, dado que las variantes genómicas conocidas se intersecan con estos fármacos. </a:t>
            </a:r>
          </a:p>
          <a:p>
            <a:pPr algn="l">
              <a:spcBef>
                <a:spcPts val="2250"/>
              </a:spcBef>
              <a:buNone/>
            </a:pPr>
            <a:r>
              <a:rPr lang="es-DO" sz="2800" b="0" i="0" dirty="0">
                <a:solidFill>
                  <a:schemeClr val="bg1"/>
                </a:solidFill>
                <a:effectLst/>
                <a:latin typeface="Cambria" panose="02040503050406030204" pitchFamily="18" charset="0"/>
              </a:rPr>
              <a:t>Nakada et al. demostraron que el polimorfismo del gen del receptor </a:t>
            </a:r>
            <a:r>
              <a:rPr lang="el-GR" sz="2800" b="0" i="0" dirty="0">
                <a:solidFill>
                  <a:schemeClr val="bg1"/>
                </a:solidFill>
                <a:effectLst/>
                <a:latin typeface="Cambria" panose="02040503050406030204" pitchFamily="18" charset="0"/>
              </a:rPr>
              <a:t>β2 </a:t>
            </a:r>
            <a:r>
              <a:rPr lang="es-DO" sz="2800" b="0" i="0" dirty="0">
                <a:solidFill>
                  <a:schemeClr val="bg1"/>
                </a:solidFill>
                <a:effectLst/>
                <a:latin typeface="Cambria" panose="02040503050406030204" pitchFamily="18" charset="0"/>
              </a:rPr>
              <a:t>adrenérgico se asociaba con respuestas alteradas a los agonistas adrenérgicos y mortalidad en el choque séptico, presente en el 5-7 % de la población</a:t>
            </a:r>
          </a:p>
        </p:txBody>
      </p:sp>
      <p:sp>
        <p:nvSpPr>
          <p:cNvPr id="5" name="CuadroTexto 4">
            <a:extLst>
              <a:ext uri="{FF2B5EF4-FFF2-40B4-BE49-F238E27FC236}">
                <a16:creationId xmlns:a16="http://schemas.microsoft.com/office/drawing/2014/main" id="{9B9F1538-BD5E-7715-A393-719D8F4B8792}"/>
              </a:ext>
            </a:extLst>
          </p:cNvPr>
          <p:cNvSpPr txBox="1"/>
          <p:nvPr/>
        </p:nvSpPr>
        <p:spPr>
          <a:xfrm>
            <a:off x="544067" y="5979246"/>
            <a:ext cx="11364685" cy="923330"/>
          </a:xfrm>
          <a:prstGeom prst="rect">
            <a:avLst/>
          </a:prstGeom>
          <a:noFill/>
        </p:spPr>
        <p:txBody>
          <a:bodyPr wrap="square">
            <a:spAutoFit/>
          </a:bodyPr>
          <a:lstStyle/>
          <a:p>
            <a:r>
              <a:rPr lang="es-DO" b="0" i="0" dirty="0">
                <a:solidFill>
                  <a:schemeClr val="bg1"/>
                </a:solidFill>
                <a:effectLst/>
                <a:latin typeface="Cambria" panose="02040503050406030204" pitchFamily="18" charset="0"/>
              </a:rPr>
              <a:t>Nakada TA, Russell JA, Boyd JH, Aguirre-Hernandez R, Thain KR, Thair SA, et al. El polimorfismo del gen del receptor beta2-adrenérgico se asocia con la mortalidad en el choque séptico. Am J Respir Crit Care Med. 2010;181:143–149. </a:t>
            </a:r>
            <a:endParaRPr lang="es-DO" dirty="0">
              <a:solidFill>
                <a:schemeClr val="bg1"/>
              </a:solidFill>
            </a:endParaRPr>
          </a:p>
        </p:txBody>
      </p:sp>
    </p:spTree>
    <p:extLst>
      <p:ext uri="{BB962C8B-B14F-4D97-AF65-F5344CB8AC3E}">
        <p14:creationId xmlns:p14="http://schemas.microsoft.com/office/powerpoint/2010/main" val="327018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02D768-D349-C0B6-B917-DBB3CEAF1CD9}"/>
              </a:ext>
            </a:extLst>
          </p:cNvPr>
          <p:cNvPicPr>
            <a:picLocks noChangeAspect="1"/>
          </p:cNvPicPr>
          <p:nvPr/>
        </p:nvPicPr>
        <p:blipFill>
          <a:blip r:embed="rId2"/>
          <a:stretch>
            <a:fillRect/>
          </a:stretch>
        </p:blipFill>
        <p:spPr>
          <a:xfrm>
            <a:off x="9931293" y="6469441"/>
            <a:ext cx="2260708" cy="388559"/>
          </a:xfrm>
          <a:prstGeom prst="rect">
            <a:avLst/>
          </a:prstGeom>
        </p:spPr>
      </p:pic>
      <p:pic>
        <p:nvPicPr>
          <p:cNvPr id="4" name="Picture 2" descr="paisajes naturales de república dominicana - Imágenes en Taringa!">
            <a:extLst>
              <a:ext uri="{FF2B5EF4-FFF2-40B4-BE49-F238E27FC236}">
                <a16:creationId xmlns:a16="http://schemas.microsoft.com/office/drawing/2014/main" id="{696B29CD-83DE-123B-CE68-DA29127C5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93" r="-1"/>
          <a:stretch/>
        </p:blipFill>
        <p:spPr bwMode="auto">
          <a:xfrm>
            <a:off x="1887489" y="4687"/>
            <a:ext cx="9174157" cy="6880623"/>
          </a:xfrm>
          <a:prstGeom prst="rect">
            <a:avLst/>
          </a:prstGeom>
          <a:solidFill>
            <a:srgbClr val="FFFFFF"/>
          </a:solidFill>
        </p:spPr>
      </p:pic>
      <p:pic>
        <p:nvPicPr>
          <p:cNvPr id="6" name="Imagen 5">
            <a:extLst>
              <a:ext uri="{FF2B5EF4-FFF2-40B4-BE49-F238E27FC236}">
                <a16:creationId xmlns:a16="http://schemas.microsoft.com/office/drawing/2014/main" id="{121D2E0F-9336-A893-2F8B-8573B58754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87489" y="36674"/>
            <a:ext cx="9131507" cy="6848635"/>
          </a:xfrm>
          <a:prstGeom prst="rect">
            <a:avLst/>
          </a:prstGeom>
          <a:noFill/>
        </p:spPr>
      </p:pic>
      <p:pic>
        <p:nvPicPr>
          <p:cNvPr id="7" name="Picture 8" descr="Ballena + cayo levantado - Taino Tour">
            <a:extLst>
              <a:ext uri="{FF2B5EF4-FFF2-40B4-BE49-F238E27FC236}">
                <a16:creationId xmlns:a16="http://schemas.microsoft.com/office/drawing/2014/main" id="{508223D3-2AAC-1F7A-6D57-C53E626CC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286" y="1"/>
            <a:ext cx="10341428" cy="688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9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7E627F9-1FBA-9801-502C-EBB826738622}"/>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43BA2117-6B38-14B3-046E-DC9D341BA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2" name="Imagen 1">
            <a:extLst>
              <a:ext uri="{FF2B5EF4-FFF2-40B4-BE49-F238E27FC236}">
                <a16:creationId xmlns:a16="http://schemas.microsoft.com/office/drawing/2014/main" id="{80C2DF4D-B34E-5551-560F-E6BDA4BE6954}"/>
              </a:ext>
            </a:extLst>
          </p:cNvPr>
          <p:cNvPicPr>
            <a:picLocks noChangeAspect="1"/>
          </p:cNvPicPr>
          <p:nvPr/>
        </p:nvPicPr>
        <p:blipFill>
          <a:blip r:embed="rId4"/>
          <a:stretch>
            <a:fillRect/>
          </a:stretch>
        </p:blipFill>
        <p:spPr>
          <a:xfrm>
            <a:off x="3810000" y="0"/>
            <a:ext cx="4572000" cy="6858000"/>
          </a:xfrm>
          <a:prstGeom prst="rect">
            <a:avLst/>
          </a:prstGeom>
        </p:spPr>
      </p:pic>
      <p:pic>
        <p:nvPicPr>
          <p:cNvPr id="3" name="Imagen 2">
            <a:extLst>
              <a:ext uri="{FF2B5EF4-FFF2-40B4-BE49-F238E27FC236}">
                <a16:creationId xmlns:a16="http://schemas.microsoft.com/office/drawing/2014/main" id="{7A559BF1-EBB4-9076-6E51-AC4AFD39F5D8}"/>
              </a:ext>
            </a:extLst>
          </p:cNvPr>
          <p:cNvPicPr>
            <a:picLocks noChangeAspect="1"/>
          </p:cNvPicPr>
          <p:nvPr/>
        </p:nvPicPr>
        <p:blipFill>
          <a:blip r:embed="rId5"/>
          <a:stretch>
            <a:fillRect/>
          </a:stretch>
        </p:blipFill>
        <p:spPr>
          <a:xfrm>
            <a:off x="3810001" y="0"/>
            <a:ext cx="2061634" cy="1343186"/>
          </a:xfrm>
          <a:prstGeom prst="rect">
            <a:avLst/>
          </a:prstGeom>
        </p:spPr>
      </p:pic>
      <p:pic>
        <p:nvPicPr>
          <p:cNvPr id="4" name="Imagen 3">
            <a:extLst>
              <a:ext uri="{FF2B5EF4-FFF2-40B4-BE49-F238E27FC236}">
                <a16:creationId xmlns:a16="http://schemas.microsoft.com/office/drawing/2014/main" id="{56A5CB00-CEFC-3AEF-32F9-FE66C18864F8}"/>
              </a:ext>
            </a:extLst>
          </p:cNvPr>
          <p:cNvPicPr>
            <a:picLocks noChangeAspect="1"/>
          </p:cNvPicPr>
          <p:nvPr/>
        </p:nvPicPr>
        <p:blipFill>
          <a:blip r:embed="rId6"/>
          <a:stretch>
            <a:fillRect/>
          </a:stretch>
        </p:blipFill>
        <p:spPr>
          <a:xfrm>
            <a:off x="3809999" y="1343186"/>
            <a:ext cx="1878083" cy="924814"/>
          </a:xfrm>
          <a:prstGeom prst="rect">
            <a:avLst/>
          </a:prstGeom>
        </p:spPr>
      </p:pic>
      <p:pic>
        <p:nvPicPr>
          <p:cNvPr id="5" name="Imagen 4">
            <a:extLst>
              <a:ext uri="{FF2B5EF4-FFF2-40B4-BE49-F238E27FC236}">
                <a16:creationId xmlns:a16="http://schemas.microsoft.com/office/drawing/2014/main" id="{DB4B0AE0-DC3D-5305-52A6-B1365D4436B6}"/>
              </a:ext>
            </a:extLst>
          </p:cNvPr>
          <p:cNvPicPr>
            <a:picLocks noChangeAspect="1"/>
          </p:cNvPicPr>
          <p:nvPr/>
        </p:nvPicPr>
        <p:blipFill>
          <a:blip r:embed="rId7"/>
          <a:stretch>
            <a:fillRect/>
          </a:stretch>
        </p:blipFill>
        <p:spPr>
          <a:xfrm>
            <a:off x="3886741" y="2268000"/>
            <a:ext cx="1801341" cy="1381265"/>
          </a:xfrm>
          <a:prstGeom prst="rect">
            <a:avLst/>
          </a:prstGeom>
        </p:spPr>
      </p:pic>
      <p:pic>
        <p:nvPicPr>
          <p:cNvPr id="7" name="Imagen 6">
            <a:extLst>
              <a:ext uri="{FF2B5EF4-FFF2-40B4-BE49-F238E27FC236}">
                <a16:creationId xmlns:a16="http://schemas.microsoft.com/office/drawing/2014/main" id="{2D3CB8DC-E52F-F3BA-933A-184702AF5575}"/>
              </a:ext>
            </a:extLst>
          </p:cNvPr>
          <p:cNvPicPr>
            <a:picLocks noChangeAspect="1"/>
          </p:cNvPicPr>
          <p:nvPr/>
        </p:nvPicPr>
        <p:blipFill>
          <a:blip r:embed="rId8"/>
          <a:stretch>
            <a:fillRect/>
          </a:stretch>
        </p:blipFill>
        <p:spPr>
          <a:xfrm>
            <a:off x="3886741" y="3649265"/>
            <a:ext cx="1794189" cy="836335"/>
          </a:xfrm>
          <a:prstGeom prst="rect">
            <a:avLst/>
          </a:prstGeom>
        </p:spPr>
      </p:pic>
      <p:pic>
        <p:nvPicPr>
          <p:cNvPr id="8" name="Imagen 7">
            <a:extLst>
              <a:ext uri="{FF2B5EF4-FFF2-40B4-BE49-F238E27FC236}">
                <a16:creationId xmlns:a16="http://schemas.microsoft.com/office/drawing/2014/main" id="{3453F253-CD1A-3BD9-4150-A59FD41370BA}"/>
              </a:ext>
            </a:extLst>
          </p:cNvPr>
          <p:cNvPicPr>
            <a:picLocks noChangeAspect="1"/>
          </p:cNvPicPr>
          <p:nvPr/>
        </p:nvPicPr>
        <p:blipFill>
          <a:blip r:embed="rId9"/>
          <a:stretch>
            <a:fillRect/>
          </a:stretch>
        </p:blipFill>
        <p:spPr>
          <a:xfrm>
            <a:off x="3886741" y="4485600"/>
            <a:ext cx="1794189" cy="1402933"/>
          </a:xfrm>
          <a:prstGeom prst="rect">
            <a:avLst/>
          </a:prstGeom>
        </p:spPr>
      </p:pic>
      <p:pic>
        <p:nvPicPr>
          <p:cNvPr id="9" name="Imagen 8">
            <a:extLst>
              <a:ext uri="{FF2B5EF4-FFF2-40B4-BE49-F238E27FC236}">
                <a16:creationId xmlns:a16="http://schemas.microsoft.com/office/drawing/2014/main" id="{8B2C7424-13B1-7679-DEAD-CEF28AE10954}"/>
              </a:ext>
            </a:extLst>
          </p:cNvPr>
          <p:cNvPicPr>
            <a:picLocks noChangeAspect="1"/>
          </p:cNvPicPr>
          <p:nvPr/>
        </p:nvPicPr>
        <p:blipFill>
          <a:blip r:embed="rId10"/>
          <a:stretch>
            <a:fillRect/>
          </a:stretch>
        </p:blipFill>
        <p:spPr>
          <a:xfrm>
            <a:off x="5871635" y="1"/>
            <a:ext cx="2517063" cy="1343186"/>
          </a:xfrm>
          <a:prstGeom prst="rect">
            <a:avLst/>
          </a:prstGeom>
        </p:spPr>
      </p:pic>
      <p:pic>
        <p:nvPicPr>
          <p:cNvPr id="10" name="Imagen 9">
            <a:extLst>
              <a:ext uri="{FF2B5EF4-FFF2-40B4-BE49-F238E27FC236}">
                <a16:creationId xmlns:a16="http://schemas.microsoft.com/office/drawing/2014/main" id="{9CD824E6-2C7C-B32C-3AD9-9DC3E85A2935}"/>
              </a:ext>
            </a:extLst>
          </p:cNvPr>
          <p:cNvPicPr>
            <a:picLocks noChangeAspect="1"/>
          </p:cNvPicPr>
          <p:nvPr/>
        </p:nvPicPr>
        <p:blipFill>
          <a:blip r:embed="rId11"/>
          <a:stretch>
            <a:fillRect/>
          </a:stretch>
        </p:blipFill>
        <p:spPr>
          <a:xfrm>
            <a:off x="5694780" y="1343186"/>
            <a:ext cx="2693918" cy="879068"/>
          </a:xfrm>
          <a:prstGeom prst="rect">
            <a:avLst/>
          </a:prstGeom>
        </p:spPr>
      </p:pic>
      <p:pic>
        <p:nvPicPr>
          <p:cNvPr id="11" name="Imagen 10">
            <a:extLst>
              <a:ext uri="{FF2B5EF4-FFF2-40B4-BE49-F238E27FC236}">
                <a16:creationId xmlns:a16="http://schemas.microsoft.com/office/drawing/2014/main" id="{187EDB30-4C08-7F2E-CFF5-E11846B72985}"/>
              </a:ext>
            </a:extLst>
          </p:cNvPr>
          <p:cNvPicPr>
            <a:picLocks noChangeAspect="1"/>
          </p:cNvPicPr>
          <p:nvPr/>
        </p:nvPicPr>
        <p:blipFill>
          <a:blip r:embed="rId12"/>
          <a:stretch>
            <a:fillRect/>
          </a:stretch>
        </p:blipFill>
        <p:spPr>
          <a:xfrm>
            <a:off x="5685059" y="2232238"/>
            <a:ext cx="2703640" cy="642114"/>
          </a:xfrm>
          <a:prstGeom prst="rect">
            <a:avLst/>
          </a:prstGeom>
        </p:spPr>
      </p:pic>
      <p:pic>
        <p:nvPicPr>
          <p:cNvPr id="12" name="Imagen 11">
            <a:extLst>
              <a:ext uri="{FF2B5EF4-FFF2-40B4-BE49-F238E27FC236}">
                <a16:creationId xmlns:a16="http://schemas.microsoft.com/office/drawing/2014/main" id="{EFC07F1E-85CC-7C61-797B-B3630AC46380}"/>
              </a:ext>
            </a:extLst>
          </p:cNvPr>
          <p:cNvPicPr>
            <a:picLocks noChangeAspect="1"/>
          </p:cNvPicPr>
          <p:nvPr/>
        </p:nvPicPr>
        <p:blipFill>
          <a:blip r:embed="rId13"/>
          <a:stretch>
            <a:fillRect/>
          </a:stretch>
        </p:blipFill>
        <p:spPr>
          <a:xfrm>
            <a:off x="5685057" y="2871136"/>
            <a:ext cx="2703639" cy="709426"/>
          </a:xfrm>
          <a:prstGeom prst="rect">
            <a:avLst/>
          </a:prstGeom>
        </p:spPr>
      </p:pic>
      <p:pic>
        <p:nvPicPr>
          <p:cNvPr id="13" name="Imagen 12">
            <a:extLst>
              <a:ext uri="{FF2B5EF4-FFF2-40B4-BE49-F238E27FC236}">
                <a16:creationId xmlns:a16="http://schemas.microsoft.com/office/drawing/2014/main" id="{9FB35DDC-4C7C-38FA-B910-C4F0AF0C7421}"/>
              </a:ext>
            </a:extLst>
          </p:cNvPr>
          <p:cNvPicPr>
            <a:picLocks noChangeAspect="1"/>
          </p:cNvPicPr>
          <p:nvPr/>
        </p:nvPicPr>
        <p:blipFill>
          <a:blip r:embed="rId14"/>
          <a:stretch>
            <a:fillRect/>
          </a:stretch>
        </p:blipFill>
        <p:spPr>
          <a:xfrm>
            <a:off x="5686798" y="3544890"/>
            <a:ext cx="2703639" cy="632166"/>
          </a:xfrm>
          <a:prstGeom prst="rect">
            <a:avLst/>
          </a:prstGeom>
        </p:spPr>
      </p:pic>
      <p:pic>
        <p:nvPicPr>
          <p:cNvPr id="14" name="Imagen 13">
            <a:extLst>
              <a:ext uri="{FF2B5EF4-FFF2-40B4-BE49-F238E27FC236}">
                <a16:creationId xmlns:a16="http://schemas.microsoft.com/office/drawing/2014/main" id="{054CE9FC-4DCC-4FB1-36D8-307304F45B7B}"/>
              </a:ext>
            </a:extLst>
          </p:cNvPr>
          <p:cNvPicPr>
            <a:picLocks noChangeAspect="1"/>
          </p:cNvPicPr>
          <p:nvPr/>
        </p:nvPicPr>
        <p:blipFill>
          <a:blip r:embed="rId15"/>
          <a:stretch>
            <a:fillRect/>
          </a:stretch>
        </p:blipFill>
        <p:spPr>
          <a:xfrm>
            <a:off x="5694780" y="4177168"/>
            <a:ext cx="2687220" cy="396011"/>
          </a:xfrm>
          <a:prstGeom prst="rect">
            <a:avLst/>
          </a:prstGeom>
        </p:spPr>
      </p:pic>
      <p:pic>
        <p:nvPicPr>
          <p:cNvPr id="15" name="Imagen 14">
            <a:extLst>
              <a:ext uri="{FF2B5EF4-FFF2-40B4-BE49-F238E27FC236}">
                <a16:creationId xmlns:a16="http://schemas.microsoft.com/office/drawing/2014/main" id="{36C5D200-C7E8-F832-586C-185083094B3A}"/>
              </a:ext>
            </a:extLst>
          </p:cNvPr>
          <p:cNvPicPr>
            <a:picLocks noChangeAspect="1"/>
          </p:cNvPicPr>
          <p:nvPr/>
        </p:nvPicPr>
        <p:blipFill>
          <a:blip r:embed="rId16"/>
          <a:stretch>
            <a:fillRect/>
          </a:stretch>
        </p:blipFill>
        <p:spPr>
          <a:xfrm>
            <a:off x="5688082" y="4560593"/>
            <a:ext cx="2700614" cy="670925"/>
          </a:xfrm>
          <a:prstGeom prst="rect">
            <a:avLst/>
          </a:prstGeom>
        </p:spPr>
      </p:pic>
      <p:pic>
        <p:nvPicPr>
          <p:cNvPr id="16" name="Imagen 15">
            <a:extLst>
              <a:ext uri="{FF2B5EF4-FFF2-40B4-BE49-F238E27FC236}">
                <a16:creationId xmlns:a16="http://schemas.microsoft.com/office/drawing/2014/main" id="{8DA2996C-2D1B-0495-7CB2-B8CC84A2CD54}"/>
              </a:ext>
            </a:extLst>
          </p:cNvPr>
          <p:cNvPicPr>
            <a:picLocks noChangeAspect="1"/>
          </p:cNvPicPr>
          <p:nvPr/>
        </p:nvPicPr>
        <p:blipFill>
          <a:blip r:embed="rId17"/>
          <a:stretch>
            <a:fillRect/>
          </a:stretch>
        </p:blipFill>
        <p:spPr>
          <a:xfrm>
            <a:off x="5680930" y="5260513"/>
            <a:ext cx="2700618" cy="670925"/>
          </a:xfrm>
          <a:prstGeom prst="rect">
            <a:avLst/>
          </a:prstGeom>
        </p:spPr>
      </p:pic>
      <p:pic>
        <p:nvPicPr>
          <p:cNvPr id="17" name="Imagen 16">
            <a:extLst>
              <a:ext uri="{FF2B5EF4-FFF2-40B4-BE49-F238E27FC236}">
                <a16:creationId xmlns:a16="http://schemas.microsoft.com/office/drawing/2014/main" id="{6FA54360-7015-0439-00AA-0C03E773A91F}"/>
              </a:ext>
            </a:extLst>
          </p:cNvPr>
          <p:cNvPicPr>
            <a:picLocks noChangeAspect="1"/>
          </p:cNvPicPr>
          <p:nvPr/>
        </p:nvPicPr>
        <p:blipFill>
          <a:blip r:embed="rId18"/>
          <a:stretch>
            <a:fillRect/>
          </a:stretch>
        </p:blipFill>
        <p:spPr>
          <a:xfrm>
            <a:off x="5323064" y="5917528"/>
            <a:ext cx="3058484" cy="951904"/>
          </a:xfrm>
          <a:prstGeom prst="rect">
            <a:avLst/>
          </a:prstGeom>
        </p:spPr>
      </p:pic>
      <p:sp>
        <p:nvSpPr>
          <p:cNvPr id="18" name="CuadroTexto 17">
            <a:extLst>
              <a:ext uri="{FF2B5EF4-FFF2-40B4-BE49-F238E27FC236}">
                <a16:creationId xmlns:a16="http://schemas.microsoft.com/office/drawing/2014/main" id="{29579125-6DC5-2F56-54F2-A980C2C554B3}"/>
              </a:ext>
            </a:extLst>
          </p:cNvPr>
          <p:cNvSpPr txBox="1"/>
          <p:nvPr/>
        </p:nvSpPr>
        <p:spPr>
          <a:xfrm>
            <a:off x="8558373" y="4641868"/>
            <a:ext cx="3457434" cy="954107"/>
          </a:xfrm>
          <a:prstGeom prst="rect">
            <a:avLst/>
          </a:prstGeom>
          <a:noFill/>
        </p:spPr>
        <p:txBody>
          <a:bodyPr wrap="square">
            <a:spAutoFit/>
          </a:bodyPr>
          <a:lstStyle/>
          <a:p>
            <a:pPr algn="l"/>
            <a:r>
              <a:rPr lang="es-DO" sz="1400" b="0" i="0" dirty="0">
                <a:solidFill>
                  <a:schemeClr val="bg1"/>
                </a:solidFill>
                <a:effectLst/>
                <a:latin typeface="Elsevier Sans"/>
              </a:rPr>
              <a:t>Gamper, G. ∙ Havel, C. ∙ Arrich, J. ...</a:t>
            </a:r>
          </a:p>
          <a:p>
            <a:pPr algn="l"/>
            <a:r>
              <a:rPr lang="es-DO" sz="1400" b="1" i="0" dirty="0">
                <a:solidFill>
                  <a:schemeClr val="bg1"/>
                </a:solidFill>
                <a:effectLst/>
                <a:latin typeface="Elsevier Sans"/>
              </a:rPr>
              <a:t>Vasopressors for hypotensive shock</a:t>
            </a:r>
            <a:endParaRPr lang="es-DO" sz="1400" b="0" i="0" dirty="0">
              <a:solidFill>
                <a:schemeClr val="bg1"/>
              </a:solidFill>
              <a:effectLst/>
              <a:latin typeface="Elsevier Sans"/>
            </a:endParaRPr>
          </a:p>
          <a:p>
            <a:pPr algn="l"/>
            <a:r>
              <a:rPr lang="es-DO" sz="1400" b="0" i="1" dirty="0">
                <a:solidFill>
                  <a:schemeClr val="bg1"/>
                </a:solidFill>
                <a:effectLst/>
                <a:latin typeface="Elsevier Sans"/>
              </a:rPr>
              <a:t>Cochrane Database Syst Rev.</a:t>
            </a:r>
            <a:r>
              <a:rPr lang="es-DO" sz="1400" b="0" i="0" dirty="0">
                <a:solidFill>
                  <a:schemeClr val="bg1"/>
                </a:solidFill>
                <a:effectLst/>
                <a:latin typeface="Elsevier Sans"/>
              </a:rPr>
              <a:t> 2016; </a:t>
            </a:r>
            <a:r>
              <a:rPr lang="es-DO" sz="1400" b="1" i="0" dirty="0">
                <a:solidFill>
                  <a:schemeClr val="bg1"/>
                </a:solidFill>
                <a:effectLst/>
                <a:latin typeface="Elsevier Sans"/>
              </a:rPr>
              <a:t>2</a:t>
            </a:r>
            <a:r>
              <a:rPr lang="es-DO" sz="1400" b="0" i="0" dirty="0">
                <a:solidFill>
                  <a:schemeClr val="bg1"/>
                </a:solidFill>
                <a:effectLst/>
                <a:latin typeface="Elsevier Sans"/>
              </a:rPr>
              <a:t>:CD003709</a:t>
            </a:r>
          </a:p>
        </p:txBody>
      </p:sp>
      <p:sp>
        <p:nvSpPr>
          <p:cNvPr id="19" name="CuadroTexto 18">
            <a:extLst>
              <a:ext uri="{FF2B5EF4-FFF2-40B4-BE49-F238E27FC236}">
                <a16:creationId xmlns:a16="http://schemas.microsoft.com/office/drawing/2014/main" id="{422DEC92-63B7-6040-6979-3858087A6B24}"/>
              </a:ext>
            </a:extLst>
          </p:cNvPr>
          <p:cNvSpPr txBox="1"/>
          <p:nvPr/>
        </p:nvSpPr>
        <p:spPr>
          <a:xfrm>
            <a:off x="8558825" y="5595975"/>
            <a:ext cx="3633175" cy="1169551"/>
          </a:xfrm>
          <a:prstGeom prst="rect">
            <a:avLst/>
          </a:prstGeom>
          <a:noFill/>
        </p:spPr>
        <p:txBody>
          <a:bodyPr wrap="square">
            <a:spAutoFit/>
          </a:bodyPr>
          <a:lstStyle/>
          <a:p>
            <a:pPr algn="l"/>
            <a:r>
              <a:rPr lang="es-DO" sz="1400" b="0" i="0" dirty="0">
                <a:solidFill>
                  <a:schemeClr val="bg1"/>
                </a:solidFill>
                <a:effectLst/>
                <a:latin typeface="Elsevier Sans"/>
              </a:rPr>
              <a:t>Evans, L. ∙ Rhodes, A. ∙ Alhazzani, W. ...</a:t>
            </a:r>
          </a:p>
          <a:p>
            <a:pPr algn="l"/>
            <a:r>
              <a:rPr lang="es-DO" sz="1400" b="1" i="0" dirty="0">
                <a:solidFill>
                  <a:schemeClr val="bg1"/>
                </a:solidFill>
                <a:effectLst/>
                <a:latin typeface="Elsevier Sans"/>
              </a:rPr>
              <a:t>Executive summary: surviving Sepsis Campaign: international guidelines for the management of sepsis and septic shock 2021</a:t>
            </a:r>
            <a:endParaRPr lang="es-DO" sz="1400" b="0" i="0" dirty="0">
              <a:solidFill>
                <a:schemeClr val="bg1"/>
              </a:solidFill>
              <a:effectLst/>
              <a:latin typeface="Elsevier Sans"/>
            </a:endParaRPr>
          </a:p>
          <a:p>
            <a:pPr algn="l"/>
            <a:r>
              <a:rPr lang="es-DO" sz="1400" b="0" i="1" dirty="0">
                <a:solidFill>
                  <a:schemeClr val="bg1"/>
                </a:solidFill>
                <a:effectLst/>
                <a:latin typeface="Elsevier Sans"/>
              </a:rPr>
              <a:t>Crit Care Med.</a:t>
            </a:r>
            <a:r>
              <a:rPr lang="es-DO" sz="1400" b="0" i="0" dirty="0">
                <a:solidFill>
                  <a:schemeClr val="bg1"/>
                </a:solidFill>
                <a:effectLst/>
                <a:latin typeface="Elsevier Sans"/>
              </a:rPr>
              <a:t> 2021; </a:t>
            </a:r>
            <a:r>
              <a:rPr lang="es-DO" sz="1400" b="1" i="0" dirty="0">
                <a:solidFill>
                  <a:schemeClr val="bg1"/>
                </a:solidFill>
                <a:effectLst/>
                <a:latin typeface="Elsevier Sans"/>
              </a:rPr>
              <a:t>49</a:t>
            </a:r>
            <a:r>
              <a:rPr lang="es-DO" sz="1400" b="0" i="0" dirty="0">
                <a:solidFill>
                  <a:schemeClr val="bg1"/>
                </a:solidFill>
                <a:effectLst/>
                <a:latin typeface="Elsevier Sans"/>
              </a:rPr>
              <a:t>:1974-1982</a:t>
            </a:r>
          </a:p>
        </p:txBody>
      </p:sp>
      <p:sp>
        <p:nvSpPr>
          <p:cNvPr id="20" name="CuadroTexto 19">
            <a:extLst>
              <a:ext uri="{FF2B5EF4-FFF2-40B4-BE49-F238E27FC236}">
                <a16:creationId xmlns:a16="http://schemas.microsoft.com/office/drawing/2014/main" id="{564E17DB-DAED-FD76-E924-2BD83FB11D80}"/>
              </a:ext>
            </a:extLst>
          </p:cNvPr>
          <p:cNvSpPr txBox="1"/>
          <p:nvPr/>
        </p:nvSpPr>
        <p:spPr>
          <a:xfrm>
            <a:off x="8565069" y="2871136"/>
            <a:ext cx="3457434" cy="1815882"/>
          </a:xfrm>
          <a:prstGeom prst="rect">
            <a:avLst/>
          </a:prstGeom>
          <a:noFill/>
        </p:spPr>
        <p:txBody>
          <a:bodyPr wrap="square">
            <a:spAutoFit/>
          </a:bodyPr>
          <a:lstStyle/>
          <a:p>
            <a:pPr algn="l"/>
            <a:r>
              <a:rPr lang="es-DO" sz="1400" b="0" i="0" dirty="0">
                <a:solidFill>
                  <a:schemeClr val="bg1"/>
                </a:solidFill>
                <a:effectLst/>
                <a:latin typeface="Elsevier Sans"/>
              </a:rPr>
              <a:t>Wieruszewski, P.M. ∙ Leone, M. ∙ Kaas-Hansen, B.S. ...</a:t>
            </a:r>
          </a:p>
          <a:p>
            <a:pPr algn="l"/>
            <a:r>
              <a:rPr lang="es-DO" sz="1400" b="1" i="0" dirty="0">
                <a:solidFill>
                  <a:schemeClr val="bg1"/>
                </a:solidFill>
                <a:effectLst/>
                <a:latin typeface="Elsevier Sans"/>
              </a:rPr>
              <a:t>Position paper on the reporting of norepinephrine formulations in critical care from the society of critical care medicine and European society of intensive care medicine joint task force</a:t>
            </a:r>
            <a:endParaRPr lang="es-DO" sz="1400" b="0" i="0" dirty="0">
              <a:solidFill>
                <a:schemeClr val="bg1"/>
              </a:solidFill>
              <a:effectLst/>
              <a:latin typeface="Elsevier Sans"/>
            </a:endParaRPr>
          </a:p>
          <a:p>
            <a:pPr algn="l"/>
            <a:r>
              <a:rPr lang="es-DO" sz="1400" b="0" i="1" dirty="0">
                <a:solidFill>
                  <a:schemeClr val="bg1"/>
                </a:solidFill>
                <a:effectLst/>
                <a:latin typeface="Elsevier Sans"/>
              </a:rPr>
              <a:t>Crit Care Med.</a:t>
            </a:r>
            <a:r>
              <a:rPr lang="es-DO" sz="1400" b="0" i="0" dirty="0">
                <a:solidFill>
                  <a:schemeClr val="bg1"/>
                </a:solidFill>
                <a:effectLst/>
                <a:latin typeface="Elsevier Sans"/>
              </a:rPr>
              <a:t> 2024; </a:t>
            </a:r>
            <a:r>
              <a:rPr lang="es-DO" sz="1400" b="1" i="0" dirty="0">
                <a:solidFill>
                  <a:schemeClr val="bg1"/>
                </a:solidFill>
                <a:effectLst/>
                <a:latin typeface="Elsevier Sans"/>
              </a:rPr>
              <a:t>52</a:t>
            </a:r>
            <a:r>
              <a:rPr lang="es-DO" sz="1400" b="0" i="0" dirty="0">
                <a:solidFill>
                  <a:schemeClr val="bg1"/>
                </a:solidFill>
                <a:effectLst/>
                <a:latin typeface="Elsevier Sans"/>
              </a:rPr>
              <a:t>:521-530</a:t>
            </a:r>
          </a:p>
        </p:txBody>
      </p:sp>
    </p:spTree>
    <p:extLst>
      <p:ext uri="{BB962C8B-B14F-4D97-AF65-F5344CB8AC3E}">
        <p14:creationId xmlns:p14="http://schemas.microsoft.com/office/powerpoint/2010/main" val="165658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dissolv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dissolv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dissolv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dissolv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dissolv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dissolve">
                                      <p:cBhvr>
                                        <p:cTn id="77" dur="5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dissolve">
                                      <p:cBhvr>
                                        <p:cTn id="85" dur="500"/>
                                        <p:tgtEl>
                                          <p:spTgt spid="20"/>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dissolve">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65DE99F-FCAC-BFC2-3EB7-D172D0BC0A40}"/>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23FE9245-8D8F-BAA3-600B-2EB349863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pic>
        <p:nvPicPr>
          <p:cNvPr id="2" name="Picture 2">
            <a:extLst>
              <a:ext uri="{FF2B5EF4-FFF2-40B4-BE49-F238E27FC236}">
                <a16:creationId xmlns:a16="http://schemas.microsoft.com/office/drawing/2014/main" id="{2AF81A87-25A5-E984-AD3E-FC80968F1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818" b="18867"/>
          <a:stretch>
            <a:fillRect/>
          </a:stretch>
        </p:blipFill>
        <p:spPr bwMode="auto">
          <a:xfrm>
            <a:off x="838200" y="1076106"/>
            <a:ext cx="10515600" cy="499557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13BBC6F-2211-3B6C-C655-3EE288D6F3BD}"/>
              </a:ext>
            </a:extLst>
          </p:cNvPr>
          <p:cNvSpPr txBox="1"/>
          <p:nvPr/>
        </p:nvSpPr>
        <p:spPr>
          <a:xfrm>
            <a:off x="1447287" y="6348515"/>
            <a:ext cx="10148249" cy="523220"/>
          </a:xfrm>
          <a:prstGeom prst="rect">
            <a:avLst/>
          </a:prstGeom>
          <a:noFill/>
        </p:spPr>
        <p:txBody>
          <a:bodyPr wrap="square">
            <a:spAutoFit/>
          </a:bodyPr>
          <a:lstStyle/>
          <a:p>
            <a:pPr algn="l"/>
            <a:r>
              <a:rPr lang="es-DO" sz="1400" b="0" i="0" dirty="0">
                <a:solidFill>
                  <a:schemeClr val="bg1"/>
                </a:solidFill>
                <a:effectLst/>
                <a:latin typeface="Elsevier Sans"/>
              </a:rPr>
              <a:t>Ibarra-Estrada, M. ∙ Kattan, E. ∙ Aguilera-González, P. ...</a:t>
            </a:r>
          </a:p>
          <a:p>
            <a:pPr algn="l"/>
            <a:r>
              <a:rPr lang="es-DO" sz="1400" b="1" i="0" dirty="0">
                <a:solidFill>
                  <a:schemeClr val="bg1"/>
                </a:solidFill>
                <a:effectLst/>
                <a:latin typeface="Elsevier Sans"/>
              </a:rPr>
              <a:t>Early adjunctive methylene blue in patients with septic shock: a randomized controlled trial</a:t>
            </a:r>
            <a:r>
              <a:rPr lang="es-DO" sz="1400" dirty="0">
                <a:solidFill>
                  <a:schemeClr val="bg1"/>
                </a:solidFill>
                <a:latin typeface="Elsevier Sans"/>
              </a:rPr>
              <a:t> </a:t>
            </a:r>
            <a:r>
              <a:rPr lang="es-DO" sz="1400" b="0" i="1" dirty="0">
                <a:solidFill>
                  <a:schemeClr val="bg1"/>
                </a:solidFill>
                <a:effectLst/>
                <a:latin typeface="Elsevier Sans"/>
              </a:rPr>
              <a:t>Crit Care.</a:t>
            </a:r>
            <a:r>
              <a:rPr lang="es-DO" sz="1400" b="0" i="0" dirty="0">
                <a:solidFill>
                  <a:schemeClr val="bg1"/>
                </a:solidFill>
                <a:effectLst/>
                <a:latin typeface="Elsevier Sans"/>
              </a:rPr>
              <a:t> 2023; </a:t>
            </a:r>
            <a:r>
              <a:rPr lang="es-DO" sz="1400" b="1" i="0" dirty="0">
                <a:solidFill>
                  <a:schemeClr val="bg1"/>
                </a:solidFill>
                <a:effectLst/>
                <a:latin typeface="Elsevier Sans"/>
              </a:rPr>
              <a:t>27</a:t>
            </a:r>
            <a:r>
              <a:rPr lang="es-DO" sz="1400" b="0" i="0" dirty="0">
                <a:solidFill>
                  <a:schemeClr val="bg1"/>
                </a:solidFill>
                <a:effectLst/>
                <a:latin typeface="Elsevier Sans"/>
              </a:rPr>
              <a:t>:110</a:t>
            </a:r>
          </a:p>
        </p:txBody>
      </p:sp>
    </p:spTree>
    <p:extLst>
      <p:ext uri="{BB962C8B-B14F-4D97-AF65-F5344CB8AC3E}">
        <p14:creationId xmlns:p14="http://schemas.microsoft.com/office/powerpoint/2010/main" val="15077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0994F3-D66C-634E-D96D-7E7F773681BA}"/>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1C1D5082-76AF-41A4-BF07-C64958ED4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Título 1">
            <a:extLst>
              <a:ext uri="{FF2B5EF4-FFF2-40B4-BE49-F238E27FC236}">
                <a16:creationId xmlns:a16="http://schemas.microsoft.com/office/drawing/2014/main" id="{133D61A2-DE2B-9393-6E5B-B66CDCDC8F74}"/>
              </a:ext>
            </a:extLst>
          </p:cNvPr>
          <p:cNvSpPr>
            <a:spLocks noGrp="1"/>
          </p:cNvSpPr>
          <p:nvPr>
            <p:ph type="title"/>
          </p:nvPr>
        </p:nvSpPr>
        <p:spPr>
          <a:xfrm>
            <a:off x="548751" y="542695"/>
            <a:ext cx="10515600" cy="1325563"/>
          </a:xfrm>
        </p:spPr>
        <p:txBody>
          <a:bodyPr>
            <a:normAutofit/>
          </a:bodyPr>
          <a:lstStyle/>
          <a:p>
            <a:r>
              <a:rPr lang="es-DO" sz="5400" b="1" dirty="0">
                <a:solidFill>
                  <a:schemeClr val="bg1"/>
                </a:solidFill>
              </a:rPr>
              <a:t>Para llevar a casa</a:t>
            </a:r>
          </a:p>
        </p:txBody>
      </p:sp>
      <p:sp>
        <p:nvSpPr>
          <p:cNvPr id="3" name="CuadroTexto 2">
            <a:extLst>
              <a:ext uri="{FF2B5EF4-FFF2-40B4-BE49-F238E27FC236}">
                <a16:creationId xmlns:a16="http://schemas.microsoft.com/office/drawing/2014/main" id="{D415E1E7-4C1A-36D4-334C-4C19A9B8EA87}"/>
              </a:ext>
            </a:extLst>
          </p:cNvPr>
          <p:cNvSpPr txBox="1"/>
          <p:nvPr/>
        </p:nvSpPr>
        <p:spPr>
          <a:xfrm>
            <a:off x="548751" y="1696460"/>
            <a:ext cx="8099947" cy="757130"/>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1. No existe una definición consensuada del shock vasopléjico. </a:t>
            </a:r>
          </a:p>
        </p:txBody>
      </p:sp>
      <p:sp>
        <p:nvSpPr>
          <p:cNvPr id="4" name="CuadroTexto 3">
            <a:extLst>
              <a:ext uri="{FF2B5EF4-FFF2-40B4-BE49-F238E27FC236}">
                <a16:creationId xmlns:a16="http://schemas.microsoft.com/office/drawing/2014/main" id="{B4EC43E0-33AF-65B5-0FF8-BB6D2F7A669D}"/>
              </a:ext>
            </a:extLst>
          </p:cNvPr>
          <p:cNvSpPr txBox="1"/>
          <p:nvPr/>
        </p:nvSpPr>
        <p:spPr>
          <a:xfrm>
            <a:off x="548751" y="2454832"/>
            <a:ext cx="8222775" cy="757130"/>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2. El diagnóstico se basa en las características clínicas.</a:t>
            </a:r>
          </a:p>
        </p:txBody>
      </p:sp>
      <p:sp>
        <p:nvSpPr>
          <p:cNvPr id="5" name="CuadroTexto 4">
            <a:extLst>
              <a:ext uri="{FF2B5EF4-FFF2-40B4-BE49-F238E27FC236}">
                <a16:creationId xmlns:a16="http://schemas.microsoft.com/office/drawing/2014/main" id="{335F690A-042D-3337-2FF8-4A93A6C30B1F}"/>
              </a:ext>
            </a:extLst>
          </p:cNvPr>
          <p:cNvSpPr txBox="1"/>
          <p:nvPr/>
        </p:nvSpPr>
        <p:spPr>
          <a:xfrm>
            <a:off x="548751" y="2946589"/>
            <a:ext cx="10123796" cy="1607224"/>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3. Un enfoque multimodal de la terapia vasopresora, dirigido a diversos receptores, es probablemente la mejor manera de alcanzar los objetivos hemodinámicos y minimizar los efectos adversos específicos del fármaco.</a:t>
            </a:r>
          </a:p>
        </p:txBody>
      </p:sp>
      <p:sp>
        <p:nvSpPr>
          <p:cNvPr id="7" name="CuadroTexto 6">
            <a:extLst>
              <a:ext uri="{FF2B5EF4-FFF2-40B4-BE49-F238E27FC236}">
                <a16:creationId xmlns:a16="http://schemas.microsoft.com/office/drawing/2014/main" id="{9C87D218-C814-F322-7842-E5D3D71D8D01}"/>
              </a:ext>
            </a:extLst>
          </p:cNvPr>
          <p:cNvSpPr txBox="1"/>
          <p:nvPr/>
        </p:nvSpPr>
        <p:spPr>
          <a:xfrm>
            <a:off x="548751" y="4100731"/>
            <a:ext cx="9182101" cy="1421928"/>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4. La angiotensina II es una terapia prometedora para el shock vasopléjico, pero se necesita más investigación para definir su función.</a:t>
            </a:r>
          </a:p>
        </p:txBody>
      </p:sp>
      <p:sp>
        <p:nvSpPr>
          <p:cNvPr id="8" name="CuadroTexto 7">
            <a:extLst>
              <a:ext uri="{FF2B5EF4-FFF2-40B4-BE49-F238E27FC236}">
                <a16:creationId xmlns:a16="http://schemas.microsoft.com/office/drawing/2014/main" id="{41D78A5B-F4CE-727D-433E-B364E3F8DB3F}"/>
              </a:ext>
            </a:extLst>
          </p:cNvPr>
          <p:cNvSpPr txBox="1"/>
          <p:nvPr/>
        </p:nvSpPr>
        <p:spPr>
          <a:xfrm>
            <a:off x="548751" y="5179062"/>
            <a:ext cx="9182100" cy="757130"/>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5. La hidrocortisona es un complemento seguro y útil en el shock vasopléjico.</a:t>
            </a:r>
          </a:p>
        </p:txBody>
      </p:sp>
      <p:sp>
        <p:nvSpPr>
          <p:cNvPr id="9" name="CuadroTexto 8">
            <a:extLst>
              <a:ext uri="{FF2B5EF4-FFF2-40B4-BE49-F238E27FC236}">
                <a16:creationId xmlns:a16="http://schemas.microsoft.com/office/drawing/2014/main" id="{1581CD86-6482-6715-0EF2-D63D9AB0CE3A}"/>
              </a:ext>
            </a:extLst>
          </p:cNvPr>
          <p:cNvSpPr txBox="1"/>
          <p:nvPr/>
        </p:nvSpPr>
        <p:spPr>
          <a:xfrm>
            <a:off x="548751" y="6169620"/>
            <a:ext cx="9618831" cy="523220"/>
          </a:xfrm>
          <a:prstGeom prst="rect">
            <a:avLst/>
          </a:prstGeom>
          <a:noFill/>
        </p:spPr>
        <p:txBody>
          <a:bodyPr wrap="square">
            <a:spAutoFit/>
          </a:bodyPr>
          <a:lstStyle/>
          <a:p>
            <a:r>
              <a:rPr lang="es-DO" sz="1400" b="0" i="0" dirty="0">
                <a:solidFill>
                  <a:schemeClr val="bg1"/>
                </a:solidFill>
                <a:effectLst/>
                <a:latin typeface="Elsevier Sans"/>
              </a:rPr>
              <a:t>Management of vasoplegic shock Mistry, R.N. et al. BJA Education, Volume 25, Issue 2, 65 – 73. </a:t>
            </a:r>
            <a:r>
              <a:rPr lang="es-DO" sz="1400" b="0" i="0" cap="all" dirty="0">
                <a:solidFill>
                  <a:schemeClr val="bg1"/>
                </a:solidFill>
                <a:effectLst/>
                <a:latin typeface="Elsevier Sans"/>
              </a:rPr>
              <a:t>p65-73</a:t>
            </a:r>
            <a:r>
              <a:rPr lang="es-DO" sz="1400" b="0" i="0" dirty="0">
                <a:solidFill>
                  <a:schemeClr val="bg1"/>
                </a:solidFill>
                <a:effectLst/>
                <a:latin typeface="Elsevier Sans"/>
              </a:rPr>
              <a:t>February 2025</a:t>
            </a:r>
            <a:endParaRPr lang="es-DO" sz="1400" dirty="0">
              <a:solidFill>
                <a:schemeClr val="bg1"/>
              </a:solidFill>
            </a:endParaRPr>
          </a:p>
          <a:p>
            <a:pPr algn="l">
              <a:buFont typeface="+mj-lt"/>
              <a:buAutoNum type="arabicPeriod"/>
            </a:pPr>
            <a:endParaRPr lang="es-DO" sz="1400" b="0" i="0" dirty="0">
              <a:solidFill>
                <a:schemeClr val="bg1"/>
              </a:solidFill>
              <a:effectLst/>
              <a:latin typeface="Elsevier Sans"/>
            </a:endParaRPr>
          </a:p>
        </p:txBody>
      </p:sp>
      <p:pic>
        <p:nvPicPr>
          <p:cNvPr id="10" name="Picture 2" descr="Gestionar Take Away - Gestionar Restaurante Comida para Llevar">
            <a:extLst>
              <a:ext uri="{FF2B5EF4-FFF2-40B4-BE49-F238E27FC236}">
                <a16:creationId xmlns:a16="http://schemas.microsoft.com/office/drawing/2014/main" id="{747DA488-AAA9-7723-699C-2368B22AE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681" y="1996"/>
            <a:ext cx="3779319" cy="251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7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02D768-D349-C0B6-B917-DBB3CEAF1CD9}"/>
              </a:ext>
            </a:extLst>
          </p:cNvPr>
          <p:cNvPicPr>
            <a:picLocks noChangeAspect="1"/>
          </p:cNvPicPr>
          <p:nvPr/>
        </p:nvPicPr>
        <p:blipFill>
          <a:blip r:embed="rId2"/>
          <a:stretch>
            <a:fillRect/>
          </a:stretch>
        </p:blipFill>
        <p:spPr>
          <a:xfrm>
            <a:off x="9931293" y="6469441"/>
            <a:ext cx="2260708" cy="388559"/>
          </a:xfrm>
          <a:prstGeom prst="rect">
            <a:avLst/>
          </a:prstGeom>
        </p:spPr>
      </p:pic>
      <p:pic>
        <p:nvPicPr>
          <p:cNvPr id="5" name="Picture 2">
            <a:extLst>
              <a:ext uri="{FF2B5EF4-FFF2-40B4-BE49-F238E27FC236}">
                <a16:creationId xmlns:a16="http://schemas.microsoft.com/office/drawing/2014/main" id="{2DFC19FC-91DF-2C6D-A1BA-FB8FB41C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67" r="13299" b="-1"/>
          <a:stretch/>
        </p:blipFill>
        <p:spPr bwMode="auto">
          <a:xfrm>
            <a:off x="1530056" y="9080"/>
            <a:ext cx="9131888" cy="6848921"/>
          </a:xfrm>
          <a:prstGeom prst="rect">
            <a:avLst/>
          </a:prstGeom>
          <a:solidFill>
            <a:srgbClr val="FFFFFF"/>
          </a:solidFill>
        </p:spPr>
      </p:pic>
    </p:spTree>
    <p:extLst>
      <p:ext uri="{BB962C8B-B14F-4D97-AF65-F5344CB8AC3E}">
        <p14:creationId xmlns:p14="http://schemas.microsoft.com/office/powerpoint/2010/main" val="64486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02D768-D349-C0B6-B917-DBB3CEAF1CD9}"/>
              </a:ext>
            </a:extLst>
          </p:cNvPr>
          <p:cNvPicPr>
            <a:picLocks noChangeAspect="1"/>
          </p:cNvPicPr>
          <p:nvPr/>
        </p:nvPicPr>
        <p:blipFill>
          <a:blip r:embed="rId2"/>
          <a:stretch>
            <a:fillRect/>
          </a:stretch>
        </p:blipFill>
        <p:spPr>
          <a:xfrm>
            <a:off x="9931293" y="6469441"/>
            <a:ext cx="2260708" cy="388559"/>
          </a:xfrm>
          <a:prstGeom prst="rect">
            <a:avLst/>
          </a:prstGeom>
        </p:spPr>
      </p:pic>
      <p:pic>
        <p:nvPicPr>
          <p:cNvPr id="3" name="Imagen 2">
            <a:extLst>
              <a:ext uri="{FF2B5EF4-FFF2-40B4-BE49-F238E27FC236}">
                <a16:creationId xmlns:a16="http://schemas.microsoft.com/office/drawing/2014/main" id="{84483B3B-BF19-60C5-8E1C-94B3D2669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124" y="858132"/>
            <a:ext cx="6856993" cy="5142744"/>
          </a:xfrm>
          <a:prstGeom prst="rect">
            <a:avLst/>
          </a:prstGeom>
        </p:spPr>
      </p:pic>
      <p:pic>
        <p:nvPicPr>
          <p:cNvPr id="4" name="Picture 6" descr="Rancho Baiguate | Jarabacoa, Republica Dominicana">
            <a:extLst>
              <a:ext uri="{FF2B5EF4-FFF2-40B4-BE49-F238E27FC236}">
                <a16:creationId xmlns:a16="http://schemas.microsoft.com/office/drawing/2014/main" id="{05281FCD-6F01-C5C4-E92B-FA1EB173891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18370" y="0"/>
            <a:ext cx="7073631" cy="2564191"/>
          </a:xfrm>
          <a:prstGeom prst="rect">
            <a:avLst/>
          </a:prstGeom>
          <a:solidFill>
            <a:srgbClr val="FFFFFF"/>
          </a:solidFill>
        </p:spPr>
      </p:pic>
      <p:pic>
        <p:nvPicPr>
          <p:cNvPr id="5" name="Imagen 4">
            <a:extLst>
              <a:ext uri="{FF2B5EF4-FFF2-40B4-BE49-F238E27FC236}">
                <a16:creationId xmlns:a16="http://schemas.microsoft.com/office/drawing/2014/main" id="{BB7E5694-7EA2-A141-1E9B-585458F64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901001" y="2772241"/>
            <a:ext cx="4303127" cy="3868392"/>
          </a:xfrm>
          <a:prstGeom prst="rect">
            <a:avLst/>
          </a:prstGeom>
        </p:spPr>
      </p:pic>
      <p:pic>
        <p:nvPicPr>
          <p:cNvPr id="6" name="Imagen 5">
            <a:extLst>
              <a:ext uri="{FF2B5EF4-FFF2-40B4-BE49-F238E27FC236}">
                <a16:creationId xmlns:a16="http://schemas.microsoft.com/office/drawing/2014/main" id="{F72FB8A0-836A-2453-0273-0CDFF4BB3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37817" y="3113136"/>
            <a:ext cx="4303126" cy="3205237"/>
          </a:xfrm>
          <a:prstGeom prst="rect">
            <a:avLst/>
          </a:prstGeom>
        </p:spPr>
      </p:pic>
    </p:spTree>
    <p:extLst>
      <p:ext uri="{BB962C8B-B14F-4D97-AF65-F5344CB8AC3E}">
        <p14:creationId xmlns:p14="http://schemas.microsoft.com/office/powerpoint/2010/main" val="181089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02D768-D349-C0B6-B917-DBB3CEAF1CD9}"/>
              </a:ext>
            </a:extLst>
          </p:cNvPr>
          <p:cNvPicPr>
            <a:picLocks noChangeAspect="1"/>
          </p:cNvPicPr>
          <p:nvPr/>
        </p:nvPicPr>
        <p:blipFill>
          <a:blip r:embed="rId2"/>
          <a:stretch>
            <a:fillRect/>
          </a:stretch>
        </p:blipFill>
        <p:spPr>
          <a:xfrm>
            <a:off x="9931293" y="6469441"/>
            <a:ext cx="2260708" cy="388559"/>
          </a:xfrm>
          <a:prstGeom prst="rect">
            <a:avLst/>
          </a:prstGeom>
        </p:spPr>
      </p:pic>
      <p:pic>
        <p:nvPicPr>
          <p:cNvPr id="3" name="Picture 2" descr="Y la Marca País, qué? Bien, gracias">
            <a:extLst>
              <a:ext uri="{FF2B5EF4-FFF2-40B4-BE49-F238E27FC236}">
                <a16:creationId xmlns:a16="http://schemas.microsoft.com/office/drawing/2014/main" id="{294E817B-D885-45F8-B39E-B408378D1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5703"/>
            <a:ext cx="12115464" cy="566019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F735DB07-4BBE-A791-6B24-0D465D54B743}"/>
              </a:ext>
            </a:extLst>
          </p:cNvPr>
          <p:cNvSpPr txBox="1"/>
          <p:nvPr/>
        </p:nvSpPr>
        <p:spPr>
          <a:xfrm>
            <a:off x="1214220" y="4758159"/>
            <a:ext cx="9763561" cy="913199"/>
          </a:xfrm>
          <a:prstGeom prst="rect">
            <a:avLst/>
          </a:prstGeom>
          <a:noFill/>
        </p:spPr>
        <p:txBody>
          <a:bodyPr wrap="square">
            <a:spAutoFit/>
          </a:bodyPr>
          <a:lstStyle/>
          <a:p>
            <a:r>
              <a:rPr lang="es-DO" sz="2667" b="1" dirty="0">
                <a:solidFill>
                  <a:srgbClr val="222222"/>
                </a:solidFill>
                <a:latin typeface="Script MT Bold" panose="03040602040607080904" pitchFamily="66" charset="77"/>
              </a:rPr>
              <a:t>“Hay un país en el mundo colocado en el mismo trayecto del sol”	</a:t>
            </a:r>
            <a:r>
              <a:rPr lang="es-DO" sz="2000" b="1" dirty="0">
                <a:solidFill>
                  <a:srgbClr val="222222"/>
                </a:solidFill>
                <a:latin typeface="Script MT Bold" panose="03040602040607080904" pitchFamily="66" charset="77"/>
              </a:rPr>
              <a:t>Pedro Mir</a:t>
            </a:r>
            <a:endParaRPr lang="es-DO" sz="2667" b="1" dirty="0">
              <a:latin typeface="Script MT Bold" panose="03040602040607080904" pitchFamily="66" charset="77"/>
            </a:endParaRPr>
          </a:p>
        </p:txBody>
      </p:sp>
    </p:spTree>
    <p:extLst>
      <p:ext uri="{BB962C8B-B14F-4D97-AF65-F5344CB8AC3E}">
        <p14:creationId xmlns:p14="http://schemas.microsoft.com/office/powerpoint/2010/main" val="95053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269BB-E280-8D67-57B8-4D2F2E22AF9A}"/>
            </a:ext>
          </a:extLst>
        </p:cNvPr>
        <p:cNvGrpSpPr/>
        <p:nvPr/>
      </p:nvGrpSpPr>
      <p:grpSpPr>
        <a:xfrm>
          <a:off x="0" y="0"/>
          <a:ext cx="0" cy="0"/>
          <a:chOff x="0" y="0"/>
          <a:chExt cx="0" cy="0"/>
        </a:xfrm>
      </p:grpSpPr>
      <p:pic>
        <p:nvPicPr>
          <p:cNvPr id="5" name="Picture 4" descr="A blue background with a human body and bones&#10;&#10;AI-generated content may be incorrect.">
            <a:extLst>
              <a:ext uri="{FF2B5EF4-FFF2-40B4-BE49-F238E27FC236}">
                <a16:creationId xmlns:a16="http://schemas.microsoft.com/office/drawing/2014/main" id="{B3FFF7D7-821C-DFA3-47B4-961AE4D9CFC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3877CA25-6B1F-61BC-7CD5-B65590280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74" y="335404"/>
            <a:ext cx="4922660" cy="1178475"/>
          </a:xfrm>
          <a:prstGeom prst="rect">
            <a:avLst/>
          </a:prstGeom>
        </p:spPr>
      </p:pic>
      <p:sp>
        <p:nvSpPr>
          <p:cNvPr id="4" name="Título 1">
            <a:extLst>
              <a:ext uri="{FF2B5EF4-FFF2-40B4-BE49-F238E27FC236}">
                <a16:creationId xmlns:a16="http://schemas.microsoft.com/office/drawing/2014/main" id="{F91AC8D8-9DF2-A6ED-3E18-20C41663A377}"/>
              </a:ext>
            </a:extLst>
          </p:cNvPr>
          <p:cNvSpPr txBox="1">
            <a:spLocks/>
          </p:cNvSpPr>
          <p:nvPr/>
        </p:nvSpPr>
        <p:spPr>
          <a:xfrm>
            <a:off x="838200" y="118650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DO">
                <a:solidFill>
                  <a:schemeClr val="bg1"/>
                </a:solidFill>
              </a:rPr>
              <a:t>Contenido</a:t>
            </a:r>
            <a:endParaRPr lang="es-DO" dirty="0">
              <a:solidFill>
                <a:schemeClr val="bg1"/>
              </a:solidFill>
            </a:endParaRPr>
          </a:p>
        </p:txBody>
      </p:sp>
      <p:sp>
        <p:nvSpPr>
          <p:cNvPr id="6" name="Marcador de contenido 2">
            <a:extLst>
              <a:ext uri="{FF2B5EF4-FFF2-40B4-BE49-F238E27FC236}">
                <a16:creationId xmlns:a16="http://schemas.microsoft.com/office/drawing/2014/main" id="{574CC893-A57F-B0E3-1A56-2F6D415DB8D7}"/>
              </a:ext>
            </a:extLst>
          </p:cNvPr>
          <p:cNvSpPr txBox="1">
            <a:spLocks/>
          </p:cNvSpPr>
          <p:nvPr/>
        </p:nvSpPr>
        <p:spPr>
          <a:xfrm>
            <a:off x="440174" y="5930809"/>
            <a:ext cx="9895703" cy="4387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DO" sz="2200" dirty="0">
                <a:solidFill>
                  <a:schemeClr val="bg1"/>
                </a:solidFill>
              </a:rPr>
              <a:t>6. Analizar la función de las terapias adyuvantes para el shock vasopléjico.</a:t>
            </a:r>
          </a:p>
        </p:txBody>
      </p:sp>
      <p:sp>
        <p:nvSpPr>
          <p:cNvPr id="8" name="CuadroTexto 7">
            <a:extLst>
              <a:ext uri="{FF2B5EF4-FFF2-40B4-BE49-F238E27FC236}">
                <a16:creationId xmlns:a16="http://schemas.microsoft.com/office/drawing/2014/main" id="{F0A36D28-5964-95C3-552B-0334142ACF87}"/>
              </a:ext>
            </a:extLst>
          </p:cNvPr>
          <p:cNvSpPr txBox="1"/>
          <p:nvPr/>
        </p:nvSpPr>
        <p:spPr>
          <a:xfrm>
            <a:off x="838200" y="2583715"/>
            <a:ext cx="6100548" cy="480131"/>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sz="2200" dirty="0">
                <a:solidFill>
                  <a:schemeClr val="bg1"/>
                </a:solidFill>
              </a:rPr>
              <a:t>1. Definición de shock Vasoplejico</a:t>
            </a:r>
          </a:p>
        </p:txBody>
      </p:sp>
      <p:sp>
        <p:nvSpPr>
          <p:cNvPr id="9" name="CuadroTexto 8">
            <a:extLst>
              <a:ext uri="{FF2B5EF4-FFF2-40B4-BE49-F238E27FC236}">
                <a16:creationId xmlns:a16="http://schemas.microsoft.com/office/drawing/2014/main" id="{1271AF8D-8085-6217-57D7-E27DF53B6107}"/>
              </a:ext>
            </a:extLst>
          </p:cNvPr>
          <p:cNvSpPr txBox="1"/>
          <p:nvPr/>
        </p:nvSpPr>
        <p:spPr>
          <a:xfrm>
            <a:off x="838200" y="3219893"/>
            <a:ext cx="7787185" cy="480131"/>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sz="2200" dirty="0">
                <a:solidFill>
                  <a:schemeClr val="bg1"/>
                </a:solidFill>
              </a:rPr>
              <a:t>2. Enumeración las causas del shock vasopléjico.</a:t>
            </a:r>
          </a:p>
        </p:txBody>
      </p:sp>
      <p:sp>
        <p:nvSpPr>
          <p:cNvPr id="10" name="CuadroTexto 9">
            <a:extLst>
              <a:ext uri="{FF2B5EF4-FFF2-40B4-BE49-F238E27FC236}">
                <a16:creationId xmlns:a16="http://schemas.microsoft.com/office/drawing/2014/main" id="{636C0F9E-8493-EFC8-04FA-F2D6B38A0BB5}"/>
              </a:ext>
            </a:extLst>
          </p:cNvPr>
          <p:cNvSpPr txBox="1"/>
          <p:nvPr/>
        </p:nvSpPr>
        <p:spPr>
          <a:xfrm>
            <a:off x="838200" y="3885069"/>
            <a:ext cx="7432343" cy="701731"/>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3. Explicación de los mecanismos del shock vasopléjico.</a:t>
            </a:r>
          </a:p>
        </p:txBody>
      </p:sp>
      <p:sp>
        <p:nvSpPr>
          <p:cNvPr id="11" name="CuadroTexto 10">
            <a:extLst>
              <a:ext uri="{FF2B5EF4-FFF2-40B4-BE49-F238E27FC236}">
                <a16:creationId xmlns:a16="http://schemas.microsoft.com/office/drawing/2014/main" id="{9FD092B3-6D06-E814-A3C8-FEBCED631EF6}"/>
              </a:ext>
            </a:extLst>
          </p:cNvPr>
          <p:cNvSpPr txBox="1"/>
          <p:nvPr/>
        </p:nvSpPr>
        <p:spPr>
          <a:xfrm>
            <a:off x="838200" y="4510182"/>
            <a:ext cx="6100548" cy="397032"/>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4. Los objetivos de los cuidados de soporte.</a:t>
            </a:r>
          </a:p>
        </p:txBody>
      </p:sp>
      <p:sp>
        <p:nvSpPr>
          <p:cNvPr id="12" name="CuadroTexto 11">
            <a:extLst>
              <a:ext uri="{FF2B5EF4-FFF2-40B4-BE49-F238E27FC236}">
                <a16:creationId xmlns:a16="http://schemas.microsoft.com/office/drawing/2014/main" id="{20E9EC4C-9C7E-4754-4F8B-5C9A24612402}"/>
              </a:ext>
            </a:extLst>
          </p:cNvPr>
          <p:cNvSpPr txBox="1"/>
          <p:nvPr/>
        </p:nvSpPr>
        <p:spPr>
          <a:xfrm>
            <a:off x="838199" y="5044033"/>
            <a:ext cx="9288439" cy="701731"/>
          </a:xfrm>
          <a:prstGeom prst="rect">
            <a:avLst/>
          </a:prstGeom>
        </p:spPr>
        <p:txBody>
          <a:bodyPr vert="horz" lIns="91440" tIns="45720" rIns="91440" bIns="45720" rtlCol="0">
            <a:normAutofit/>
          </a:bodyPr>
          <a:lstStyle>
            <a:defPPr>
              <a:defRPr lang="es-DO"/>
            </a:defPPr>
            <a:lvl1pPr indent="0">
              <a:lnSpc>
                <a:spcPct val="90000"/>
              </a:lnSpc>
              <a:spcBef>
                <a:spcPts val="1000"/>
              </a:spcBef>
              <a:buFont typeface="Arial" panose="020B0604020202020204" pitchFamily="34" charset="0"/>
              <a:buNone/>
              <a:defRPr sz="2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DO" dirty="0">
                <a:solidFill>
                  <a:schemeClr val="bg1"/>
                </a:solidFill>
              </a:rPr>
              <a:t>5. Describir el mecanismo de acción de los vasopresores y sus efectos adversos.</a:t>
            </a:r>
          </a:p>
        </p:txBody>
      </p:sp>
    </p:spTree>
    <p:extLst>
      <p:ext uri="{BB962C8B-B14F-4D97-AF65-F5344CB8AC3E}">
        <p14:creationId xmlns:p14="http://schemas.microsoft.com/office/powerpoint/2010/main" val="261104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dissolve">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02D768-D349-C0B6-B917-DBB3CEAF1CD9}"/>
              </a:ext>
            </a:extLst>
          </p:cNvPr>
          <p:cNvPicPr>
            <a:picLocks noChangeAspect="1"/>
          </p:cNvPicPr>
          <p:nvPr/>
        </p:nvPicPr>
        <p:blipFill>
          <a:blip r:embed="rId2"/>
          <a:stretch>
            <a:fillRect/>
          </a:stretch>
        </p:blipFill>
        <p:spPr>
          <a:xfrm>
            <a:off x="9931293" y="6469441"/>
            <a:ext cx="2260708" cy="388559"/>
          </a:xfrm>
          <a:prstGeom prst="rect">
            <a:avLst/>
          </a:prstGeom>
        </p:spPr>
      </p:pic>
      <p:sp>
        <p:nvSpPr>
          <p:cNvPr id="3" name="Título 1">
            <a:extLst>
              <a:ext uri="{FF2B5EF4-FFF2-40B4-BE49-F238E27FC236}">
                <a16:creationId xmlns:a16="http://schemas.microsoft.com/office/drawing/2014/main" id="{744ABD1E-2A7C-3547-0AA8-E4CF3F706B93}"/>
              </a:ext>
            </a:extLst>
          </p:cNvPr>
          <p:cNvSpPr txBox="1">
            <a:spLocks/>
          </p:cNvSpPr>
          <p:nvPr/>
        </p:nvSpPr>
        <p:spPr>
          <a:xfrm>
            <a:off x="155885" y="1163636"/>
            <a:ext cx="4659003" cy="3468839"/>
          </a:xfrm>
          <a:prstGeom prst="rect">
            <a:avLst/>
          </a:prstGeom>
        </p:spPr>
        <p:txBody>
          <a:bodyPr vert="horz" wrap="square" lIns="57150" tIns="28575" rIns="57150" bIns="28575" numCol="1" rtlCol="0" anchor="b" anchorCtr="0" compatLnSpc="1">
            <a:prstTxWarp prst="textNoShape">
              <a:avLst/>
            </a:prstTxWarp>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t>´´¿</a:t>
            </a:r>
            <a:r>
              <a:rPr lang="en-US" sz="2400" b="1" dirty="0" err="1"/>
              <a:t>Qué</a:t>
            </a:r>
            <a:r>
              <a:rPr lang="en-US" sz="2400" b="1" dirty="0"/>
              <a:t> es lo que </a:t>
            </a:r>
            <a:r>
              <a:rPr lang="en-US" sz="2400" b="1" dirty="0" err="1"/>
              <a:t>fue</a:t>
            </a:r>
            <a:r>
              <a:rPr lang="en-US" sz="2400" b="1" dirty="0"/>
              <a:t>? </a:t>
            </a:r>
          </a:p>
          <a:p>
            <a:r>
              <a:rPr lang="en-US" sz="2400" b="1" dirty="0"/>
              <a:t>Lo </a:t>
            </a:r>
            <a:r>
              <a:rPr lang="en-US" sz="2400" b="1" dirty="0" err="1"/>
              <a:t>mismo</a:t>
            </a:r>
            <a:r>
              <a:rPr lang="en-US" sz="2400" b="1" dirty="0"/>
              <a:t> que </a:t>
            </a:r>
            <a:r>
              <a:rPr lang="en-US" sz="2400" b="1" dirty="0" err="1"/>
              <a:t>será</a:t>
            </a:r>
            <a:r>
              <a:rPr lang="en-US" sz="2400" b="1" dirty="0"/>
              <a:t>. </a:t>
            </a:r>
            <a:br>
              <a:rPr lang="en-US" sz="2400" b="1" dirty="0"/>
            </a:br>
            <a:r>
              <a:rPr lang="en-US" sz="2400" b="1" dirty="0"/>
              <a:t>¿</a:t>
            </a:r>
            <a:r>
              <a:rPr lang="en-US" sz="2400" b="1" dirty="0" err="1"/>
              <a:t>Qué</a:t>
            </a:r>
            <a:r>
              <a:rPr lang="en-US" sz="2400" b="1" dirty="0"/>
              <a:t> es lo que ha </a:t>
            </a:r>
            <a:r>
              <a:rPr lang="en-US" sz="2400" b="1" dirty="0" err="1"/>
              <a:t>sido</a:t>
            </a:r>
            <a:r>
              <a:rPr lang="en-US" sz="2400" b="1" dirty="0"/>
              <a:t> </a:t>
            </a:r>
            <a:r>
              <a:rPr lang="en-US" sz="2400" b="1" dirty="0" err="1"/>
              <a:t>hecho</a:t>
            </a:r>
            <a:r>
              <a:rPr lang="en-US" sz="2400" b="1" dirty="0"/>
              <a:t>?   </a:t>
            </a:r>
            <a:br>
              <a:rPr lang="en-US" sz="2400" b="1" dirty="0"/>
            </a:br>
            <a:r>
              <a:rPr lang="en-US" sz="2400" b="1" dirty="0"/>
              <a:t>Lo </a:t>
            </a:r>
            <a:r>
              <a:rPr lang="en-US" sz="2400" b="1" dirty="0" err="1"/>
              <a:t>mismo</a:t>
            </a:r>
            <a:r>
              <a:rPr lang="en-US" sz="2400" b="1" dirty="0"/>
              <a:t> que se </a:t>
            </a:r>
            <a:r>
              <a:rPr lang="en-US" sz="2400" b="1" dirty="0" err="1"/>
              <a:t>hará</a:t>
            </a:r>
            <a:r>
              <a:rPr lang="en-US" sz="2400" b="1" dirty="0"/>
              <a:t>; </a:t>
            </a:r>
          </a:p>
          <a:p>
            <a:r>
              <a:rPr lang="en-US" sz="2400" b="1" dirty="0"/>
              <a:t>y nada hay nuevo </a:t>
            </a:r>
            <a:r>
              <a:rPr lang="en-US" sz="2400" b="1" dirty="0" err="1"/>
              <a:t>debajo</a:t>
            </a:r>
            <a:r>
              <a:rPr lang="en-US" sz="2400" b="1" dirty="0"/>
              <a:t> del sol. ´´</a:t>
            </a:r>
            <a:br>
              <a:rPr lang="en-US" sz="2400" b="1" dirty="0"/>
            </a:br>
            <a:br>
              <a:rPr lang="en-US" sz="2400" b="1" dirty="0"/>
            </a:br>
            <a:r>
              <a:rPr lang="en-US" sz="2400" b="1" dirty="0" err="1"/>
              <a:t>Eclesiastés</a:t>
            </a:r>
            <a:r>
              <a:rPr lang="en-US" sz="2400" b="1" dirty="0"/>
              <a:t> 1:9</a:t>
            </a:r>
          </a:p>
        </p:txBody>
      </p:sp>
      <p:sp>
        <p:nvSpPr>
          <p:cNvPr id="4" name="Rectángulo 3">
            <a:extLst>
              <a:ext uri="{FF2B5EF4-FFF2-40B4-BE49-F238E27FC236}">
                <a16:creationId xmlns:a16="http://schemas.microsoft.com/office/drawing/2014/main" id="{B1D52B74-110D-37B4-D32F-4995A0A867A0}"/>
              </a:ext>
            </a:extLst>
          </p:cNvPr>
          <p:cNvSpPr/>
          <p:nvPr/>
        </p:nvSpPr>
        <p:spPr>
          <a:xfrm>
            <a:off x="1369743" y="4632476"/>
            <a:ext cx="3305996" cy="282894"/>
          </a:xfrm>
          <a:prstGeom prst="rect">
            <a:avLst/>
          </a:prstGeom>
        </p:spPr>
        <p:txBody>
          <a:bodyPr vert="horz" lIns="57150" tIns="28575" rIns="57150" bIns="28575" rtlCol="0">
            <a:normAutofit/>
          </a:bodyPr>
          <a:lstStyle/>
          <a:p>
            <a:pPr>
              <a:lnSpc>
                <a:spcPct val="90000"/>
              </a:lnSpc>
              <a:spcBef>
                <a:spcPts val="625"/>
              </a:spcBef>
            </a:pPr>
            <a:r>
              <a:rPr lang="en-US" sz="1250" dirty="0"/>
              <a:t>Reina-Valera 1960 (RVR1960)</a:t>
            </a:r>
          </a:p>
        </p:txBody>
      </p:sp>
      <p:pic>
        <p:nvPicPr>
          <p:cNvPr id="5" name="Imagen 4">
            <a:extLst>
              <a:ext uri="{FF2B5EF4-FFF2-40B4-BE49-F238E27FC236}">
                <a16:creationId xmlns:a16="http://schemas.microsoft.com/office/drawing/2014/main" id="{030C57A0-2917-D42A-5C6F-9C5B1A8A6C97}"/>
              </a:ext>
            </a:extLst>
          </p:cNvPr>
          <p:cNvPicPr>
            <a:picLocks noChangeAspect="1"/>
          </p:cNvPicPr>
          <p:nvPr/>
        </p:nvPicPr>
        <p:blipFill rotWithShape="1">
          <a:blip r:embed="rId3">
            <a:extLst>
              <a:ext uri="{28A0092B-C50C-407E-A947-70E740481C1C}">
                <a14:useLocalDpi xmlns:a14="http://schemas.microsoft.com/office/drawing/2010/main" val="0"/>
              </a:ext>
            </a:extLst>
          </a:blip>
          <a:srcRect t="4753" r="-1" b="20472"/>
          <a:stretch/>
        </p:blipFill>
        <p:spPr>
          <a:xfrm>
            <a:off x="5309810" y="1"/>
            <a:ext cx="6876472" cy="685569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045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5 Gracias Por Su Atencion GIF, Memes Y Imágenes 2025 - Imagenes 365">
            <a:extLst>
              <a:ext uri="{FF2B5EF4-FFF2-40B4-BE49-F238E27FC236}">
                <a16:creationId xmlns:a16="http://schemas.microsoft.com/office/drawing/2014/main" id="{14B29F88-8D13-7208-5ED9-52E65CC7F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21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379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4702B9-1D36-A427-59B5-5116F6E6B22B}"/>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9C99DA62-7653-1451-C6F6-5BE888147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Título 1">
            <a:extLst>
              <a:ext uri="{FF2B5EF4-FFF2-40B4-BE49-F238E27FC236}">
                <a16:creationId xmlns:a16="http://schemas.microsoft.com/office/drawing/2014/main" id="{CB284093-02C8-22D4-5DD3-9C9810A5E0BD}"/>
              </a:ext>
            </a:extLst>
          </p:cNvPr>
          <p:cNvSpPr>
            <a:spLocks noGrp="1"/>
          </p:cNvSpPr>
          <p:nvPr>
            <p:ph type="title"/>
          </p:nvPr>
        </p:nvSpPr>
        <p:spPr>
          <a:xfrm>
            <a:off x="838200" y="1691650"/>
            <a:ext cx="10515600" cy="1325563"/>
          </a:xfrm>
        </p:spPr>
        <p:txBody>
          <a:bodyPr>
            <a:noAutofit/>
          </a:bodyPr>
          <a:lstStyle/>
          <a:p>
            <a:pPr marL="0" indent="0"/>
            <a:r>
              <a:rPr lang="es-DO" b="1" i="0" dirty="0">
                <a:solidFill>
                  <a:schemeClr val="bg1"/>
                </a:solidFill>
                <a:effectLst/>
                <a:latin typeface="Chiller" panose="020F0502020204030204" pitchFamily="34" charset="0"/>
                <a:cs typeface="Chiller" panose="020F0502020204030204" pitchFamily="34" charset="0"/>
              </a:rPr>
              <a:t>No existe una definición consensuada </a:t>
            </a:r>
            <a:r>
              <a:rPr lang="es-DO" i="0" dirty="0">
                <a:solidFill>
                  <a:schemeClr val="bg1"/>
                </a:solidFill>
                <a:effectLst/>
                <a:latin typeface="Chiller" panose="020F0502020204030204" pitchFamily="34" charset="0"/>
                <a:cs typeface="Chiller" panose="020F0502020204030204" pitchFamily="34" charset="0"/>
              </a:rPr>
              <a:t>de shock vasopléjico. </a:t>
            </a:r>
            <a:br>
              <a:rPr lang="es-DO" sz="5400" b="1" i="0" dirty="0">
                <a:solidFill>
                  <a:schemeClr val="bg1"/>
                </a:solidFill>
                <a:effectLst/>
                <a:latin typeface="Elsevier Sans"/>
              </a:rPr>
            </a:br>
            <a:br>
              <a:rPr lang="es-DO" sz="5400" b="1" i="0" dirty="0">
                <a:solidFill>
                  <a:schemeClr val="bg1"/>
                </a:solidFill>
                <a:effectLst/>
                <a:latin typeface="Elsevier Sans"/>
              </a:rPr>
            </a:br>
            <a:endParaRPr lang="es-DO" sz="5400" dirty="0">
              <a:solidFill>
                <a:schemeClr val="bg1"/>
              </a:solidFill>
            </a:endParaRPr>
          </a:p>
        </p:txBody>
      </p:sp>
      <p:sp>
        <p:nvSpPr>
          <p:cNvPr id="3" name="Marcador de contenido 2">
            <a:extLst>
              <a:ext uri="{FF2B5EF4-FFF2-40B4-BE49-F238E27FC236}">
                <a16:creationId xmlns:a16="http://schemas.microsoft.com/office/drawing/2014/main" id="{F17A709C-DBD3-6905-BE78-5DB2879D988A}"/>
              </a:ext>
            </a:extLst>
          </p:cNvPr>
          <p:cNvSpPr>
            <a:spLocks noGrp="1"/>
          </p:cNvSpPr>
          <p:nvPr>
            <p:ph idx="1"/>
          </p:nvPr>
        </p:nvSpPr>
        <p:spPr>
          <a:xfrm>
            <a:off x="838200" y="2354431"/>
            <a:ext cx="10515600" cy="4351338"/>
          </a:xfrm>
        </p:spPr>
        <p:txBody>
          <a:bodyPr/>
          <a:lstStyle/>
          <a:p>
            <a:pPr marL="0" indent="0">
              <a:buNone/>
            </a:pPr>
            <a:r>
              <a:rPr lang="es-DO" b="0" i="0" dirty="0">
                <a:solidFill>
                  <a:schemeClr val="bg1"/>
                </a:solidFill>
                <a:effectLst/>
                <a:latin typeface="Elsevier Sans"/>
              </a:rPr>
              <a:t>Una </a:t>
            </a:r>
            <a:r>
              <a:rPr lang="es-DO" u="sng" dirty="0">
                <a:solidFill>
                  <a:schemeClr val="bg1"/>
                </a:solidFill>
                <a:effectLst/>
                <a:latin typeface="Elsevier Sans"/>
              </a:rPr>
              <a:t>definición práctica </a:t>
            </a:r>
            <a:r>
              <a:rPr lang="es-DO" b="0" i="0" dirty="0">
                <a:solidFill>
                  <a:schemeClr val="bg1"/>
                </a:solidFill>
                <a:effectLst/>
                <a:latin typeface="Elsevier Sans"/>
              </a:rPr>
              <a:t>es la de </a:t>
            </a:r>
            <a:r>
              <a:rPr lang="es-DO" b="1" i="1" u="sng" dirty="0">
                <a:solidFill>
                  <a:schemeClr val="bg1"/>
                </a:solidFill>
                <a:effectLst/>
                <a:latin typeface="Elsevier Sans"/>
              </a:rPr>
              <a:t>hipotensión sostenida</a:t>
            </a:r>
            <a:r>
              <a:rPr lang="es-DO" b="0" i="0" dirty="0">
                <a:solidFill>
                  <a:schemeClr val="bg1"/>
                </a:solidFill>
                <a:effectLst/>
                <a:latin typeface="Elsevier Sans"/>
              </a:rPr>
              <a:t> causada por:</a:t>
            </a:r>
          </a:p>
          <a:p>
            <a:r>
              <a:rPr lang="es-DO" dirty="0">
                <a:solidFill>
                  <a:schemeClr val="bg1"/>
                </a:solidFill>
                <a:latin typeface="Elsevier Sans"/>
              </a:rPr>
              <a:t>V</a:t>
            </a:r>
            <a:r>
              <a:rPr lang="es-DO" b="0" i="0" dirty="0">
                <a:solidFill>
                  <a:schemeClr val="bg1"/>
                </a:solidFill>
                <a:effectLst/>
                <a:latin typeface="Elsevier Sans"/>
              </a:rPr>
              <a:t>asodilatación patológica</a:t>
            </a:r>
          </a:p>
          <a:p>
            <a:r>
              <a:rPr lang="es-DO" b="0" i="0" dirty="0">
                <a:solidFill>
                  <a:schemeClr val="bg1"/>
                </a:solidFill>
                <a:effectLst/>
                <a:latin typeface="Elsevier Sans"/>
              </a:rPr>
              <a:t>Necesidad creciente de fármacos vasopresores </a:t>
            </a:r>
          </a:p>
          <a:p>
            <a:r>
              <a:rPr lang="es-DO" dirty="0">
                <a:solidFill>
                  <a:schemeClr val="bg1"/>
                </a:solidFill>
                <a:latin typeface="Elsevier Sans"/>
              </a:rPr>
              <a:t>E</a:t>
            </a:r>
            <a:r>
              <a:rPr lang="es-DO" b="0" i="0" dirty="0">
                <a:solidFill>
                  <a:schemeClr val="bg1"/>
                </a:solidFill>
                <a:effectLst/>
                <a:latin typeface="Elsevier Sans"/>
              </a:rPr>
              <a:t>videncia de fuga capilar </a:t>
            </a:r>
          </a:p>
          <a:p>
            <a:r>
              <a:rPr lang="es-DO" dirty="0">
                <a:solidFill>
                  <a:schemeClr val="bg1"/>
                </a:solidFill>
                <a:latin typeface="Elsevier Sans"/>
              </a:rPr>
              <a:t>H</a:t>
            </a:r>
            <a:r>
              <a:rPr lang="es-DO" b="0" i="0" dirty="0">
                <a:solidFill>
                  <a:schemeClr val="bg1"/>
                </a:solidFill>
                <a:effectLst/>
                <a:latin typeface="Elsevier Sans"/>
              </a:rPr>
              <a:t>ipoperfusión tisular.</a:t>
            </a:r>
            <a:endParaRPr lang="es-DO" dirty="0">
              <a:solidFill>
                <a:schemeClr val="bg1"/>
              </a:solidFill>
            </a:endParaRPr>
          </a:p>
        </p:txBody>
      </p:sp>
      <p:sp>
        <p:nvSpPr>
          <p:cNvPr id="4" name="CuadroTexto 3">
            <a:extLst>
              <a:ext uri="{FF2B5EF4-FFF2-40B4-BE49-F238E27FC236}">
                <a16:creationId xmlns:a16="http://schemas.microsoft.com/office/drawing/2014/main" id="{D3AFEF2B-A427-F255-F306-5CFA60803ABE}"/>
              </a:ext>
            </a:extLst>
          </p:cNvPr>
          <p:cNvSpPr txBox="1"/>
          <p:nvPr/>
        </p:nvSpPr>
        <p:spPr>
          <a:xfrm>
            <a:off x="756096" y="5870374"/>
            <a:ext cx="11285649" cy="738664"/>
          </a:xfrm>
          <a:prstGeom prst="rect">
            <a:avLst/>
          </a:prstGeom>
          <a:noFill/>
        </p:spPr>
        <p:txBody>
          <a:bodyPr wrap="square">
            <a:spAutoFit/>
          </a:bodyPr>
          <a:lstStyle/>
          <a:p>
            <a:pPr algn="l"/>
            <a:r>
              <a:rPr lang="es-DO" sz="1400" b="0" i="0" dirty="0">
                <a:solidFill>
                  <a:schemeClr val="bg1"/>
                </a:solidFill>
                <a:effectLst/>
                <a:latin typeface="Elsevier Sans"/>
              </a:rPr>
              <a:t>Liu, H. ∙ Yu, L. ∙ Yang, L. ...</a:t>
            </a:r>
            <a:r>
              <a:rPr lang="es-DO" sz="1400" b="1" i="0" dirty="0">
                <a:solidFill>
                  <a:schemeClr val="bg1"/>
                </a:solidFill>
                <a:effectLst/>
                <a:latin typeface="Elsevier Sans"/>
              </a:rPr>
              <a:t>Síndrome vasopléjico: una actualización sobre consideraciones perioperatorias</a:t>
            </a:r>
            <a:r>
              <a:rPr lang="es-DO" sz="1400" b="0" i="1" dirty="0">
                <a:solidFill>
                  <a:schemeClr val="bg1"/>
                </a:solidFill>
                <a:effectLst/>
                <a:latin typeface="Elsevier Sans"/>
              </a:rPr>
              <a:t>J Clin Anesth.</a:t>
            </a:r>
            <a:r>
              <a:rPr lang="es-DO" sz="1400" b="0" i="0" dirty="0">
                <a:solidFill>
                  <a:schemeClr val="bg1"/>
                </a:solidFill>
                <a:effectLst/>
                <a:latin typeface="Elsevier Sans"/>
              </a:rPr>
              <a:t> 2017; </a:t>
            </a:r>
            <a:r>
              <a:rPr lang="es-DO" sz="1400" b="1" i="0" dirty="0">
                <a:solidFill>
                  <a:schemeClr val="bg1"/>
                </a:solidFill>
                <a:effectLst/>
                <a:latin typeface="Elsevier Sans"/>
              </a:rPr>
              <a:t>40</a:t>
            </a:r>
            <a:r>
              <a:rPr lang="es-DO" sz="1400" b="0" i="0" dirty="0">
                <a:solidFill>
                  <a:schemeClr val="bg1"/>
                </a:solidFill>
                <a:effectLst/>
                <a:latin typeface="Elsevier Sans"/>
              </a:rPr>
              <a:t> :63-71</a:t>
            </a:r>
          </a:p>
          <a:p>
            <a:pPr algn="l"/>
            <a:r>
              <a:rPr lang="es-DO" sz="1400" b="0" i="0" dirty="0">
                <a:solidFill>
                  <a:schemeClr val="bg1"/>
                </a:solidFill>
                <a:effectLst/>
                <a:latin typeface="Elsevier Sans"/>
              </a:rPr>
              <a:t>Lambden, S. ∙ Creagh-Brown, BC ∙ Hunt, J. ...</a:t>
            </a:r>
            <a:r>
              <a:rPr lang="es-DO" sz="1400" b="1" i="0" dirty="0">
                <a:solidFill>
                  <a:schemeClr val="bg1"/>
                </a:solidFill>
                <a:effectLst/>
                <a:latin typeface="Elsevier Sans"/>
              </a:rPr>
              <a:t>Definiciones y fisiopatología del shock vasopléjico</a:t>
            </a:r>
            <a:r>
              <a:rPr lang="es-DO" sz="1400" dirty="0">
                <a:solidFill>
                  <a:schemeClr val="bg1"/>
                </a:solidFill>
                <a:latin typeface="Elsevier Sans"/>
              </a:rPr>
              <a:t> </a:t>
            </a:r>
            <a:r>
              <a:rPr lang="es-DO" sz="1400" i="1" dirty="0">
                <a:solidFill>
                  <a:schemeClr val="bg1"/>
                </a:solidFill>
                <a:latin typeface="Elsevier Sans"/>
              </a:rPr>
              <a:t>Critical Care</a:t>
            </a:r>
            <a:r>
              <a:rPr lang="es-DO" sz="1400" b="0" i="1" dirty="0">
                <a:solidFill>
                  <a:schemeClr val="bg1"/>
                </a:solidFill>
                <a:effectLst/>
                <a:latin typeface="Elsevier Sans"/>
              </a:rPr>
              <a:t>.</a:t>
            </a:r>
            <a:r>
              <a:rPr lang="es-DO" sz="1400" b="0" i="0" dirty="0">
                <a:solidFill>
                  <a:schemeClr val="bg1"/>
                </a:solidFill>
                <a:effectLst/>
                <a:latin typeface="Elsevier Sans"/>
              </a:rPr>
              <a:t> 2018; </a:t>
            </a:r>
            <a:r>
              <a:rPr lang="es-DO" sz="1400" b="1" i="0" dirty="0">
                <a:solidFill>
                  <a:schemeClr val="bg1"/>
                </a:solidFill>
                <a:effectLst/>
                <a:latin typeface="Elsevier Sans"/>
              </a:rPr>
              <a:t>22</a:t>
            </a:r>
            <a:r>
              <a:rPr lang="es-DO" sz="1400" b="0" i="0" dirty="0">
                <a:solidFill>
                  <a:schemeClr val="bg1"/>
                </a:solidFill>
                <a:effectLst/>
                <a:latin typeface="Elsevier Sans"/>
              </a:rPr>
              <a:t> :174</a:t>
            </a:r>
          </a:p>
          <a:p>
            <a:pPr algn="l"/>
            <a:endParaRPr lang="es-DO" sz="1400" b="0" i="0" dirty="0">
              <a:solidFill>
                <a:schemeClr val="bg1"/>
              </a:solidFill>
              <a:effectLst/>
              <a:latin typeface="Elsevier Sans"/>
            </a:endParaRPr>
          </a:p>
        </p:txBody>
      </p:sp>
    </p:spTree>
    <p:extLst>
      <p:ext uri="{BB962C8B-B14F-4D97-AF65-F5344CB8AC3E}">
        <p14:creationId xmlns:p14="http://schemas.microsoft.com/office/powerpoint/2010/main" val="367191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C1030-DC9F-0920-AA12-3732007BAD08}"/>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EFF47E96-3A71-22CF-18A2-8B889D2E8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460"/>
            <a:ext cx="2877848" cy="688951"/>
          </a:xfrm>
          <a:prstGeom prst="rect">
            <a:avLst/>
          </a:prstGeom>
        </p:spPr>
      </p:pic>
      <p:sp>
        <p:nvSpPr>
          <p:cNvPr id="5" name="Subtítulo 2">
            <a:extLst>
              <a:ext uri="{FF2B5EF4-FFF2-40B4-BE49-F238E27FC236}">
                <a16:creationId xmlns:a16="http://schemas.microsoft.com/office/drawing/2014/main" id="{E56B8653-04E0-AED0-1CD8-8F8A3B1EC96A}"/>
              </a:ext>
            </a:extLst>
          </p:cNvPr>
          <p:cNvSpPr txBox="1">
            <a:spLocks/>
          </p:cNvSpPr>
          <p:nvPr/>
        </p:nvSpPr>
        <p:spPr>
          <a:xfrm>
            <a:off x="1388912" y="1464633"/>
            <a:ext cx="9144000" cy="3541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sz="5400" dirty="0">
                <a:solidFill>
                  <a:schemeClr val="bg1"/>
                </a:solidFill>
                <a:latin typeface="Elsevier Sans"/>
              </a:rPr>
              <a:t>El shock vasopléjico es común… </a:t>
            </a:r>
          </a:p>
          <a:p>
            <a:r>
              <a:rPr lang="es-DO" sz="5400" dirty="0">
                <a:solidFill>
                  <a:schemeClr val="bg1"/>
                </a:solidFill>
                <a:latin typeface="Elsevier Sans"/>
              </a:rPr>
              <a:t>…hasta a 2/3 de los casos de shock ingresados ​​en la UCI.</a:t>
            </a:r>
          </a:p>
        </p:txBody>
      </p:sp>
      <p:sp>
        <p:nvSpPr>
          <p:cNvPr id="7" name="CuadroTexto 6">
            <a:extLst>
              <a:ext uri="{FF2B5EF4-FFF2-40B4-BE49-F238E27FC236}">
                <a16:creationId xmlns:a16="http://schemas.microsoft.com/office/drawing/2014/main" id="{1BCA9FAF-41BA-E745-5B0B-876BBF7CDBC0}"/>
              </a:ext>
            </a:extLst>
          </p:cNvPr>
          <p:cNvSpPr txBox="1"/>
          <p:nvPr/>
        </p:nvSpPr>
        <p:spPr>
          <a:xfrm>
            <a:off x="621008" y="5314320"/>
            <a:ext cx="11285649" cy="954107"/>
          </a:xfrm>
          <a:prstGeom prst="rect">
            <a:avLst/>
          </a:prstGeom>
          <a:noFill/>
        </p:spPr>
        <p:txBody>
          <a:bodyPr wrap="square">
            <a:spAutoFit/>
          </a:bodyPr>
          <a:lstStyle/>
          <a:p>
            <a:pPr algn="l"/>
            <a:r>
              <a:rPr lang="es-DO" sz="1400" b="0" i="0" dirty="0">
                <a:solidFill>
                  <a:schemeClr val="bg1"/>
                </a:solidFill>
                <a:effectLst/>
                <a:latin typeface="Elsevier Sans"/>
              </a:rPr>
              <a:t>Vicente, J.-L. ∙ De Backer, D.</a:t>
            </a:r>
            <a:r>
              <a:rPr lang="es-DO" sz="1400" b="1" i="0" dirty="0">
                <a:solidFill>
                  <a:schemeClr val="bg1"/>
                </a:solidFill>
                <a:effectLst/>
                <a:latin typeface="Elsevier Sans"/>
              </a:rPr>
              <a:t>Choque circulatorio </a:t>
            </a:r>
            <a:r>
              <a:rPr lang="es-DO" sz="1400" b="0" i="1" dirty="0">
                <a:solidFill>
                  <a:schemeClr val="bg1"/>
                </a:solidFill>
                <a:effectLst/>
                <a:latin typeface="Elsevier Sans"/>
              </a:rPr>
              <a:t>N Eng J Med.</a:t>
            </a:r>
            <a:r>
              <a:rPr lang="es-DO" sz="1400" b="0" i="0" dirty="0">
                <a:solidFill>
                  <a:schemeClr val="bg1"/>
                </a:solidFill>
                <a:effectLst/>
                <a:latin typeface="Elsevier Sans"/>
              </a:rPr>
              <a:t> 2013; </a:t>
            </a:r>
            <a:r>
              <a:rPr lang="es-DO" sz="1400" b="1" i="0" dirty="0">
                <a:solidFill>
                  <a:schemeClr val="bg1"/>
                </a:solidFill>
                <a:effectLst/>
                <a:latin typeface="Elsevier Sans"/>
              </a:rPr>
              <a:t>369</a:t>
            </a:r>
            <a:r>
              <a:rPr lang="es-DO" sz="1400" b="0" i="0" dirty="0">
                <a:solidFill>
                  <a:schemeClr val="bg1"/>
                </a:solidFill>
                <a:effectLst/>
                <a:latin typeface="Elsevier Sans"/>
              </a:rPr>
              <a:t> :1726-1734</a:t>
            </a:r>
          </a:p>
          <a:p>
            <a:pPr algn="l"/>
            <a:r>
              <a:rPr lang="es-DO" sz="1400" b="0" i="0" dirty="0">
                <a:solidFill>
                  <a:schemeClr val="bg1"/>
                </a:solidFill>
                <a:effectLst/>
                <a:latin typeface="Elsevier Sans"/>
              </a:rPr>
              <a:t>Vincent, J.-L. ∙ Jones, G. ∙ David, S. </a:t>
            </a:r>
            <a:r>
              <a:rPr lang="es-DO" sz="1400" b="1" i="0" dirty="0">
                <a:solidFill>
                  <a:schemeClr val="bg1"/>
                </a:solidFill>
                <a:effectLst/>
                <a:latin typeface="Elsevier Sans"/>
              </a:rPr>
              <a:t>Frecuencia y mortalidad del shock séptico en Europa y América del Norte: una revisión sistemática y un metanálisis</a:t>
            </a:r>
            <a:r>
              <a:rPr lang="es-DO" sz="1400" dirty="0">
                <a:solidFill>
                  <a:schemeClr val="bg1"/>
                </a:solidFill>
                <a:latin typeface="Elsevier Sans"/>
              </a:rPr>
              <a:t> </a:t>
            </a:r>
            <a:r>
              <a:rPr lang="es-DO" sz="1400" b="0" i="1" dirty="0">
                <a:solidFill>
                  <a:schemeClr val="bg1"/>
                </a:solidFill>
                <a:effectLst/>
                <a:latin typeface="Elsevier Sans"/>
              </a:rPr>
              <a:t>Critical Care.</a:t>
            </a:r>
            <a:r>
              <a:rPr lang="es-DO" sz="1400" b="0" i="0" dirty="0">
                <a:solidFill>
                  <a:schemeClr val="bg1"/>
                </a:solidFill>
                <a:effectLst/>
                <a:latin typeface="Elsevier Sans"/>
              </a:rPr>
              <a:t> 2019; </a:t>
            </a:r>
            <a:r>
              <a:rPr lang="es-DO" sz="1400" b="1" i="0" dirty="0">
                <a:solidFill>
                  <a:schemeClr val="bg1"/>
                </a:solidFill>
                <a:effectLst/>
                <a:latin typeface="Elsevier Sans"/>
              </a:rPr>
              <a:t>23</a:t>
            </a:r>
            <a:r>
              <a:rPr lang="es-DO" sz="1400" b="0" i="0" dirty="0">
                <a:solidFill>
                  <a:schemeClr val="bg1"/>
                </a:solidFill>
                <a:effectLst/>
                <a:latin typeface="Elsevier Sans"/>
              </a:rPr>
              <a:t> :196</a:t>
            </a:r>
          </a:p>
          <a:p>
            <a:pPr algn="l"/>
            <a:endParaRPr lang="es-DO" sz="1400" b="0" i="0" dirty="0">
              <a:solidFill>
                <a:schemeClr val="bg1"/>
              </a:solidFill>
              <a:effectLst/>
              <a:latin typeface="Elsevier Sans"/>
            </a:endParaRPr>
          </a:p>
        </p:txBody>
      </p:sp>
    </p:spTree>
    <p:extLst>
      <p:ext uri="{BB962C8B-B14F-4D97-AF65-F5344CB8AC3E}">
        <p14:creationId xmlns:p14="http://schemas.microsoft.com/office/powerpoint/2010/main" val="40454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122720-AFD9-77CD-2E0E-6C93E7FD253C}"/>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8ABD2DB8-27F5-29EF-B23B-91A0DC6EC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Título 1">
            <a:extLst>
              <a:ext uri="{FF2B5EF4-FFF2-40B4-BE49-F238E27FC236}">
                <a16:creationId xmlns:a16="http://schemas.microsoft.com/office/drawing/2014/main" id="{AB2EA3DD-BE98-55C5-DCA9-61B617445C0F}"/>
              </a:ext>
            </a:extLst>
          </p:cNvPr>
          <p:cNvSpPr>
            <a:spLocks noGrp="1"/>
          </p:cNvSpPr>
          <p:nvPr>
            <p:ph type="title"/>
          </p:nvPr>
        </p:nvSpPr>
        <p:spPr>
          <a:xfrm>
            <a:off x="838200" y="734841"/>
            <a:ext cx="10515600" cy="1325563"/>
          </a:xfrm>
        </p:spPr>
        <p:txBody>
          <a:bodyPr>
            <a:normAutofit/>
          </a:bodyPr>
          <a:lstStyle/>
          <a:p>
            <a:r>
              <a:rPr lang="es-DO" sz="6600" b="1" dirty="0">
                <a:solidFill>
                  <a:schemeClr val="bg1"/>
                </a:solidFill>
              </a:rPr>
              <a:t>Vasoplejia</a:t>
            </a:r>
          </a:p>
        </p:txBody>
      </p:sp>
      <p:sp>
        <p:nvSpPr>
          <p:cNvPr id="3" name="Marcador de contenido 2">
            <a:extLst>
              <a:ext uri="{FF2B5EF4-FFF2-40B4-BE49-F238E27FC236}">
                <a16:creationId xmlns:a16="http://schemas.microsoft.com/office/drawing/2014/main" id="{4513B33A-8862-9F97-CE74-304AB5D5445C}"/>
              </a:ext>
            </a:extLst>
          </p:cNvPr>
          <p:cNvSpPr>
            <a:spLocks noGrp="1"/>
          </p:cNvSpPr>
          <p:nvPr>
            <p:ph idx="1"/>
          </p:nvPr>
        </p:nvSpPr>
        <p:spPr>
          <a:xfrm>
            <a:off x="838200" y="2060404"/>
            <a:ext cx="11100515" cy="3327143"/>
          </a:xfrm>
        </p:spPr>
        <p:txBody>
          <a:bodyPr/>
          <a:lstStyle/>
          <a:p>
            <a:pPr marL="0" indent="0">
              <a:buNone/>
            </a:pPr>
            <a:r>
              <a:rPr lang="es-DO" sz="4400" b="1" dirty="0">
                <a:solidFill>
                  <a:schemeClr val="bg1"/>
                </a:solidFill>
                <a:latin typeface="Elsevier Sans"/>
              </a:rPr>
              <a:t>P</a:t>
            </a:r>
            <a:r>
              <a:rPr lang="es-DO" sz="4400" b="1" i="0" dirty="0">
                <a:solidFill>
                  <a:schemeClr val="bg1"/>
                </a:solidFill>
                <a:effectLst/>
                <a:latin typeface="Elsevier Sans"/>
              </a:rPr>
              <a:t>uede definirse como vasodilatación excesiva sin hipoperfusión tisular. </a:t>
            </a:r>
          </a:p>
          <a:p>
            <a:pPr marL="0" indent="0">
              <a:buNone/>
            </a:pPr>
            <a:endParaRPr lang="es-DO" sz="4400" b="0" i="0" dirty="0">
              <a:solidFill>
                <a:schemeClr val="bg1"/>
              </a:solidFill>
              <a:effectLst/>
              <a:latin typeface="Elsevier Sans"/>
            </a:endParaRPr>
          </a:p>
          <a:p>
            <a:pPr marL="0" indent="0">
              <a:buNone/>
            </a:pPr>
            <a:r>
              <a:rPr lang="es-DO" b="0" i="0" dirty="0">
                <a:solidFill>
                  <a:schemeClr val="bg1"/>
                </a:solidFill>
                <a:effectLst/>
                <a:latin typeface="Elsevier Sans"/>
              </a:rPr>
              <a:t>Una definición </a:t>
            </a:r>
            <a:r>
              <a:rPr lang="es-DO" b="0" i="0" u="sng" dirty="0">
                <a:solidFill>
                  <a:schemeClr val="bg1"/>
                </a:solidFill>
                <a:effectLst/>
                <a:latin typeface="Elsevier Sans"/>
              </a:rPr>
              <a:t>consensuada</a:t>
            </a:r>
            <a:r>
              <a:rPr lang="es-DO" b="0" i="0" dirty="0">
                <a:solidFill>
                  <a:schemeClr val="bg1"/>
                </a:solidFill>
                <a:effectLst/>
                <a:latin typeface="Elsevier Sans"/>
              </a:rPr>
              <a:t> de vasoplejía y shock vasopléjico sería útil para evaluar la evidencia publicada y planificar futuras investigaciones. </a:t>
            </a:r>
            <a:endParaRPr lang="es-DO" dirty="0">
              <a:solidFill>
                <a:schemeClr val="bg1"/>
              </a:solidFill>
            </a:endParaRPr>
          </a:p>
        </p:txBody>
      </p:sp>
      <p:sp>
        <p:nvSpPr>
          <p:cNvPr id="4" name="CuadroTexto 3">
            <a:extLst>
              <a:ext uri="{FF2B5EF4-FFF2-40B4-BE49-F238E27FC236}">
                <a16:creationId xmlns:a16="http://schemas.microsoft.com/office/drawing/2014/main" id="{BB93E1AF-F768-37F6-12EE-D8D4B5CC61D0}"/>
              </a:ext>
            </a:extLst>
          </p:cNvPr>
          <p:cNvSpPr txBox="1"/>
          <p:nvPr/>
        </p:nvSpPr>
        <p:spPr>
          <a:xfrm>
            <a:off x="756096" y="5870374"/>
            <a:ext cx="11285649" cy="738664"/>
          </a:xfrm>
          <a:prstGeom prst="rect">
            <a:avLst/>
          </a:prstGeom>
          <a:noFill/>
        </p:spPr>
        <p:txBody>
          <a:bodyPr wrap="square">
            <a:spAutoFit/>
          </a:bodyPr>
          <a:lstStyle/>
          <a:p>
            <a:pPr algn="l"/>
            <a:r>
              <a:rPr lang="es-DO" sz="1400" b="0" i="0" dirty="0">
                <a:solidFill>
                  <a:schemeClr val="bg1"/>
                </a:solidFill>
                <a:effectLst/>
                <a:latin typeface="Elsevier Sans"/>
              </a:rPr>
              <a:t>Liu, H. ∙ Yu, L. ∙ Yang, L. ...</a:t>
            </a:r>
            <a:r>
              <a:rPr lang="es-DO" sz="1400" b="1" i="0" dirty="0">
                <a:solidFill>
                  <a:schemeClr val="bg1"/>
                </a:solidFill>
                <a:effectLst/>
                <a:latin typeface="Elsevier Sans"/>
              </a:rPr>
              <a:t>Síndrome vasopléjico: una actualización sobre consideraciones perioperatorias</a:t>
            </a:r>
            <a:r>
              <a:rPr lang="es-DO" sz="1400" b="0" i="1" dirty="0">
                <a:solidFill>
                  <a:schemeClr val="bg1"/>
                </a:solidFill>
                <a:effectLst/>
                <a:latin typeface="Elsevier Sans"/>
              </a:rPr>
              <a:t>J Clin Anesth.</a:t>
            </a:r>
            <a:r>
              <a:rPr lang="es-DO" sz="1400" b="0" i="0" dirty="0">
                <a:solidFill>
                  <a:schemeClr val="bg1"/>
                </a:solidFill>
                <a:effectLst/>
                <a:latin typeface="Elsevier Sans"/>
              </a:rPr>
              <a:t> 2017; </a:t>
            </a:r>
            <a:r>
              <a:rPr lang="es-DO" sz="1400" b="1" i="0" dirty="0">
                <a:solidFill>
                  <a:schemeClr val="bg1"/>
                </a:solidFill>
                <a:effectLst/>
                <a:latin typeface="Elsevier Sans"/>
              </a:rPr>
              <a:t>40</a:t>
            </a:r>
            <a:r>
              <a:rPr lang="es-DO" sz="1400" b="0" i="0" dirty="0">
                <a:solidFill>
                  <a:schemeClr val="bg1"/>
                </a:solidFill>
                <a:effectLst/>
                <a:latin typeface="Elsevier Sans"/>
              </a:rPr>
              <a:t> :63-71</a:t>
            </a:r>
          </a:p>
          <a:p>
            <a:pPr algn="l"/>
            <a:r>
              <a:rPr lang="es-DO" sz="1400" b="0" i="0" dirty="0">
                <a:solidFill>
                  <a:schemeClr val="bg1"/>
                </a:solidFill>
                <a:effectLst/>
                <a:latin typeface="Elsevier Sans"/>
              </a:rPr>
              <a:t>Lambden, S. ∙ Creagh-Brown, BC ∙ Hunt, J. ...</a:t>
            </a:r>
            <a:r>
              <a:rPr lang="es-DO" sz="1400" b="1" i="0" dirty="0">
                <a:solidFill>
                  <a:schemeClr val="bg1"/>
                </a:solidFill>
                <a:effectLst/>
                <a:latin typeface="Elsevier Sans"/>
              </a:rPr>
              <a:t>Definiciones y fisiopatología del shock vasopléjico</a:t>
            </a:r>
            <a:r>
              <a:rPr lang="es-DO" sz="1400" dirty="0">
                <a:solidFill>
                  <a:schemeClr val="bg1"/>
                </a:solidFill>
                <a:latin typeface="Elsevier Sans"/>
              </a:rPr>
              <a:t> </a:t>
            </a:r>
            <a:r>
              <a:rPr lang="es-DO" sz="1400" i="1" dirty="0">
                <a:solidFill>
                  <a:schemeClr val="bg1"/>
                </a:solidFill>
                <a:latin typeface="Elsevier Sans"/>
              </a:rPr>
              <a:t>Critical Care</a:t>
            </a:r>
            <a:r>
              <a:rPr lang="es-DO" sz="1400" b="0" i="1" dirty="0">
                <a:solidFill>
                  <a:schemeClr val="bg1"/>
                </a:solidFill>
                <a:effectLst/>
                <a:latin typeface="Elsevier Sans"/>
              </a:rPr>
              <a:t>.</a:t>
            </a:r>
            <a:r>
              <a:rPr lang="es-DO" sz="1400" b="0" i="0" dirty="0">
                <a:solidFill>
                  <a:schemeClr val="bg1"/>
                </a:solidFill>
                <a:effectLst/>
                <a:latin typeface="Elsevier Sans"/>
              </a:rPr>
              <a:t> 2018; </a:t>
            </a:r>
            <a:r>
              <a:rPr lang="es-DO" sz="1400" b="1" i="0" dirty="0">
                <a:solidFill>
                  <a:schemeClr val="bg1"/>
                </a:solidFill>
                <a:effectLst/>
                <a:latin typeface="Elsevier Sans"/>
              </a:rPr>
              <a:t>22</a:t>
            </a:r>
            <a:r>
              <a:rPr lang="es-DO" sz="1400" b="0" i="0" dirty="0">
                <a:solidFill>
                  <a:schemeClr val="bg1"/>
                </a:solidFill>
                <a:effectLst/>
                <a:latin typeface="Elsevier Sans"/>
              </a:rPr>
              <a:t> :174</a:t>
            </a:r>
          </a:p>
          <a:p>
            <a:pPr algn="l"/>
            <a:endParaRPr lang="es-DO" sz="1400" b="0" i="0" dirty="0">
              <a:solidFill>
                <a:schemeClr val="bg1"/>
              </a:solidFill>
              <a:effectLst/>
              <a:latin typeface="Elsevier Sans"/>
            </a:endParaRPr>
          </a:p>
        </p:txBody>
      </p:sp>
    </p:spTree>
    <p:extLst>
      <p:ext uri="{BB962C8B-B14F-4D97-AF65-F5344CB8AC3E}">
        <p14:creationId xmlns:p14="http://schemas.microsoft.com/office/powerpoint/2010/main" val="261263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00F1E29-FC34-3918-A417-207D65E495A2}"/>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E2E19685-6B40-655A-3291-75CDDD71C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22"/>
            <a:ext cx="2877848" cy="688951"/>
          </a:xfrm>
          <a:prstGeom prst="rect">
            <a:avLst/>
          </a:prstGeom>
        </p:spPr>
      </p:pic>
      <p:sp>
        <p:nvSpPr>
          <p:cNvPr id="2" name="Marcador de contenido 2">
            <a:extLst>
              <a:ext uri="{FF2B5EF4-FFF2-40B4-BE49-F238E27FC236}">
                <a16:creationId xmlns:a16="http://schemas.microsoft.com/office/drawing/2014/main" id="{C55FA1EF-A45B-FCA2-D623-55A8B2727D43}"/>
              </a:ext>
            </a:extLst>
          </p:cNvPr>
          <p:cNvSpPr>
            <a:spLocks noGrp="1"/>
          </p:cNvSpPr>
          <p:nvPr>
            <p:ph idx="1"/>
          </p:nvPr>
        </p:nvSpPr>
        <p:spPr>
          <a:xfrm>
            <a:off x="838200" y="1253331"/>
            <a:ext cx="10515600" cy="4351338"/>
          </a:xfrm>
        </p:spPr>
        <p:txBody>
          <a:bodyPr/>
          <a:lstStyle/>
          <a:p>
            <a:pPr marL="0" indent="0">
              <a:buNone/>
            </a:pPr>
            <a:r>
              <a:rPr lang="es-DO" sz="4000" dirty="0">
                <a:solidFill>
                  <a:schemeClr val="bg1"/>
                </a:solidFill>
                <a:latin typeface="Elsevier Sans"/>
              </a:rPr>
              <a:t>L</a:t>
            </a:r>
            <a:r>
              <a:rPr lang="es-DO" sz="4000" b="0" i="0" dirty="0">
                <a:solidFill>
                  <a:schemeClr val="bg1"/>
                </a:solidFill>
                <a:effectLst/>
                <a:latin typeface="Elsevier Sans"/>
              </a:rPr>
              <a:t>as dos causas más comunes de shock vasopléjico </a:t>
            </a:r>
          </a:p>
          <a:p>
            <a:r>
              <a:rPr lang="es-DO" sz="4000" dirty="0">
                <a:solidFill>
                  <a:schemeClr val="bg1"/>
                </a:solidFill>
                <a:latin typeface="Elsevier Sans"/>
              </a:rPr>
              <a:t>Shock</a:t>
            </a:r>
            <a:r>
              <a:rPr lang="es-DO" sz="4000" b="0" i="0" dirty="0">
                <a:solidFill>
                  <a:schemeClr val="bg1"/>
                </a:solidFill>
                <a:effectLst/>
                <a:latin typeface="Elsevier Sans"/>
              </a:rPr>
              <a:t> </a:t>
            </a:r>
            <a:r>
              <a:rPr lang="es-DO" sz="4000" dirty="0">
                <a:solidFill>
                  <a:schemeClr val="bg1"/>
                </a:solidFill>
                <a:latin typeface="Elsevier Sans"/>
              </a:rPr>
              <a:t>S</a:t>
            </a:r>
            <a:r>
              <a:rPr lang="es-DO" sz="4000" b="0" i="0" dirty="0">
                <a:solidFill>
                  <a:schemeClr val="bg1"/>
                </a:solidFill>
                <a:effectLst/>
                <a:latin typeface="Elsevier Sans"/>
              </a:rPr>
              <a:t>éptico </a:t>
            </a:r>
          </a:p>
          <a:p>
            <a:r>
              <a:rPr lang="es-DO" sz="4000" dirty="0">
                <a:solidFill>
                  <a:schemeClr val="bg1"/>
                </a:solidFill>
                <a:latin typeface="Elsevier Sans"/>
              </a:rPr>
              <a:t>S</a:t>
            </a:r>
            <a:r>
              <a:rPr lang="es-DO" sz="4000" b="0" i="0" dirty="0">
                <a:solidFill>
                  <a:schemeClr val="bg1"/>
                </a:solidFill>
                <a:effectLst/>
                <a:latin typeface="Elsevier Sans"/>
              </a:rPr>
              <a:t>hock vasopléjico después de una derivación cardiopulmonar [CPB]</a:t>
            </a:r>
          </a:p>
          <a:p>
            <a:endParaRPr lang="es-DO" sz="4000" dirty="0">
              <a:solidFill>
                <a:schemeClr val="bg1"/>
              </a:solidFill>
              <a:latin typeface="Elsevier Sans"/>
            </a:endParaRPr>
          </a:p>
          <a:p>
            <a:pPr marL="0" indent="0">
              <a:buNone/>
            </a:pPr>
            <a:r>
              <a:rPr lang="es-DO" sz="4000" b="0" i="0" dirty="0">
                <a:solidFill>
                  <a:schemeClr val="bg1"/>
                </a:solidFill>
                <a:effectLst/>
                <a:latin typeface="Elsevier Sans"/>
              </a:rPr>
              <a:t>…mortalidad es del 25 al 50 %. </a:t>
            </a:r>
            <a:endParaRPr lang="es-DO" sz="4000" dirty="0">
              <a:solidFill>
                <a:schemeClr val="bg1"/>
              </a:solidFill>
            </a:endParaRPr>
          </a:p>
          <a:p>
            <a:pPr marL="0" indent="0">
              <a:buNone/>
            </a:pPr>
            <a:endParaRPr lang="es-DO" dirty="0">
              <a:solidFill>
                <a:schemeClr val="bg1"/>
              </a:solidFill>
            </a:endParaRPr>
          </a:p>
        </p:txBody>
      </p:sp>
      <p:sp>
        <p:nvSpPr>
          <p:cNvPr id="3" name="CuadroTexto 2">
            <a:extLst>
              <a:ext uri="{FF2B5EF4-FFF2-40B4-BE49-F238E27FC236}">
                <a16:creationId xmlns:a16="http://schemas.microsoft.com/office/drawing/2014/main" id="{761D3B61-EBEC-E5CF-33D7-F9F8C02BDCBF}"/>
              </a:ext>
            </a:extLst>
          </p:cNvPr>
          <p:cNvSpPr txBox="1"/>
          <p:nvPr/>
        </p:nvSpPr>
        <p:spPr>
          <a:xfrm>
            <a:off x="756096" y="5993942"/>
            <a:ext cx="11285649" cy="1169551"/>
          </a:xfrm>
          <a:prstGeom prst="rect">
            <a:avLst/>
          </a:prstGeom>
          <a:noFill/>
        </p:spPr>
        <p:txBody>
          <a:bodyPr wrap="square">
            <a:spAutoFit/>
          </a:bodyPr>
          <a:lstStyle/>
          <a:p>
            <a:pPr algn="l"/>
            <a:r>
              <a:rPr lang="es-DO" sz="1400" b="0" i="0" dirty="0">
                <a:solidFill>
                  <a:schemeClr val="bg1"/>
                </a:solidFill>
                <a:effectLst/>
                <a:latin typeface="Elsevier Sans"/>
              </a:rPr>
              <a:t>Vincent, J.-L. ∙ Jones, G. ∙ David, S. </a:t>
            </a:r>
            <a:r>
              <a:rPr lang="es-DO" sz="1400" b="1" i="0" dirty="0">
                <a:solidFill>
                  <a:schemeClr val="bg1"/>
                </a:solidFill>
                <a:effectLst/>
                <a:latin typeface="Elsevier Sans"/>
              </a:rPr>
              <a:t>Frecuencia y mortalidad del shock séptico en Europa y América del Norte: una revisión sistemática y un metanálisis</a:t>
            </a:r>
            <a:r>
              <a:rPr lang="es-DO" sz="1400" dirty="0">
                <a:solidFill>
                  <a:schemeClr val="bg1"/>
                </a:solidFill>
                <a:latin typeface="Elsevier Sans"/>
              </a:rPr>
              <a:t> </a:t>
            </a:r>
            <a:r>
              <a:rPr lang="es-DO" sz="1400" b="0" i="1" dirty="0">
                <a:solidFill>
                  <a:schemeClr val="bg1"/>
                </a:solidFill>
                <a:effectLst/>
                <a:latin typeface="Elsevier Sans"/>
              </a:rPr>
              <a:t>Critical Care.</a:t>
            </a:r>
            <a:r>
              <a:rPr lang="es-DO" sz="1400" b="0" i="0" dirty="0">
                <a:solidFill>
                  <a:schemeClr val="bg1"/>
                </a:solidFill>
                <a:effectLst/>
                <a:latin typeface="Elsevier Sans"/>
              </a:rPr>
              <a:t> 2019; </a:t>
            </a:r>
            <a:r>
              <a:rPr lang="es-DO" sz="1400" b="1" i="0" dirty="0">
                <a:solidFill>
                  <a:schemeClr val="bg1"/>
                </a:solidFill>
                <a:effectLst/>
                <a:latin typeface="Elsevier Sans"/>
              </a:rPr>
              <a:t>23</a:t>
            </a:r>
            <a:r>
              <a:rPr lang="es-DO" sz="1400" b="0" i="0" dirty="0">
                <a:solidFill>
                  <a:schemeClr val="bg1"/>
                </a:solidFill>
                <a:effectLst/>
                <a:latin typeface="Elsevier Sans"/>
              </a:rPr>
              <a:t> :196</a:t>
            </a:r>
          </a:p>
          <a:p>
            <a:pPr algn="l"/>
            <a:r>
              <a:rPr lang="es-DO" sz="1400" b="0" i="0" dirty="0">
                <a:solidFill>
                  <a:schemeClr val="bg1"/>
                </a:solidFill>
                <a:effectLst/>
                <a:latin typeface="Elsevier Sans"/>
              </a:rPr>
              <a:t>Liu, H. ∙ Yu, L. ∙ Yang, L. ...</a:t>
            </a:r>
            <a:r>
              <a:rPr lang="es-DO" sz="1400" b="1" i="0" dirty="0">
                <a:solidFill>
                  <a:schemeClr val="bg1"/>
                </a:solidFill>
                <a:effectLst/>
                <a:latin typeface="Elsevier Sans"/>
              </a:rPr>
              <a:t>Síndrome vasopléjico: una actualización sobre consideraciones perioperatorias</a:t>
            </a:r>
            <a:r>
              <a:rPr lang="es-DO" sz="1400" b="0" i="1" dirty="0">
                <a:solidFill>
                  <a:schemeClr val="bg1"/>
                </a:solidFill>
                <a:effectLst/>
                <a:latin typeface="Elsevier Sans"/>
              </a:rPr>
              <a:t>J Clin Anesth.</a:t>
            </a:r>
            <a:r>
              <a:rPr lang="es-DO" sz="1400" b="0" i="0" dirty="0">
                <a:solidFill>
                  <a:schemeClr val="bg1"/>
                </a:solidFill>
                <a:effectLst/>
                <a:latin typeface="Elsevier Sans"/>
              </a:rPr>
              <a:t> 2017; </a:t>
            </a:r>
            <a:r>
              <a:rPr lang="es-DO" sz="1400" b="1" i="0" dirty="0">
                <a:solidFill>
                  <a:schemeClr val="bg1"/>
                </a:solidFill>
                <a:effectLst/>
                <a:latin typeface="Elsevier Sans"/>
              </a:rPr>
              <a:t>40</a:t>
            </a:r>
            <a:r>
              <a:rPr lang="es-DO" sz="1400" b="0" i="0" dirty="0">
                <a:solidFill>
                  <a:schemeClr val="bg1"/>
                </a:solidFill>
                <a:effectLst/>
                <a:latin typeface="Elsevier Sans"/>
              </a:rPr>
              <a:t> :63-71</a:t>
            </a:r>
          </a:p>
          <a:p>
            <a:pPr algn="l"/>
            <a:endParaRPr lang="es-DO" sz="1400" b="0" i="0" dirty="0">
              <a:solidFill>
                <a:schemeClr val="bg1"/>
              </a:solidFill>
              <a:effectLst/>
              <a:latin typeface="Elsevier Sans"/>
            </a:endParaRPr>
          </a:p>
          <a:p>
            <a:pPr algn="l"/>
            <a:endParaRPr lang="es-DO" sz="1400" b="0" i="0" dirty="0">
              <a:solidFill>
                <a:schemeClr val="bg1"/>
              </a:solidFill>
              <a:effectLst/>
              <a:latin typeface="Elsevier Sans"/>
            </a:endParaRPr>
          </a:p>
        </p:txBody>
      </p:sp>
    </p:spTree>
    <p:extLst>
      <p:ext uri="{BB962C8B-B14F-4D97-AF65-F5344CB8AC3E}">
        <p14:creationId xmlns:p14="http://schemas.microsoft.com/office/powerpoint/2010/main" val="254706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917</TotalTime>
  <Words>4088</Words>
  <Application>Microsoft Office PowerPoint</Application>
  <PresentationFormat>Panorámica</PresentationFormat>
  <Paragraphs>228</Paragraphs>
  <Slides>51</Slides>
  <Notes>13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51</vt:i4>
      </vt:variant>
    </vt:vector>
  </HeadingPairs>
  <TitlesOfParts>
    <vt:vector size="62" baseType="lpstr">
      <vt:lpstr>Aptos</vt:lpstr>
      <vt:lpstr>Aptos Display</vt:lpstr>
      <vt:lpstr>Arial</vt:lpstr>
      <vt:lpstr>Cambria</vt:lpstr>
      <vt:lpstr>Chiller</vt:lpstr>
      <vt:lpstr>Elsevier Sans</vt:lpstr>
      <vt:lpstr>inherit</vt:lpstr>
      <vt:lpstr>Monotype Corsiva</vt:lpstr>
      <vt:lpstr>Script MT Bold</vt:lpstr>
      <vt:lpstr>Source Sans Pro Web</vt:lpstr>
      <vt:lpstr>Office Theme</vt:lpstr>
      <vt:lpstr>Presentación de PowerPoint</vt:lpstr>
      <vt:lpstr>Presentación de PowerPoint</vt:lpstr>
      <vt:lpstr>Presentación de PowerPoint</vt:lpstr>
      <vt:lpstr>Presentación de PowerPoint</vt:lpstr>
      <vt:lpstr>Presentación de PowerPoint</vt:lpstr>
      <vt:lpstr>No existe una definición consensuada de shock vasopléjico.   </vt:lpstr>
      <vt:lpstr>Presentación de PowerPoint</vt:lpstr>
      <vt:lpstr>Vasoplejia</vt:lpstr>
      <vt:lpstr>Presentación de PowerPoint</vt:lpstr>
      <vt:lpstr>Causas de vasoplejía y shock vasopléjico.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la sepsis</vt:lpstr>
      <vt:lpstr>Tras la Derivación Cardiopulmonar (CPB) </vt:lpstr>
      <vt:lpstr>Los factores de riesgo de shock vasopléjico incluyen: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llevar a casa</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JR PUBLICITY</dc:creator>
  <cp:lastModifiedBy>Jose Antonio Galarza N</cp:lastModifiedBy>
  <cp:revision>19</cp:revision>
  <dcterms:created xsi:type="dcterms:W3CDTF">2025-07-28T15:41:59Z</dcterms:created>
  <dcterms:modified xsi:type="dcterms:W3CDTF">2025-09-09T01:22:32Z</dcterms:modified>
</cp:coreProperties>
</file>