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8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D20D5-3F3E-6B4E-9162-9847FCE72AF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82000-4927-F543-95D8-790467E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5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Buenos </a:t>
            </a:r>
            <a:r>
              <a:rPr lang="en-US" dirty="0" err="1"/>
              <a:t>tardes</a:t>
            </a:r>
            <a:r>
              <a:rPr lang="en-US" dirty="0"/>
              <a:t> a todos. Es un honor y </a:t>
            </a:r>
            <a:r>
              <a:rPr lang="en-US" dirty="0" err="1"/>
              <a:t>privilegio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 ante un </a:t>
            </a:r>
            <a:r>
              <a:rPr lang="en-US" dirty="0" err="1"/>
              <a:t>publico</a:t>
            </a:r>
            <a:r>
              <a:rPr lang="en-US" dirty="0"/>
              <a:t> tan </a:t>
            </a:r>
            <a:r>
              <a:rPr lang="en-US" dirty="0" err="1"/>
              <a:t>distinguido</a:t>
            </a:r>
            <a:r>
              <a:rPr lang="en-US" dirty="0"/>
              <a:t>, hoy no </a:t>
            </a:r>
            <a:r>
              <a:rPr lang="en-US" dirty="0" err="1"/>
              <a:t>vengo</a:t>
            </a:r>
            <a:r>
              <a:rPr lang="en-US" dirty="0"/>
              <a:t> a </a:t>
            </a:r>
            <a:r>
              <a:rPr lang="en-US" dirty="0" err="1"/>
              <a:t>hablar</a:t>
            </a:r>
            <a:r>
              <a:rPr lang="en-US" dirty="0"/>
              <a:t> de lo </a:t>
            </a:r>
            <a:r>
              <a:rPr lang="en-US" dirty="0" err="1"/>
              <a:t>que</a:t>
            </a:r>
            <a:r>
              <a:rPr lang="en-US" dirty="0"/>
              <a:t> ya </a:t>
            </a:r>
            <a:r>
              <a:rPr lang="en-US" dirty="0" err="1"/>
              <a:t>sabemos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a </a:t>
            </a:r>
            <a:r>
              <a:rPr lang="en-US" dirty="0" err="1"/>
              <a:t>invitarlos</a:t>
            </a:r>
            <a:r>
              <a:rPr lang="en-US" dirty="0"/>
              <a:t> a </a:t>
            </a:r>
            <a:r>
              <a:rPr lang="en-US" dirty="0" err="1"/>
              <a:t>reflexionar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el </a:t>
            </a:r>
            <a:r>
              <a:rPr lang="en-US" dirty="0" err="1"/>
              <a:t>futuro</a:t>
            </a:r>
            <a:r>
              <a:rPr lang="en-US" dirty="0"/>
              <a:t> de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medica</a:t>
            </a:r>
            <a:r>
              <a:rPr lang="en-US" dirty="0"/>
              <a:t>.</a:t>
            </a:r>
          </a:p>
          <a:p>
            <a:r>
              <a:rPr lang="en-US" dirty="0" err="1"/>
              <a:t>Tradicionalmente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 labor ha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tratar</a:t>
            </a:r>
            <a:r>
              <a:rPr lang="en-US" dirty="0"/>
              <a:t> las </a:t>
            </a:r>
            <a:r>
              <a:rPr lang="en-US" dirty="0" err="1"/>
              <a:t>consecuencias</a:t>
            </a:r>
            <a:r>
              <a:rPr lang="en-US" dirty="0"/>
              <a:t> de las </a:t>
            </a:r>
            <a:r>
              <a:rPr lang="en-US" dirty="0" err="1"/>
              <a:t>enfermedades</a:t>
            </a:r>
            <a:r>
              <a:rPr lang="en-US" dirty="0"/>
              <a:t> </a:t>
            </a:r>
            <a:r>
              <a:rPr lang="en-US" dirty="0" err="1"/>
              <a:t>cronicas</a:t>
            </a:r>
            <a:r>
              <a:rPr lang="en-US" dirty="0"/>
              <a:t> no </a:t>
            </a:r>
            <a:r>
              <a:rPr lang="en-US" dirty="0" err="1"/>
              <a:t>transmisibles</a:t>
            </a:r>
            <a:r>
              <a:rPr lang="en-US" dirty="0"/>
              <a:t>. </a:t>
            </a:r>
            <a:r>
              <a:rPr lang="en-US" dirty="0" err="1"/>
              <a:t>Pero</a:t>
            </a:r>
            <a:r>
              <a:rPr lang="en-US" dirty="0"/>
              <a:t> y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pudieramos</a:t>
            </a:r>
            <a:r>
              <a:rPr lang="en-US" dirty="0"/>
              <a:t> </a:t>
            </a:r>
            <a:r>
              <a:rPr lang="en-US" dirty="0" err="1"/>
              <a:t>intervenir</a:t>
            </a:r>
            <a:r>
              <a:rPr lang="en-US" dirty="0"/>
              <a:t> mucho antes.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no </a:t>
            </a:r>
            <a:r>
              <a:rPr lang="en-US" dirty="0" err="1"/>
              <a:t>fuera</a:t>
            </a:r>
            <a:r>
              <a:rPr lang="en-US" dirty="0"/>
              <a:t> el de </a:t>
            </a:r>
            <a:r>
              <a:rPr lang="en-US" dirty="0" err="1"/>
              <a:t>bomberos</a:t>
            </a:r>
            <a:r>
              <a:rPr lang="en-US" dirty="0"/>
              <a:t> </a:t>
            </a:r>
            <a:r>
              <a:rPr lang="en-US" dirty="0" err="1"/>
              <a:t>sino</a:t>
            </a:r>
            <a:r>
              <a:rPr lang="en-US" dirty="0"/>
              <a:t> </a:t>
            </a:r>
            <a:r>
              <a:rPr lang="en-US" dirty="0" err="1"/>
              <a:t>arquitectos</a:t>
            </a:r>
            <a:r>
              <a:rPr lang="en-US" dirty="0"/>
              <a:t> de la </a:t>
            </a:r>
            <a:r>
              <a:rPr lang="en-US" dirty="0" err="1"/>
              <a:t>salud</a:t>
            </a:r>
            <a:r>
              <a:rPr lang="en-US" dirty="0"/>
              <a:t>. Hoy </a:t>
            </a:r>
            <a:r>
              <a:rPr lang="en-US" dirty="0" err="1"/>
              <a:t>exploraremos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nos </a:t>
            </a:r>
            <a:r>
              <a:rPr lang="en-US" dirty="0" err="1"/>
              <a:t>permiten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de un </a:t>
            </a:r>
            <a:r>
              <a:rPr lang="en-US" dirty="0" err="1"/>
              <a:t>enfoque</a:t>
            </a:r>
            <a:r>
              <a:rPr lang="en-US" dirty="0"/>
              <a:t> </a:t>
            </a:r>
            <a:r>
              <a:rPr lang="en-US" dirty="0" err="1"/>
              <a:t>reactivo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geniunamente</a:t>
            </a:r>
            <a:r>
              <a:rPr lang="en-US" dirty="0"/>
              <a:t> </a:t>
            </a:r>
            <a:r>
              <a:rPr lang="en-US" dirty="0" err="1"/>
              <a:t>preventiva</a:t>
            </a:r>
            <a:r>
              <a:rPr lang="en-US" dirty="0"/>
              <a:t> y </a:t>
            </a:r>
            <a:r>
              <a:rPr lang="en-US" dirty="0" err="1"/>
              <a:t>proactiva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82000-4927-F543-95D8-790467E823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82000-4927-F543-95D8-790467E823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0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OmS </a:t>
            </a:r>
            <a:r>
              <a:rPr lang="en-US" dirty="0" err="1"/>
              <a:t>catalogo</a:t>
            </a:r>
            <a:r>
              <a:rPr lang="en-US" dirty="0"/>
              <a:t> a las </a:t>
            </a:r>
            <a:r>
              <a:rPr lang="en-US" dirty="0" err="1"/>
              <a:t>enfermedades</a:t>
            </a:r>
            <a:r>
              <a:rPr lang="en-US" dirty="0"/>
              <a:t> </a:t>
            </a:r>
            <a:r>
              <a:rPr lang="en-US" dirty="0" err="1"/>
              <a:t>cronicas</a:t>
            </a:r>
            <a:r>
              <a:rPr lang="en-US" dirty="0"/>
              <a:t> no </a:t>
            </a:r>
            <a:r>
              <a:rPr lang="en-US" dirty="0" err="1"/>
              <a:t>transmisibles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epidemia</a:t>
            </a:r>
            <a:r>
              <a:rPr lang="en-US" dirty="0"/>
              <a:t> </a:t>
            </a:r>
            <a:r>
              <a:rPr lang="en-US" dirty="0" err="1"/>
              <a:t>silenciosa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82000-4927-F543-95D8-790467E823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recientes</a:t>
            </a:r>
            <a:r>
              <a:rPr lang="en-US" dirty="0"/>
              <a:t> del </a:t>
            </a:r>
            <a:r>
              <a:rPr lang="en-US" dirty="0" err="1"/>
              <a:t>ministerio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y </a:t>
            </a:r>
            <a:r>
              <a:rPr lang="en-US" dirty="0" err="1"/>
              <a:t>organizaciones</a:t>
            </a:r>
            <a:r>
              <a:rPr lang="en-US" dirty="0"/>
              <a:t> locales nos </a:t>
            </a:r>
            <a:r>
              <a:rPr lang="en-US" dirty="0" err="1"/>
              <a:t>muestran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prevalencia</a:t>
            </a:r>
            <a:r>
              <a:rPr lang="en-US" dirty="0"/>
              <a:t> </a:t>
            </a:r>
            <a:r>
              <a:rPr lang="en-US" dirty="0" err="1"/>
              <a:t>alarmante</a:t>
            </a:r>
            <a:r>
              <a:rPr lang="en-US" dirty="0"/>
              <a:t> de </a:t>
            </a:r>
            <a:r>
              <a:rPr lang="en-US" dirty="0" err="1"/>
              <a:t>factores</a:t>
            </a:r>
            <a:r>
              <a:rPr lang="en-US" dirty="0"/>
              <a:t> de </a:t>
            </a:r>
            <a:r>
              <a:rPr lang="en-US" dirty="0" err="1"/>
              <a:t>riesgo</a:t>
            </a:r>
            <a:r>
              <a:rPr lang="en-US" dirty="0"/>
              <a:t> y de </a:t>
            </a:r>
            <a:r>
              <a:rPr lang="en-US" dirty="0" err="1"/>
              <a:t>enfermedades</a:t>
            </a:r>
            <a:r>
              <a:rPr lang="en-US" dirty="0"/>
              <a:t> </a:t>
            </a:r>
            <a:r>
              <a:rPr lang="en-US" dirty="0" err="1"/>
              <a:t>cronicas</a:t>
            </a:r>
            <a:r>
              <a:rPr lang="en-US" dirty="0"/>
              <a:t> no </a:t>
            </a:r>
            <a:r>
              <a:rPr lang="en-US" dirty="0" err="1"/>
              <a:t>transmisibles</a:t>
            </a:r>
            <a:r>
              <a:rPr lang="en-US" dirty="0"/>
              <a:t> ya </a:t>
            </a:r>
            <a:r>
              <a:rPr lang="en-US" dirty="0" err="1"/>
              <a:t>establecidas</a:t>
            </a:r>
            <a:r>
              <a:rPr lang="en-US" dirty="0"/>
              <a:t>. </a:t>
            </a:r>
            <a:r>
              <a:rPr lang="en-US" dirty="0" err="1"/>
              <a:t>Hipertension</a:t>
            </a:r>
            <a:r>
              <a:rPr lang="en-US" dirty="0"/>
              <a:t>, diabetes </a:t>
            </a:r>
            <a:r>
              <a:rPr lang="en-US" dirty="0" err="1"/>
              <a:t>tipo</a:t>
            </a:r>
            <a:r>
              <a:rPr lang="en-US" dirty="0"/>
              <a:t> 2,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82000-4927-F543-95D8-790467E823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5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Durante </a:t>
            </a:r>
            <a:r>
              <a:rPr lang="en-US" dirty="0" err="1"/>
              <a:t>decadas</a:t>
            </a:r>
            <a:r>
              <a:rPr lang="en-US" dirty="0"/>
              <a:t> la </a:t>
            </a:r>
            <a:r>
              <a:rPr lang="en-US" dirty="0" err="1"/>
              <a:t>prevencion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 se ha </a:t>
            </a:r>
            <a:r>
              <a:rPr lang="en-US" dirty="0" err="1"/>
              <a:t>basado</a:t>
            </a:r>
            <a:r>
              <a:rPr lang="en-US" dirty="0"/>
              <a:t> en </a:t>
            </a:r>
            <a:r>
              <a:rPr lang="en-US" dirty="0" err="1"/>
              <a:t>campañas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</a:t>
            </a:r>
            <a:r>
              <a:rPr lang="en-US" dirty="0" err="1"/>
              <a:t>generales</a:t>
            </a:r>
            <a:r>
              <a:rPr lang="en-US" dirty="0"/>
              <a:t>, sin </a:t>
            </a:r>
            <a:r>
              <a:rPr lang="en-US" dirty="0" err="1"/>
              <a:t>duda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tenido</a:t>
            </a:r>
            <a:r>
              <a:rPr lang="en-US" dirty="0"/>
              <a:t> un </a:t>
            </a:r>
            <a:r>
              <a:rPr lang="en-US" dirty="0" err="1"/>
              <a:t>impacto</a:t>
            </a:r>
            <a:r>
              <a:rPr lang="en-US" dirty="0"/>
              <a:t>. Sin embargo su </a:t>
            </a:r>
            <a:r>
              <a:rPr lang="en-US" dirty="0" err="1"/>
              <a:t>efectividad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limites</a:t>
            </a:r>
            <a:r>
              <a:rPr lang="en-US" dirty="0"/>
              <a:t>. La </a:t>
            </a:r>
            <a:r>
              <a:rPr lang="en-US" dirty="0" err="1"/>
              <a:t>adherencia</a:t>
            </a:r>
            <a:r>
              <a:rPr lang="en-US" dirty="0"/>
              <a:t> </a:t>
            </a:r>
            <a:r>
              <a:rPr lang="en-US" dirty="0" err="1"/>
              <a:t>sigue</a:t>
            </a:r>
            <a:r>
              <a:rPr lang="en-US" dirty="0"/>
              <a:t> </a:t>
            </a:r>
            <a:r>
              <a:rPr lang="en-US" dirty="0" err="1"/>
              <a:t>siendo</a:t>
            </a:r>
            <a:r>
              <a:rPr lang="en-US" dirty="0"/>
              <a:t> un </a:t>
            </a:r>
            <a:r>
              <a:rPr lang="en-US" dirty="0" err="1"/>
              <a:t>desafio</a:t>
            </a:r>
            <a:r>
              <a:rPr lang="en-US" dirty="0"/>
              <a:t>, el </a:t>
            </a:r>
            <a:r>
              <a:rPr lang="en-US" dirty="0" err="1"/>
              <a:t>mensaje</a:t>
            </a:r>
            <a:r>
              <a:rPr lang="en-US" dirty="0"/>
              <a:t> es a menudo </a:t>
            </a:r>
            <a:r>
              <a:rPr lang="en-US" dirty="0" err="1"/>
              <a:t>demasiado</a:t>
            </a:r>
            <a:r>
              <a:rPr lang="en-US" dirty="0"/>
              <a:t> </a:t>
            </a:r>
            <a:r>
              <a:rPr lang="en-US" dirty="0" err="1"/>
              <a:t>generico</a:t>
            </a:r>
            <a:r>
              <a:rPr lang="en-US" dirty="0"/>
              <a:t> y no </a:t>
            </a:r>
            <a:r>
              <a:rPr lang="en-US" dirty="0" err="1"/>
              <a:t>logramos</a:t>
            </a:r>
            <a:r>
              <a:rPr lang="en-US" dirty="0"/>
              <a:t> </a:t>
            </a:r>
            <a:r>
              <a:rPr lang="en-US" dirty="0" err="1"/>
              <a:t>conectar</a:t>
            </a:r>
            <a:r>
              <a:rPr lang="en-US" dirty="0"/>
              <a:t> de </a:t>
            </a:r>
            <a:r>
              <a:rPr lang="en-US" dirty="0" err="1"/>
              <a:t>maneta</a:t>
            </a:r>
            <a:r>
              <a:rPr lang="en-US" dirty="0"/>
              <a:t> </a:t>
            </a:r>
            <a:r>
              <a:rPr lang="en-US" dirty="0" err="1"/>
              <a:t>significativa</a:t>
            </a:r>
            <a:r>
              <a:rPr lang="en-US" dirty="0"/>
              <a:t> con cada </a:t>
            </a:r>
            <a:r>
              <a:rPr lang="en-US" dirty="0" err="1"/>
              <a:t>paciente</a:t>
            </a:r>
            <a:r>
              <a:rPr lang="en-US" dirty="0"/>
              <a:t> individual.</a:t>
            </a:r>
          </a:p>
          <a:p>
            <a:endParaRPr lang="en-US" dirty="0"/>
          </a:p>
          <a:p>
            <a:r>
              <a:rPr lang="en-US" dirty="0" err="1"/>
              <a:t>Aqui</a:t>
            </a:r>
            <a:r>
              <a:rPr lang="en-US" dirty="0"/>
              <a:t> es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entra</a:t>
            </a:r>
            <a:r>
              <a:rPr lang="en-US" dirty="0"/>
              <a:t> la </a:t>
            </a:r>
            <a:r>
              <a:rPr lang="en-US" dirty="0" err="1"/>
              <a:t>innovacion</a:t>
            </a:r>
            <a:r>
              <a:rPr lang="en-US" dirty="0"/>
              <a:t>. No se </a:t>
            </a:r>
            <a:r>
              <a:rPr lang="en-US" dirty="0" err="1"/>
              <a:t>trata</a:t>
            </a:r>
            <a:r>
              <a:rPr lang="en-US" dirty="0"/>
              <a:t> de </a:t>
            </a:r>
            <a:r>
              <a:rPr lang="en-US" dirty="0" err="1"/>
              <a:t>reinventar</a:t>
            </a:r>
            <a:r>
              <a:rPr lang="en-US" dirty="0"/>
              <a:t> la </a:t>
            </a:r>
            <a:r>
              <a:rPr lang="en-US" dirty="0" err="1"/>
              <a:t>rueda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de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herramientas</a:t>
            </a:r>
            <a:r>
              <a:rPr lang="en-US" dirty="0"/>
              <a:t> y </a:t>
            </a:r>
            <a:r>
              <a:rPr lang="en-US" dirty="0" err="1"/>
              <a:t>conocimientis</a:t>
            </a:r>
            <a:r>
              <a:rPr lang="en-US" dirty="0"/>
              <a:t> para </a:t>
            </a:r>
            <a:r>
              <a:rPr lang="en-US" dirty="0" err="1"/>
              <a:t>personalizar</a:t>
            </a:r>
            <a:r>
              <a:rPr lang="en-US" dirty="0"/>
              <a:t>, </a:t>
            </a:r>
            <a:r>
              <a:rPr lang="en-US" dirty="0" err="1"/>
              <a:t>empoderar</a:t>
            </a:r>
            <a:r>
              <a:rPr lang="en-US" dirty="0"/>
              <a:t> y </a:t>
            </a:r>
            <a:r>
              <a:rPr lang="en-US" dirty="0" err="1"/>
              <a:t>anticipar</a:t>
            </a:r>
            <a:r>
              <a:rPr lang="en-US" dirty="0"/>
              <a:t> el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antes no era </a:t>
            </a:r>
            <a:r>
              <a:rPr lang="en-US" dirty="0" err="1"/>
              <a:t>posible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82000-4927-F543-95D8-790467E823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8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Somos</a:t>
            </a:r>
            <a:r>
              <a:rPr lang="en-US" dirty="0"/>
              <a:t> los medicos de </a:t>
            </a:r>
            <a:r>
              <a:rPr lang="en-US" dirty="0" err="1"/>
              <a:t>cabecera</a:t>
            </a:r>
            <a:r>
              <a:rPr lang="en-US" dirty="0"/>
              <a:t> dd la </a:t>
            </a:r>
            <a:r>
              <a:rPr lang="en-US" dirty="0" err="1"/>
              <a:t>mayoria</a:t>
            </a:r>
            <a:r>
              <a:rPr lang="en-US" dirty="0"/>
              <a:t> de los </a:t>
            </a:r>
            <a:r>
              <a:rPr lang="en-US" dirty="0" err="1"/>
              <a:t>adultos</a:t>
            </a:r>
            <a:r>
              <a:rPr lang="en-US" dirty="0"/>
              <a:t>, los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gestionamos</a:t>
            </a:r>
            <a:r>
              <a:rPr lang="en-US" dirty="0"/>
              <a:t> multiples </a:t>
            </a:r>
            <a:r>
              <a:rPr lang="en-US" dirty="0" err="1"/>
              <a:t>patologias</a:t>
            </a:r>
            <a:r>
              <a:rPr lang="en-US" dirty="0"/>
              <a:t> y los </a:t>
            </a:r>
            <a:r>
              <a:rPr lang="en-US" dirty="0" err="1"/>
              <a:t>que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formacion</a:t>
            </a:r>
            <a:r>
              <a:rPr lang="en-US" dirty="0"/>
              <a:t> integral, </a:t>
            </a:r>
            <a:r>
              <a:rPr lang="en-US" dirty="0" err="1"/>
              <a:t>tenemos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vision </a:t>
            </a:r>
            <a:r>
              <a:rPr lang="en-US" dirty="0" err="1"/>
              <a:t>completa</a:t>
            </a:r>
            <a:r>
              <a:rPr lang="en-US" dirty="0"/>
              <a:t> del </a:t>
            </a:r>
            <a:r>
              <a:rPr lang="en-US" dirty="0" err="1"/>
              <a:t>paciente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Por</a:t>
            </a:r>
            <a:r>
              <a:rPr lang="en-US" dirty="0"/>
              <a:t> lo </a:t>
            </a:r>
            <a:r>
              <a:rPr lang="en-US" dirty="0" err="1"/>
              <a:t>tanto</a:t>
            </a:r>
            <a:r>
              <a:rPr lang="en-US" dirty="0"/>
              <a:t> no </a:t>
            </a:r>
            <a:r>
              <a:rPr lang="en-US" dirty="0" err="1"/>
              <a:t>somos</a:t>
            </a:r>
            <a:r>
              <a:rPr lang="en-US" dirty="0"/>
              <a:t> solo el medico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diagnostica</a:t>
            </a:r>
            <a:r>
              <a:rPr lang="en-US" dirty="0"/>
              <a:t> y </a:t>
            </a:r>
            <a:r>
              <a:rPr lang="en-US" dirty="0" err="1"/>
              <a:t>trata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el </a:t>
            </a:r>
            <a:r>
              <a:rPr lang="en-US" dirty="0" err="1"/>
              <a:t>lider</a:t>
            </a:r>
            <a:r>
              <a:rPr lang="en-US" dirty="0"/>
              <a:t> y </a:t>
            </a:r>
            <a:r>
              <a:rPr lang="en-US" dirty="0" err="1"/>
              <a:t>coordinador</a:t>
            </a:r>
            <a:r>
              <a:rPr lang="en-US" dirty="0"/>
              <a:t> de la </a:t>
            </a:r>
            <a:r>
              <a:rPr lang="en-US" dirty="0" err="1"/>
              <a:t>estrategia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de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paciente</a:t>
            </a:r>
            <a:r>
              <a:rPr lang="en-US" dirty="0"/>
              <a:t>.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es el de un </a:t>
            </a:r>
            <a:r>
              <a:rPr lang="en-US" dirty="0" err="1"/>
              <a:t>arquitecto</a:t>
            </a:r>
            <a:r>
              <a:rPr lang="en-US" dirty="0"/>
              <a:t> de la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construyendo</a:t>
            </a:r>
            <a:r>
              <a:rPr lang="en-US" dirty="0"/>
              <a:t> </a:t>
            </a:r>
            <a:r>
              <a:rPr lang="en-US" dirty="0" err="1"/>
              <a:t>cimientos</a:t>
            </a:r>
            <a:r>
              <a:rPr lang="en-US" dirty="0"/>
              <a:t> </a:t>
            </a:r>
            <a:r>
              <a:rPr lang="en-US" dirty="0" err="1"/>
              <a:t>solicos</a:t>
            </a:r>
            <a:r>
              <a:rPr lang="en-US" dirty="0"/>
              <a:t> para </a:t>
            </a:r>
            <a:r>
              <a:rPr lang="en-US" dirty="0" err="1"/>
              <a:t>una</a:t>
            </a:r>
            <a:r>
              <a:rPr lang="en-US" dirty="0"/>
              <a:t> vida </a:t>
            </a:r>
            <a:r>
              <a:rPr lang="en-US" dirty="0" err="1"/>
              <a:t>sana</a:t>
            </a:r>
            <a:r>
              <a:rPr lang="en-US" dirty="0"/>
              <a:t> antes de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enfermedad</a:t>
            </a:r>
            <a:r>
              <a:rPr lang="en-US" dirty="0"/>
              <a:t> se </a:t>
            </a:r>
            <a:r>
              <a:rPr lang="en-US" dirty="0" err="1"/>
              <a:t>manifieste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82000-4927-F543-95D8-790467E823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conocemos</a:t>
            </a:r>
            <a:r>
              <a:rPr lang="en-US" dirty="0"/>
              <a:t> la </a:t>
            </a:r>
            <a:r>
              <a:rPr lang="en-US" dirty="0" err="1"/>
              <a:t>Lipoproteina</a:t>
            </a:r>
            <a:r>
              <a:rPr lang="en-US" dirty="0"/>
              <a:t> a es un </a:t>
            </a:r>
            <a:r>
              <a:rPr lang="en-US" dirty="0" err="1"/>
              <a:t>facgor</a:t>
            </a:r>
            <a:r>
              <a:rPr lang="en-US" dirty="0"/>
              <a:t> de </a:t>
            </a: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independiente</a:t>
            </a:r>
            <a:r>
              <a:rPr lang="en-US" dirty="0"/>
              <a:t> y causal, </a:t>
            </a:r>
            <a:r>
              <a:rPr lang="en-US" dirty="0" err="1"/>
              <a:t>incluso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los </a:t>
            </a:r>
            <a:r>
              <a:rPr lang="en-US" dirty="0" err="1"/>
              <a:t>niveles</a:t>
            </a:r>
            <a:r>
              <a:rPr lang="en-US" dirty="0"/>
              <a:t> de LDL 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controlados</a:t>
            </a:r>
            <a:endParaRPr lang="en-US" dirty="0"/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Apolipoproteina</a:t>
            </a:r>
            <a:r>
              <a:rPr lang="en-US" dirty="0"/>
              <a:t> B es un </a:t>
            </a:r>
            <a:r>
              <a:rPr lang="en-US" dirty="0" err="1"/>
              <a:t>reflejo</a:t>
            </a:r>
            <a:r>
              <a:rPr lang="en-US" dirty="0"/>
              <a:t> </a:t>
            </a:r>
            <a:r>
              <a:rPr lang="en-US" dirty="0" err="1"/>
              <a:t>directo</a:t>
            </a:r>
            <a:r>
              <a:rPr lang="en-US" dirty="0"/>
              <a:t> del numero total de </a:t>
            </a:r>
            <a:r>
              <a:rPr lang="en-US" dirty="0" err="1"/>
              <a:t>particulas</a:t>
            </a:r>
            <a:r>
              <a:rPr lang="en-US" dirty="0"/>
              <a:t> </a:t>
            </a:r>
            <a:r>
              <a:rPr lang="en-US" dirty="0" err="1"/>
              <a:t>lipoproteicas</a:t>
            </a:r>
            <a:r>
              <a:rPr lang="en-US" dirty="0"/>
              <a:t> </a:t>
            </a:r>
            <a:r>
              <a:rPr lang="en-US" dirty="0" err="1"/>
              <a:t>aterogénicas</a:t>
            </a:r>
            <a:r>
              <a:rPr lang="en-US" dirty="0"/>
              <a:t> ya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encuentra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 en las </a:t>
            </a:r>
            <a:r>
              <a:rPr lang="en-US" dirty="0" err="1"/>
              <a:t>particulas</a:t>
            </a:r>
            <a:r>
              <a:rPr lang="en-US" dirty="0"/>
              <a:t> de VLDL, IDL, LDL Y LIPO A.</a:t>
            </a:r>
          </a:p>
          <a:p>
            <a:endParaRPr lang="en-US" dirty="0"/>
          </a:p>
          <a:p>
            <a:r>
              <a:rPr lang="en-US" dirty="0"/>
              <a:t> score de </a:t>
            </a:r>
            <a:r>
              <a:rPr lang="en-US" dirty="0" err="1"/>
              <a:t>calcio</a:t>
            </a:r>
            <a:r>
              <a:rPr lang="en-US" dirty="0"/>
              <a:t> se </a:t>
            </a:r>
            <a:r>
              <a:rPr lang="en-US" dirty="0" err="1"/>
              <a:t>recomienda</a:t>
            </a:r>
            <a:r>
              <a:rPr lang="en-US" dirty="0"/>
              <a:t> su </a:t>
            </a:r>
            <a:r>
              <a:rPr lang="en-US" dirty="0" err="1"/>
              <a:t>uso</a:t>
            </a:r>
            <a:r>
              <a:rPr lang="en-US" dirty="0"/>
              <a:t> para </a:t>
            </a:r>
            <a:r>
              <a:rPr lang="en-US" dirty="0" err="1"/>
              <a:t>guiar</a:t>
            </a:r>
            <a:r>
              <a:rPr lang="en-US" dirty="0"/>
              <a:t> el </a:t>
            </a:r>
            <a:r>
              <a:rPr lang="en-US" dirty="0" err="1"/>
              <a:t>tratmiento</a:t>
            </a:r>
            <a:r>
              <a:rPr lang="en-US" dirty="0"/>
              <a:t> con </a:t>
            </a:r>
            <a:r>
              <a:rPr lang="en-US" dirty="0" err="1"/>
              <a:t>estatinas</a:t>
            </a:r>
            <a:r>
              <a:rPr lang="en-US" dirty="0"/>
              <a:t> en </a:t>
            </a:r>
            <a:r>
              <a:rPr lang="en-US" dirty="0" err="1"/>
              <a:t>pacientes</a:t>
            </a:r>
            <a:r>
              <a:rPr lang="en-US" dirty="0"/>
              <a:t> con </a:t>
            </a:r>
            <a:r>
              <a:rPr lang="en-US" dirty="0" err="1"/>
              <a:t>riesgo</a:t>
            </a:r>
            <a:r>
              <a:rPr lang="en-US" dirty="0"/>
              <a:t> cardiovascular </a:t>
            </a:r>
            <a:r>
              <a:rPr lang="en-US" dirty="0" err="1"/>
              <a:t>intermedio</a:t>
            </a:r>
            <a:r>
              <a:rPr lang="en-US" dirty="0"/>
              <a:t> (10yASCVD risk 7.5-20%)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82000-4927-F543-95D8-790467E823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Cuantos</a:t>
            </a:r>
            <a:r>
              <a:rPr lang="en-US" dirty="0"/>
              <a:t> de los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presentes</a:t>
            </a:r>
            <a:r>
              <a:rPr lang="en-US" dirty="0"/>
              <a:t> </a:t>
            </a:r>
            <a:r>
              <a:rPr lang="en-US" dirty="0" err="1"/>
              <a:t>prescriben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no </a:t>
            </a:r>
            <a:r>
              <a:rPr lang="en-US" dirty="0" err="1"/>
              <a:t>sean</a:t>
            </a:r>
            <a:r>
              <a:rPr lang="en-US" dirty="0"/>
              <a:t> </a:t>
            </a:r>
            <a:r>
              <a:rPr lang="en-US" dirty="0" err="1"/>
              <a:t>medicamentos</a:t>
            </a:r>
            <a:r>
              <a:rPr lang="en-US" dirty="0"/>
              <a:t> o </a:t>
            </a:r>
            <a:r>
              <a:rPr lang="en-US" dirty="0" err="1"/>
              <a:t>estudios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ejercicio</a:t>
            </a:r>
            <a:r>
              <a:rPr lang="en-US" dirty="0"/>
              <a:t> regular </a:t>
            </a:r>
            <a:r>
              <a:rPr lang="en-US" dirty="0" err="1"/>
              <a:t>previene</a:t>
            </a:r>
            <a:r>
              <a:rPr lang="en-US" dirty="0"/>
              <a:t> las ECNT a </a:t>
            </a:r>
            <a:r>
              <a:rPr lang="en-US" dirty="0" err="1"/>
              <a:t>traves</a:t>
            </a:r>
            <a:r>
              <a:rPr lang="en-US" dirty="0"/>
              <a:t> de multiples </a:t>
            </a:r>
            <a:r>
              <a:rPr lang="en-US" dirty="0" err="1"/>
              <a:t>vias</a:t>
            </a:r>
            <a:r>
              <a:rPr lang="en-US" dirty="0"/>
              <a:t>, </a:t>
            </a:r>
            <a:r>
              <a:rPr lang="en-US" dirty="0" err="1"/>
              <a:t>abordando</a:t>
            </a:r>
            <a:r>
              <a:rPr lang="en-US" dirty="0"/>
              <a:t> la </a:t>
            </a:r>
            <a:r>
              <a:rPr lang="en-US" dirty="0" err="1"/>
              <a:t>raiz</a:t>
            </a:r>
            <a:r>
              <a:rPr lang="en-US" dirty="0"/>
              <a:t> de </a:t>
            </a:r>
            <a:r>
              <a:rPr lang="en-US" dirty="0" err="1"/>
              <a:t>muchas</a:t>
            </a:r>
            <a:r>
              <a:rPr lang="en-US" dirty="0"/>
              <a:t> de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patologias</a:t>
            </a:r>
            <a:r>
              <a:rPr lang="en-US" dirty="0"/>
              <a:t>.</a:t>
            </a:r>
          </a:p>
          <a:p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suficiente</a:t>
            </a:r>
            <a:r>
              <a:rPr lang="en-US" dirty="0"/>
              <a:t> </a:t>
            </a:r>
            <a:r>
              <a:rPr lang="en-US" dirty="0" err="1"/>
              <a:t>evidencia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soporta</a:t>
            </a:r>
            <a:r>
              <a:rPr lang="en-US" dirty="0"/>
              <a:t> los </a:t>
            </a:r>
            <a:r>
              <a:rPr lang="en-US" dirty="0" err="1"/>
              <a:t>beneficios</a:t>
            </a:r>
            <a:r>
              <a:rPr lang="en-US" dirty="0"/>
              <a:t> del </a:t>
            </a:r>
            <a:r>
              <a:rPr lang="en-US" dirty="0" err="1"/>
              <a:t>ejercicio</a:t>
            </a:r>
            <a:r>
              <a:rPr lang="en-US" dirty="0"/>
              <a:t> cardiovascular y de </a:t>
            </a:r>
            <a:r>
              <a:rPr lang="en-US" dirty="0" err="1"/>
              <a:t>fuerza</a:t>
            </a:r>
            <a:r>
              <a:rPr lang="en-US" dirty="0"/>
              <a:t>, tango en las </a:t>
            </a:r>
            <a:r>
              <a:rPr lang="en-US" dirty="0" err="1"/>
              <a:t>enfermedades</a:t>
            </a:r>
            <a:r>
              <a:rPr lang="en-US" dirty="0"/>
              <a:t> </a:t>
            </a:r>
            <a:r>
              <a:rPr lang="en-US" dirty="0" err="1"/>
              <a:t>cardiovasculares</a:t>
            </a:r>
            <a:r>
              <a:rPr lang="en-US" dirty="0"/>
              <a:t>, la diabetes </a:t>
            </a:r>
            <a:r>
              <a:rPr lang="en-US" dirty="0" err="1"/>
              <a:t>tipo</a:t>
            </a:r>
            <a:r>
              <a:rPr lang="en-US" dirty="0"/>
              <a:t> 2, el cancer (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reduccion</a:t>
            </a:r>
            <a:r>
              <a:rPr lang="en-US" dirty="0"/>
              <a:t> de la </a:t>
            </a:r>
            <a:r>
              <a:rPr lang="en-US" dirty="0" err="1"/>
              <a:t>inflamacion</a:t>
            </a:r>
            <a:r>
              <a:rPr lang="en-US" dirty="0"/>
              <a:t> y </a:t>
            </a:r>
            <a:r>
              <a:rPr lang="en-US" dirty="0" err="1"/>
              <a:t>mejora</a:t>
            </a:r>
            <a:r>
              <a:rPr lang="en-US" dirty="0"/>
              <a:t>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inmunologica</a:t>
            </a:r>
            <a:r>
              <a:rPr lang="en-US" dirty="0"/>
              <a:t>, la </a:t>
            </a:r>
            <a:r>
              <a:rPr lang="en-US" dirty="0" err="1"/>
              <a:t>modulacion</a:t>
            </a:r>
            <a:r>
              <a:rPr lang="en-US" dirty="0"/>
              <a:t> hormonal y el control del peso), y la </a:t>
            </a:r>
            <a:r>
              <a:rPr lang="en-US" dirty="0" err="1"/>
              <a:t>salud</a:t>
            </a:r>
            <a:r>
              <a:rPr lang="en-US" dirty="0"/>
              <a:t> mental, reduce el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depresion</a:t>
            </a:r>
            <a:r>
              <a:rPr lang="en-US" dirty="0"/>
              <a:t> y </a:t>
            </a:r>
            <a:r>
              <a:rPr lang="en-US" dirty="0" err="1"/>
              <a:t>ansiedad</a:t>
            </a:r>
            <a:r>
              <a:rPr lang="en-US" dirty="0"/>
              <a:t> y </a:t>
            </a:r>
            <a:r>
              <a:rPr lang="en-US" dirty="0" err="1"/>
              <a:t>mejora</a:t>
            </a:r>
            <a:r>
              <a:rPr lang="en-US" dirty="0"/>
              <a:t> la </a:t>
            </a:r>
            <a:r>
              <a:rPr lang="en-US" dirty="0" err="1"/>
              <a:t>funcion</a:t>
            </a:r>
            <a:r>
              <a:rPr lang="en-US" dirty="0"/>
              <a:t> </a:t>
            </a:r>
            <a:r>
              <a:rPr lang="en-US" dirty="0" err="1"/>
              <a:t>cognitiva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aerobica</a:t>
            </a:r>
            <a:r>
              <a:rPr lang="en-US" dirty="0"/>
              <a:t> </a:t>
            </a:r>
            <a:r>
              <a:rPr lang="en-US" dirty="0" err="1"/>
              <a:t>moderada</a:t>
            </a:r>
            <a:r>
              <a:rPr lang="en-US" dirty="0"/>
              <a:t>: 150-300 </a:t>
            </a:r>
            <a:r>
              <a:rPr lang="en-US" dirty="0" err="1"/>
              <a:t>minutos</a:t>
            </a:r>
            <a:r>
              <a:rPr lang="en-US" dirty="0"/>
              <a:t> a la </a:t>
            </a:r>
            <a:r>
              <a:rPr lang="en-US" dirty="0" err="1"/>
              <a:t>semana</a:t>
            </a:r>
            <a:endParaRPr lang="en-US" dirty="0"/>
          </a:p>
          <a:p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aerobica</a:t>
            </a:r>
            <a:r>
              <a:rPr lang="en-US" dirty="0"/>
              <a:t> </a:t>
            </a:r>
            <a:r>
              <a:rPr lang="en-US" dirty="0" err="1"/>
              <a:t>vigorosa:75-150</a:t>
            </a:r>
            <a:r>
              <a:rPr lang="en-US" dirty="0"/>
              <a:t> </a:t>
            </a:r>
            <a:r>
              <a:rPr lang="en-US" dirty="0" err="1"/>
              <a:t>minutos</a:t>
            </a:r>
            <a:r>
              <a:rPr lang="en-US" dirty="0"/>
              <a:t> a la </a:t>
            </a:r>
            <a:r>
              <a:rPr lang="en-US" dirty="0" err="1"/>
              <a:t>semana</a:t>
            </a:r>
            <a:endParaRPr lang="en-US" dirty="0"/>
          </a:p>
          <a:p>
            <a:r>
              <a:rPr lang="en-US" dirty="0" err="1"/>
              <a:t>Actividadess</a:t>
            </a:r>
            <a:r>
              <a:rPr lang="en-US" dirty="0"/>
              <a:t> de </a:t>
            </a:r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involucrando</a:t>
            </a:r>
            <a:r>
              <a:rPr lang="en-US" dirty="0"/>
              <a:t> todos los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musculares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dirty="0"/>
              <a:t>, al </a:t>
            </a:r>
            <a:r>
              <a:rPr lang="en-US" dirty="0" err="1"/>
              <a:t>menos</a:t>
            </a:r>
            <a:r>
              <a:rPr lang="en-US" dirty="0"/>
              <a:t> dos </a:t>
            </a:r>
            <a:r>
              <a:rPr lang="en-US" dirty="0" err="1"/>
              <a:t>dias</a:t>
            </a:r>
            <a:r>
              <a:rPr lang="en-US" dirty="0"/>
              <a:t> a la </a:t>
            </a:r>
            <a:r>
              <a:rPr lang="en-US" dirty="0" err="1"/>
              <a:t>semana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82000-4927-F543-95D8-790467E823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futuro</a:t>
            </a:r>
            <a:r>
              <a:rPr lang="en-US" dirty="0"/>
              <a:t> de la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 en la </a:t>
            </a:r>
            <a:r>
              <a:rPr lang="en-US" dirty="0" err="1"/>
              <a:t>República</a:t>
            </a:r>
            <a:r>
              <a:rPr lang="en-US" dirty="0"/>
              <a:t> </a:t>
            </a:r>
            <a:r>
              <a:rPr lang="en-US" dirty="0" err="1"/>
              <a:t>Dominicana</a:t>
            </a:r>
            <a:r>
              <a:rPr lang="en-US" dirty="0"/>
              <a:t> no </a:t>
            </a:r>
            <a:r>
              <a:rPr lang="en-US" dirty="0" err="1"/>
              <a:t>está</a:t>
            </a:r>
            <a:r>
              <a:rPr lang="en-US" dirty="0"/>
              <a:t> en el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tardío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en la </a:t>
            </a:r>
            <a:r>
              <a:rPr lang="en-US" dirty="0" err="1"/>
              <a:t>anticipación</a:t>
            </a:r>
            <a:r>
              <a:rPr lang="en-US" dirty="0"/>
              <a:t>. La </a:t>
            </a:r>
            <a:r>
              <a:rPr lang="en-US" dirty="0" err="1"/>
              <a:t>prevención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 es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oportunisad</a:t>
            </a:r>
            <a:r>
              <a:rPr lang="en-US" dirty="0"/>
              <a:t> para </a:t>
            </a:r>
            <a:r>
              <a:rPr lang="en-US" dirty="0" err="1"/>
              <a:t>generar</a:t>
            </a:r>
            <a:r>
              <a:rPr lang="en-US" dirty="0"/>
              <a:t> un </a:t>
            </a:r>
            <a:r>
              <a:rPr lang="en-US" dirty="0" err="1"/>
              <a:t>impacto</a:t>
            </a:r>
            <a:r>
              <a:rPr lang="en-US" dirty="0"/>
              <a:t> real y </a:t>
            </a:r>
            <a:r>
              <a:rPr lang="en-US" dirty="0" err="1"/>
              <a:t>duradero</a:t>
            </a:r>
            <a:r>
              <a:rPr lang="en-US" dirty="0"/>
              <a:t> en la </a:t>
            </a:r>
            <a:r>
              <a:rPr lang="en-US" dirty="0" err="1"/>
              <a:t>salud</a:t>
            </a:r>
            <a:r>
              <a:rPr lang="en-US" dirty="0"/>
              <a:t> de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población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Adoptemos</a:t>
            </a:r>
            <a:r>
              <a:rPr lang="en-US" dirty="0"/>
              <a:t> este </a:t>
            </a:r>
            <a:r>
              <a:rPr lang="en-US" dirty="0" err="1"/>
              <a:t>enfoque</a:t>
            </a:r>
            <a:r>
              <a:rPr lang="en-US" dirty="0"/>
              <a:t>. </a:t>
            </a:r>
            <a:r>
              <a:rPr lang="en-US" dirty="0" err="1"/>
              <a:t>Seamos</a:t>
            </a:r>
            <a:r>
              <a:rPr lang="en-US" dirty="0"/>
              <a:t> no solo </a:t>
            </a:r>
            <a:r>
              <a:rPr lang="en-US" dirty="0" err="1"/>
              <a:t>médico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tratan</a:t>
            </a:r>
            <a:r>
              <a:rPr lang="en-US" dirty="0"/>
              <a:t> </a:t>
            </a:r>
            <a:r>
              <a:rPr lang="en-US" dirty="0" err="1"/>
              <a:t>enfermedad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</a:t>
            </a:r>
            <a:r>
              <a:rPr lang="en-US" dirty="0" err="1"/>
              <a:t>arquitectos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construyen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Gracias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82000-4927-F543-95D8-790467E823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3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8BAE-6C81-7ADD-47A3-06F97CFBE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01EFE-588A-F756-E55D-D30349053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8CBB9-EDEC-D621-7390-63CB6797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C3DD7-776B-59B8-37DB-058DDE13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A13A2-C680-0711-1F1D-8476617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9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B3BF-AFFB-4273-0CF7-E16988CF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246F0-0D48-1D97-DA5E-46C952410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D96E2-2F82-C733-9CC0-16BF4338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33C51-804B-B596-CA23-82753DB1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1E998-1F41-E54F-C70E-C7AECF69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79D91-CA21-805A-992E-C122F875E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34375-7503-7E44-1836-1077240DF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C6580-131E-0116-DAC8-3AE3A6AE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DC8FF-15D5-700D-681E-95181C22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16026-3F16-E07B-DCA0-F57C1AAE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D362-D647-0278-4C52-98F18DAB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EED1-4DCF-4C7B-B745-8F63D100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BBF96-3AE9-42B3-97FA-87DE4FAB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48209-1456-0DC6-B76B-6AF52E78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0540D-BE9A-4A95-67AD-EB669A3C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A36B-CED1-7C88-FCFD-BB26F12F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5FB70-795A-4626-B401-09EFED88F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CD6F-058F-2322-D091-6B3925A1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3BFED-E7B2-4608-469D-804CE894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BE2C-9951-CEC7-E2E4-07391BAC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9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B7A1-818F-0E24-619A-B8ADE8C0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258D-5B2C-AF22-BDC4-A15B6904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69570-9B31-37EC-3871-8BCE997D2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5C61D-89BC-2DB3-4CB0-13977E7F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741C4-45F0-1755-06E6-7BA06D18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95A8A-8731-1D38-5E5F-C9B2ABD2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1E2E-0D9C-076E-317E-21AE050D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C45F-DD15-92D5-745D-B6660A57E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EADCA-734D-C5FE-1A75-59B68EEB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70CC0-5398-8B01-F085-3E117F6A7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7B7D2-539F-4112-B361-C49465D0B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A48BC-D9E5-80A6-F398-0D219DB7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9EE5E-373D-17E1-3205-45B961BA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CE7B33-1539-C675-87AF-CEF3779B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E541-C93F-73E7-294D-8F6FBFBA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9254-91E9-CDD2-677D-E922899D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C1792-44CA-90B1-C9AC-8B6B33E7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C0D98-3082-25A4-4620-1F77D79A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CF42F-6190-DA1E-B80E-CB4BA28B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DD549-FA21-B6CD-B87C-9663B7C4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EF72-8E21-BC8D-AB6A-34F21597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B799-8271-A368-E32B-193C05CD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4A270-9D33-587A-2277-0FF0C2892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F055B-F782-6753-27C7-7839FE1BE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C4CD0-631C-45A3-8527-54C3239A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5DAAC-1B0D-5ABB-494B-783C2C4C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328CA-B023-C4E1-1156-A831CF46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1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C2F6-6CD6-D992-78D8-0EC55842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06AE7-6148-502A-201B-DA9DB6206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49C95-D99D-5244-3FA4-9B9F542FE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7C4AE-38C0-0BA2-375F-3434D4C1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A536D-2E4A-9D59-F7F2-14366059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ED296-33DB-8D9F-6F6F-09C40AED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19A66-A1E4-FBCF-7DB7-6592556E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958EC-CEC6-9206-A33F-6BC2462C0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3A029-C4F1-F473-1243-BCF02425A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1569AB-6D0E-4CF3-9C8C-903029E7FD2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E2F-01A0-6558-9AFD-4AC843FC9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E15FD-B20B-9322-78DA-737693DA3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62371F-6799-4A51-A7DB-43714F8F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3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human body and bones&#10;&#10;AI-generated content may be incorrect.">
            <a:extLst>
              <a:ext uri="{FF2B5EF4-FFF2-40B4-BE49-F238E27FC236}">
                <a16:creationId xmlns:a16="http://schemas.microsoft.com/office/drawing/2014/main" id="{A4080706-0506-D46D-DD1D-169AE566B9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8361A-65A0-DBCC-6724-B64CEE50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56" y="3318234"/>
            <a:ext cx="8099777" cy="1662988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chemeClr val="bg1"/>
                </a:solidFill>
                <a:latin typeface="Montserrat" pitchFamily="2" charset="0"/>
              </a:rPr>
              <a:t>Estrategias</a:t>
            </a:r>
            <a:r>
              <a:rPr lang="en-US" sz="40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" pitchFamily="2" charset="0"/>
              </a:rPr>
              <a:t>innovadoras</a:t>
            </a:r>
            <a:r>
              <a:rPr lang="en-US" sz="4000" b="1" dirty="0">
                <a:solidFill>
                  <a:schemeClr val="bg1"/>
                </a:solidFill>
                <a:latin typeface="Montserrat" pitchFamily="2" charset="0"/>
              </a:rPr>
              <a:t> en la </a:t>
            </a:r>
            <a:r>
              <a:rPr lang="en-US" sz="4000" b="1" dirty="0" err="1">
                <a:solidFill>
                  <a:schemeClr val="bg1"/>
                </a:solidFill>
                <a:latin typeface="Montserrat" pitchFamily="2" charset="0"/>
              </a:rPr>
              <a:t>Prevención</a:t>
            </a:r>
            <a:r>
              <a:rPr lang="en-US" sz="40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" pitchFamily="2" charset="0"/>
              </a:rPr>
              <a:t>Primaria</a:t>
            </a:r>
            <a:r>
              <a:rPr lang="en-US" sz="4000" b="1" dirty="0">
                <a:solidFill>
                  <a:schemeClr val="bg1"/>
                </a:solidFill>
                <a:latin typeface="Montserrat" pitchFamily="2" charset="0"/>
              </a:rPr>
              <a:t> de ECNT</a:t>
            </a:r>
            <a:br>
              <a:rPr lang="en-US" sz="29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en-US" sz="2600" dirty="0">
                <a:solidFill>
                  <a:schemeClr val="bg1"/>
                </a:solidFill>
                <a:latin typeface="Montserrat" pitchFamily="2" charset="0"/>
              </a:rPr>
              <a:t>Un </a:t>
            </a:r>
            <a:r>
              <a:rPr lang="en-US" sz="2600" dirty="0" err="1">
                <a:solidFill>
                  <a:schemeClr val="bg1"/>
                </a:solidFill>
                <a:latin typeface="Montserrat" pitchFamily="2" charset="0"/>
              </a:rPr>
              <a:t>enfoque</a:t>
            </a:r>
            <a:r>
              <a:rPr lang="en-US" sz="26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Montserrat" pitchFamily="2" charset="0"/>
              </a:rPr>
              <a:t>multidisciplinario</a:t>
            </a:r>
            <a:r>
              <a:rPr lang="en-US" sz="2600" dirty="0">
                <a:solidFill>
                  <a:schemeClr val="bg1"/>
                </a:solidFill>
                <a:latin typeface="Montserrat" pitchFamily="2" charset="0"/>
              </a:rPr>
              <a:t> para el </a:t>
            </a:r>
            <a:r>
              <a:rPr lang="en-US" sz="2600" dirty="0" err="1">
                <a:solidFill>
                  <a:schemeClr val="bg1"/>
                </a:solidFill>
                <a:latin typeface="Montserrat" pitchFamily="2" charset="0"/>
              </a:rPr>
              <a:t>Internista</a:t>
            </a:r>
            <a:endParaRPr lang="en-US" sz="2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D8078-DEC7-010E-0CDE-04F605F9D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56" y="5221111"/>
            <a:ext cx="6810669" cy="130199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Anahi B.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Goicochea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Santa Maria</a:t>
            </a:r>
          </a:p>
          <a:p>
            <a:pPr algn="l"/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Médico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Internista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Montserrat" pitchFamily="2" charset="0"/>
              </a:rPr>
              <a:t>Miembro</a:t>
            </a:r>
            <a:r>
              <a:rPr lang="en-US" sz="2000" dirty="0">
                <a:solidFill>
                  <a:schemeClr val="bg1"/>
                </a:solidFill>
                <a:latin typeface="Montserrat" pitchFamily="2" charset="0"/>
              </a:rPr>
              <a:t> SMIRD, ACP</a:t>
            </a: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A0C0DD9-34E6-1EB5-829D-CC6AD9C65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1" y="767891"/>
            <a:ext cx="9196201" cy="22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1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Pilar 1: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Evaluación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precisa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metabólico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Antropometría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avanzada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No solo IMC,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sino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circunferencia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abdominal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relación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cintura-cadera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correlacionan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mejor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con 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metabólico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8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Pilar 2: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Prescripción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innovadora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Ejercicio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físico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No es solo “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haga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ejercicio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”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Debemos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dar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una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prescripción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detallada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con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tipo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aeróbico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fuerza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),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intensidad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duración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frecuencia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“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Recomendar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programa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150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minutos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semanales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actividad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aeróbica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moderada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dos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sesiones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entrenamiento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fuerza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”</a:t>
            </a:r>
          </a:p>
          <a:p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83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Pilar 2: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Prescripción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innovadora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Prescripción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nutrición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No es solo “coma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sano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”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Debemos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recomendar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dietas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especificas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con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evidencia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sólida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como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DASH o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dieta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mediterránea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Enfatizar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importancia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consumo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fibra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los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prebióticos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probióticos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15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Pilar 2: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Prescripción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innovadora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Prescripción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sueño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manejo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estrés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Impacto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sueño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inadecuado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estrés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crónico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en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hipertensión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la diabetes y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obesidad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Higiene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sueño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Mindfullness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11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Pilar 2: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Prescripción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innovadora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Prescripción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digital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Sugerir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uso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dispositivos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aplicaciones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móviles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para 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manejo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diabetes,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monitorización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actividad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física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tiempo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sueño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etc.</a:t>
            </a:r>
          </a:p>
          <a:p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24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ontserrat" pitchFamily="2" charset="0"/>
              </a:rPr>
              <a:t>Pilar 3: </a:t>
            </a:r>
            <a:r>
              <a:rPr lang="en-US" sz="4200" b="1" dirty="0" err="1">
                <a:solidFill>
                  <a:schemeClr val="bg1"/>
                </a:solidFill>
                <a:latin typeface="Montserrat" pitchFamily="2" charset="0"/>
              </a:rPr>
              <a:t>Coordinación</a:t>
            </a:r>
            <a:r>
              <a:rPr lang="en-US" sz="42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Montserrat" pitchFamily="2" charset="0"/>
              </a:rPr>
              <a:t>Multidisciplinaria</a:t>
            </a:r>
            <a:endParaRPr lang="en-US" sz="4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internista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debe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actuar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como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el director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orquesta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No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debemos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hacer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todo solos,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debemos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liderar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coordinar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95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Montserrat" pitchFamily="2" charset="0"/>
              </a:rPr>
              <a:t>Pilar 3: </a:t>
            </a:r>
            <a:r>
              <a:rPr lang="en-US" sz="4200" b="1" dirty="0" err="1">
                <a:solidFill>
                  <a:schemeClr val="bg1"/>
                </a:solidFill>
                <a:latin typeface="Montserrat" pitchFamily="2" charset="0"/>
              </a:rPr>
              <a:t>Coordinación</a:t>
            </a:r>
            <a:r>
              <a:rPr lang="en-US" sz="42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Montserrat" pitchFamily="2" charset="0"/>
              </a:rPr>
              <a:t>Multidisciplinaria</a:t>
            </a:r>
            <a:endParaRPr lang="en-US" sz="4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equipo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Otras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especialidades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subespecialidades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Nutrición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para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crear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planes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personalizados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Fisioteraputa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o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entrenador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físico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para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diseñar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programas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ejercicio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seguros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efectivos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Psicólogo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o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terapeuta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Para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abordar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salud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mental, 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manejo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estrés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adherencia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al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cambio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hábitos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Educadores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conferencias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o material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escrito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sobre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las ECNT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Herramientas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para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coordinación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telemedicina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expedientes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clínicos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compartidos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14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>
            <a:normAutofit/>
          </a:bodyPr>
          <a:lstStyle/>
          <a:p>
            <a:r>
              <a:rPr lang="en-US" sz="4200" b="1" dirty="0" err="1">
                <a:solidFill>
                  <a:schemeClr val="bg1"/>
                </a:solidFill>
                <a:latin typeface="Montserrat" pitchFamily="2" charset="0"/>
              </a:rPr>
              <a:t>Conclusiones</a:t>
            </a:r>
            <a:endParaRPr lang="en-US" sz="4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prevención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primaria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es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medicina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futuro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Evaluación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precisa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Use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todas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las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herramientas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disponibles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identificar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a los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pacientes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forma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temprana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Prescriba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más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medicamentos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estilo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vida es un “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receta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”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poderosa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Colabore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No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trabaje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solo.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Construya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equipo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multidisciplinario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brindar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una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atención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integral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sostenible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71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Más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allá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una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pastilla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internista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debe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ejercer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rol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orquestador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un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enfoque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multidisciplinario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prevención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primaria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no es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sólo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consejo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es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una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intervención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médica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efectiva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requiere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enfoque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estructurado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92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El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contexto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actual</a:t>
            </a:r>
            <a:br>
              <a:rPr lang="en-US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en-US" sz="3000" b="1" dirty="0">
                <a:solidFill>
                  <a:schemeClr val="bg1"/>
                </a:solidFill>
                <a:latin typeface="Montserrat" pitchFamily="2" charset="0"/>
              </a:rPr>
              <a:t>La </a:t>
            </a:r>
            <a:r>
              <a:rPr lang="en-US" sz="3000" b="1" dirty="0" err="1">
                <a:solidFill>
                  <a:schemeClr val="bg1"/>
                </a:solidFill>
                <a:latin typeface="Montserrat" pitchFamily="2" charset="0"/>
              </a:rPr>
              <a:t>carga</a:t>
            </a:r>
            <a:r>
              <a:rPr lang="en-US" sz="3000" b="1" dirty="0">
                <a:solidFill>
                  <a:schemeClr val="bg1"/>
                </a:solidFill>
                <a:latin typeface="Montserrat" pitchFamily="2" charset="0"/>
              </a:rPr>
              <a:t> de las ECNT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Impacto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global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Las ECNT son las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responsables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del 74%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todas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las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muertes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(41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millones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año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17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millones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menores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70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años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Los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países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ingresos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bajos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medianos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representan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¾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partes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muertes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Carga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económica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significativa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a los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sistemas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salud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debido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a los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elevados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costos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tratamiento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pérdida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productividad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aumento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esperanza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vida ha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contribuido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a un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incremento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en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prevalencia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condiciones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90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El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contexto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actual</a:t>
            </a:r>
            <a:br>
              <a:rPr lang="en-US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en-US" sz="3000" b="1" dirty="0">
                <a:solidFill>
                  <a:schemeClr val="bg1"/>
                </a:solidFill>
                <a:latin typeface="Montserrat" pitchFamily="2" charset="0"/>
              </a:rPr>
              <a:t>La </a:t>
            </a:r>
            <a:r>
              <a:rPr lang="en-US" sz="3000" b="1" dirty="0" err="1">
                <a:solidFill>
                  <a:schemeClr val="bg1"/>
                </a:solidFill>
                <a:latin typeface="Montserrat" pitchFamily="2" charset="0"/>
              </a:rPr>
              <a:t>carga</a:t>
            </a:r>
            <a:r>
              <a:rPr lang="en-US" sz="3000" b="1" dirty="0">
                <a:solidFill>
                  <a:schemeClr val="bg1"/>
                </a:solidFill>
                <a:latin typeface="Montserrat" pitchFamily="2" charset="0"/>
              </a:rPr>
              <a:t> de las ECNT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Impacto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local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El panorama de las ECNT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refleja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tendencia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global.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Las ECNT (las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enfermedades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cardiovasculares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diabetes,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cáncer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) son la principal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causa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muerte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discapacidad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en 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país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Factores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comunes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tabaquismo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dieta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sedentarismo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alcohol)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impulsan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epidemia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prevención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manejo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integral son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esenciales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mitigar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impacto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20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El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desafío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Los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internistas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estamos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primera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línea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pero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las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herramientas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tradicionales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no son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suficientes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Necesitamos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más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allá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del “coma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menos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sal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haga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ejercicio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”</a:t>
            </a:r>
          </a:p>
          <a:p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55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El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rol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del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internista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Posicionar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al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internista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no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sólo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como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diagnosticador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tratante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sino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como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estratega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coordinar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salud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a largo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plazo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Trabajo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equipo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58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Pilares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del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enfoque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innovador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Evaluación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precisa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Uso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herramientas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más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allá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los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factores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tradicionales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Prescripción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innovadora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No solo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medicamentos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sino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intervenciones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estilo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vida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basadas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evidencia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Coordinación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multidisciplinaria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Integrar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otros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profesionales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la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salud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potencializar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los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resultados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09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Pilar 1: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Evaluación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precisa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Más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allá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la tabla de Framingham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Las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calculadoras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tradicionales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son un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buen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inicio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pero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hay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herramientas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más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completas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4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F31-767B-3DBF-79CF-A9145A9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3" y="365125"/>
            <a:ext cx="1106845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Pilar 1: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Evaluación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0"/>
              </a:rPr>
              <a:t>precisa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6F76-0A3B-2300-2A00-A4EFB753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3" y="1825625"/>
            <a:ext cx="11068457" cy="3980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cardiovascular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Puntuación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ASCVD (AHA/ACC): para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predecir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el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a 10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años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Medición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Lp(a) o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ApoB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en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pacientes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con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intermedio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o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historia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familiar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enfermedad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cardiovascular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prematura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tiene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un valor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predictivo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superior al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perfil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lipídico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tradicional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una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estratificación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más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precisa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Estratificación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subclínico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: score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calcio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por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tomografía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como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predictor de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riesgo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más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itchFamily="2" charset="0"/>
              </a:rPr>
              <a:t>preciso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A60CCC-416C-859A-C849-4685AA955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3" y="5967424"/>
            <a:ext cx="2877848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78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Estrategias innovadoras en la Prevención Primaria de ECNT Un enfoque multidisciplinario para el Internista</vt:lpstr>
      <vt:lpstr>Más allá de una pastilla</vt:lpstr>
      <vt:lpstr>El contexto actual La carga de las ECNT</vt:lpstr>
      <vt:lpstr>El contexto actual La carga de las ECNT</vt:lpstr>
      <vt:lpstr>El desafío</vt:lpstr>
      <vt:lpstr>El rol del internista</vt:lpstr>
      <vt:lpstr>Pilares del enfoque innovador</vt:lpstr>
      <vt:lpstr>Pilar 1: Evaluación de riesgo precisa</vt:lpstr>
      <vt:lpstr>Pilar 1: Evaluación de riesgo precisa</vt:lpstr>
      <vt:lpstr>Pilar 1: Evaluación de riesgo precisa</vt:lpstr>
      <vt:lpstr>Pilar 2: Prescripción innovadora</vt:lpstr>
      <vt:lpstr>Pilar 2: Prescripción innovadora</vt:lpstr>
      <vt:lpstr>Pilar 2: Prescripción innovadora</vt:lpstr>
      <vt:lpstr>Pilar 2: Prescripción innovadora</vt:lpstr>
      <vt:lpstr>Pilar 3: Coordinación Multidisciplinaria</vt:lpstr>
      <vt:lpstr>Pilar 3: Coordinación Multidisciplinaria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JR PUBLICITY</dc:creator>
  <cp:lastModifiedBy>Dra. Anahi Goicochea</cp:lastModifiedBy>
  <cp:revision>4</cp:revision>
  <dcterms:created xsi:type="dcterms:W3CDTF">2025-07-28T15:41:59Z</dcterms:created>
  <dcterms:modified xsi:type="dcterms:W3CDTF">2025-09-05T16:58:41Z</dcterms:modified>
</cp:coreProperties>
</file>