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7" r:id="rId4"/>
    <p:sldId id="258" r:id="rId5"/>
    <p:sldId id="259" r:id="rId6"/>
    <p:sldId id="260" r:id="rId7"/>
    <p:sldId id="261" r:id="rId8"/>
    <p:sldId id="266" r:id="rId9"/>
    <p:sldId id="262" r:id="rId10"/>
    <p:sldId id="263" r:id="rId11"/>
    <p:sldId id="264" r:id="rId12"/>
    <p:sldId id="265"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9" d="100"/>
          <a:sy n="79" d="100"/>
        </p:scale>
        <p:origin x="8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7CAF7-1BC3-40CD-AA84-BE3D5857FE47}" type="datetimeFigureOut">
              <a:rPr lang="es-DO" smtClean="0"/>
              <a:t>6/9/2025</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8A368-979D-4046-A235-FCBD40C4ECC3}" type="slidenum">
              <a:rPr lang="es-DO" smtClean="0"/>
              <a:t>‹Nº›</a:t>
            </a:fld>
            <a:endParaRPr lang="es-DO"/>
          </a:p>
        </p:txBody>
      </p:sp>
    </p:spTree>
    <p:extLst>
      <p:ext uri="{BB962C8B-B14F-4D97-AF65-F5344CB8AC3E}">
        <p14:creationId xmlns:p14="http://schemas.microsoft.com/office/powerpoint/2010/main" val="167341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C3FBC-DA34-4243-983F-22E2F5221E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28FC5ADA-EB71-40BC-BF3E-11FBDAF7E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3A8B9D6E-EB7E-4696-BBDB-4B3F5859A177}"/>
              </a:ext>
            </a:extLst>
          </p:cNvPr>
          <p:cNvSpPr>
            <a:spLocks noGrp="1"/>
          </p:cNvSpPr>
          <p:nvPr>
            <p:ph type="dt" sz="half" idx="10"/>
          </p:nvPr>
        </p:nvSpPr>
        <p:spPr/>
        <p:txBody>
          <a:bodyPr/>
          <a:lstStyle/>
          <a:p>
            <a:fld id="{DF48585B-9DE1-40F2-8DFB-CED1FB2209D2}" type="datetime1">
              <a:rPr lang="es-DO" smtClean="0"/>
              <a:t>6/9/2025</a:t>
            </a:fld>
            <a:endParaRPr lang="es-DO"/>
          </a:p>
        </p:txBody>
      </p:sp>
      <p:sp>
        <p:nvSpPr>
          <p:cNvPr id="5" name="Marcador de pie de página 4">
            <a:extLst>
              <a:ext uri="{FF2B5EF4-FFF2-40B4-BE49-F238E27FC236}">
                <a16:creationId xmlns:a16="http://schemas.microsoft.com/office/drawing/2014/main" id="{3D008A66-4AB0-42E3-ADE1-6B01C01F7AC2}"/>
              </a:ext>
            </a:extLst>
          </p:cNvPr>
          <p:cNvSpPr>
            <a:spLocks noGrp="1"/>
          </p:cNvSpPr>
          <p:nvPr>
            <p:ph type="ftr" sz="quarter" idx="11"/>
          </p:nvPr>
        </p:nvSpPr>
        <p:spPr/>
        <p:txBody>
          <a:bodyPr/>
          <a:lstStyle/>
          <a:p>
            <a:r>
              <a:rPr lang="es-DO"/>
              <a:t>https://idf.org/es/news/new-type-5-diabetes-working-group/</a:t>
            </a:r>
          </a:p>
        </p:txBody>
      </p:sp>
      <p:sp>
        <p:nvSpPr>
          <p:cNvPr id="6" name="Marcador de número de diapositiva 5">
            <a:extLst>
              <a:ext uri="{FF2B5EF4-FFF2-40B4-BE49-F238E27FC236}">
                <a16:creationId xmlns:a16="http://schemas.microsoft.com/office/drawing/2014/main" id="{BFF06BF4-F0B9-4C2F-95C3-1EC25E012889}"/>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137706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E77B7A-8D79-496C-8ADA-52F356C4DF38}"/>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2231D28-B2D4-4272-B68A-F3BBD9AC1DC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89A2684A-18C5-4BBB-9CE0-3A08BF4A516C}"/>
              </a:ext>
            </a:extLst>
          </p:cNvPr>
          <p:cNvSpPr>
            <a:spLocks noGrp="1"/>
          </p:cNvSpPr>
          <p:nvPr>
            <p:ph type="dt" sz="half" idx="10"/>
          </p:nvPr>
        </p:nvSpPr>
        <p:spPr/>
        <p:txBody>
          <a:bodyPr/>
          <a:lstStyle/>
          <a:p>
            <a:fld id="{9F671DB9-3C94-447B-9183-59AA3384124F}" type="datetime1">
              <a:rPr lang="es-DO" smtClean="0"/>
              <a:t>6/9/2025</a:t>
            </a:fld>
            <a:endParaRPr lang="es-DO"/>
          </a:p>
        </p:txBody>
      </p:sp>
      <p:sp>
        <p:nvSpPr>
          <p:cNvPr id="5" name="Marcador de pie de página 4">
            <a:extLst>
              <a:ext uri="{FF2B5EF4-FFF2-40B4-BE49-F238E27FC236}">
                <a16:creationId xmlns:a16="http://schemas.microsoft.com/office/drawing/2014/main" id="{9EC77865-E262-4BD3-8DA0-951066149D18}"/>
              </a:ext>
            </a:extLst>
          </p:cNvPr>
          <p:cNvSpPr>
            <a:spLocks noGrp="1"/>
          </p:cNvSpPr>
          <p:nvPr>
            <p:ph type="ftr" sz="quarter" idx="11"/>
          </p:nvPr>
        </p:nvSpPr>
        <p:spPr/>
        <p:txBody>
          <a:bodyPr/>
          <a:lstStyle/>
          <a:p>
            <a:r>
              <a:rPr lang="es-DO"/>
              <a:t>https://idf.org/es/news/new-type-5-diabetes-working-group/</a:t>
            </a:r>
          </a:p>
        </p:txBody>
      </p:sp>
      <p:sp>
        <p:nvSpPr>
          <p:cNvPr id="6" name="Marcador de número de diapositiva 5">
            <a:extLst>
              <a:ext uri="{FF2B5EF4-FFF2-40B4-BE49-F238E27FC236}">
                <a16:creationId xmlns:a16="http://schemas.microsoft.com/office/drawing/2014/main" id="{0E5A0602-9609-4A7A-A8DA-E0FE43059C83}"/>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60662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BA3255-9D5F-4C49-B68A-FDB0CA72CE6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58378A16-8133-4D3F-BADB-F0A1AA45095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C969D254-335E-4AC5-8B19-B665B0064702}"/>
              </a:ext>
            </a:extLst>
          </p:cNvPr>
          <p:cNvSpPr>
            <a:spLocks noGrp="1"/>
          </p:cNvSpPr>
          <p:nvPr>
            <p:ph type="dt" sz="half" idx="10"/>
          </p:nvPr>
        </p:nvSpPr>
        <p:spPr/>
        <p:txBody>
          <a:bodyPr/>
          <a:lstStyle/>
          <a:p>
            <a:fld id="{48B7A86F-0761-4BAC-9C8F-9ED1C2AD7A37}" type="datetime1">
              <a:rPr lang="es-DO" smtClean="0"/>
              <a:t>6/9/2025</a:t>
            </a:fld>
            <a:endParaRPr lang="es-DO"/>
          </a:p>
        </p:txBody>
      </p:sp>
      <p:sp>
        <p:nvSpPr>
          <p:cNvPr id="5" name="Marcador de pie de página 4">
            <a:extLst>
              <a:ext uri="{FF2B5EF4-FFF2-40B4-BE49-F238E27FC236}">
                <a16:creationId xmlns:a16="http://schemas.microsoft.com/office/drawing/2014/main" id="{B871662E-2C49-490F-99EE-5E51A8C3C0A5}"/>
              </a:ext>
            </a:extLst>
          </p:cNvPr>
          <p:cNvSpPr>
            <a:spLocks noGrp="1"/>
          </p:cNvSpPr>
          <p:nvPr>
            <p:ph type="ftr" sz="quarter" idx="11"/>
          </p:nvPr>
        </p:nvSpPr>
        <p:spPr/>
        <p:txBody>
          <a:bodyPr/>
          <a:lstStyle/>
          <a:p>
            <a:r>
              <a:rPr lang="es-DO"/>
              <a:t>https://idf.org/es/news/new-type-5-diabetes-working-group/</a:t>
            </a:r>
          </a:p>
        </p:txBody>
      </p:sp>
      <p:sp>
        <p:nvSpPr>
          <p:cNvPr id="6" name="Marcador de número de diapositiva 5">
            <a:extLst>
              <a:ext uri="{FF2B5EF4-FFF2-40B4-BE49-F238E27FC236}">
                <a16:creationId xmlns:a16="http://schemas.microsoft.com/office/drawing/2014/main" id="{95539195-1F33-4575-B9B7-434D415D6D7E}"/>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126486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B2A0B0-63CA-425A-AD9C-17D92A852E07}"/>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3D493B75-C872-4A02-BB86-7A161E75A2A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60A0A2C-351B-4C88-8AEB-5F23235A4AD5}"/>
              </a:ext>
            </a:extLst>
          </p:cNvPr>
          <p:cNvSpPr>
            <a:spLocks noGrp="1"/>
          </p:cNvSpPr>
          <p:nvPr>
            <p:ph type="dt" sz="half" idx="10"/>
          </p:nvPr>
        </p:nvSpPr>
        <p:spPr/>
        <p:txBody>
          <a:bodyPr/>
          <a:lstStyle/>
          <a:p>
            <a:fld id="{457620CB-14D2-4490-AB29-7A5C191590AB}" type="datetime1">
              <a:rPr lang="es-DO" smtClean="0"/>
              <a:t>6/9/2025</a:t>
            </a:fld>
            <a:endParaRPr lang="es-DO"/>
          </a:p>
        </p:txBody>
      </p:sp>
      <p:sp>
        <p:nvSpPr>
          <p:cNvPr id="5" name="Marcador de pie de página 4">
            <a:extLst>
              <a:ext uri="{FF2B5EF4-FFF2-40B4-BE49-F238E27FC236}">
                <a16:creationId xmlns:a16="http://schemas.microsoft.com/office/drawing/2014/main" id="{79BCC23C-947E-4E2F-995B-A7376A82FC84}"/>
              </a:ext>
            </a:extLst>
          </p:cNvPr>
          <p:cNvSpPr>
            <a:spLocks noGrp="1"/>
          </p:cNvSpPr>
          <p:nvPr>
            <p:ph type="ftr" sz="quarter" idx="11"/>
          </p:nvPr>
        </p:nvSpPr>
        <p:spPr/>
        <p:txBody>
          <a:bodyPr/>
          <a:lstStyle/>
          <a:p>
            <a:r>
              <a:rPr lang="es-DO"/>
              <a:t>https://idf.org/es/news/new-type-5-diabetes-working-group/</a:t>
            </a:r>
          </a:p>
        </p:txBody>
      </p:sp>
      <p:sp>
        <p:nvSpPr>
          <p:cNvPr id="6" name="Marcador de número de diapositiva 5">
            <a:extLst>
              <a:ext uri="{FF2B5EF4-FFF2-40B4-BE49-F238E27FC236}">
                <a16:creationId xmlns:a16="http://schemas.microsoft.com/office/drawing/2014/main" id="{92E9942F-C0AD-45B8-8739-7FE27E72A4BF}"/>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159036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CB815-683D-4F9D-B4A0-B6CAD8A21C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8751B06E-EFA6-4A15-AD39-25406B19A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CE5C44-61DC-4BB2-90DA-ACD25528BB34}"/>
              </a:ext>
            </a:extLst>
          </p:cNvPr>
          <p:cNvSpPr>
            <a:spLocks noGrp="1"/>
          </p:cNvSpPr>
          <p:nvPr>
            <p:ph type="dt" sz="half" idx="10"/>
          </p:nvPr>
        </p:nvSpPr>
        <p:spPr/>
        <p:txBody>
          <a:bodyPr/>
          <a:lstStyle/>
          <a:p>
            <a:fld id="{955A7673-B380-45D1-8A81-9824A56469A1}" type="datetime1">
              <a:rPr lang="es-DO" smtClean="0"/>
              <a:t>6/9/2025</a:t>
            </a:fld>
            <a:endParaRPr lang="es-DO"/>
          </a:p>
        </p:txBody>
      </p:sp>
      <p:sp>
        <p:nvSpPr>
          <p:cNvPr id="5" name="Marcador de pie de página 4">
            <a:extLst>
              <a:ext uri="{FF2B5EF4-FFF2-40B4-BE49-F238E27FC236}">
                <a16:creationId xmlns:a16="http://schemas.microsoft.com/office/drawing/2014/main" id="{ADF05DFA-5B83-4551-A36B-238734581C04}"/>
              </a:ext>
            </a:extLst>
          </p:cNvPr>
          <p:cNvSpPr>
            <a:spLocks noGrp="1"/>
          </p:cNvSpPr>
          <p:nvPr>
            <p:ph type="ftr" sz="quarter" idx="11"/>
          </p:nvPr>
        </p:nvSpPr>
        <p:spPr/>
        <p:txBody>
          <a:bodyPr/>
          <a:lstStyle/>
          <a:p>
            <a:r>
              <a:rPr lang="es-DO"/>
              <a:t>https://idf.org/es/news/new-type-5-diabetes-working-group/</a:t>
            </a:r>
          </a:p>
        </p:txBody>
      </p:sp>
      <p:sp>
        <p:nvSpPr>
          <p:cNvPr id="6" name="Marcador de número de diapositiva 5">
            <a:extLst>
              <a:ext uri="{FF2B5EF4-FFF2-40B4-BE49-F238E27FC236}">
                <a16:creationId xmlns:a16="http://schemas.microsoft.com/office/drawing/2014/main" id="{7F039ED1-BF08-4881-9D18-0C1B0954B538}"/>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42719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5D8C1-8A6C-48EC-94D0-FEBE5EFB4F39}"/>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51096F7C-5906-493E-BF9D-96A5C8D6FAF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417E0108-0FD1-4607-B26F-E36974B4885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4912728C-BFC5-498D-B4E0-209E985E7725}"/>
              </a:ext>
            </a:extLst>
          </p:cNvPr>
          <p:cNvSpPr>
            <a:spLocks noGrp="1"/>
          </p:cNvSpPr>
          <p:nvPr>
            <p:ph type="dt" sz="half" idx="10"/>
          </p:nvPr>
        </p:nvSpPr>
        <p:spPr/>
        <p:txBody>
          <a:bodyPr/>
          <a:lstStyle/>
          <a:p>
            <a:fld id="{CF99AA23-3DA9-471F-9665-274C4280DAC7}" type="datetime1">
              <a:rPr lang="es-DO" smtClean="0"/>
              <a:t>6/9/2025</a:t>
            </a:fld>
            <a:endParaRPr lang="es-DO"/>
          </a:p>
        </p:txBody>
      </p:sp>
      <p:sp>
        <p:nvSpPr>
          <p:cNvPr id="6" name="Marcador de pie de página 5">
            <a:extLst>
              <a:ext uri="{FF2B5EF4-FFF2-40B4-BE49-F238E27FC236}">
                <a16:creationId xmlns:a16="http://schemas.microsoft.com/office/drawing/2014/main" id="{4BD93890-5B84-4350-996B-BB74E771144E}"/>
              </a:ext>
            </a:extLst>
          </p:cNvPr>
          <p:cNvSpPr>
            <a:spLocks noGrp="1"/>
          </p:cNvSpPr>
          <p:nvPr>
            <p:ph type="ftr" sz="quarter" idx="11"/>
          </p:nvPr>
        </p:nvSpPr>
        <p:spPr/>
        <p:txBody>
          <a:bodyPr/>
          <a:lstStyle/>
          <a:p>
            <a:r>
              <a:rPr lang="es-DO"/>
              <a:t>https://idf.org/es/news/new-type-5-diabetes-working-group/</a:t>
            </a:r>
          </a:p>
        </p:txBody>
      </p:sp>
      <p:sp>
        <p:nvSpPr>
          <p:cNvPr id="7" name="Marcador de número de diapositiva 6">
            <a:extLst>
              <a:ext uri="{FF2B5EF4-FFF2-40B4-BE49-F238E27FC236}">
                <a16:creationId xmlns:a16="http://schemas.microsoft.com/office/drawing/2014/main" id="{D50FEE47-6A25-42D0-ACE0-BD926D4946A5}"/>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42401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DE0100-6A97-494E-AFCF-66E045B156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ACEDA0B1-E3D7-4B0C-A2D3-4DDDF9321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B37FA0-2D32-4DFC-B0F2-BA137599ABE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79C9E8F0-0ABB-4103-9A37-2CDFA523AF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D4EAA8-BCB7-4085-86C3-DEAC1B2729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CE01C6AD-98D1-425C-8BFC-DE4EBAB738B6}"/>
              </a:ext>
            </a:extLst>
          </p:cNvPr>
          <p:cNvSpPr>
            <a:spLocks noGrp="1"/>
          </p:cNvSpPr>
          <p:nvPr>
            <p:ph type="dt" sz="half" idx="10"/>
          </p:nvPr>
        </p:nvSpPr>
        <p:spPr/>
        <p:txBody>
          <a:bodyPr/>
          <a:lstStyle/>
          <a:p>
            <a:fld id="{C9977D0F-C69E-42DA-B45E-AC96F2509AC9}" type="datetime1">
              <a:rPr lang="es-DO" smtClean="0"/>
              <a:t>6/9/2025</a:t>
            </a:fld>
            <a:endParaRPr lang="es-DO"/>
          </a:p>
        </p:txBody>
      </p:sp>
      <p:sp>
        <p:nvSpPr>
          <p:cNvPr id="8" name="Marcador de pie de página 7">
            <a:extLst>
              <a:ext uri="{FF2B5EF4-FFF2-40B4-BE49-F238E27FC236}">
                <a16:creationId xmlns:a16="http://schemas.microsoft.com/office/drawing/2014/main" id="{EF13A34E-9D6F-46BC-9E96-2180F999E5A7}"/>
              </a:ext>
            </a:extLst>
          </p:cNvPr>
          <p:cNvSpPr>
            <a:spLocks noGrp="1"/>
          </p:cNvSpPr>
          <p:nvPr>
            <p:ph type="ftr" sz="quarter" idx="11"/>
          </p:nvPr>
        </p:nvSpPr>
        <p:spPr/>
        <p:txBody>
          <a:bodyPr/>
          <a:lstStyle/>
          <a:p>
            <a:r>
              <a:rPr lang="es-DO"/>
              <a:t>https://idf.org/es/news/new-type-5-diabetes-working-group/</a:t>
            </a:r>
          </a:p>
        </p:txBody>
      </p:sp>
      <p:sp>
        <p:nvSpPr>
          <p:cNvPr id="9" name="Marcador de número de diapositiva 8">
            <a:extLst>
              <a:ext uri="{FF2B5EF4-FFF2-40B4-BE49-F238E27FC236}">
                <a16:creationId xmlns:a16="http://schemas.microsoft.com/office/drawing/2014/main" id="{71912D9B-AB49-404A-911A-B2B1F7205D04}"/>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53491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672D4-9C72-486D-AECC-F6E7A7E53E7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2DEF518A-E5CC-4363-9629-7305B49B028C}"/>
              </a:ext>
            </a:extLst>
          </p:cNvPr>
          <p:cNvSpPr>
            <a:spLocks noGrp="1"/>
          </p:cNvSpPr>
          <p:nvPr>
            <p:ph type="dt" sz="half" idx="10"/>
          </p:nvPr>
        </p:nvSpPr>
        <p:spPr/>
        <p:txBody>
          <a:bodyPr/>
          <a:lstStyle/>
          <a:p>
            <a:fld id="{690B2843-FB83-40AD-B86B-E5C75E103958}" type="datetime1">
              <a:rPr lang="es-DO" smtClean="0"/>
              <a:t>6/9/2025</a:t>
            </a:fld>
            <a:endParaRPr lang="es-DO"/>
          </a:p>
        </p:txBody>
      </p:sp>
      <p:sp>
        <p:nvSpPr>
          <p:cNvPr id="4" name="Marcador de pie de página 3">
            <a:extLst>
              <a:ext uri="{FF2B5EF4-FFF2-40B4-BE49-F238E27FC236}">
                <a16:creationId xmlns:a16="http://schemas.microsoft.com/office/drawing/2014/main" id="{D76447A1-F483-443E-A5A5-4B9FB2DB11B9}"/>
              </a:ext>
            </a:extLst>
          </p:cNvPr>
          <p:cNvSpPr>
            <a:spLocks noGrp="1"/>
          </p:cNvSpPr>
          <p:nvPr>
            <p:ph type="ftr" sz="quarter" idx="11"/>
          </p:nvPr>
        </p:nvSpPr>
        <p:spPr/>
        <p:txBody>
          <a:bodyPr/>
          <a:lstStyle/>
          <a:p>
            <a:r>
              <a:rPr lang="es-DO"/>
              <a:t>https://idf.org/es/news/new-type-5-diabetes-working-group/</a:t>
            </a:r>
          </a:p>
        </p:txBody>
      </p:sp>
      <p:sp>
        <p:nvSpPr>
          <p:cNvPr id="5" name="Marcador de número de diapositiva 4">
            <a:extLst>
              <a:ext uri="{FF2B5EF4-FFF2-40B4-BE49-F238E27FC236}">
                <a16:creationId xmlns:a16="http://schemas.microsoft.com/office/drawing/2014/main" id="{8629813C-3D28-499E-B122-C688017A6B19}"/>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83392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D347F68-E23A-4492-8DE0-137294F5ACB0}"/>
              </a:ext>
            </a:extLst>
          </p:cNvPr>
          <p:cNvSpPr>
            <a:spLocks noGrp="1"/>
          </p:cNvSpPr>
          <p:nvPr>
            <p:ph type="dt" sz="half" idx="10"/>
          </p:nvPr>
        </p:nvSpPr>
        <p:spPr/>
        <p:txBody>
          <a:bodyPr/>
          <a:lstStyle/>
          <a:p>
            <a:fld id="{A8993D61-A203-4793-A047-110B7742B7BD}" type="datetime1">
              <a:rPr lang="es-DO" smtClean="0"/>
              <a:t>6/9/2025</a:t>
            </a:fld>
            <a:endParaRPr lang="es-DO"/>
          </a:p>
        </p:txBody>
      </p:sp>
      <p:sp>
        <p:nvSpPr>
          <p:cNvPr id="3" name="Marcador de pie de página 2">
            <a:extLst>
              <a:ext uri="{FF2B5EF4-FFF2-40B4-BE49-F238E27FC236}">
                <a16:creationId xmlns:a16="http://schemas.microsoft.com/office/drawing/2014/main" id="{6CDD16AC-2144-4E9D-994E-7379EA281794}"/>
              </a:ext>
            </a:extLst>
          </p:cNvPr>
          <p:cNvSpPr>
            <a:spLocks noGrp="1"/>
          </p:cNvSpPr>
          <p:nvPr>
            <p:ph type="ftr" sz="quarter" idx="11"/>
          </p:nvPr>
        </p:nvSpPr>
        <p:spPr/>
        <p:txBody>
          <a:bodyPr/>
          <a:lstStyle/>
          <a:p>
            <a:r>
              <a:rPr lang="es-DO"/>
              <a:t>https://idf.org/es/news/new-type-5-diabetes-working-group/</a:t>
            </a:r>
          </a:p>
        </p:txBody>
      </p:sp>
      <p:sp>
        <p:nvSpPr>
          <p:cNvPr id="4" name="Marcador de número de diapositiva 3">
            <a:extLst>
              <a:ext uri="{FF2B5EF4-FFF2-40B4-BE49-F238E27FC236}">
                <a16:creationId xmlns:a16="http://schemas.microsoft.com/office/drawing/2014/main" id="{D111D484-E9A8-4EDA-A4FF-D6679327ACC5}"/>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39499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23680-1755-4C1C-A434-2AF824E6D3A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EC38E79E-C045-4130-A4AA-6ABEE2EC61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515FD17A-4BDE-4B2B-B609-98D29F159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948887-8EA1-4B58-B05B-5C6556BDABD9}"/>
              </a:ext>
            </a:extLst>
          </p:cNvPr>
          <p:cNvSpPr>
            <a:spLocks noGrp="1"/>
          </p:cNvSpPr>
          <p:nvPr>
            <p:ph type="dt" sz="half" idx="10"/>
          </p:nvPr>
        </p:nvSpPr>
        <p:spPr/>
        <p:txBody>
          <a:bodyPr/>
          <a:lstStyle/>
          <a:p>
            <a:fld id="{122FB87E-B0D2-44A9-90CB-4BDF90FF89B6}" type="datetime1">
              <a:rPr lang="es-DO" smtClean="0"/>
              <a:t>6/9/2025</a:t>
            </a:fld>
            <a:endParaRPr lang="es-DO"/>
          </a:p>
        </p:txBody>
      </p:sp>
      <p:sp>
        <p:nvSpPr>
          <p:cNvPr id="6" name="Marcador de pie de página 5">
            <a:extLst>
              <a:ext uri="{FF2B5EF4-FFF2-40B4-BE49-F238E27FC236}">
                <a16:creationId xmlns:a16="http://schemas.microsoft.com/office/drawing/2014/main" id="{92A0BA4D-9B73-4B4C-B476-E84015F274AA}"/>
              </a:ext>
            </a:extLst>
          </p:cNvPr>
          <p:cNvSpPr>
            <a:spLocks noGrp="1"/>
          </p:cNvSpPr>
          <p:nvPr>
            <p:ph type="ftr" sz="quarter" idx="11"/>
          </p:nvPr>
        </p:nvSpPr>
        <p:spPr/>
        <p:txBody>
          <a:bodyPr/>
          <a:lstStyle/>
          <a:p>
            <a:r>
              <a:rPr lang="es-DO"/>
              <a:t>https://idf.org/es/news/new-type-5-diabetes-working-group/</a:t>
            </a:r>
          </a:p>
        </p:txBody>
      </p:sp>
      <p:sp>
        <p:nvSpPr>
          <p:cNvPr id="7" name="Marcador de número de diapositiva 6">
            <a:extLst>
              <a:ext uri="{FF2B5EF4-FFF2-40B4-BE49-F238E27FC236}">
                <a16:creationId xmlns:a16="http://schemas.microsoft.com/office/drawing/2014/main" id="{7E0220C9-0032-438A-8D34-667878B436F0}"/>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407030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DC8D5-E565-4255-AE0F-91AE778CC9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E62F50D7-F05A-45FD-9197-C007C12AD0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64789BAD-6A39-42A4-8FF3-778FC9F76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8C8B018-79D6-4AEC-A02A-E1FF53A43943}"/>
              </a:ext>
            </a:extLst>
          </p:cNvPr>
          <p:cNvSpPr>
            <a:spLocks noGrp="1"/>
          </p:cNvSpPr>
          <p:nvPr>
            <p:ph type="dt" sz="half" idx="10"/>
          </p:nvPr>
        </p:nvSpPr>
        <p:spPr/>
        <p:txBody>
          <a:bodyPr/>
          <a:lstStyle/>
          <a:p>
            <a:fld id="{88D05266-9E84-4D05-B4F0-B103E584D5FC}" type="datetime1">
              <a:rPr lang="es-DO" smtClean="0"/>
              <a:t>6/9/2025</a:t>
            </a:fld>
            <a:endParaRPr lang="es-DO"/>
          </a:p>
        </p:txBody>
      </p:sp>
      <p:sp>
        <p:nvSpPr>
          <p:cNvPr id="6" name="Marcador de pie de página 5">
            <a:extLst>
              <a:ext uri="{FF2B5EF4-FFF2-40B4-BE49-F238E27FC236}">
                <a16:creationId xmlns:a16="http://schemas.microsoft.com/office/drawing/2014/main" id="{3F9AF893-573D-4F40-AC74-C14D7748AE46}"/>
              </a:ext>
            </a:extLst>
          </p:cNvPr>
          <p:cNvSpPr>
            <a:spLocks noGrp="1"/>
          </p:cNvSpPr>
          <p:nvPr>
            <p:ph type="ftr" sz="quarter" idx="11"/>
          </p:nvPr>
        </p:nvSpPr>
        <p:spPr/>
        <p:txBody>
          <a:bodyPr/>
          <a:lstStyle/>
          <a:p>
            <a:r>
              <a:rPr lang="es-DO"/>
              <a:t>https://idf.org/es/news/new-type-5-diabetes-working-group/</a:t>
            </a:r>
          </a:p>
        </p:txBody>
      </p:sp>
      <p:sp>
        <p:nvSpPr>
          <p:cNvPr id="7" name="Marcador de número de diapositiva 6">
            <a:extLst>
              <a:ext uri="{FF2B5EF4-FFF2-40B4-BE49-F238E27FC236}">
                <a16:creationId xmlns:a16="http://schemas.microsoft.com/office/drawing/2014/main" id="{2493804B-DB88-4895-987C-D4A5A592EF63}"/>
              </a:ext>
            </a:extLst>
          </p:cNvPr>
          <p:cNvSpPr>
            <a:spLocks noGrp="1"/>
          </p:cNvSpPr>
          <p:nvPr>
            <p:ph type="sldNum" sz="quarter" idx="12"/>
          </p:nvPr>
        </p:nvSpPr>
        <p:spPr/>
        <p:txBody>
          <a:bodyPr/>
          <a:lstStyle/>
          <a:p>
            <a:fld id="{F62836BB-8A69-41F3-8F75-E2B44E02E44F}" type="slidenum">
              <a:rPr lang="es-DO" smtClean="0"/>
              <a:t>‹Nº›</a:t>
            </a:fld>
            <a:endParaRPr lang="es-DO"/>
          </a:p>
        </p:txBody>
      </p:sp>
    </p:spTree>
    <p:extLst>
      <p:ext uri="{BB962C8B-B14F-4D97-AF65-F5344CB8AC3E}">
        <p14:creationId xmlns:p14="http://schemas.microsoft.com/office/powerpoint/2010/main" val="333210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F07E05-2BEB-4469-8699-124D60FDC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CB895752-E7E1-4DA7-9426-29DB3EE42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8EE6208-4F43-4805-9A43-81112BF6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65942-7AC4-444B-8441-92B3BDF3042C}" type="datetime1">
              <a:rPr lang="es-DO" smtClean="0"/>
              <a:t>6/9/2025</a:t>
            </a:fld>
            <a:endParaRPr lang="es-DO"/>
          </a:p>
        </p:txBody>
      </p:sp>
      <p:sp>
        <p:nvSpPr>
          <p:cNvPr id="5" name="Marcador de pie de página 4">
            <a:extLst>
              <a:ext uri="{FF2B5EF4-FFF2-40B4-BE49-F238E27FC236}">
                <a16:creationId xmlns:a16="http://schemas.microsoft.com/office/drawing/2014/main" id="{3819E3E0-C4F3-4660-9E69-7125013925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DO"/>
              <a:t>https://idf.org/es/news/new-type-5-diabetes-working-group/</a:t>
            </a:r>
          </a:p>
        </p:txBody>
      </p:sp>
      <p:sp>
        <p:nvSpPr>
          <p:cNvPr id="6" name="Marcador de número de diapositiva 5">
            <a:extLst>
              <a:ext uri="{FF2B5EF4-FFF2-40B4-BE49-F238E27FC236}">
                <a16:creationId xmlns:a16="http://schemas.microsoft.com/office/drawing/2014/main" id="{A5445D2F-9D07-49DE-8B8D-2F6F40DBA9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836BB-8A69-41F3-8F75-E2B44E02E44F}" type="slidenum">
              <a:rPr lang="es-DO" smtClean="0"/>
              <a:t>‹Nº›</a:t>
            </a:fld>
            <a:endParaRPr lang="es-DO"/>
          </a:p>
        </p:txBody>
      </p:sp>
    </p:spTree>
    <p:extLst>
      <p:ext uri="{BB962C8B-B14F-4D97-AF65-F5344CB8AC3E}">
        <p14:creationId xmlns:p14="http://schemas.microsoft.com/office/powerpoint/2010/main" val="3959626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41E9F-C2BC-4A90-A0B6-1CCAFFDB62A0}"/>
              </a:ext>
            </a:extLst>
          </p:cNvPr>
          <p:cNvSpPr>
            <a:spLocks noGrp="1"/>
          </p:cNvSpPr>
          <p:nvPr>
            <p:ph type="ctrTitle"/>
          </p:nvPr>
        </p:nvSpPr>
        <p:spPr/>
        <p:txBody>
          <a:bodyPr/>
          <a:lstStyle/>
          <a:p>
            <a:endParaRPr lang="es-DO" dirty="0"/>
          </a:p>
        </p:txBody>
      </p:sp>
      <p:sp>
        <p:nvSpPr>
          <p:cNvPr id="3" name="Subtítulo 2">
            <a:extLst>
              <a:ext uri="{FF2B5EF4-FFF2-40B4-BE49-F238E27FC236}">
                <a16:creationId xmlns:a16="http://schemas.microsoft.com/office/drawing/2014/main" id="{899254A0-BC44-431F-A20F-0BC363F66B81}"/>
              </a:ext>
            </a:extLst>
          </p:cNvPr>
          <p:cNvSpPr>
            <a:spLocks noGrp="1"/>
          </p:cNvSpPr>
          <p:nvPr>
            <p:ph type="subTitle" idx="1"/>
          </p:nvPr>
        </p:nvSpPr>
        <p:spPr/>
        <p:txBody>
          <a:bodyPr/>
          <a:lstStyle/>
          <a:p>
            <a:endParaRPr lang="es-DO"/>
          </a:p>
        </p:txBody>
      </p:sp>
      <p:sp>
        <p:nvSpPr>
          <p:cNvPr id="4" name="Marcador de pie de página 3">
            <a:extLst>
              <a:ext uri="{FF2B5EF4-FFF2-40B4-BE49-F238E27FC236}">
                <a16:creationId xmlns:a16="http://schemas.microsoft.com/office/drawing/2014/main" id="{3E174F76-E104-4AD1-BE9F-A65EFEDF35A2}"/>
              </a:ext>
            </a:extLst>
          </p:cNvPr>
          <p:cNvSpPr>
            <a:spLocks noGrp="1"/>
          </p:cNvSpPr>
          <p:nvPr>
            <p:ph type="ftr" sz="quarter" idx="11"/>
          </p:nvPr>
        </p:nvSpPr>
        <p:spPr/>
        <p:txBody>
          <a:bodyPr/>
          <a:lstStyle/>
          <a:p>
            <a:r>
              <a:rPr lang="es-DO"/>
              <a:t>https://idf.org/es/news/new-type-5-diabetes-working-group/</a:t>
            </a:r>
          </a:p>
        </p:txBody>
      </p:sp>
      <p:pic>
        <p:nvPicPr>
          <p:cNvPr id="5" name="Picture 4" descr="A blue background with a human body and bones&#10;&#10;AI-generated content may be incorrect.">
            <a:extLst>
              <a:ext uri="{FF2B5EF4-FFF2-40B4-BE49-F238E27FC236}">
                <a16:creationId xmlns:a16="http://schemas.microsoft.com/office/drawing/2014/main" id="{1A3D73FE-EF13-4EEE-9B8B-FDC911F49C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6" descr="A black background with white text&#10;&#10;AI-generated content may be incorrect.">
            <a:extLst>
              <a:ext uri="{FF2B5EF4-FFF2-40B4-BE49-F238E27FC236}">
                <a16:creationId xmlns:a16="http://schemas.microsoft.com/office/drawing/2014/main" id="{28B450BA-DD6C-401E-9B1B-3FE70CF19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81" y="767891"/>
            <a:ext cx="9196201" cy="2201552"/>
          </a:xfrm>
          <a:prstGeom prst="rect">
            <a:avLst/>
          </a:prstGeom>
        </p:spPr>
      </p:pic>
      <p:sp>
        <p:nvSpPr>
          <p:cNvPr id="7" name="Rectángulo 6">
            <a:extLst>
              <a:ext uri="{FF2B5EF4-FFF2-40B4-BE49-F238E27FC236}">
                <a16:creationId xmlns:a16="http://schemas.microsoft.com/office/drawing/2014/main" id="{0E7D13EE-412D-43C7-B48B-9C1C416E5224}"/>
              </a:ext>
            </a:extLst>
          </p:cNvPr>
          <p:cNvSpPr/>
          <p:nvPr/>
        </p:nvSpPr>
        <p:spPr>
          <a:xfrm>
            <a:off x="1381328" y="3244334"/>
            <a:ext cx="7054607" cy="954107"/>
          </a:xfrm>
          <a:prstGeom prst="rect">
            <a:avLst/>
          </a:prstGeom>
        </p:spPr>
        <p:txBody>
          <a:bodyPr wrap="square">
            <a:spAutoFit/>
          </a:bodyPr>
          <a:lstStyle/>
          <a:p>
            <a:r>
              <a:rPr lang="en-US" sz="2800" b="1" dirty="0">
                <a:solidFill>
                  <a:schemeClr val="bg1"/>
                </a:solidFill>
                <a:latin typeface="Montserrat" pitchFamily="2" charset="0"/>
              </a:rPr>
              <a:t>Diabetes Mellitus </a:t>
            </a:r>
            <a:r>
              <a:rPr lang="en-US" sz="2800" b="1" dirty="0" err="1">
                <a:solidFill>
                  <a:schemeClr val="bg1"/>
                </a:solidFill>
                <a:latin typeface="Montserrat" pitchFamily="2" charset="0"/>
              </a:rPr>
              <a:t>tipo</a:t>
            </a:r>
            <a:r>
              <a:rPr lang="en-US" sz="2800" b="1" dirty="0">
                <a:solidFill>
                  <a:schemeClr val="bg1"/>
                </a:solidFill>
                <a:latin typeface="Montserrat" pitchFamily="2" charset="0"/>
              </a:rPr>
              <a:t> 5, lo que </a:t>
            </a:r>
            <a:r>
              <a:rPr lang="en-US" sz="2800" b="1" dirty="0" err="1">
                <a:solidFill>
                  <a:schemeClr val="bg1"/>
                </a:solidFill>
                <a:latin typeface="Montserrat" pitchFamily="2" charset="0"/>
              </a:rPr>
              <a:t>debemos</a:t>
            </a:r>
            <a:r>
              <a:rPr lang="en-US" sz="2800" b="1" dirty="0">
                <a:solidFill>
                  <a:schemeClr val="bg1"/>
                </a:solidFill>
                <a:latin typeface="Montserrat" pitchFamily="2" charset="0"/>
              </a:rPr>
              <a:t> saber</a:t>
            </a:r>
            <a:endParaRPr lang="es-DO" sz="2800" dirty="0"/>
          </a:p>
        </p:txBody>
      </p:sp>
      <p:sp>
        <p:nvSpPr>
          <p:cNvPr id="8" name="Rectángulo 7">
            <a:extLst>
              <a:ext uri="{FF2B5EF4-FFF2-40B4-BE49-F238E27FC236}">
                <a16:creationId xmlns:a16="http://schemas.microsoft.com/office/drawing/2014/main" id="{42781332-9870-4399-81DC-E1C58807C8E7}"/>
              </a:ext>
            </a:extLst>
          </p:cNvPr>
          <p:cNvSpPr/>
          <p:nvPr/>
        </p:nvSpPr>
        <p:spPr>
          <a:xfrm>
            <a:off x="1381328" y="2967335"/>
            <a:ext cx="7762672" cy="2308324"/>
          </a:xfrm>
          <a:prstGeom prst="rect">
            <a:avLst/>
          </a:prstGeom>
        </p:spPr>
        <p:txBody>
          <a:bodyPr wrap="square">
            <a:spAutoFit/>
          </a:bodyPr>
          <a:lstStyle/>
          <a:p>
            <a:endParaRPr lang="en-US" dirty="0">
              <a:solidFill>
                <a:schemeClr val="bg1"/>
              </a:solidFill>
              <a:latin typeface="Montserrat" pitchFamily="2" charset="0"/>
            </a:endParaRPr>
          </a:p>
          <a:p>
            <a:endParaRPr lang="en-US" dirty="0">
              <a:solidFill>
                <a:schemeClr val="bg1"/>
              </a:solidFill>
              <a:latin typeface="Montserrat" pitchFamily="2" charset="0"/>
            </a:endParaRPr>
          </a:p>
          <a:p>
            <a:r>
              <a:rPr lang="en-US" dirty="0">
                <a:solidFill>
                  <a:schemeClr val="bg1"/>
                </a:solidFill>
                <a:latin typeface="Montserrat" pitchFamily="2" charset="0"/>
              </a:rPr>
              <a:t>  </a:t>
            </a:r>
          </a:p>
          <a:p>
            <a:endParaRPr lang="en-US" dirty="0">
              <a:solidFill>
                <a:schemeClr val="bg1"/>
              </a:solidFill>
              <a:latin typeface="Montserrat" pitchFamily="2" charset="0"/>
            </a:endParaRPr>
          </a:p>
          <a:p>
            <a:endParaRPr lang="en-US" dirty="0">
              <a:solidFill>
                <a:schemeClr val="bg1"/>
              </a:solidFill>
              <a:latin typeface="Montserrat" pitchFamily="2" charset="0"/>
            </a:endParaRPr>
          </a:p>
          <a:p>
            <a:r>
              <a:rPr lang="en-US" dirty="0">
                <a:solidFill>
                  <a:schemeClr val="bg1"/>
                </a:solidFill>
                <a:latin typeface="Montserrat" pitchFamily="2" charset="0"/>
              </a:rPr>
              <a:t>Dr. Pedro Ivan Peralta Ciriaco</a:t>
            </a:r>
          </a:p>
          <a:p>
            <a:r>
              <a:rPr lang="en-US" dirty="0">
                <a:solidFill>
                  <a:schemeClr val="bg1"/>
                </a:solidFill>
                <a:latin typeface="Montserrat" pitchFamily="2" charset="0"/>
              </a:rPr>
              <a:t>Medico </a:t>
            </a:r>
            <a:r>
              <a:rPr lang="en-US" dirty="0" err="1">
                <a:solidFill>
                  <a:schemeClr val="bg1"/>
                </a:solidFill>
                <a:latin typeface="Montserrat" pitchFamily="2" charset="0"/>
              </a:rPr>
              <a:t>Internista</a:t>
            </a:r>
            <a:endParaRPr lang="en-US" dirty="0">
              <a:solidFill>
                <a:schemeClr val="bg1"/>
              </a:solidFill>
              <a:latin typeface="Montserrat" pitchFamily="2" charset="0"/>
            </a:endParaRPr>
          </a:p>
          <a:p>
            <a:r>
              <a:rPr lang="en-US" dirty="0" err="1">
                <a:solidFill>
                  <a:schemeClr val="bg1"/>
                </a:solidFill>
                <a:latin typeface="Montserrat" pitchFamily="2" charset="0"/>
              </a:rPr>
              <a:t>Diplomado</a:t>
            </a:r>
            <a:r>
              <a:rPr lang="en-US" dirty="0">
                <a:solidFill>
                  <a:schemeClr val="bg1"/>
                </a:solidFill>
                <a:latin typeface="Montserrat" pitchFamily="2" charset="0"/>
              </a:rPr>
              <a:t> </a:t>
            </a:r>
            <a:r>
              <a:rPr lang="en-US" dirty="0" err="1">
                <a:solidFill>
                  <a:schemeClr val="bg1"/>
                </a:solidFill>
                <a:latin typeface="Montserrat" pitchFamily="2" charset="0"/>
              </a:rPr>
              <a:t>en</a:t>
            </a:r>
            <a:r>
              <a:rPr lang="en-US" dirty="0">
                <a:solidFill>
                  <a:schemeClr val="bg1"/>
                </a:solidFill>
                <a:latin typeface="Montserrat" pitchFamily="2" charset="0"/>
              </a:rPr>
              <a:t> </a:t>
            </a:r>
            <a:r>
              <a:rPr lang="en-US" dirty="0" err="1">
                <a:solidFill>
                  <a:schemeClr val="bg1"/>
                </a:solidFill>
                <a:latin typeface="Montserrat" pitchFamily="2" charset="0"/>
              </a:rPr>
              <a:t>diagnostico</a:t>
            </a:r>
            <a:r>
              <a:rPr lang="en-US" dirty="0">
                <a:solidFill>
                  <a:schemeClr val="bg1"/>
                </a:solidFill>
                <a:latin typeface="Montserrat" pitchFamily="2" charset="0"/>
              </a:rPr>
              <a:t> vascular no </a:t>
            </a:r>
            <a:r>
              <a:rPr lang="en-US" dirty="0" err="1">
                <a:solidFill>
                  <a:schemeClr val="bg1"/>
                </a:solidFill>
                <a:latin typeface="Montserrat" pitchFamily="2" charset="0"/>
              </a:rPr>
              <a:t>invasivo</a:t>
            </a:r>
            <a:endParaRPr lang="en-US" dirty="0">
              <a:solidFill>
                <a:schemeClr val="bg1"/>
              </a:solidFill>
              <a:latin typeface="Montserrat" pitchFamily="2" charset="0"/>
            </a:endParaRPr>
          </a:p>
        </p:txBody>
      </p:sp>
    </p:spTree>
    <p:extLst>
      <p:ext uri="{BB962C8B-B14F-4D97-AF65-F5344CB8AC3E}">
        <p14:creationId xmlns:p14="http://schemas.microsoft.com/office/powerpoint/2010/main" val="3920930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human body and bones&#10;&#10;AI-generated content may be incorrect.">
            <a:extLst>
              <a:ext uri="{FF2B5EF4-FFF2-40B4-BE49-F238E27FC236}">
                <a16:creationId xmlns:a16="http://schemas.microsoft.com/office/drawing/2014/main" id="{BC3D97CF-B285-4DEB-A996-43694B4B815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D4494F7-26E4-43B8-BBF3-EB1CF9F7D307}"/>
              </a:ext>
            </a:extLst>
          </p:cNvPr>
          <p:cNvSpPr>
            <a:spLocks noGrp="1"/>
          </p:cNvSpPr>
          <p:nvPr>
            <p:ph type="title"/>
          </p:nvPr>
        </p:nvSpPr>
        <p:spPr/>
        <p:txBody>
          <a:bodyPr/>
          <a:lstStyle/>
          <a:p>
            <a:endParaRPr lang="es-DO"/>
          </a:p>
        </p:txBody>
      </p:sp>
      <p:sp>
        <p:nvSpPr>
          <p:cNvPr id="3" name="Marcador de contenido 2">
            <a:extLst>
              <a:ext uri="{FF2B5EF4-FFF2-40B4-BE49-F238E27FC236}">
                <a16:creationId xmlns:a16="http://schemas.microsoft.com/office/drawing/2014/main" id="{ECEAB93A-CB6E-483D-A718-9AE967FFEFBE}"/>
              </a:ext>
            </a:extLst>
          </p:cNvPr>
          <p:cNvSpPr>
            <a:spLocks noGrp="1"/>
          </p:cNvSpPr>
          <p:nvPr>
            <p:ph idx="1"/>
          </p:nvPr>
        </p:nvSpPr>
        <p:spPr/>
        <p:txBody>
          <a:bodyPr/>
          <a:lstStyle/>
          <a:p>
            <a:r>
              <a:rPr lang="es-ES" dirty="0"/>
              <a:t> </a:t>
            </a:r>
            <a:r>
              <a:rPr lang="es-ES" dirty="0">
                <a:solidFill>
                  <a:schemeClr val="bg2"/>
                </a:solidFill>
              </a:rPr>
              <a:t>Los resultados de este estudio indican que la sensibilidad a la insulina hepática y periférica en el grupo con LD fue similar en comparación con los sujetos con diabetes tipo 1 y los sujetos delgados sin DM, mientras que los sujetos con diabetes tipo 2 fueron más resistentes a la insulina.</a:t>
            </a:r>
            <a:endParaRPr lang="es-DO" dirty="0">
              <a:solidFill>
                <a:schemeClr val="bg2"/>
              </a:solidFill>
            </a:endParaRPr>
          </a:p>
        </p:txBody>
      </p:sp>
      <p:sp>
        <p:nvSpPr>
          <p:cNvPr id="4" name="Marcador de pie de página 3">
            <a:extLst>
              <a:ext uri="{FF2B5EF4-FFF2-40B4-BE49-F238E27FC236}">
                <a16:creationId xmlns:a16="http://schemas.microsoft.com/office/drawing/2014/main" id="{345FC5B2-FD24-43C2-8CD0-18C3FF17D9D5}"/>
              </a:ext>
            </a:extLst>
          </p:cNvPr>
          <p:cNvSpPr>
            <a:spLocks noGrp="1"/>
          </p:cNvSpPr>
          <p:nvPr>
            <p:ph type="ftr" sz="quarter" idx="11"/>
          </p:nvPr>
        </p:nvSpPr>
        <p:spPr>
          <a:xfrm>
            <a:off x="1877437" y="6356350"/>
            <a:ext cx="7976682" cy="365125"/>
          </a:xfrm>
        </p:spPr>
        <p:txBody>
          <a:bodyPr/>
          <a:lstStyle/>
          <a:p>
            <a:r>
              <a:rPr lang="es-DO" dirty="0"/>
              <a:t>https://diabetesjournals.org/care/article/45/6/1428/146920/An-Atypical-Form-of-Diabetes-Among-Individuals</a:t>
            </a:r>
          </a:p>
        </p:txBody>
      </p:sp>
      <p:pic>
        <p:nvPicPr>
          <p:cNvPr id="6" name="Imagen 5">
            <a:extLst>
              <a:ext uri="{FF2B5EF4-FFF2-40B4-BE49-F238E27FC236}">
                <a16:creationId xmlns:a16="http://schemas.microsoft.com/office/drawing/2014/main" id="{40ABBCD2-728B-4025-B763-C57E7E42545E}"/>
              </a:ext>
            </a:extLst>
          </p:cNvPr>
          <p:cNvPicPr>
            <a:picLocks noChangeAspect="1"/>
          </p:cNvPicPr>
          <p:nvPr/>
        </p:nvPicPr>
        <p:blipFill>
          <a:blip r:embed="rId3"/>
          <a:stretch>
            <a:fillRect/>
          </a:stretch>
        </p:blipFill>
        <p:spPr>
          <a:xfrm>
            <a:off x="7803381" y="3646904"/>
            <a:ext cx="3414056" cy="2530059"/>
          </a:xfrm>
          <a:prstGeom prst="rect">
            <a:avLst/>
          </a:prstGeom>
        </p:spPr>
      </p:pic>
    </p:spTree>
    <p:extLst>
      <p:ext uri="{BB962C8B-B14F-4D97-AF65-F5344CB8AC3E}">
        <p14:creationId xmlns:p14="http://schemas.microsoft.com/office/powerpoint/2010/main" val="264212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human body and bones&#10;&#10;AI-generated content may be incorrect.">
            <a:extLst>
              <a:ext uri="{FF2B5EF4-FFF2-40B4-BE49-F238E27FC236}">
                <a16:creationId xmlns:a16="http://schemas.microsoft.com/office/drawing/2014/main" id="{68E9F023-B765-4C07-865B-B1FDEEFD5F7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77B8426-08E9-4B5B-8170-6D93C78FC984}"/>
              </a:ext>
            </a:extLst>
          </p:cNvPr>
          <p:cNvSpPr>
            <a:spLocks noGrp="1"/>
          </p:cNvSpPr>
          <p:nvPr>
            <p:ph type="title"/>
          </p:nvPr>
        </p:nvSpPr>
        <p:spPr/>
        <p:txBody>
          <a:bodyPr/>
          <a:lstStyle/>
          <a:p>
            <a:endParaRPr lang="es-DO"/>
          </a:p>
        </p:txBody>
      </p:sp>
      <p:sp>
        <p:nvSpPr>
          <p:cNvPr id="3" name="Marcador de contenido 2">
            <a:extLst>
              <a:ext uri="{FF2B5EF4-FFF2-40B4-BE49-F238E27FC236}">
                <a16:creationId xmlns:a16="http://schemas.microsoft.com/office/drawing/2014/main" id="{8E14AD73-CFA1-4F9E-9819-7DEEEFFAFD84}"/>
              </a:ext>
            </a:extLst>
          </p:cNvPr>
          <p:cNvSpPr>
            <a:spLocks noGrp="1"/>
          </p:cNvSpPr>
          <p:nvPr>
            <p:ph idx="1"/>
          </p:nvPr>
        </p:nvSpPr>
        <p:spPr/>
        <p:txBody>
          <a:bodyPr/>
          <a:lstStyle/>
          <a:p>
            <a:r>
              <a:rPr lang="es-ES" dirty="0">
                <a:solidFill>
                  <a:schemeClr val="bg2"/>
                </a:solidFill>
              </a:rPr>
              <a:t>Específicamente, los resultados de este estudio demuestran que la característica fisiológica fundamental de la DM5 es un defecto en la capacidad secretora de insulina, en contraposición a la resistencia a la insulina, como se había sugerido previamente. </a:t>
            </a:r>
          </a:p>
          <a:p>
            <a:r>
              <a:rPr lang="es-ES" dirty="0">
                <a:solidFill>
                  <a:schemeClr val="bg2"/>
                </a:solidFill>
              </a:rPr>
              <a:t>Además, la diabetes tipo 2 se asocia con un aumento de la producción hepática de glucosa y una disminución de la captación periférica de glucosa, ninguna de las cuales es una característica destacada en la DM5, lo que subraya que es improbable que la DM5 sea un subtipo de diabetes tipo 2.</a:t>
            </a:r>
            <a:endParaRPr lang="es-DO" dirty="0">
              <a:solidFill>
                <a:schemeClr val="bg2"/>
              </a:solidFill>
            </a:endParaRPr>
          </a:p>
        </p:txBody>
      </p:sp>
      <p:sp>
        <p:nvSpPr>
          <p:cNvPr id="4" name="Marcador de pie de página 3">
            <a:extLst>
              <a:ext uri="{FF2B5EF4-FFF2-40B4-BE49-F238E27FC236}">
                <a16:creationId xmlns:a16="http://schemas.microsoft.com/office/drawing/2014/main" id="{0B79C5AE-1520-4F5A-BD9F-89BB1F8BB34C}"/>
              </a:ext>
            </a:extLst>
          </p:cNvPr>
          <p:cNvSpPr>
            <a:spLocks noGrp="1"/>
          </p:cNvSpPr>
          <p:nvPr>
            <p:ph type="ftr" sz="quarter" idx="11"/>
          </p:nvPr>
        </p:nvSpPr>
        <p:spPr>
          <a:xfrm>
            <a:off x="1089497" y="6356350"/>
            <a:ext cx="8589523" cy="365125"/>
          </a:xfrm>
        </p:spPr>
        <p:txBody>
          <a:bodyPr/>
          <a:lstStyle/>
          <a:p>
            <a:r>
              <a:rPr lang="es-DO" dirty="0"/>
              <a:t>https://diabetesjournals.org/care/article/45/6/1428/146920/An-Atypical-Form-of-Diabetes-Among-Individuals</a:t>
            </a:r>
          </a:p>
        </p:txBody>
      </p:sp>
    </p:spTree>
    <p:extLst>
      <p:ext uri="{BB962C8B-B14F-4D97-AF65-F5344CB8AC3E}">
        <p14:creationId xmlns:p14="http://schemas.microsoft.com/office/powerpoint/2010/main" val="339511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B7418-CCDC-4C6C-AAD4-CDD233C2B477}"/>
              </a:ext>
            </a:extLst>
          </p:cNvPr>
          <p:cNvSpPr>
            <a:spLocks noGrp="1"/>
          </p:cNvSpPr>
          <p:nvPr>
            <p:ph type="title"/>
          </p:nvPr>
        </p:nvSpPr>
        <p:spPr/>
        <p:txBody>
          <a:bodyPr/>
          <a:lstStyle/>
          <a:p>
            <a:r>
              <a:rPr lang="es-DO" dirty="0"/>
              <a:t>Tratamiento de la DM5 o LD</a:t>
            </a:r>
          </a:p>
        </p:txBody>
      </p:sp>
      <p:pic>
        <p:nvPicPr>
          <p:cNvPr id="5" name="Marcador de contenido 4">
            <a:extLst>
              <a:ext uri="{FF2B5EF4-FFF2-40B4-BE49-F238E27FC236}">
                <a16:creationId xmlns:a16="http://schemas.microsoft.com/office/drawing/2014/main" id="{55F69FD0-098E-4C52-BF0E-19F1173121F6}"/>
              </a:ext>
            </a:extLst>
          </p:cNvPr>
          <p:cNvPicPr>
            <a:picLocks noGrp="1" noChangeAspect="1"/>
          </p:cNvPicPr>
          <p:nvPr>
            <p:ph sz="half" idx="1"/>
          </p:nvPr>
        </p:nvPicPr>
        <p:blipFill>
          <a:blip r:embed="rId2"/>
          <a:stretch>
            <a:fillRect/>
          </a:stretch>
        </p:blipFill>
        <p:spPr>
          <a:xfrm>
            <a:off x="515565" y="1690688"/>
            <a:ext cx="6099243" cy="4159571"/>
          </a:xfrm>
          <a:prstGeom prst="rect">
            <a:avLst/>
          </a:prstGeom>
        </p:spPr>
      </p:pic>
      <p:pic>
        <p:nvPicPr>
          <p:cNvPr id="7" name="Marcador de contenido 6">
            <a:extLst>
              <a:ext uri="{FF2B5EF4-FFF2-40B4-BE49-F238E27FC236}">
                <a16:creationId xmlns:a16="http://schemas.microsoft.com/office/drawing/2014/main" id="{B0A9A625-C661-420B-B9E7-C5211FDE5AB4}"/>
              </a:ext>
            </a:extLst>
          </p:cNvPr>
          <p:cNvPicPr>
            <a:picLocks noGrp="1" noChangeAspect="1"/>
          </p:cNvPicPr>
          <p:nvPr>
            <p:ph sz="half" idx="2"/>
          </p:nvPr>
        </p:nvPicPr>
        <p:blipFill>
          <a:blip r:embed="rId3"/>
          <a:stretch>
            <a:fillRect/>
          </a:stretch>
        </p:blipFill>
        <p:spPr>
          <a:xfrm>
            <a:off x="6614809" y="1690688"/>
            <a:ext cx="5136203" cy="4159571"/>
          </a:xfrm>
          <a:prstGeom prst="rect">
            <a:avLst/>
          </a:prstGeom>
        </p:spPr>
      </p:pic>
      <p:sp>
        <p:nvSpPr>
          <p:cNvPr id="4" name="Marcador de pie de página 3">
            <a:extLst>
              <a:ext uri="{FF2B5EF4-FFF2-40B4-BE49-F238E27FC236}">
                <a16:creationId xmlns:a16="http://schemas.microsoft.com/office/drawing/2014/main" id="{44481E39-9AD2-43BD-9303-CD9370E9B298}"/>
              </a:ext>
            </a:extLst>
          </p:cNvPr>
          <p:cNvSpPr>
            <a:spLocks noGrp="1"/>
          </p:cNvSpPr>
          <p:nvPr>
            <p:ph type="ftr" sz="quarter" idx="11"/>
          </p:nvPr>
        </p:nvSpPr>
        <p:spPr/>
        <p:txBody>
          <a:bodyPr/>
          <a:lstStyle/>
          <a:p>
            <a:r>
              <a:rPr lang="es-DO"/>
              <a:t>https://idf.org/es/news/new-type-5-diabetes-working-group/</a:t>
            </a:r>
          </a:p>
        </p:txBody>
      </p:sp>
    </p:spTree>
    <p:extLst>
      <p:ext uri="{BB962C8B-B14F-4D97-AF65-F5344CB8AC3E}">
        <p14:creationId xmlns:p14="http://schemas.microsoft.com/office/powerpoint/2010/main" val="253477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A blue background with a human body and bones&#10;&#10;AI-generated content may be incorrect.">
            <a:extLst>
              <a:ext uri="{FF2B5EF4-FFF2-40B4-BE49-F238E27FC236}">
                <a16:creationId xmlns:a16="http://schemas.microsoft.com/office/drawing/2014/main" id="{6955B29F-BDD8-48A3-A138-57258F992A7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C2B2B3DD-530B-4B04-9047-AC094E4DB69F}"/>
              </a:ext>
            </a:extLst>
          </p:cNvPr>
          <p:cNvSpPr>
            <a:spLocks noGrp="1"/>
          </p:cNvSpPr>
          <p:nvPr>
            <p:ph type="title"/>
          </p:nvPr>
        </p:nvSpPr>
        <p:spPr/>
        <p:txBody>
          <a:bodyPr/>
          <a:lstStyle/>
          <a:p>
            <a:r>
              <a:rPr lang="es-DO" dirty="0">
                <a:solidFill>
                  <a:schemeClr val="accent3">
                    <a:lumMod val="20000"/>
                    <a:lumOff val="80000"/>
                  </a:schemeClr>
                </a:solidFill>
              </a:rPr>
              <a:t>Lo que debemos saber entonces…</a:t>
            </a:r>
          </a:p>
        </p:txBody>
      </p:sp>
      <p:sp>
        <p:nvSpPr>
          <p:cNvPr id="3" name="Marcador de contenido 2">
            <a:extLst>
              <a:ext uri="{FF2B5EF4-FFF2-40B4-BE49-F238E27FC236}">
                <a16:creationId xmlns:a16="http://schemas.microsoft.com/office/drawing/2014/main" id="{85C693D1-A368-44B3-BC73-DA61C55DA69A}"/>
              </a:ext>
            </a:extLst>
          </p:cNvPr>
          <p:cNvSpPr>
            <a:spLocks noGrp="1"/>
          </p:cNvSpPr>
          <p:nvPr>
            <p:ph idx="1"/>
          </p:nvPr>
        </p:nvSpPr>
        <p:spPr/>
        <p:txBody>
          <a:bodyPr/>
          <a:lstStyle/>
          <a:p>
            <a:pPr marL="0" indent="0">
              <a:buNone/>
            </a:pPr>
            <a:r>
              <a:rPr lang="es-DO" dirty="0">
                <a:solidFill>
                  <a:schemeClr val="bg2"/>
                </a:solidFill>
              </a:rPr>
              <a:t>Hay que seguir haciendo estudios </a:t>
            </a:r>
          </a:p>
          <a:p>
            <a:pPr marL="0" indent="0">
              <a:buNone/>
            </a:pPr>
            <a:r>
              <a:rPr lang="es-DO" dirty="0">
                <a:solidFill>
                  <a:schemeClr val="bg2"/>
                </a:solidFill>
              </a:rPr>
              <a:t>Que se involucren ambos sexos.</a:t>
            </a:r>
          </a:p>
          <a:p>
            <a:pPr marL="0" indent="0">
              <a:buNone/>
            </a:pPr>
            <a:r>
              <a:rPr lang="es-DO" dirty="0">
                <a:solidFill>
                  <a:schemeClr val="bg2"/>
                </a:solidFill>
              </a:rPr>
              <a:t>Podría confundirse fácilmente con la DM1 o la DM2</a:t>
            </a:r>
          </a:p>
          <a:p>
            <a:pPr marL="0" indent="0">
              <a:buNone/>
            </a:pPr>
            <a:r>
              <a:rPr lang="es-DO" dirty="0">
                <a:solidFill>
                  <a:schemeClr val="bg2"/>
                </a:solidFill>
              </a:rPr>
              <a:t>No causa cetosis ni cetonuria</a:t>
            </a:r>
          </a:p>
          <a:p>
            <a:pPr marL="0" indent="0">
              <a:buNone/>
            </a:pPr>
            <a:r>
              <a:rPr lang="es-DO" dirty="0">
                <a:solidFill>
                  <a:schemeClr val="bg2"/>
                </a:solidFill>
              </a:rPr>
              <a:t>El tratamiento lleva Insulina + hipoglicemiantes orales</a:t>
            </a:r>
          </a:p>
          <a:p>
            <a:pPr marL="0" indent="0">
              <a:buNone/>
            </a:pPr>
            <a:r>
              <a:rPr lang="es-DO" dirty="0">
                <a:solidFill>
                  <a:schemeClr val="bg2"/>
                </a:solidFill>
              </a:rPr>
              <a:t>Nos ilustra el enlace profundo entre una nutrición temprana y una enfermedad crónica.</a:t>
            </a:r>
          </a:p>
          <a:p>
            <a:pPr marL="0" indent="0">
              <a:buNone/>
            </a:pPr>
            <a:endParaRPr lang="es-DO" dirty="0"/>
          </a:p>
        </p:txBody>
      </p:sp>
      <p:sp>
        <p:nvSpPr>
          <p:cNvPr id="4" name="Marcador de pie de página 3">
            <a:extLst>
              <a:ext uri="{FF2B5EF4-FFF2-40B4-BE49-F238E27FC236}">
                <a16:creationId xmlns:a16="http://schemas.microsoft.com/office/drawing/2014/main" id="{CE5DE192-9BA0-41FC-A65D-902EC9AC3C66}"/>
              </a:ext>
            </a:extLst>
          </p:cNvPr>
          <p:cNvSpPr>
            <a:spLocks noGrp="1"/>
          </p:cNvSpPr>
          <p:nvPr>
            <p:ph type="ftr" sz="quarter" idx="11"/>
          </p:nvPr>
        </p:nvSpPr>
        <p:spPr/>
        <p:txBody>
          <a:bodyPr/>
          <a:lstStyle/>
          <a:p>
            <a:r>
              <a:rPr lang="es-DO" dirty="0"/>
              <a:t>Dr. Pedro Ivan Peralta Ciriaco</a:t>
            </a:r>
          </a:p>
        </p:txBody>
      </p:sp>
    </p:spTree>
    <p:extLst>
      <p:ext uri="{BB962C8B-B14F-4D97-AF65-F5344CB8AC3E}">
        <p14:creationId xmlns:p14="http://schemas.microsoft.com/office/powerpoint/2010/main" val="392631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C59E0B-568F-4E5D-94A1-31FF6F47BC94}"/>
              </a:ext>
            </a:extLst>
          </p:cNvPr>
          <p:cNvSpPr>
            <a:spLocks noGrp="1"/>
          </p:cNvSpPr>
          <p:nvPr>
            <p:ph type="title"/>
          </p:nvPr>
        </p:nvSpPr>
        <p:spPr/>
        <p:txBody>
          <a:bodyPr/>
          <a:lstStyle/>
          <a:p>
            <a:r>
              <a:rPr lang="es-DO" dirty="0"/>
              <a:t>Muchas gracias por su atención</a:t>
            </a:r>
          </a:p>
        </p:txBody>
      </p:sp>
      <p:sp>
        <p:nvSpPr>
          <p:cNvPr id="4" name="Marcador de pie de página 3">
            <a:extLst>
              <a:ext uri="{FF2B5EF4-FFF2-40B4-BE49-F238E27FC236}">
                <a16:creationId xmlns:a16="http://schemas.microsoft.com/office/drawing/2014/main" id="{C6BB5C41-EFF3-4034-B9D2-FBB4A04528D8}"/>
              </a:ext>
            </a:extLst>
          </p:cNvPr>
          <p:cNvSpPr>
            <a:spLocks noGrp="1"/>
          </p:cNvSpPr>
          <p:nvPr>
            <p:ph type="ftr" sz="quarter" idx="11"/>
          </p:nvPr>
        </p:nvSpPr>
        <p:spPr/>
        <p:txBody>
          <a:bodyPr/>
          <a:lstStyle/>
          <a:p>
            <a:r>
              <a:rPr lang="es-DO" dirty="0"/>
              <a:t>/</a:t>
            </a:r>
          </a:p>
        </p:txBody>
      </p:sp>
      <p:pic>
        <p:nvPicPr>
          <p:cNvPr id="14" name="Marcador de contenido 13">
            <a:extLst>
              <a:ext uri="{FF2B5EF4-FFF2-40B4-BE49-F238E27FC236}">
                <a16:creationId xmlns:a16="http://schemas.microsoft.com/office/drawing/2014/main" id="{4C0D9D5C-762D-4983-8C27-9AE0E4F6A5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681920" y="569071"/>
            <a:ext cx="5583673" cy="6994186"/>
          </a:xfrm>
        </p:spPr>
      </p:pic>
    </p:spTree>
    <p:extLst>
      <p:ext uri="{BB962C8B-B14F-4D97-AF65-F5344CB8AC3E}">
        <p14:creationId xmlns:p14="http://schemas.microsoft.com/office/powerpoint/2010/main" val="3275224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 blue background with a human body and bones&#10;&#10;AI-generated content may be incorrect.">
            <a:extLst>
              <a:ext uri="{FF2B5EF4-FFF2-40B4-BE49-F238E27FC236}">
                <a16:creationId xmlns:a16="http://schemas.microsoft.com/office/drawing/2014/main" id="{08FFBD95-DF41-43EA-8C1F-82DB5B44613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1043469F-0C6A-4B2F-BB8A-85D19AAEB2FD}"/>
              </a:ext>
            </a:extLst>
          </p:cNvPr>
          <p:cNvSpPr>
            <a:spLocks noGrp="1"/>
          </p:cNvSpPr>
          <p:nvPr>
            <p:ph type="title"/>
          </p:nvPr>
        </p:nvSpPr>
        <p:spPr/>
        <p:txBody>
          <a:bodyPr/>
          <a:lstStyle/>
          <a:p>
            <a:r>
              <a:rPr lang="es-DO" dirty="0">
                <a:solidFill>
                  <a:schemeClr val="bg2"/>
                </a:solidFill>
              </a:rPr>
              <a:t>Diabetes Mellitus tipo 5</a:t>
            </a:r>
          </a:p>
        </p:txBody>
      </p:sp>
      <p:sp>
        <p:nvSpPr>
          <p:cNvPr id="3" name="Marcador de contenido 2">
            <a:extLst>
              <a:ext uri="{FF2B5EF4-FFF2-40B4-BE49-F238E27FC236}">
                <a16:creationId xmlns:a16="http://schemas.microsoft.com/office/drawing/2014/main" id="{26617CC4-DDFF-442F-8FEB-3CCAED1109BF}"/>
              </a:ext>
            </a:extLst>
          </p:cNvPr>
          <p:cNvSpPr>
            <a:spLocks noGrp="1"/>
          </p:cNvSpPr>
          <p:nvPr>
            <p:ph idx="1"/>
          </p:nvPr>
        </p:nvSpPr>
        <p:spPr/>
        <p:txBody>
          <a:bodyPr/>
          <a:lstStyle/>
          <a:p>
            <a:r>
              <a:rPr lang="es-DO" dirty="0">
                <a:solidFill>
                  <a:schemeClr val="bg2"/>
                </a:solidFill>
              </a:rPr>
              <a:t>DM5 es la relacionada a la malnutrición.</a:t>
            </a:r>
          </a:p>
          <a:p>
            <a:r>
              <a:rPr lang="es-DO" dirty="0">
                <a:solidFill>
                  <a:schemeClr val="bg2"/>
                </a:solidFill>
              </a:rPr>
              <a:t>Oficialmente aceptada en el Congreso Mundial de Diabetes por la International Diabetes </a:t>
            </a:r>
            <a:r>
              <a:rPr lang="es-DO" dirty="0" err="1">
                <a:solidFill>
                  <a:schemeClr val="bg2"/>
                </a:solidFill>
              </a:rPr>
              <a:t>Federation</a:t>
            </a:r>
            <a:r>
              <a:rPr lang="es-DO" dirty="0">
                <a:solidFill>
                  <a:schemeClr val="bg2"/>
                </a:solidFill>
              </a:rPr>
              <a:t> (IDF) el 8 de Abril del 2025 en Bangkok, Tailandia.</a:t>
            </a:r>
          </a:p>
          <a:p>
            <a:r>
              <a:rPr lang="es-DO" dirty="0">
                <a:solidFill>
                  <a:schemeClr val="bg2"/>
                </a:solidFill>
              </a:rPr>
              <a:t>La clasificación de la ADA define a la DM1 y DM2, seguidas de otros tipos específicos como genéticas, enfermedades del páncreas exocrino como la fibrosis quística, o la diabetes inducida por drogas.</a:t>
            </a:r>
          </a:p>
          <a:p>
            <a:r>
              <a:rPr lang="es-DO" dirty="0">
                <a:solidFill>
                  <a:schemeClr val="bg2"/>
                </a:solidFill>
              </a:rPr>
              <a:t>La Diabetes Gestacional se enlista de manera separada.</a:t>
            </a:r>
          </a:p>
        </p:txBody>
      </p:sp>
      <p:sp>
        <p:nvSpPr>
          <p:cNvPr id="4" name="Marcador de pie de página 3">
            <a:extLst>
              <a:ext uri="{FF2B5EF4-FFF2-40B4-BE49-F238E27FC236}">
                <a16:creationId xmlns:a16="http://schemas.microsoft.com/office/drawing/2014/main" id="{EAFBC766-DF8A-434D-8B39-771048A49501}"/>
              </a:ext>
            </a:extLst>
          </p:cNvPr>
          <p:cNvSpPr>
            <a:spLocks noGrp="1"/>
          </p:cNvSpPr>
          <p:nvPr>
            <p:ph type="ftr" sz="quarter" idx="11"/>
          </p:nvPr>
        </p:nvSpPr>
        <p:spPr/>
        <p:txBody>
          <a:bodyPr/>
          <a:lstStyle/>
          <a:p>
            <a:r>
              <a:rPr lang="es-DO"/>
              <a:t>https://idf.org/es/news/new-type-5-diabetes-working-group/</a:t>
            </a:r>
          </a:p>
        </p:txBody>
      </p:sp>
    </p:spTree>
    <p:extLst>
      <p:ext uri="{BB962C8B-B14F-4D97-AF65-F5344CB8AC3E}">
        <p14:creationId xmlns:p14="http://schemas.microsoft.com/office/powerpoint/2010/main" val="1898169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blue background with a human body and bones&#10;&#10;AI-generated content may be incorrect.">
            <a:extLst>
              <a:ext uri="{FF2B5EF4-FFF2-40B4-BE49-F238E27FC236}">
                <a16:creationId xmlns:a16="http://schemas.microsoft.com/office/drawing/2014/main" id="{4773B3C2-4610-4093-BBFF-19825DAFFD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857B764B-A092-431F-879E-68B18B6DEAC7}"/>
              </a:ext>
            </a:extLst>
          </p:cNvPr>
          <p:cNvSpPr>
            <a:spLocks noGrp="1"/>
          </p:cNvSpPr>
          <p:nvPr>
            <p:ph type="title"/>
          </p:nvPr>
        </p:nvSpPr>
        <p:spPr/>
        <p:txBody>
          <a:bodyPr/>
          <a:lstStyle/>
          <a:p>
            <a:endParaRPr lang="es-DO"/>
          </a:p>
        </p:txBody>
      </p:sp>
      <p:pic>
        <p:nvPicPr>
          <p:cNvPr id="5" name="Marcador de contenido 4">
            <a:extLst>
              <a:ext uri="{FF2B5EF4-FFF2-40B4-BE49-F238E27FC236}">
                <a16:creationId xmlns:a16="http://schemas.microsoft.com/office/drawing/2014/main" id="{09ED9A02-2E52-47EB-8847-5332CA4FBDAE}"/>
              </a:ext>
            </a:extLst>
          </p:cNvPr>
          <p:cNvPicPr>
            <a:picLocks noGrp="1" noChangeAspect="1"/>
          </p:cNvPicPr>
          <p:nvPr>
            <p:ph idx="1"/>
          </p:nvPr>
        </p:nvPicPr>
        <p:blipFill>
          <a:blip r:embed="rId3"/>
          <a:stretch>
            <a:fillRect/>
          </a:stretch>
        </p:blipFill>
        <p:spPr>
          <a:xfrm>
            <a:off x="2286000" y="836579"/>
            <a:ext cx="7315199" cy="5398851"/>
          </a:xfrm>
          <a:prstGeom prst="rect">
            <a:avLst/>
          </a:prstGeom>
        </p:spPr>
      </p:pic>
      <p:sp>
        <p:nvSpPr>
          <p:cNvPr id="4" name="Marcador de pie de página 3">
            <a:extLst>
              <a:ext uri="{FF2B5EF4-FFF2-40B4-BE49-F238E27FC236}">
                <a16:creationId xmlns:a16="http://schemas.microsoft.com/office/drawing/2014/main" id="{210BC478-4276-49E6-B521-83CF402AABC8}"/>
              </a:ext>
            </a:extLst>
          </p:cNvPr>
          <p:cNvSpPr>
            <a:spLocks noGrp="1"/>
          </p:cNvSpPr>
          <p:nvPr>
            <p:ph type="ftr" sz="quarter" idx="11"/>
          </p:nvPr>
        </p:nvSpPr>
        <p:spPr/>
        <p:txBody>
          <a:bodyPr/>
          <a:lstStyle/>
          <a:p>
            <a:endParaRPr lang="es-DO" dirty="0"/>
          </a:p>
        </p:txBody>
      </p:sp>
    </p:spTree>
    <p:extLst>
      <p:ext uri="{BB962C8B-B14F-4D97-AF65-F5344CB8AC3E}">
        <p14:creationId xmlns:p14="http://schemas.microsoft.com/office/powerpoint/2010/main" val="88867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blue background with a human body and bones&#10;&#10;AI-generated content may be incorrect.">
            <a:extLst>
              <a:ext uri="{FF2B5EF4-FFF2-40B4-BE49-F238E27FC236}">
                <a16:creationId xmlns:a16="http://schemas.microsoft.com/office/drawing/2014/main" id="{4263F540-0BC7-461D-815E-3AF07C97A9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3FBEAFE-CD35-437B-B912-334A6AA67D95}"/>
              </a:ext>
            </a:extLst>
          </p:cNvPr>
          <p:cNvSpPr>
            <a:spLocks noGrp="1"/>
          </p:cNvSpPr>
          <p:nvPr>
            <p:ph type="title"/>
          </p:nvPr>
        </p:nvSpPr>
        <p:spPr/>
        <p:txBody>
          <a:bodyPr/>
          <a:lstStyle/>
          <a:p>
            <a:r>
              <a:rPr lang="es-DO" dirty="0">
                <a:solidFill>
                  <a:schemeClr val="bg2"/>
                </a:solidFill>
              </a:rPr>
              <a:t>DM5</a:t>
            </a:r>
          </a:p>
        </p:txBody>
      </p:sp>
      <p:sp>
        <p:nvSpPr>
          <p:cNvPr id="3" name="Marcador de contenido 2">
            <a:extLst>
              <a:ext uri="{FF2B5EF4-FFF2-40B4-BE49-F238E27FC236}">
                <a16:creationId xmlns:a16="http://schemas.microsoft.com/office/drawing/2014/main" id="{6E9A5882-FB90-41AC-9402-33406775639F}"/>
              </a:ext>
            </a:extLst>
          </p:cNvPr>
          <p:cNvSpPr>
            <a:spLocks noGrp="1"/>
          </p:cNvSpPr>
          <p:nvPr>
            <p:ph idx="1"/>
          </p:nvPr>
        </p:nvSpPr>
        <p:spPr/>
        <p:txBody>
          <a:bodyPr>
            <a:normAutofit/>
          </a:bodyPr>
          <a:lstStyle/>
          <a:p>
            <a:r>
              <a:rPr lang="es-DO" dirty="0">
                <a:solidFill>
                  <a:schemeClr val="bg2"/>
                </a:solidFill>
              </a:rPr>
              <a:t>Descrita por 1ra vez en 1955 en Jamaica.</a:t>
            </a:r>
          </a:p>
          <a:p>
            <a:r>
              <a:rPr lang="es-DO" dirty="0">
                <a:solidFill>
                  <a:schemeClr val="bg2"/>
                </a:solidFill>
              </a:rPr>
              <a:t>Se ve mas frecuente en hombres jóvenes de países de bajos-medianos recursos, que tienen un IMC menor de 19.</a:t>
            </a:r>
          </a:p>
          <a:p>
            <a:r>
              <a:rPr lang="es-ES" dirty="0">
                <a:solidFill>
                  <a:schemeClr val="bg2"/>
                </a:solidFill>
              </a:rPr>
              <a:t>Se calcula que la diabetes de tipo 5 afecta a entre 20 y 25 millones de personas en todo el mundo, principalmente en regiones como Asia y África. </a:t>
            </a:r>
          </a:p>
          <a:p>
            <a:r>
              <a:rPr lang="es-DO" dirty="0">
                <a:solidFill>
                  <a:schemeClr val="bg2"/>
                </a:solidFill>
              </a:rPr>
              <a:t>Se confunde con la DM1 pero aquí no se desarrolla la cetosis o cetonuria independientemente de la hiperglicemia y los altos requerimientos de insulina.</a:t>
            </a:r>
          </a:p>
          <a:p>
            <a:endParaRPr lang="es-DO" dirty="0"/>
          </a:p>
        </p:txBody>
      </p:sp>
      <p:sp>
        <p:nvSpPr>
          <p:cNvPr id="4" name="Marcador de pie de página 3">
            <a:extLst>
              <a:ext uri="{FF2B5EF4-FFF2-40B4-BE49-F238E27FC236}">
                <a16:creationId xmlns:a16="http://schemas.microsoft.com/office/drawing/2014/main" id="{BE3CFC30-2052-4319-AF49-28B078B6EA34}"/>
              </a:ext>
            </a:extLst>
          </p:cNvPr>
          <p:cNvSpPr>
            <a:spLocks noGrp="1"/>
          </p:cNvSpPr>
          <p:nvPr>
            <p:ph type="ftr" sz="quarter" idx="11"/>
          </p:nvPr>
        </p:nvSpPr>
        <p:spPr/>
        <p:txBody>
          <a:bodyPr/>
          <a:lstStyle/>
          <a:p>
            <a:r>
              <a:rPr lang="es-DO"/>
              <a:t>https://idf.org/es/news/new-type-5-diabetes-working-group/</a:t>
            </a:r>
          </a:p>
        </p:txBody>
      </p:sp>
      <p:pic>
        <p:nvPicPr>
          <p:cNvPr id="5" name="Imagen 4">
            <a:extLst>
              <a:ext uri="{FF2B5EF4-FFF2-40B4-BE49-F238E27FC236}">
                <a16:creationId xmlns:a16="http://schemas.microsoft.com/office/drawing/2014/main" id="{7AF0F2F8-22CF-42E4-A401-4C9FDC76CEE4}"/>
              </a:ext>
            </a:extLst>
          </p:cNvPr>
          <p:cNvPicPr>
            <a:picLocks noChangeAspect="1"/>
          </p:cNvPicPr>
          <p:nvPr/>
        </p:nvPicPr>
        <p:blipFill>
          <a:blip r:embed="rId3"/>
          <a:stretch>
            <a:fillRect/>
          </a:stretch>
        </p:blipFill>
        <p:spPr>
          <a:xfrm>
            <a:off x="7344383" y="0"/>
            <a:ext cx="4847617" cy="2247089"/>
          </a:xfrm>
          <a:prstGeom prst="rect">
            <a:avLst/>
          </a:prstGeom>
        </p:spPr>
      </p:pic>
    </p:spTree>
    <p:extLst>
      <p:ext uri="{BB962C8B-B14F-4D97-AF65-F5344CB8AC3E}">
        <p14:creationId xmlns:p14="http://schemas.microsoft.com/office/powerpoint/2010/main" val="4022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blue background with a human body and bones&#10;&#10;AI-generated content may be incorrect.">
            <a:extLst>
              <a:ext uri="{FF2B5EF4-FFF2-40B4-BE49-F238E27FC236}">
                <a16:creationId xmlns:a16="http://schemas.microsoft.com/office/drawing/2014/main" id="{B2106D4D-B3E7-4C26-BCA5-72CB594A81A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CD49A47-37F8-4299-9369-919DAF14088D}"/>
              </a:ext>
            </a:extLst>
          </p:cNvPr>
          <p:cNvSpPr>
            <a:spLocks noGrp="1"/>
          </p:cNvSpPr>
          <p:nvPr>
            <p:ph type="title"/>
          </p:nvPr>
        </p:nvSpPr>
        <p:spPr/>
        <p:txBody>
          <a:bodyPr/>
          <a:lstStyle/>
          <a:p>
            <a:r>
              <a:rPr lang="es-DO" dirty="0">
                <a:solidFill>
                  <a:schemeClr val="bg2"/>
                </a:solidFill>
              </a:rPr>
              <a:t>Diferencias entre DM tipo 1 y tipo 2</a:t>
            </a:r>
          </a:p>
        </p:txBody>
      </p:sp>
      <p:sp>
        <p:nvSpPr>
          <p:cNvPr id="3" name="Marcador de contenido 2">
            <a:extLst>
              <a:ext uri="{FF2B5EF4-FFF2-40B4-BE49-F238E27FC236}">
                <a16:creationId xmlns:a16="http://schemas.microsoft.com/office/drawing/2014/main" id="{5E517C68-CEB7-4957-AD99-4174E0520554}"/>
              </a:ext>
            </a:extLst>
          </p:cNvPr>
          <p:cNvSpPr>
            <a:spLocks noGrp="1"/>
          </p:cNvSpPr>
          <p:nvPr>
            <p:ph idx="1"/>
          </p:nvPr>
        </p:nvSpPr>
        <p:spPr/>
        <p:txBody>
          <a:bodyPr>
            <a:normAutofit fontScale="92500" lnSpcReduction="10000"/>
          </a:bodyPr>
          <a:lstStyle/>
          <a:p>
            <a:r>
              <a:rPr lang="es-ES" dirty="0">
                <a:solidFill>
                  <a:schemeClr val="bg2"/>
                </a:solidFill>
              </a:rPr>
              <a:t>El concepto de diabetes de tipo 5 hace referencia a la diabetes grave por déficit de insulina, caracterizada por déficit acentuado de insulina y un control metabólico deficiente. </a:t>
            </a:r>
          </a:p>
          <a:p>
            <a:r>
              <a:rPr lang="es-ES" dirty="0">
                <a:solidFill>
                  <a:schemeClr val="bg2"/>
                </a:solidFill>
              </a:rPr>
              <a:t>A diferencia de la diabetes de tipo 2, la diabetes de tipo 5, está causada principalmente por la desnutrición crónica, especialmente durante la infancia o la adolescencia. </a:t>
            </a:r>
          </a:p>
          <a:p>
            <a:r>
              <a:rPr lang="es-ES" dirty="0">
                <a:solidFill>
                  <a:schemeClr val="bg2"/>
                </a:solidFill>
              </a:rPr>
              <a:t>La diabetes de tipo 1 es el resultado de la destrucción autoinmune de las células productoras de insulina. La diabetes de tipo 2 se caracteriza por la incapacidad del organismo para utilizar la insulina que produce.</a:t>
            </a:r>
          </a:p>
          <a:p>
            <a:r>
              <a:rPr lang="es-ES" dirty="0">
                <a:solidFill>
                  <a:schemeClr val="bg2"/>
                </a:solidFill>
              </a:rPr>
              <a:t> La diabetes de tipo 5 es distinta. Se cree que tiene su origen en un desarrollo pancreático deficiente debido a deficiencias nutricionales a largo plazo.</a:t>
            </a:r>
            <a:endParaRPr lang="es-DO" dirty="0">
              <a:solidFill>
                <a:schemeClr val="bg2"/>
              </a:solidFill>
            </a:endParaRPr>
          </a:p>
        </p:txBody>
      </p:sp>
      <p:sp>
        <p:nvSpPr>
          <p:cNvPr id="4" name="Marcador de pie de página 3">
            <a:extLst>
              <a:ext uri="{FF2B5EF4-FFF2-40B4-BE49-F238E27FC236}">
                <a16:creationId xmlns:a16="http://schemas.microsoft.com/office/drawing/2014/main" id="{0E9D3D79-A2E9-4DB0-AF53-68488A884C19}"/>
              </a:ext>
            </a:extLst>
          </p:cNvPr>
          <p:cNvSpPr>
            <a:spLocks noGrp="1"/>
          </p:cNvSpPr>
          <p:nvPr>
            <p:ph type="ftr" sz="quarter" idx="11"/>
          </p:nvPr>
        </p:nvSpPr>
        <p:spPr/>
        <p:txBody>
          <a:bodyPr/>
          <a:lstStyle/>
          <a:p>
            <a:r>
              <a:rPr lang="es-DO"/>
              <a:t>https://idf.org/es/news/new-type-5-diabetes-working-group/</a:t>
            </a:r>
          </a:p>
        </p:txBody>
      </p:sp>
      <p:pic>
        <p:nvPicPr>
          <p:cNvPr id="5" name="Imagen 4">
            <a:extLst>
              <a:ext uri="{FF2B5EF4-FFF2-40B4-BE49-F238E27FC236}">
                <a16:creationId xmlns:a16="http://schemas.microsoft.com/office/drawing/2014/main" id="{F0D41948-9CAB-440C-984A-6019287D1000}"/>
              </a:ext>
            </a:extLst>
          </p:cNvPr>
          <p:cNvPicPr>
            <a:picLocks noChangeAspect="1"/>
          </p:cNvPicPr>
          <p:nvPr/>
        </p:nvPicPr>
        <p:blipFill>
          <a:blip r:embed="rId3"/>
          <a:stretch>
            <a:fillRect/>
          </a:stretch>
        </p:blipFill>
        <p:spPr>
          <a:xfrm>
            <a:off x="7336913" y="1318436"/>
            <a:ext cx="4549534" cy="3398815"/>
          </a:xfrm>
          <a:prstGeom prst="rect">
            <a:avLst/>
          </a:prstGeom>
        </p:spPr>
      </p:pic>
      <p:pic>
        <p:nvPicPr>
          <p:cNvPr id="7" name="Imagen 6">
            <a:extLst>
              <a:ext uri="{FF2B5EF4-FFF2-40B4-BE49-F238E27FC236}">
                <a16:creationId xmlns:a16="http://schemas.microsoft.com/office/drawing/2014/main" id="{CB80754D-1905-4D20-860C-3EF72C6F1AFD}"/>
              </a:ext>
            </a:extLst>
          </p:cNvPr>
          <p:cNvPicPr>
            <a:picLocks noChangeAspect="1"/>
          </p:cNvPicPr>
          <p:nvPr/>
        </p:nvPicPr>
        <p:blipFill>
          <a:blip r:embed="rId4"/>
          <a:stretch>
            <a:fillRect/>
          </a:stretch>
        </p:blipFill>
        <p:spPr>
          <a:xfrm>
            <a:off x="424248" y="1318436"/>
            <a:ext cx="6607113" cy="3798313"/>
          </a:xfrm>
          <a:prstGeom prst="rect">
            <a:avLst/>
          </a:prstGeom>
        </p:spPr>
      </p:pic>
    </p:spTree>
    <p:extLst>
      <p:ext uri="{BB962C8B-B14F-4D97-AF65-F5344CB8AC3E}">
        <p14:creationId xmlns:p14="http://schemas.microsoft.com/office/powerpoint/2010/main" val="300380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A blue background with a human body and bones&#10;&#10;AI-generated content may be incorrect.">
            <a:extLst>
              <a:ext uri="{FF2B5EF4-FFF2-40B4-BE49-F238E27FC236}">
                <a16:creationId xmlns:a16="http://schemas.microsoft.com/office/drawing/2014/main" id="{9AFC4F5B-3726-4CEE-B16C-BC3BD47F143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6DC0E238-EB08-4C71-A962-05DDA5789AE0}"/>
              </a:ext>
            </a:extLst>
          </p:cNvPr>
          <p:cNvSpPr>
            <a:spLocks noGrp="1"/>
          </p:cNvSpPr>
          <p:nvPr>
            <p:ph type="title"/>
          </p:nvPr>
        </p:nvSpPr>
        <p:spPr/>
        <p:txBody>
          <a:bodyPr/>
          <a:lstStyle/>
          <a:p>
            <a:endParaRPr lang="es-DO"/>
          </a:p>
        </p:txBody>
      </p:sp>
      <p:pic>
        <p:nvPicPr>
          <p:cNvPr id="5" name="Marcador de contenido 4">
            <a:extLst>
              <a:ext uri="{FF2B5EF4-FFF2-40B4-BE49-F238E27FC236}">
                <a16:creationId xmlns:a16="http://schemas.microsoft.com/office/drawing/2014/main" id="{74470FE4-C3EF-4ED6-9493-90C34393E028}"/>
              </a:ext>
            </a:extLst>
          </p:cNvPr>
          <p:cNvPicPr>
            <a:picLocks noGrp="1" noChangeAspect="1"/>
          </p:cNvPicPr>
          <p:nvPr>
            <p:ph idx="1"/>
          </p:nvPr>
        </p:nvPicPr>
        <p:blipFill>
          <a:blip r:embed="rId3"/>
          <a:stretch>
            <a:fillRect/>
          </a:stretch>
        </p:blipFill>
        <p:spPr>
          <a:xfrm>
            <a:off x="804153" y="734776"/>
            <a:ext cx="10585315" cy="4935492"/>
          </a:xfrm>
          <a:prstGeom prst="rect">
            <a:avLst/>
          </a:prstGeom>
        </p:spPr>
      </p:pic>
      <p:sp>
        <p:nvSpPr>
          <p:cNvPr id="4" name="Marcador de pie de página 3">
            <a:extLst>
              <a:ext uri="{FF2B5EF4-FFF2-40B4-BE49-F238E27FC236}">
                <a16:creationId xmlns:a16="http://schemas.microsoft.com/office/drawing/2014/main" id="{B294A92C-1E68-40AB-8FAE-644B116DEB8D}"/>
              </a:ext>
            </a:extLst>
          </p:cNvPr>
          <p:cNvSpPr>
            <a:spLocks noGrp="1"/>
          </p:cNvSpPr>
          <p:nvPr>
            <p:ph type="ftr" sz="quarter" idx="11"/>
          </p:nvPr>
        </p:nvSpPr>
        <p:spPr>
          <a:xfrm>
            <a:off x="1118681" y="6356350"/>
            <a:ext cx="8745166" cy="365125"/>
          </a:xfrm>
        </p:spPr>
        <p:txBody>
          <a:bodyPr/>
          <a:lstStyle/>
          <a:p>
            <a:r>
              <a:rPr lang="es-DO" dirty="0"/>
              <a:t>https://diabetesjournals.org/care/article/45/6/1428/146920/An-Atypical-Form-of-Diabetes-Among-Individuals</a:t>
            </a:r>
          </a:p>
        </p:txBody>
      </p:sp>
    </p:spTree>
    <p:extLst>
      <p:ext uri="{BB962C8B-B14F-4D97-AF65-F5344CB8AC3E}">
        <p14:creationId xmlns:p14="http://schemas.microsoft.com/office/powerpoint/2010/main" val="51599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53662-17B4-49F6-9F5E-BDC2FD1C1FF2}"/>
              </a:ext>
            </a:extLst>
          </p:cNvPr>
          <p:cNvSpPr>
            <a:spLocks noGrp="1"/>
          </p:cNvSpPr>
          <p:nvPr>
            <p:ph type="title"/>
          </p:nvPr>
        </p:nvSpPr>
        <p:spPr/>
        <p:txBody>
          <a:bodyPr/>
          <a:lstStyle/>
          <a:p>
            <a:endParaRPr lang="es-DO"/>
          </a:p>
        </p:txBody>
      </p:sp>
      <p:pic>
        <p:nvPicPr>
          <p:cNvPr id="5" name="Marcador de contenido 4">
            <a:extLst>
              <a:ext uri="{FF2B5EF4-FFF2-40B4-BE49-F238E27FC236}">
                <a16:creationId xmlns:a16="http://schemas.microsoft.com/office/drawing/2014/main" id="{10CEFFDA-C8DF-4CDC-AF9D-A1E8C8CBD41D}"/>
              </a:ext>
            </a:extLst>
          </p:cNvPr>
          <p:cNvPicPr>
            <a:picLocks noGrp="1" noChangeAspect="1"/>
          </p:cNvPicPr>
          <p:nvPr>
            <p:ph idx="1"/>
          </p:nvPr>
        </p:nvPicPr>
        <p:blipFill>
          <a:blip r:embed="rId2"/>
          <a:stretch>
            <a:fillRect/>
          </a:stretch>
        </p:blipFill>
        <p:spPr>
          <a:xfrm>
            <a:off x="136187" y="233464"/>
            <a:ext cx="12055813" cy="5943499"/>
          </a:xfrm>
          <a:prstGeom prst="rect">
            <a:avLst/>
          </a:prstGeom>
        </p:spPr>
      </p:pic>
      <p:sp>
        <p:nvSpPr>
          <p:cNvPr id="4" name="Marcador de pie de página 3">
            <a:extLst>
              <a:ext uri="{FF2B5EF4-FFF2-40B4-BE49-F238E27FC236}">
                <a16:creationId xmlns:a16="http://schemas.microsoft.com/office/drawing/2014/main" id="{3CAB6E8B-7130-4613-A6ED-C515C87307F0}"/>
              </a:ext>
            </a:extLst>
          </p:cNvPr>
          <p:cNvSpPr>
            <a:spLocks noGrp="1"/>
          </p:cNvSpPr>
          <p:nvPr>
            <p:ph type="ftr" sz="quarter" idx="11"/>
          </p:nvPr>
        </p:nvSpPr>
        <p:spPr>
          <a:xfrm>
            <a:off x="1935804" y="6356350"/>
            <a:ext cx="7830766" cy="365125"/>
          </a:xfrm>
        </p:spPr>
        <p:txBody>
          <a:bodyPr/>
          <a:lstStyle/>
          <a:p>
            <a:r>
              <a:rPr lang="es-DO" dirty="0"/>
              <a:t>https://diabetesjournals.org/care/article/45/6/1428/146920/An-Atypical-Form-of-Diabetes-Among-Individuals</a:t>
            </a:r>
          </a:p>
        </p:txBody>
      </p:sp>
    </p:spTree>
    <p:extLst>
      <p:ext uri="{BB962C8B-B14F-4D97-AF65-F5344CB8AC3E}">
        <p14:creationId xmlns:p14="http://schemas.microsoft.com/office/powerpoint/2010/main" val="426796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B999B2-EE65-414E-B4E3-BC7893F62745}"/>
              </a:ext>
            </a:extLst>
          </p:cNvPr>
          <p:cNvSpPr>
            <a:spLocks noGrp="1"/>
          </p:cNvSpPr>
          <p:nvPr>
            <p:ph type="title"/>
          </p:nvPr>
        </p:nvSpPr>
        <p:spPr/>
        <p:txBody>
          <a:bodyPr/>
          <a:lstStyle/>
          <a:p>
            <a:endParaRPr lang="es-DO"/>
          </a:p>
        </p:txBody>
      </p:sp>
      <p:pic>
        <p:nvPicPr>
          <p:cNvPr id="5" name="Marcador de contenido 4">
            <a:extLst>
              <a:ext uri="{FF2B5EF4-FFF2-40B4-BE49-F238E27FC236}">
                <a16:creationId xmlns:a16="http://schemas.microsoft.com/office/drawing/2014/main" id="{51E16E49-1628-4852-A3EA-A01C38BF0CA6}"/>
              </a:ext>
            </a:extLst>
          </p:cNvPr>
          <p:cNvPicPr>
            <a:picLocks noGrp="1" noChangeAspect="1"/>
          </p:cNvPicPr>
          <p:nvPr>
            <p:ph idx="1"/>
          </p:nvPr>
        </p:nvPicPr>
        <p:blipFill>
          <a:blip r:embed="rId2"/>
          <a:stretch>
            <a:fillRect/>
          </a:stretch>
        </p:blipFill>
        <p:spPr>
          <a:xfrm>
            <a:off x="838200" y="778213"/>
            <a:ext cx="10515600" cy="5398750"/>
          </a:xfrm>
          <a:prstGeom prst="rect">
            <a:avLst/>
          </a:prstGeom>
        </p:spPr>
      </p:pic>
      <p:sp>
        <p:nvSpPr>
          <p:cNvPr id="4" name="Marcador de pie de página 3">
            <a:extLst>
              <a:ext uri="{FF2B5EF4-FFF2-40B4-BE49-F238E27FC236}">
                <a16:creationId xmlns:a16="http://schemas.microsoft.com/office/drawing/2014/main" id="{0B9D2161-D385-403F-A5F8-ACE978382814}"/>
              </a:ext>
            </a:extLst>
          </p:cNvPr>
          <p:cNvSpPr>
            <a:spLocks noGrp="1"/>
          </p:cNvSpPr>
          <p:nvPr>
            <p:ph type="ftr" sz="quarter" idx="11"/>
          </p:nvPr>
        </p:nvSpPr>
        <p:spPr/>
        <p:txBody>
          <a:bodyPr/>
          <a:lstStyle/>
          <a:p>
            <a:r>
              <a:rPr lang="es-DO"/>
              <a:t>https://idf.org/es/news/new-type-5-diabetes-working-group/</a:t>
            </a:r>
          </a:p>
        </p:txBody>
      </p:sp>
    </p:spTree>
    <p:extLst>
      <p:ext uri="{BB962C8B-B14F-4D97-AF65-F5344CB8AC3E}">
        <p14:creationId xmlns:p14="http://schemas.microsoft.com/office/powerpoint/2010/main" val="290095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a human body and bones&#10;&#10;AI-generated content may be incorrect.">
            <a:extLst>
              <a:ext uri="{FF2B5EF4-FFF2-40B4-BE49-F238E27FC236}">
                <a16:creationId xmlns:a16="http://schemas.microsoft.com/office/drawing/2014/main" id="{3DBBBEAA-C6FC-4565-9AD0-BAE33647ECB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412D0BBF-5DFB-42EC-A938-BB06B4B97310}"/>
              </a:ext>
            </a:extLst>
          </p:cNvPr>
          <p:cNvSpPr>
            <a:spLocks noGrp="1"/>
          </p:cNvSpPr>
          <p:nvPr>
            <p:ph type="title"/>
          </p:nvPr>
        </p:nvSpPr>
        <p:spPr/>
        <p:txBody>
          <a:bodyPr>
            <a:normAutofit/>
          </a:bodyPr>
          <a:lstStyle/>
          <a:p>
            <a:r>
              <a:rPr lang="es-DO" dirty="0" err="1">
                <a:solidFill>
                  <a:schemeClr val="bg2"/>
                </a:solidFill>
              </a:rPr>
              <a:t>State</a:t>
            </a:r>
            <a:r>
              <a:rPr lang="es-DO" dirty="0">
                <a:solidFill>
                  <a:schemeClr val="bg2"/>
                </a:solidFill>
              </a:rPr>
              <a:t> </a:t>
            </a:r>
            <a:r>
              <a:rPr lang="es-DO" dirty="0" err="1">
                <a:solidFill>
                  <a:schemeClr val="bg2"/>
                </a:solidFill>
              </a:rPr>
              <a:t>of</a:t>
            </a:r>
            <a:r>
              <a:rPr lang="es-DO" dirty="0">
                <a:solidFill>
                  <a:schemeClr val="bg2"/>
                </a:solidFill>
              </a:rPr>
              <a:t> Art </a:t>
            </a:r>
            <a:r>
              <a:rPr lang="es-DO" dirty="0" err="1">
                <a:solidFill>
                  <a:schemeClr val="bg2"/>
                </a:solidFill>
              </a:rPr>
              <a:t>methodologies</a:t>
            </a:r>
            <a:endParaRPr lang="es-DO" dirty="0">
              <a:solidFill>
                <a:schemeClr val="bg2"/>
              </a:solidFill>
            </a:endParaRPr>
          </a:p>
        </p:txBody>
      </p:sp>
      <p:sp>
        <p:nvSpPr>
          <p:cNvPr id="3" name="Marcador de contenido 2">
            <a:extLst>
              <a:ext uri="{FF2B5EF4-FFF2-40B4-BE49-F238E27FC236}">
                <a16:creationId xmlns:a16="http://schemas.microsoft.com/office/drawing/2014/main" id="{C09916B4-3549-42A9-A038-4F254D0E6C68}"/>
              </a:ext>
            </a:extLst>
          </p:cNvPr>
          <p:cNvSpPr>
            <a:spLocks noGrp="1"/>
          </p:cNvSpPr>
          <p:nvPr>
            <p:ph idx="1"/>
          </p:nvPr>
        </p:nvSpPr>
        <p:spPr/>
        <p:txBody>
          <a:bodyPr/>
          <a:lstStyle/>
          <a:p>
            <a:r>
              <a:rPr lang="es-ES" dirty="0">
                <a:solidFill>
                  <a:schemeClr val="bg2"/>
                </a:solidFill>
              </a:rPr>
              <a:t>Las metodologías de vanguardia utilizadas en este estudio adelantan informes previos que sugieren una capacidad secretora de insulina reducida y resistencia a la cetosis en sujetos con DM5. </a:t>
            </a:r>
          </a:p>
          <a:p>
            <a:r>
              <a:rPr lang="es-ES" dirty="0">
                <a:solidFill>
                  <a:schemeClr val="bg2"/>
                </a:solidFill>
              </a:rPr>
              <a:t>Los sujetos con DM5 en el estudio actual tuvieron un nivel medio basal y máximo </a:t>
            </a:r>
            <a:r>
              <a:rPr lang="es-ES" dirty="0" err="1">
                <a:solidFill>
                  <a:schemeClr val="bg2"/>
                </a:solidFill>
              </a:rPr>
              <a:t>posglucosa</a:t>
            </a:r>
            <a:r>
              <a:rPr lang="es-ES" dirty="0">
                <a:solidFill>
                  <a:schemeClr val="bg2"/>
                </a:solidFill>
              </a:rPr>
              <a:t> de insulina y péptido C más alto y ausencia de cetosis en comparación con los sujetos con DT1. </a:t>
            </a:r>
          </a:p>
          <a:p>
            <a:r>
              <a:rPr lang="es-ES" dirty="0">
                <a:solidFill>
                  <a:schemeClr val="bg2"/>
                </a:solidFill>
              </a:rPr>
              <a:t>Esto sugiere que la secreción de insulina fue adecuada para restringir la cetogénesis en estos individuos, pero insuficiente para prevenir las elevaciones de glucosa posprandial.</a:t>
            </a:r>
            <a:endParaRPr lang="es-DO" dirty="0">
              <a:solidFill>
                <a:schemeClr val="bg2"/>
              </a:solidFill>
            </a:endParaRPr>
          </a:p>
        </p:txBody>
      </p:sp>
      <p:sp>
        <p:nvSpPr>
          <p:cNvPr id="4" name="Marcador de pie de página 3">
            <a:extLst>
              <a:ext uri="{FF2B5EF4-FFF2-40B4-BE49-F238E27FC236}">
                <a16:creationId xmlns:a16="http://schemas.microsoft.com/office/drawing/2014/main" id="{6091C8BA-0C58-4220-B687-D18518FC598F}"/>
              </a:ext>
            </a:extLst>
          </p:cNvPr>
          <p:cNvSpPr>
            <a:spLocks noGrp="1"/>
          </p:cNvSpPr>
          <p:nvPr>
            <p:ph type="ftr" sz="quarter" idx="11"/>
          </p:nvPr>
        </p:nvSpPr>
        <p:spPr>
          <a:xfrm>
            <a:off x="1381327" y="6356350"/>
            <a:ext cx="8647889" cy="365125"/>
          </a:xfrm>
        </p:spPr>
        <p:txBody>
          <a:bodyPr/>
          <a:lstStyle/>
          <a:p>
            <a:r>
              <a:rPr lang="es-DO" dirty="0"/>
              <a:t>https://diabetesjournals.org/care/article/45/6/1428/146920/An-Atypical-Form-of-Diabetes-Among-Individuals</a:t>
            </a:r>
          </a:p>
        </p:txBody>
      </p:sp>
    </p:spTree>
    <p:extLst>
      <p:ext uri="{BB962C8B-B14F-4D97-AF65-F5344CB8AC3E}">
        <p14:creationId xmlns:p14="http://schemas.microsoft.com/office/powerpoint/2010/main" val="36226324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5114</TotalTime>
  <Words>677</Words>
  <Application>Microsoft Office PowerPoint</Application>
  <PresentationFormat>Panorámica</PresentationFormat>
  <Paragraphs>53</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Diabetes Mellitus tipo 5</vt:lpstr>
      <vt:lpstr>Presentación de PowerPoint</vt:lpstr>
      <vt:lpstr>DM5</vt:lpstr>
      <vt:lpstr>Diferencias entre DM tipo 1 y tipo 2</vt:lpstr>
      <vt:lpstr>Presentación de PowerPoint</vt:lpstr>
      <vt:lpstr>Presentación de PowerPoint</vt:lpstr>
      <vt:lpstr>Presentación de PowerPoint</vt:lpstr>
      <vt:lpstr>State of Art methodologies</vt:lpstr>
      <vt:lpstr>Presentación de PowerPoint</vt:lpstr>
      <vt:lpstr>Presentación de PowerPoint</vt:lpstr>
      <vt:lpstr>Tratamiento de la DM5 o LD</vt:lpstr>
      <vt:lpstr>Lo que debemos saber entonces…</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Pedro Peralta</dc:creator>
  <cp:lastModifiedBy>Pedro Peralta</cp:lastModifiedBy>
  <cp:revision>23</cp:revision>
  <dcterms:created xsi:type="dcterms:W3CDTF">2025-08-31T22:13:42Z</dcterms:created>
  <dcterms:modified xsi:type="dcterms:W3CDTF">2025-09-06T15:24:31Z</dcterms:modified>
</cp:coreProperties>
</file>