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97" r:id="rId13"/>
    <p:sldId id="296" r:id="rId14"/>
    <p:sldId id="295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6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5"/>
  </p:normalViewPr>
  <p:slideViewPr>
    <p:cSldViewPr snapToGrid="0">
      <p:cViewPr varScale="1">
        <p:scale>
          <a:sx n="78" d="100"/>
          <a:sy n="7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AF6D5-7259-4161-865F-BD1E9EF5AD49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18449-03E0-4D53-B68B-524E62F791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5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8BAE-6C81-7ADD-47A3-06F97CFBE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01EFE-588A-F756-E55D-D30349053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8CBB9-EDEC-D621-7390-63CB6797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C3DD7-776B-59B8-37DB-058DDE13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A13A2-C680-0711-1F1D-8476617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9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B3BF-AFFB-4273-0CF7-E16988CF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246F0-0D48-1D97-DA5E-46C952410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D96E2-2F82-C733-9CC0-16BF4338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33C51-804B-B596-CA23-82753DB1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1E998-1F41-E54F-C70E-C7AECF69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79D91-CA21-805A-992E-C122F875E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34375-7503-7E44-1836-1077240DF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C6580-131E-0116-DAC8-3AE3A6AE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DC8FF-15D5-700D-681E-95181C22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16026-3F16-E07B-DCA0-F57C1AAE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0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D362-D647-0278-4C52-98F18DAB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EED1-4DCF-4C7B-B745-8F63D100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BBF96-3AE9-42B3-97FA-87DE4FAB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48209-1456-0DC6-B76B-6AF52E78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0540D-BE9A-4A95-67AD-EB669A3C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A36B-CED1-7C88-FCFD-BB26F12F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5FB70-795A-4626-B401-09EFED88F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CD6F-058F-2322-D091-6B3925A1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3BFED-E7B2-4608-469D-804CE894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3BE2C-9951-CEC7-E2E4-07391BAC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9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B7A1-818F-0E24-619A-B8ADE8C0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D258D-5B2C-AF22-BDC4-A15B6904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69570-9B31-37EC-3871-8BCE997D2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5C61D-89BC-2DB3-4CB0-13977E7F8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741C4-45F0-1755-06E6-7BA06D18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95A8A-8731-1D38-5E5F-C9B2ABD2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1E2E-0D9C-076E-317E-21AE050D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7C45F-DD15-92D5-745D-B6660A57E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EADCA-734D-C5FE-1A75-59B68EEB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E70CC0-5398-8B01-F085-3E117F6A7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7B7D2-539F-4112-B361-C49465D0B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A48BC-D9E5-80A6-F398-0D219DB7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9EE5E-373D-17E1-3205-45B961BA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CE7B33-1539-C675-87AF-CEF3779B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E541-C93F-73E7-294D-8F6FBFBA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9254-91E9-CDD2-677D-E922899D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C1792-44CA-90B1-C9AC-8B6B33E7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C0D98-3082-25A4-4620-1F77D79A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CF42F-6190-DA1E-B80E-CB4BA28B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DD549-FA21-B6CD-B87C-9663B7C4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EF72-8E21-BC8D-AB6A-34F21597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B799-8271-A368-E32B-193C05CD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4A270-9D33-587A-2277-0FF0C2892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F055B-F782-6753-27C7-7839FE1BE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C4CD0-631C-45A3-8527-54C3239A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5DAAC-1B0D-5ABB-494B-783C2C4C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328CA-B023-C4E1-1156-A831CF46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1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C2F6-6CD6-D992-78D8-0EC55842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06AE7-6148-502A-201B-DA9DB6206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49C95-D99D-5244-3FA4-9B9F542FE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7C4AE-38C0-0BA2-375F-3434D4C1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69AB-6D0E-4CF3-9C8C-903029E7FD2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A536D-2E4A-9D59-F7F2-14366059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ED296-33DB-8D9F-6F6F-09C40AED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19A66-A1E4-FBCF-7DB7-6592556E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958EC-CEC6-9206-A33F-6BC2462C0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3A029-C4F1-F473-1243-BCF02425A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1569AB-6D0E-4CF3-9C8C-903029E7FD26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E2F-01A0-6558-9AFD-4AC843FC9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E15FD-B20B-9322-78DA-737693DA3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62371F-6799-4A51-A7DB-43714F8FE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3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ubmed.ncbi.nlm.nih.gov/36469706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human body and bones&#10;&#10;AI-generated content may be incorrect.">
            <a:extLst>
              <a:ext uri="{FF2B5EF4-FFF2-40B4-BE49-F238E27FC236}">
                <a16:creationId xmlns:a16="http://schemas.microsoft.com/office/drawing/2014/main" id="{A4080706-0506-D46D-DD1D-169AE566B9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8361A-65A0-DBCC-6724-B64CEE50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103" y="3038806"/>
            <a:ext cx="9144000" cy="326791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ESTRATEGIAS </a:t>
            </a:r>
            <a:r>
              <a:rPr lang="es-ES" b="1" dirty="0" smtClean="0">
                <a:solidFill>
                  <a:srgbClr val="FFFF00"/>
                </a:solidFill>
              </a:rPr>
              <a:t>PARA MEJORAR LA ADHERENCIA </a:t>
            </a:r>
            <a:r>
              <a:rPr lang="es-ES" b="1" dirty="0">
                <a:solidFill>
                  <a:srgbClr val="FFFF00"/>
                </a:solidFill>
              </a:rPr>
              <a:t>A LA VACUNACIÓN EN   ADULTOS</a:t>
            </a:r>
            <a:endParaRPr lang="en-US" b="1" dirty="0">
              <a:solidFill>
                <a:srgbClr val="FFFF00"/>
              </a:solidFill>
              <a:latin typeface="Montserrat" pitchFamily="2" charset="0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A0C0DD9-34E6-1EB5-829D-CC6AD9C65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1" y="285978"/>
            <a:ext cx="9196201" cy="22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7623" y="609930"/>
            <a:ext cx="9915176" cy="2002418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PREVENTIVAS ADECUADAS E INADECUADAS Y DETECCIÓN EN ARGENTINA 2023-2024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48" y="3243813"/>
            <a:ext cx="1831187" cy="15481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186" y="3243813"/>
            <a:ext cx="1576151" cy="154810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57623" y="5246232"/>
            <a:ext cx="28167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No publicado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Congreso SAM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N 4945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Adultos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Todo el país</a:t>
            </a:r>
            <a:endParaRPr lang="en-U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149" y="3032629"/>
            <a:ext cx="6102511" cy="281792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41446" y="5984896"/>
            <a:ext cx="662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LATAM (N 492): 33-47% Y 22-47% </a:t>
            </a:r>
            <a:r>
              <a:rPr lang="es-ES" b="1" dirty="0" smtClean="0"/>
              <a:t>RESPECTIVAMENTE</a:t>
            </a:r>
          </a:p>
          <a:p>
            <a:pPr algn="ctr"/>
            <a:r>
              <a:rPr lang="es-ES" b="1" dirty="0" smtClean="0">
                <a:solidFill>
                  <a:srgbClr val="C00000"/>
                </a:solidFill>
              </a:rPr>
              <a:t>RD participó con n= 100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59158" y="3032629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APLICACION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GLOBAL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3" y="1595015"/>
            <a:ext cx="10248929" cy="12292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43" y="3327361"/>
            <a:ext cx="9347478" cy="2685686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9484021" y="4572000"/>
            <a:ext cx="1072090" cy="1718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9484021" y="5025343"/>
            <a:ext cx="1072090" cy="1846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9484021" y="5325760"/>
            <a:ext cx="1072090" cy="30672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0868628" y="429490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20%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868627" y="502534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44%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47038" y="3682314"/>
            <a:ext cx="6030097" cy="263198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435522" y="5845431"/>
            <a:ext cx="597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2"/>
              </a:rPr>
              <a:t>https://pubmed.ncbi.nlm.nih.gov/36469706</a:t>
            </a:r>
            <a:r>
              <a:rPr lang="en-US" b="1" dirty="0" smtClean="0">
                <a:hlinkClick r:id="rId2"/>
              </a:rPr>
              <a:t>/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79" y="1987010"/>
            <a:ext cx="9489990" cy="374116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2422" y="961770"/>
            <a:ext cx="11825416" cy="5401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Las </a:t>
            </a:r>
            <a:r>
              <a:rPr lang="es-E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tasas</a:t>
            </a:r>
            <a:r>
              <a:rPr lang="es-E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de vacunación contra las EPV en adultos son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bajas a nivel mundial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. En Centroamérica y el Caribe, las recomendaciones nacionales y las prácticas de vacunación en adultos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difieren entre países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, y los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datos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sobre la cobertura de vacunación en adultos son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limitados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endParaRPr lang="es-ES" sz="2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s-ES" sz="5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Las </a:t>
            </a:r>
            <a:r>
              <a:rPr lang="es-E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directrices</a:t>
            </a:r>
            <a:r>
              <a:rPr lang="es-E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nacionales de inmunización no suelen incluir recomendaciones de vacunación sistemática para todos los adultos, sino que se centran en aquellos con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factores de </a:t>
            </a:r>
            <a:r>
              <a:rPr lang="es-E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riesgo </a:t>
            </a:r>
            <a:r>
              <a:rPr lang="es-E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(influenza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, el neumococo y la hepatitis </a:t>
            </a:r>
            <a:r>
              <a:rPr lang="es-E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B). Hay </a:t>
            </a:r>
            <a:r>
              <a:rPr lang="es-E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desconocimiento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sobre la carga de EPV entre los profesionales de la salud y la población en general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endParaRPr lang="es-ES" sz="2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5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La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información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sobre </a:t>
            </a:r>
            <a:r>
              <a:rPr lang="es-ES" sz="2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vacunología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para los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estudiantes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de medicina es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insuficiente</a:t>
            </a:r>
            <a:r>
              <a:rPr lang="es-E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5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Las 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acciones de las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autoridades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responsables (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facultades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de medicina y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sociedades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científicas que pueden promover la vacunación y un mejor conocimiento de la </a:t>
            </a:r>
            <a:r>
              <a:rPr lang="es-ES" sz="2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vacunología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) pueden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ayudar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a abordar estos problemas. </a:t>
            </a:r>
            <a:endParaRPr lang="es-ES" sz="2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5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Una 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cultura de medicina preventiva en el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entorno laboral 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puede contribuir a la mejora de la opinión pública sobre la vacunación. </a:t>
            </a:r>
            <a:endParaRPr lang="es-ES" sz="2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5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Promover 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la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educación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y la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investigación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sobre vacunas </a:t>
            </a:r>
            <a:r>
              <a:rPr lang="es-E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mediante 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grupos de trabajo formados por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expertos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en enfermedades, los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sectores público y privado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, y </a:t>
            </a: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autoridades supranacionales</a:t>
            </a:r>
            <a:r>
              <a:rPr lang="es-E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, de forma ética y transparente.</a:t>
            </a:r>
            <a:endParaRPr 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64973" y="407772"/>
            <a:ext cx="38779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</a:rPr>
              <a:t>En Centroamérica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264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</a:rPr>
              <a:t>En República </a:t>
            </a:r>
            <a:r>
              <a:rPr lang="es-ES" b="1" dirty="0" smtClean="0">
                <a:solidFill>
                  <a:srgbClr val="C00000"/>
                </a:solidFill>
              </a:rPr>
              <a:t>Dominicana…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070" y="1417852"/>
            <a:ext cx="11164330" cy="4351338"/>
          </a:xfrm>
        </p:spPr>
        <p:txBody>
          <a:bodyPr>
            <a:normAutofit/>
          </a:bodyPr>
          <a:lstStyle/>
          <a:p>
            <a:r>
              <a:rPr lang="es-ES" sz="2200" dirty="0" smtClean="0">
                <a:latin typeface="Comic Sans MS" panose="030F0702030302020204" pitchFamily="66" charset="0"/>
              </a:rPr>
              <a:t>Existen </a:t>
            </a:r>
            <a:r>
              <a:rPr lang="es-E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datos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limitados </a:t>
            </a:r>
            <a:r>
              <a:rPr lang="es-ES" sz="2200" dirty="0">
                <a:latin typeface="Comic Sans MS" panose="030F0702030302020204" pitchFamily="66" charset="0"/>
              </a:rPr>
              <a:t>sobre la carga de enfermedades infecciosas en adultos debido a la escasa disponibilidad de pruebas diagnósticas en el sector público. </a:t>
            </a:r>
            <a:endParaRPr lang="es-ES" sz="2200" dirty="0" smtClean="0">
              <a:latin typeface="Comic Sans MS" panose="030F0702030302020204" pitchFamily="66" charset="0"/>
            </a:endParaRPr>
          </a:p>
          <a:p>
            <a:r>
              <a:rPr lang="es-ES" sz="2200" dirty="0" smtClean="0">
                <a:latin typeface="Comic Sans MS" panose="030F0702030302020204" pitchFamily="66" charset="0"/>
              </a:rPr>
              <a:t>Las </a:t>
            </a:r>
            <a:r>
              <a:rPr lang="es-ES" sz="2200" dirty="0">
                <a:latin typeface="Comic Sans MS" panose="030F0702030302020204" pitchFamily="66" charset="0"/>
              </a:rPr>
              <a:t>enfermedades más comunes en esta población son la enfermedad </a:t>
            </a:r>
            <a:r>
              <a:rPr lang="es-ES" sz="2200" dirty="0" err="1">
                <a:latin typeface="Comic Sans MS" panose="030F0702030302020204" pitchFamily="66" charset="0"/>
              </a:rPr>
              <a:t>neumocócica</a:t>
            </a:r>
            <a:r>
              <a:rPr lang="es-ES" sz="2200" dirty="0">
                <a:latin typeface="Comic Sans MS" panose="030F0702030302020204" pitchFamily="66" charset="0"/>
              </a:rPr>
              <a:t>, la influenza, el herpes zóster, la hepatitis B y la hepatitis A. </a:t>
            </a:r>
            <a:endParaRPr lang="es-ES" sz="2200" dirty="0" smtClean="0">
              <a:latin typeface="Comic Sans MS" panose="030F0702030302020204" pitchFamily="66" charset="0"/>
            </a:endParaRPr>
          </a:p>
          <a:p>
            <a:r>
              <a:rPr lang="es-ES" sz="2200" dirty="0" smtClean="0">
                <a:latin typeface="Comic Sans MS" panose="030F0702030302020204" pitchFamily="66" charset="0"/>
              </a:rPr>
              <a:t>La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tos ferina no se diagnostica en el ámbito público </a:t>
            </a:r>
            <a:r>
              <a:rPr lang="es-ES" sz="2200" dirty="0">
                <a:latin typeface="Comic Sans MS" panose="030F0702030302020204" pitchFamily="66" charset="0"/>
              </a:rPr>
              <a:t>debido al costo de las pruebas de perfil respiratorio, a diferencia del sector privado. </a:t>
            </a:r>
            <a:endParaRPr lang="es-ES" sz="2200" dirty="0" smtClean="0">
              <a:latin typeface="Comic Sans MS" panose="030F0702030302020204" pitchFamily="66" charset="0"/>
            </a:endParaRPr>
          </a:p>
          <a:p>
            <a:r>
              <a:rPr lang="es-E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Conocer </a:t>
            </a:r>
            <a:r>
              <a:rPr lang="es-E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la carga de las EPV es importante debido a su costo</a:t>
            </a:r>
            <a:r>
              <a:rPr lang="es-ES" sz="2200" dirty="0">
                <a:latin typeface="Comic Sans MS" panose="030F0702030302020204" pitchFamily="66" charset="0"/>
              </a:rPr>
              <a:t>, como lo demostró un estudio </a:t>
            </a:r>
            <a:r>
              <a:rPr lang="es-ES" sz="2200" dirty="0" smtClean="0">
                <a:latin typeface="Comic Sans MS" panose="030F0702030302020204" pitchFamily="66" charset="0"/>
              </a:rPr>
              <a:t>que </a:t>
            </a:r>
            <a:r>
              <a:rPr lang="es-ES" sz="2200" dirty="0">
                <a:latin typeface="Comic Sans MS" panose="030F0702030302020204" pitchFamily="66" charset="0"/>
              </a:rPr>
              <a:t>muestra que el tratamiento de la neumonía bacteriana supone una carga económica </a:t>
            </a:r>
            <a:r>
              <a:rPr lang="es-ES" sz="2200" dirty="0" err="1" smtClean="0">
                <a:latin typeface="Comic Sans MS" panose="030F0702030302020204" pitchFamily="66" charset="0"/>
              </a:rPr>
              <a:t>sustancial:US</a:t>
            </a:r>
            <a:r>
              <a:rPr lang="es-ES" sz="2200" dirty="0">
                <a:latin typeface="Comic Sans MS" panose="030F0702030302020204" pitchFamily="66" charset="0"/>
              </a:rPr>
              <a:t>$ 84,06 para la atención ambulatoria, US$ 550,74 para la atención hospitalaria, US$ 955,68 para la atención en la unidad de cuidados intensivos (UCI) y alrededor de US$ 4000 para pacientes con neumonía invasiva o sepsis.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8200" y="5769190"/>
            <a:ext cx="1074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Rodriguez-Taveras CJ, Abreu R, </a:t>
            </a:r>
            <a:r>
              <a:rPr lang="en-US" b="1" i="1" dirty="0" err="1"/>
              <a:t>Badillo</a:t>
            </a:r>
            <a:r>
              <a:rPr lang="en-US" b="1" i="1" dirty="0"/>
              <a:t> SD. PRS28 - cost of illness due to bacterial pneumonia in the adult population in Dominican Republic from a public perspective during 2018. Value Health. 2018;21:S408.</a:t>
            </a:r>
          </a:p>
        </p:txBody>
      </p:sp>
    </p:spTree>
    <p:extLst>
      <p:ext uri="{BB962C8B-B14F-4D97-AF65-F5344CB8AC3E}">
        <p14:creationId xmlns:p14="http://schemas.microsoft.com/office/powerpoint/2010/main" val="13964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266" y="609213"/>
            <a:ext cx="4838700" cy="50958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3840" y="5910247"/>
            <a:ext cx="558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https://www.redalyc.org/journal/2034/203468846001</a:t>
            </a:r>
            <a:r>
              <a:rPr lang="en-US" dirty="0"/>
              <a:t>/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425512" y="739601"/>
            <a:ext cx="54740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latin typeface="Comic Sans MS" panose="030F0702030302020204" pitchFamily="66" charset="0"/>
              </a:rPr>
              <a:t>En los últimos años la República Dominicana ha experimentado una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importante reducción en las coberturas de 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vacunación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Comic Sans MS" panose="030F0702030302020204" pitchFamily="66" charset="0"/>
              </a:rPr>
              <a:t>Casos de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tétanos y difteria que han surgido </a:t>
            </a:r>
            <a:r>
              <a:rPr lang="es-ES" dirty="0">
                <a:latin typeface="Comic Sans MS" panose="030F0702030302020204" pitchFamily="66" charset="0"/>
              </a:rPr>
              <a:t>recientemente. </a:t>
            </a:r>
            <a:endParaRPr lang="es-E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2.584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dominicanos completaron una encuesta en línea sobre el historial de vacunación personal y las razones para no vacunarse</a:t>
            </a:r>
            <a:r>
              <a:rPr lang="es-ES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Comic Sans MS" panose="030F0702030302020204" pitchFamily="66" charset="0"/>
              </a:rPr>
              <a:t>La </a:t>
            </a:r>
            <a:r>
              <a:rPr lang="es-ES" dirty="0">
                <a:latin typeface="Comic Sans MS" panose="030F0702030302020204" pitchFamily="66" charset="0"/>
              </a:rPr>
              <a:t>mayoría de los encuestados no se vacunó durante la pandemia, el principal motivo fue: “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no tenía ninguna vacuna programada para este año</a:t>
            </a:r>
            <a:r>
              <a:rPr lang="es-ES" dirty="0">
                <a:latin typeface="Comic Sans MS" panose="030F0702030302020204" pitchFamily="66" charset="0"/>
              </a:rPr>
              <a:t>”. </a:t>
            </a:r>
            <a:endParaRPr lang="es-E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Comic Sans MS" panose="030F0702030302020204" pitchFamily="66" charset="0"/>
              </a:rPr>
              <a:t>La vacuna </a:t>
            </a:r>
            <a:r>
              <a:rPr lang="es-ES" dirty="0">
                <a:latin typeface="Comic Sans MS" panose="030F0702030302020204" pitchFamily="66" charset="0"/>
              </a:rPr>
              <a:t>contra sarampión, rubéola y parotiditis (en niños) fue la única que alcanzó el objetivo del Plan de Acción Mundial sobre Vacunas, de lograr una cobertura de vacunación del 90% para el 2020</a:t>
            </a:r>
            <a:r>
              <a:rPr lang="es-ES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latin typeface="Comic Sans MS" panose="030F0702030302020204" pitchFamily="66" charset="0"/>
              </a:rPr>
              <a:t> La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principal barrera para la inmunización </a:t>
            </a:r>
            <a:r>
              <a:rPr lang="es-E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fue 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el </a:t>
            </a:r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olvido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dirty="0">
                <a:latin typeface="Comic Sans MS" panose="030F0702030302020204" pitchFamily="66" charset="0"/>
              </a:rPr>
              <a:t>de vacunarse.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838" y="588804"/>
            <a:ext cx="11122152" cy="5441606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BARRERAS </a:t>
            </a:r>
            <a:br>
              <a:rPr lang="es-ES" b="1" dirty="0">
                <a:solidFill>
                  <a:srgbClr val="7030A0"/>
                </a:solidFill>
              </a:rPr>
            </a:br>
            <a:r>
              <a:rPr lang="es-ES" b="1" dirty="0">
                <a:solidFill>
                  <a:srgbClr val="7030A0"/>
                </a:solidFill>
              </a:rPr>
              <a:t>Y</a:t>
            </a:r>
            <a:br>
              <a:rPr lang="es-ES" b="1" dirty="0">
                <a:solidFill>
                  <a:srgbClr val="7030A0"/>
                </a:solidFill>
              </a:rPr>
            </a:br>
            <a:r>
              <a:rPr lang="es-ES" b="1" dirty="0">
                <a:solidFill>
                  <a:srgbClr val="7030A0"/>
                </a:solidFill>
              </a:rPr>
              <a:t>ESTRATEGIAS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779" y="1565823"/>
            <a:ext cx="10296492" cy="5020171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8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pPr algn="ctr"/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Barreras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para la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Vacunación</a:t>
            </a:r>
            <a:endParaRPr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407" y="1037968"/>
            <a:ext cx="10032328" cy="1173891"/>
          </a:xfrm>
        </p:spPr>
        <p:txBody>
          <a:bodyPr>
            <a:normAutofit fontScale="92500" lnSpcReduction="10000"/>
          </a:bodyPr>
          <a:lstStyle/>
          <a:p>
            <a:r>
              <a:rPr sz="2400" dirty="0" err="1">
                <a:latin typeface="Comic Sans MS" panose="030F0702030302020204" pitchFamily="66" charset="0"/>
              </a:rPr>
              <a:t>Factores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estructurales</a:t>
            </a:r>
            <a:r>
              <a:rPr sz="2400" dirty="0">
                <a:latin typeface="Comic Sans MS" panose="030F0702030302020204" pitchFamily="66" charset="0"/>
              </a:rPr>
              <a:t> y no </a:t>
            </a:r>
            <a:r>
              <a:rPr sz="2400" dirty="0" err="1">
                <a:latin typeface="Comic Sans MS" panose="030F0702030302020204" pitchFamily="66" charset="0"/>
              </a:rPr>
              <a:t>estructurales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dificultan</a:t>
            </a:r>
            <a:r>
              <a:rPr sz="2400" dirty="0">
                <a:latin typeface="Comic Sans MS" panose="030F0702030302020204" pitchFamily="66" charset="0"/>
              </a:rPr>
              <a:t> la </a:t>
            </a:r>
            <a:r>
              <a:rPr sz="2400" dirty="0" err="1">
                <a:latin typeface="Comic Sans MS" panose="030F0702030302020204" pitchFamily="66" charset="0"/>
              </a:rPr>
              <a:t>adherencia</a:t>
            </a:r>
            <a:r>
              <a:rPr sz="2400" dirty="0">
                <a:latin typeface="Comic Sans MS" panose="030F0702030302020204" pitchFamily="66" charset="0"/>
              </a:rPr>
              <a:t> a la </a:t>
            </a:r>
            <a:r>
              <a:rPr sz="2400" dirty="0" err="1">
                <a:latin typeface="Comic Sans MS" panose="030F0702030302020204" pitchFamily="66" charset="0"/>
              </a:rPr>
              <a:t>vacunación</a:t>
            </a:r>
            <a:r>
              <a:rPr sz="2400" dirty="0" smtClean="0">
                <a:latin typeface="Comic Sans MS" panose="030F0702030302020204" pitchFamily="66" charset="0"/>
              </a:rPr>
              <a:t>.</a:t>
            </a:r>
            <a:r>
              <a:rPr lang="es-ES" sz="2400" dirty="0" smtClean="0">
                <a:latin typeface="Comic Sans MS" panose="030F0702030302020204" pitchFamily="66" charset="0"/>
              </a:rPr>
              <a:t>(</a:t>
            </a:r>
            <a:r>
              <a:rPr sz="2400" dirty="0">
                <a:latin typeface="Comic Sans MS" panose="030F0702030302020204" pitchFamily="66" charset="0"/>
              </a:rPr>
              <a:t>Doherty TM et al., 2024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s-E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234484"/>
              </p:ext>
            </p:extLst>
          </p:nvPr>
        </p:nvGraphicFramePr>
        <p:xfrm>
          <a:off x="1451812" y="2302918"/>
          <a:ext cx="8615590" cy="436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795">
                  <a:extLst>
                    <a:ext uri="{9D8B030D-6E8A-4147-A177-3AD203B41FA5}">
                      <a16:colId xmlns:a16="http://schemas.microsoft.com/office/drawing/2014/main" val="1295860497"/>
                    </a:ext>
                  </a:extLst>
                </a:gridCol>
                <a:gridCol w="4307795">
                  <a:extLst>
                    <a:ext uri="{9D8B030D-6E8A-4147-A177-3AD203B41FA5}">
                      <a16:colId xmlns:a16="http://schemas.microsoft.com/office/drawing/2014/main" val="1519583834"/>
                    </a:ext>
                  </a:extLst>
                </a:gridCol>
              </a:tblGrid>
              <a:tr h="433855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No estructurales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Estructurales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621283"/>
                  </a:ext>
                </a:extLst>
              </a:tr>
              <a:tr h="331631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Falta de información adecuada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Falta de asesoramiento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Preocupaciones sobre la seguridad y eficacia de las vacunas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Menor confianza en el sistema de salud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Falta de comprensión sobre el riesgo personal de enfermedades prevenibles por vacunación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Percepción de que el riesgo es bajo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Falta de vacunas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Dificultad para acceder a los centros de vacunación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03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0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89" y="286924"/>
            <a:ext cx="9717757" cy="523118"/>
          </a:xfrm>
        </p:spPr>
        <p:txBody>
          <a:bodyPr>
            <a:normAutofit fontScale="90000"/>
          </a:bodyPr>
          <a:lstStyle/>
          <a:p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Rol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del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Profesional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de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Salud</a:t>
            </a:r>
            <a:endParaRPr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64" y="1127088"/>
            <a:ext cx="11519914" cy="2221594"/>
          </a:xfrm>
        </p:spPr>
        <p:txBody>
          <a:bodyPr>
            <a:normAutofit/>
          </a:bodyPr>
          <a:lstStyle/>
          <a:p>
            <a:r>
              <a:rPr sz="2000" dirty="0">
                <a:latin typeface="Comic Sans MS" panose="030F0702030302020204" pitchFamily="66" charset="0"/>
              </a:rPr>
              <a:t>El </a:t>
            </a:r>
            <a:r>
              <a:rPr sz="2000" dirty="0" err="1">
                <a:latin typeface="Comic Sans MS" panose="030F0702030302020204" pitchFamily="66" charset="0"/>
              </a:rPr>
              <a:t>médico</a:t>
            </a:r>
            <a:r>
              <a:rPr sz="2000" dirty="0">
                <a:latin typeface="Comic Sans MS" panose="030F0702030302020204" pitchFamily="66" charset="0"/>
              </a:rPr>
              <a:t> </a:t>
            </a:r>
            <a:r>
              <a:rPr sz="2000" dirty="0" err="1">
                <a:latin typeface="Comic Sans MS" panose="030F0702030302020204" pitchFamily="66" charset="0"/>
              </a:rPr>
              <a:t>debe</a:t>
            </a:r>
            <a:r>
              <a:rPr sz="2000" dirty="0">
                <a:latin typeface="Comic Sans MS" panose="030F0702030302020204" pitchFamily="66" charset="0"/>
              </a:rPr>
              <a:t> </a:t>
            </a:r>
            <a:r>
              <a:rPr sz="2000" dirty="0" err="1">
                <a:latin typeface="Comic Sans MS" panose="030F0702030302020204" pitchFamily="66" charset="0"/>
              </a:rPr>
              <a:t>ser</a:t>
            </a:r>
            <a:r>
              <a:rPr sz="2000" dirty="0">
                <a:latin typeface="Comic Sans MS" panose="030F0702030302020204" pitchFamily="66" charset="0"/>
              </a:rPr>
              <a:t> un </a:t>
            </a:r>
            <a:r>
              <a:rPr sz="2000" dirty="0" err="1">
                <a:latin typeface="Comic Sans MS" panose="030F0702030302020204" pitchFamily="66" charset="0"/>
              </a:rPr>
              <a:t>líder</a:t>
            </a:r>
            <a:r>
              <a:rPr sz="2000" dirty="0">
                <a:latin typeface="Comic Sans MS" panose="030F0702030302020204" pitchFamily="66" charset="0"/>
              </a:rPr>
              <a:t> </a:t>
            </a:r>
            <a:r>
              <a:rPr sz="2000" dirty="0" err="1">
                <a:latin typeface="Comic Sans MS" panose="030F0702030302020204" pitchFamily="66" charset="0"/>
              </a:rPr>
              <a:t>en</a:t>
            </a:r>
            <a:r>
              <a:rPr sz="2000" dirty="0">
                <a:latin typeface="Comic Sans MS" panose="030F0702030302020204" pitchFamily="66" charset="0"/>
              </a:rPr>
              <a:t> la </a:t>
            </a:r>
            <a:r>
              <a:rPr sz="2000" dirty="0" err="1">
                <a:latin typeface="Comic Sans MS" panose="030F0702030302020204" pitchFamily="66" charset="0"/>
              </a:rPr>
              <a:t>promoción</a:t>
            </a:r>
            <a:r>
              <a:rPr sz="2000" dirty="0">
                <a:latin typeface="Comic Sans MS" panose="030F0702030302020204" pitchFamily="66" charset="0"/>
              </a:rPr>
              <a:t> de la </a:t>
            </a:r>
            <a:r>
              <a:rPr sz="2000" dirty="0" err="1">
                <a:latin typeface="Comic Sans MS" panose="030F0702030302020204" pitchFamily="66" charset="0"/>
              </a:rPr>
              <a:t>vacunación</a:t>
            </a:r>
            <a:r>
              <a:rPr sz="2000" dirty="0">
                <a:latin typeface="Comic Sans MS" panose="030F0702030302020204" pitchFamily="66" charset="0"/>
              </a:rPr>
              <a:t>.</a:t>
            </a:r>
            <a:r>
              <a:rPr lang="es-ES" sz="2000" dirty="0">
                <a:latin typeface="Comic Sans MS" panose="030F0702030302020204" pitchFamily="66" charset="0"/>
              </a:rPr>
              <a:t> (</a:t>
            </a:r>
            <a:r>
              <a:rPr sz="2000" dirty="0" err="1">
                <a:latin typeface="Comic Sans MS" panose="030F0702030302020204" pitchFamily="66" charset="0"/>
              </a:rPr>
              <a:t>Goje</a:t>
            </a:r>
            <a:r>
              <a:rPr sz="2000" dirty="0">
                <a:latin typeface="Comic Sans MS" panose="030F0702030302020204" pitchFamily="66" charset="0"/>
              </a:rPr>
              <a:t> O, Kapoor A, 2024</a:t>
            </a:r>
            <a:r>
              <a:rPr lang="es-ES" sz="2000" dirty="0">
                <a:latin typeface="Comic Sans MS" panose="030F0702030302020204" pitchFamily="66" charset="0"/>
              </a:rPr>
              <a:t>)</a:t>
            </a:r>
          </a:p>
          <a:p>
            <a:r>
              <a:rPr lang="es-ES" sz="2000" dirty="0">
                <a:latin typeface="Comic Sans MS" panose="030F0702030302020204" pitchFamily="66" charset="0"/>
              </a:rPr>
              <a:t>Su influencia debe contrarrestar la desinformación y promover la confianza en la vacunación.</a:t>
            </a:r>
          </a:p>
          <a:p>
            <a:r>
              <a:rPr lang="es-ES" sz="2000" dirty="0">
                <a:latin typeface="Comic Sans MS" panose="030F0702030302020204" pitchFamily="66" charset="0"/>
              </a:rPr>
              <a:t>Es conveniente que los médicos formen parte de los grupos representativos que participen de decisiones políticas junto con autoridades sanitarias y ministerios de salud. </a:t>
            </a:r>
          </a:p>
          <a:p>
            <a:r>
              <a:rPr lang="es-ES" sz="2000" dirty="0" err="1">
                <a:latin typeface="Comic Sans MS" panose="030F0702030302020204" pitchFamily="66" charset="0"/>
              </a:rPr>
              <a:t>Tambien</a:t>
            </a:r>
            <a:r>
              <a:rPr lang="es-ES" sz="2000" dirty="0">
                <a:latin typeface="Comic Sans MS" panose="030F0702030302020204" pitchFamily="66" charset="0"/>
              </a:rPr>
              <a:t> es importante su participación en sociedades científicas, en generación de consensos </a:t>
            </a:r>
            <a:r>
              <a:rPr lang="es-ES" sz="2000" dirty="0" err="1">
                <a:latin typeface="Comic Sans MS" panose="030F0702030302020204" pitchFamily="66" charset="0"/>
              </a:rPr>
              <a:t>intersocietarios</a:t>
            </a:r>
            <a:r>
              <a:rPr lang="es-ES" sz="2000" dirty="0">
                <a:latin typeface="Comic Sans MS" panose="030F0702030302020204" pitchFamily="66" charset="0"/>
              </a:rPr>
              <a:t>, con o sin la órbita ministerial.</a:t>
            </a:r>
            <a:endParaRPr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45144"/>
              </p:ext>
            </p:extLst>
          </p:nvPr>
        </p:nvGraphicFramePr>
        <p:xfrm>
          <a:off x="351930" y="3665728"/>
          <a:ext cx="1139334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6674">
                  <a:extLst>
                    <a:ext uri="{9D8B030D-6E8A-4147-A177-3AD203B41FA5}">
                      <a16:colId xmlns:a16="http://schemas.microsoft.com/office/drawing/2014/main" val="305990390"/>
                    </a:ext>
                  </a:extLst>
                </a:gridCol>
                <a:gridCol w="5696674">
                  <a:extLst>
                    <a:ext uri="{9D8B030D-6E8A-4147-A177-3AD203B41FA5}">
                      <a16:colId xmlns:a16="http://schemas.microsoft.com/office/drawing/2014/main" val="1040030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Herramientas como líder en campañas enfrentando</a:t>
                      </a:r>
                      <a:r>
                        <a:rPr lang="es-ES" baseline="0" dirty="0"/>
                        <a:t> barreras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Comunicación efectiva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796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Comunicación efectiva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Compromiso comunitario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Estrategias específicas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 de la inseguridad hacia las vacunas.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Brindar a los pacientes información precisa y basada en evidencias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Debe ser persuasiva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Debe incluir el encuadre adecuado del mensaje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Incluir la seguridad de las vacunas y sus beneficios (personales y sociales)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Permitir marco seguro para la discusión (decisiones compartidas)</a:t>
                      </a:r>
                      <a:endParaRPr lang="es-E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936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5675" y="469557"/>
            <a:ext cx="10412238" cy="61627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500" i="1" dirty="0">
                <a:solidFill>
                  <a:srgbClr val="0000FF"/>
                </a:solidFill>
                <a:latin typeface="Comic Sans MS" panose="030F0702030302020204" pitchFamily="66" charset="0"/>
              </a:rPr>
              <a:t>Es insuficiente limitarse a transmitir información sanitaria precisa sobre las vacunas a la comunidad y esperar aumentos sustanciales en las tasas de vacunación. </a:t>
            </a:r>
            <a:endParaRPr lang="es-ES" sz="1000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s-ES" sz="3500" i="1" dirty="0">
                <a:solidFill>
                  <a:srgbClr val="C00000"/>
                </a:solidFill>
                <a:latin typeface="Comic Sans MS" panose="030F0702030302020204" pitchFamily="66" charset="0"/>
              </a:rPr>
              <a:t>Dicha información debe ser transmitida por fuentes confiables, acompañada de una participación abierta y un diálogo, con mensajes para fomentar la confianza.  </a:t>
            </a:r>
          </a:p>
          <a:p>
            <a:pPr marL="0" indent="0" algn="ctr">
              <a:buNone/>
            </a:pPr>
            <a:r>
              <a:rPr lang="es-ES" sz="3500" i="1" dirty="0">
                <a:solidFill>
                  <a:srgbClr val="7030A0"/>
                </a:solidFill>
                <a:latin typeface="Comic Sans MS" panose="030F0702030302020204" pitchFamily="66" charset="0"/>
              </a:rPr>
              <a:t>Los profesionales deben recibir educación continua en vacunas: </a:t>
            </a:r>
            <a:r>
              <a:rPr lang="es-ES" sz="3500" i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conocimiento</a:t>
            </a:r>
            <a:r>
              <a:rPr lang="es-ES" sz="35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específico, habilidades de </a:t>
            </a:r>
            <a:r>
              <a:rPr lang="es-ES" sz="3500" i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comunicación</a:t>
            </a:r>
            <a:r>
              <a:rPr lang="es-ES" sz="35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y </a:t>
            </a:r>
            <a:r>
              <a:rPr lang="es-ES" sz="3500" i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manejo</a:t>
            </a:r>
            <a:r>
              <a:rPr lang="es-ES" sz="35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de la inseguridad ante las vacunas.</a:t>
            </a:r>
            <a:endParaRPr lang="en-US" sz="3500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838" y="461483"/>
            <a:ext cx="10058400" cy="1054801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Herramienta aspire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1504" y="1739444"/>
            <a:ext cx="10058400" cy="4050792"/>
          </a:xfrm>
        </p:spPr>
        <p:txBody>
          <a:bodyPr>
            <a:noAutofit/>
          </a:bodyPr>
          <a:lstStyle/>
          <a:p>
            <a:r>
              <a:rPr lang="es-ES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Asumir</a:t>
            </a:r>
            <a:r>
              <a:rPr lang="es-ES" sz="2400" b="1" i="1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que las personas quieren vacunarse y estar preparado para las preguntas</a:t>
            </a:r>
          </a:p>
          <a:p>
            <a:r>
              <a:rPr lang="es-ES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Share</a:t>
            </a:r>
            <a:r>
              <a:rPr lang="es-ES" sz="2400" b="1" i="1" dirty="0">
                <a:latin typeface="Comic Sans MS" panose="030F0702030302020204" pitchFamily="66" charset="0"/>
              </a:rPr>
              <a:t> (compartir) </a:t>
            </a:r>
            <a:r>
              <a:rPr lang="es-ES" sz="2400" dirty="0">
                <a:latin typeface="Comic Sans MS" panose="030F0702030302020204" pitchFamily="66" charset="0"/>
              </a:rPr>
              <a:t>datos clave y fuentes de información para contrarrestar la información errónea </a:t>
            </a:r>
          </a:p>
          <a:p>
            <a:r>
              <a:rPr lang="es-ES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Presentar</a:t>
            </a:r>
            <a:r>
              <a:rPr lang="es-ES" sz="2400" b="1" i="1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recomendaciones contundentes para vacunar e historias sobre experiencias de vacunación </a:t>
            </a:r>
          </a:p>
          <a:p>
            <a:r>
              <a:rPr lang="es-ES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Iniciar</a:t>
            </a:r>
            <a:r>
              <a:rPr lang="es-ES" sz="2400" b="1" i="1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un debate o abordar preguntas sobre los efectos adversos de forma proactiva y compartir fuentes de información creíbles</a:t>
            </a:r>
          </a:p>
          <a:p>
            <a:r>
              <a:rPr lang="es-ES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Responder</a:t>
            </a:r>
            <a:r>
              <a:rPr lang="es-ES" sz="2400" b="1" i="1" dirty="0">
                <a:latin typeface="Comic Sans MS" panose="030F0702030302020204" pitchFamily="66" charset="0"/>
              </a:rPr>
              <a:t> </a:t>
            </a:r>
            <a:r>
              <a:rPr lang="es-ES" sz="2400" dirty="0">
                <a:latin typeface="Comic Sans MS" panose="030F0702030302020204" pitchFamily="66" charset="0"/>
              </a:rPr>
              <a:t>a las preguntas y escuchar activamente</a:t>
            </a:r>
          </a:p>
          <a:p>
            <a:r>
              <a:rPr lang="es-ES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Empatizar</a:t>
            </a:r>
            <a:r>
              <a:rPr lang="es-ES" sz="2400" b="1" i="1" dirty="0">
                <a:latin typeface="Comic Sans MS" panose="030F0702030302020204" pitchFamily="66" charset="0"/>
              </a:rPr>
              <a:t>, </a:t>
            </a:r>
            <a:r>
              <a:rPr lang="es-ES" sz="2400" dirty="0">
                <a:latin typeface="Comic Sans MS" panose="030F0702030302020204" pitchFamily="66" charset="0"/>
              </a:rPr>
              <a:t>comprender las preocupaciones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6" y="3717606"/>
            <a:ext cx="2601513" cy="26085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757" y="3715320"/>
            <a:ext cx="2630831" cy="2610849"/>
          </a:xfrm>
          <a:prstGeom prst="rect">
            <a:avLst/>
          </a:prstGeom>
        </p:spPr>
      </p:pic>
      <p:pic>
        <p:nvPicPr>
          <p:cNvPr id="8" name="Picture 6" descr="D:\A nuevos\0 2021\PARA DISERTACIONES\IMG_20201121_163034713_PORTRA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3139" y="2781214"/>
            <a:ext cx="1674883" cy="22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6722076" y="5206689"/>
            <a:ext cx="53751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_tradnl" altLang="en-US" sz="1600" b="1" dirty="0">
                <a:solidFill>
                  <a:srgbClr val="0000FF"/>
                </a:solidFill>
              </a:rPr>
              <a:t>Dr. Pascual Valdez</a:t>
            </a:r>
          </a:p>
          <a:p>
            <a:pPr algn="ctr" eaLnBrk="1" hangingPunct="1"/>
            <a:r>
              <a:rPr lang="es-ES_tradnl" altLang="en-US" sz="1600" b="1" dirty="0">
                <a:solidFill>
                  <a:srgbClr val="0000FF"/>
                </a:solidFill>
              </a:rPr>
              <a:t>Profesor Medicina Interna- UBA   y UNLAM</a:t>
            </a:r>
          </a:p>
          <a:p>
            <a:pPr algn="ctr" eaLnBrk="1" hangingPunct="1"/>
            <a:r>
              <a:rPr lang="es-ES_tradnl" altLang="en-US" sz="1600" b="1" dirty="0">
                <a:solidFill>
                  <a:srgbClr val="0000FF"/>
                </a:solidFill>
              </a:rPr>
              <a:t>Director Carrera Medicina Crítica- UBA</a:t>
            </a:r>
          </a:p>
          <a:p>
            <a:pPr algn="ctr" eaLnBrk="1" hangingPunct="1"/>
            <a:r>
              <a:rPr lang="es-ES_tradnl" altLang="en-US" sz="1600" b="1" dirty="0">
                <a:solidFill>
                  <a:srgbClr val="0000FF"/>
                </a:solidFill>
              </a:rPr>
              <a:t>Coordinador Carreras </a:t>
            </a:r>
            <a:r>
              <a:rPr lang="es-ES_tradnl" altLang="en-US" sz="1600" b="1" dirty="0" err="1">
                <a:solidFill>
                  <a:srgbClr val="0000FF"/>
                </a:solidFill>
              </a:rPr>
              <a:t>Emergentología</a:t>
            </a:r>
            <a:r>
              <a:rPr lang="es-ES_tradnl" altLang="en-US" sz="1600" b="1" dirty="0">
                <a:solidFill>
                  <a:srgbClr val="0000FF"/>
                </a:solidFill>
              </a:rPr>
              <a:t>- UBA</a:t>
            </a:r>
          </a:p>
          <a:p>
            <a:pPr algn="ctr" eaLnBrk="1" hangingPunct="1"/>
            <a:r>
              <a:rPr lang="es-ES_tradnl" altLang="en-US" sz="1600" b="1" dirty="0">
                <a:solidFill>
                  <a:srgbClr val="0000FF"/>
                </a:solidFill>
              </a:rPr>
              <a:t>Director Carrera </a:t>
            </a:r>
            <a:r>
              <a:rPr lang="es-ES_tradnl" altLang="en-US" sz="1600" b="1" dirty="0" err="1">
                <a:solidFill>
                  <a:srgbClr val="0000FF"/>
                </a:solidFill>
              </a:rPr>
              <a:t>Clinica</a:t>
            </a:r>
            <a:r>
              <a:rPr lang="es-ES_tradnl" altLang="en-US" sz="1600" b="1" dirty="0">
                <a:solidFill>
                  <a:srgbClr val="0000FF"/>
                </a:solidFill>
              </a:rPr>
              <a:t> Médica - SAM</a:t>
            </a:r>
          </a:p>
          <a:p>
            <a:pPr algn="ctr" eaLnBrk="1" hangingPunct="1"/>
            <a:r>
              <a:rPr lang="es-ES_tradnl" altLang="en-US" sz="1600" b="1" dirty="0">
                <a:solidFill>
                  <a:srgbClr val="0000FF"/>
                </a:solidFill>
              </a:rPr>
              <a:t>Presidente FIMI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28361A-65A0-DBCC-6724-B64CEE50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178" y="0"/>
            <a:ext cx="9144000" cy="326791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ESTRATEGIAS </a:t>
            </a:r>
            <a:r>
              <a:rPr lang="es-ES" b="1" dirty="0" smtClean="0">
                <a:solidFill>
                  <a:srgbClr val="C00000"/>
                </a:solidFill>
              </a:rPr>
              <a:t>PARA MEJORAR LA ADHERENCIA </a:t>
            </a:r>
            <a:r>
              <a:rPr lang="es-ES" b="1" dirty="0">
                <a:solidFill>
                  <a:srgbClr val="C00000"/>
                </a:solidFill>
              </a:rPr>
              <a:t>A LA VACUNACIÓN EN   ADULTOS</a:t>
            </a:r>
            <a:endParaRPr lang="en-US" b="1" dirty="0">
              <a:solidFill>
                <a:srgbClr val="C00000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9068" y="368885"/>
            <a:ext cx="10058400" cy="78858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Intervenciones </a:t>
            </a:r>
            <a:r>
              <a:rPr lang="es-E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multicomponente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7884" y="1507949"/>
            <a:ext cx="10058400" cy="4823403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Dirigidas a grupos específicos: no vacunados, insuficientemente vacunados y trabajadores de la salud.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Aumentar el conocimiento y la concientización sobre las vacunas.</a:t>
            </a:r>
          </a:p>
          <a:p>
            <a:r>
              <a:rPr lang="en-US" sz="2400" dirty="0" err="1">
                <a:latin typeface="Comic Sans MS" panose="030F0702030302020204" pitchFamily="66" charset="0"/>
              </a:rPr>
              <a:t>Mejorar</a:t>
            </a:r>
            <a:r>
              <a:rPr lang="en-US" sz="2400" dirty="0">
                <a:latin typeface="Comic Sans MS" panose="030F0702030302020204" pitchFamily="66" charset="0"/>
              </a:rPr>
              <a:t> el </a:t>
            </a:r>
            <a:r>
              <a:rPr lang="en-US" sz="2400" dirty="0" err="1">
                <a:latin typeface="Comic Sans MS" panose="030F0702030302020204" pitchFamily="66" charset="0"/>
              </a:rPr>
              <a:t>acceso</a:t>
            </a:r>
            <a:r>
              <a:rPr lang="en-US" sz="2400" dirty="0">
                <a:latin typeface="Comic Sans MS" panose="030F0702030302020204" pitchFamily="66" charset="0"/>
              </a:rPr>
              <a:t> y </a:t>
            </a:r>
            <a:r>
              <a:rPr lang="es-ES" sz="2400" dirty="0">
                <a:latin typeface="Comic Sans MS" panose="030F0702030302020204" pitchFamily="66" charset="0"/>
              </a:rPr>
              <a:t>la conveniencia de la vacunación.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Exigir la vacunación o implementar sanciones contra la no vacunación.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Involucrar a los líderes comunitarios.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Incorporar nuevos conocimientos y pruebas sobre las vacunas en las prácticas y procedimientos de salud habituales. 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Abordar la desconfianza y mejorar la confianza en los equipos de salud y las instituciones.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309" y="403610"/>
            <a:ext cx="10058400" cy="742284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Estrategias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en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el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Consultorio</a:t>
            </a:r>
            <a:endParaRPr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71" y="1438502"/>
            <a:ext cx="11736729" cy="3009418"/>
          </a:xfrm>
        </p:spPr>
        <p:txBody>
          <a:bodyPr>
            <a:noAutofit/>
          </a:bodyPr>
          <a:lstStyle/>
          <a:p>
            <a:r>
              <a:rPr sz="2200" dirty="0" err="1">
                <a:latin typeface="Comic Sans MS" panose="030F0702030302020204" pitchFamily="66" charset="0"/>
              </a:rPr>
              <a:t>Uso</a:t>
            </a:r>
            <a:r>
              <a:rPr sz="2200" dirty="0">
                <a:latin typeface="Comic Sans MS" panose="030F0702030302020204" pitchFamily="66" charset="0"/>
              </a:rPr>
              <a:t> de </a:t>
            </a:r>
            <a:r>
              <a:rPr sz="2200" dirty="0" err="1">
                <a:latin typeface="Comic Sans MS" panose="030F0702030302020204" pitchFamily="66" charset="0"/>
              </a:rPr>
              <a:t>recordatorios</a:t>
            </a:r>
            <a:r>
              <a:rPr sz="2200" dirty="0">
                <a:latin typeface="Comic Sans MS" panose="030F0702030302020204" pitchFamily="66" charset="0"/>
              </a:rPr>
              <a:t> </a:t>
            </a:r>
            <a:r>
              <a:rPr sz="2200" dirty="0" err="1">
                <a:latin typeface="Comic Sans MS" panose="030F0702030302020204" pitchFamily="66" charset="0"/>
              </a:rPr>
              <a:t>personalizados</a:t>
            </a:r>
            <a:r>
              <a:rPr sz="2200" dirty="0">
                <a:latin typeface="Comic Sans MS" panose="030F0702030302020204" pitchFamily="66" charset="0"/>
              </a:rPr>
              <a:t>: </a:t>
            </a:r>
            <a:r>
              <a:rPr sz="2200" dirty="0" err="1">
                <a:latin typeface="Comic Sans MS" panose="030F0702030302020204" pitchFamily="66" charset="0"/>
              </a:rPr>
              <a:t>llamadas</a:t>
            </a:r>
            <a:r>
              <a:rPr sz="2200" dirty="0">
                <a:latin typeface="Comic Sans MS" panose="030F0702030302020204" pitchFamily="66" charset="0"/>
              </a:rPr>
              <a:t>, </a:t>
            </a:r>
            <a:r>
              <a:rPr sz="2200" dirty="0" err="1">
                <a:latin typeface="Comic Sans MS" panose="030F0702030302020204" pitchFamily="66" charset="0"/>
              </a:rPr>
              <a:t>mensajes</a:t>
            </a:r>
            <a:r>
              <a:rPr sz="2200" dirty="0">
                <a:latin typeface="Comic Sans MS" panose="030F0702030302020204" pitchFamily="66" charset="0"/>
              </a:rPr>
              <a:t> de </a:t>
            </a:r>
            <a:r>
              <a:rPr sz="2200" dirty="0" err="1">
                <a:latin typeface="Comic Sans MS" panose="030F0702030302020204" pitchFamily="66" charset="0"/>
              </a:rPr>
              <a:t>texto</a:t>
            </a:r>
            <a:r>
              <a:rPr sz="2200" dirty="0">
                <a:latin typeface="Comic Sans MS" panose="030F0702030302020204" pitchFamily="66" charset="0"/>
              </a:rPr>
              <a:t> y </a:t>
            </a:r>
            <a:r>
              <a:rPr sz="2200" dirty="0" err="1">
                <a:latin typeface="Comic Sans MS" panose="030F0702030302020204" pitchFamily="66" charset="0"/>
              </a:rPr>
              <a:t>correos</a:t>
            </a:r>
            <a:r>
              <a:rPr sz="2200" dirty="0">
                <a:latin typeface="Comic Sans MS" panose="030F0702030302020204" pitchFamily="66" charset="0"/>
              </a:rPr>
              <a:t> </a:t>
            </a:r>
            <a:r>
              <a:rPr sz="2200" dirty="0" err="1">
                <a:latin typeface="Comic Sans MS" panose="030F0702030302020204" pitchFamily="66" charset="0"/>
              </a:rPr>
              <a:t>electrónicos</a:t>
            </a:r>
            <a:r>
              <a:rPr sz="2200" dirty="0">
                <a:latin typeface="Comic Sans MS" panose="030F0702030302020204" pitchFamily="66" charset="0"/>
              </a:rPr>
              <a:t>.</a:t>
            </a:r>
          </a:p>
          <a:p>
            <a:r>
              <a:rPr sz="2200" dirty="0" err="1">
                <a:latin typeface="Comic Sans MS" panose="030F0702030302020204" pitchFamily="66" charset="0"/>
              </a:rPr>
              <a:t>Integración</a:t>
            </a:r>
            <a:r>
              <a:rPr sz="2200" dirty="0">
                <a:latin typeface="Comic Sans MS" panose="030F0702030302020204" pitchFamily="66" charset="0"/>
              </a:rPr>
              <a:t> de la </a:t>
            </a:r>
            <a:r>
              <a:rPr sz="2200" dirty="0" err="1">
                <a:latin typeface="Comic Sans MS" panose="030F0702030302020204" pitchFamily="66" charset="0"/>
              </a:rPr>
              <a:t>vacunación</a:t>
            </a:r>
            <a:r>
              <a:rPr sz="2200" dirty="0">
                <a:latin typeface="Comic Sans MS" panose="030F0702030302020204" pitchFamily="66" charset="0"/>
              </a:rPr>
              <a:t> </a:t>
            </a:r>
            <a:r>
              <a:rPr sz="2200" dirty="0" err="1">
                <a:latin typeface="Comic Sans MS" panose="030F0702030302020204" pitchFamily="66" charset="0"/>
              </a:rPr>
              <a:t>en</a:t>
            </a:r>
            <a:r>
              <a:rPr sz="2200" dirty="0">
                <a:latin typeface="Comic Sans MS" panose="030F0702030302020204" pitchFamily="66" charset="0"/>
              </a:rPr>
              <a:t> </a:t>
            </a:r>
            <a:r>
              <a:rPr sz="2200" dirty="0" err="1">
                <a:latin typeface="Comic Sans MS" panose="030F0702030302020204" pitchFamily="66" charset="0"/>
              </a:rPr>
              <a:t>consultas</a:t>
            </a:r>
            <a:r>
              <a:rPr sz="2200" dirty="0">
                <a:latin typeface="Comic Sans MS" panose="030F0702030302020204" pitchFamily="66" charset="0"/>
              </a:rPr>
              <a:t> </a:t>
            </a:r>
            <a:r>
              <a:rPr sz="2200" dirty="0" err="1">
                <a:latin typeface="Comic Sans MS" panose="030F0702030302020204" pitchFamily="66" charset="0"/>
              </a:rPr>
              <a:t>médicas</a:t>
            </a:r>
            <a:r>
              <a:rPr sz="2200" dirty="0">
                <a:latin typeface="Comic Sans MS" panose="030F0702030302020204" pitchFamily="66" charset="0"/>
              </a:rPr>
              <a:t> </a:t>
            </a:r>
            <a:r>
              <a:rPr sz="2200" dirty="0" err="1">
                <a:latin typeface="Comic Sans MS" panose="030F0702030302020204" pitchFamily="66" charset="0"/>
              </a:rPr>
              <a:t>rutinarias</a:t>
            </a:r>
            <a:r>
              <a:rPr sz="2200" dirty="0">
                <a:latin typeface="Comic Sans MS" panose="030F0702030302020204" pitchFamily="66" charset="0"/>
              </a:rPr>
              <a:t>.</a:t>
            </a:r>
          </a:p>
          <a:p>
            <a:r>
              <a:rPr sz="2200" dirty="0" err="1">
                <a:latin typeface="Comic Sans MS" panose="030F0702030302020204" pitchFamily="66" charset="0"/>
              </a:rPr>
              <a:t>Uso</a:t>
            </a:r>
            <a:r>
              <a:rPr sz="2200" dirty="0">
                <a:latin typeface="Comic Sans MS" panose="030F0702030302020204" pitchFamily="66" charset="0"/>
              </a:rPr>
              <a:t> de </a:t>
            </a:r>
            <a:r>
              <a:rPr sz="2200" dirty="0" err="1">
                <a:latin typeface="Comic Sans MS" panose="030F0702030302020204" pitchFamily="66" charset="0"/>
              </a:rPr>
              <a:t>registros</a:t>
            </a:r>
            <a:r>
              <a:rPr sz="2200" dirty="0">
                <a:latin typeface="Comic Sans MS" panose="030F0702030302020204" pitchFamily="66" charset="0"/>
              </a:rPr>
              <a:t> </a:t>
            </a:r>
            <a:r>
              <a:rPr sz="2200" dirty="0" err="1">
                <a:latin typeface="Comic Sans MS" panose="030F0702030302020204" pitchFamily="66" charset="0"/>
              </a:rPr>
              <a:t>electrónicos</a:t>
            </a:r>
            <a:r>
              <a:rPr sz="2200" dirty="0">
                <a:latin typeface="Comic Sans MS" panose="030F0702030302020204" pitchFamily="66" charset="0"/>
              </a:rPr>
              <a:t> para </a:t>
            </a:r>
            <a:r>
              <a:rPr sz="2200" dirty="0" err="1">
                <a:latin typeface="Comic Sans MS" panose="030F0702030302020204" pitchFamily="66" charset="0"/>
              </a:rPr>
              <a:t>seguimiento</a:t>
            </a:r>
            <a:r>
              <a:rPr sz="2200" dirty="0">
                <a:latin typeface="Comic Sans MS" panose="030F0702030302020204" pitchFamily="66" charset="0"/>
              </a:rPr>
              <a:t> y </a:t>
            </a:r>
            <a:r>
              <a:rPr sz="2200" dirty="0" err="1">
                <a:latin typeface="Comic Sans MS" panose="030F0702030302020204" pitchFamily="66" charset="0"/>
              </a:rPr>
              <a:t>alertas</a:t>
            </a:r>
            <a:r>
              <a:rPr sz="2200" dirty="0">
                <a:latin typeface="Comic Sans MS" panose="030F0702030302020204" pitchFamily="66" charset="0"/>
              </a:rPr>
              <a:t>.</a:t>
            </a:r>
          </a:p>
          <a:p>
            <a:r>
              <a:rPr sz="2200" dirty="0" err="1">
                <a:latin typeface="Comic Sans MS" panose="030F0702030302020204" pitchFamily="66" charset="0"/>
              </a:rPr>
              <a:t>Coadministración</a:t>
            </a:r>
            <a:r>
              <a:rPr sz="2200" dirty="0">
                <a:latin typeface="Comic Sans MS" panose="030F0702030302020204" pitchFamily="66" charset="0"/>
              </a:rPr>
              <a:t> de </a:t>
            </a:r>
            <a:r>
              <a:rPr sz="2200" dirty="0" err="1">
                <a:latin typeface="Comic Sans MS" panose="030F0702030302020204" pitchFamily="66" charset="0"/>
              </a:rPr>
              <a:t>vacunas</a:t>
            </a:r>
            <a:r>
              <a:rPr sz="2200" dirty="0">
                <a:latin typeface="Comic Sans MS" panose="030F0702030302020204" pitchFamily="66" charset="0"/>
              </a:rPr>
              <a:t> </a:t>
            </a:r>
            <a:r>
              <a:rPr sz="2200" dirty="0" err="1">
                <a:latin typeface="Comic Sans MS" panose="030F0702030302020204" pitchFamily="66" charset="0"/>
              </a:rPr>
              <a:t>en</a:t>
            </a:r>
            <a:r>
              <a:rPr sz="2200" dirty="0">
                <a:latin typeface="Comic Sans MS" panose="030F0702030302020204" pitchFamily="66" charset="0"/>
              </a:rPr>
              <a:t> la </a:t>
            </a:r>
            <a:r>
              <a:rPr sz="2200" dirty="0" err="1">
                <a:latin typeface="Comic Sans MS" panose="030F0702030302020204" pitchFamily="66" charset="0"/>
              </a:rPr>
              <a:t>misma</a:t>
            </a:r>
            <a:r>
              <a:rPr sz="2200" dirty="0">
                <a:latin typeface="Comic Sans MS" panose="030F0702030302020204" pitchFamily="66" charset="0"/>
              </a:rPr>
              <a:t> </a:t>
            </a:r>
            <a:r>
              <a:rPr sz="2200" dirty="0" err="1">
                <a:latin typeface="Comic Sans MS" panose="030F0702030302020204" pitchFamily="66" charset="0"/>
              </a:rPr>
              <a:t>visita</a:t>
            </a:r>
            <a:r>
              <a:rPr sz="2200" dirty="0">
                <a:latin typeface="Comic Sans MS" panose="030F0702030302020204" pitchFamily="66" charset="0"/>
              </a:rPr>
              <a:t>.</a:t>
            </a:r>
          </a:p>
          <a:p>
            <a:r>
              <a:rPr sz="2200" dirty="0" err="1">
                <a:latin typeface="Comic Sans MS" panose="030F0702030302020204" pitchFamily="66" charset="0"/>
              </a:rPr>
              <a:t>Información</a:t>
            </a:r>
            <a:r>
              <a:rPr sz="2200" dirty="0">
                <a:latin typeface="Comic Sans MS" panose="030F0702030302020204" pitchFamily="66" charset="0"/>
              </a:rPr>
              <a:t> </a:t>
            </a:r>
            <a:r>
              <a:rPr sz="2200" dirty="0" err="1">
                <a:latin typeface="Comic Sans MS" panose="030F0702030302020204" pitchFamily="66" charset="0"/>
              </a:rPr>
              <a:t>accesible</a:t>
            </a:r>
            <a:r>
              <a:rPr sz="2200" dirty="0">
                <a:latin typeface="Comic Sans MS" panose="030F0702030302020204" pitchFamily="66" charset="0"/>
              </a:rPr>
              <a:t> y </a:t>
            </a:r>
            <a:r>
              <a:rPr sz="2200" dirty="0" err="1">
                <a:latin typeface="Comic Sans MS" panose="030F0702030302020204" pitchFamily="66" charset="0"/>
              </a:rPr>
              <a:t>clara</a:t>
            </a:r>
            <a:r>
              <a:rPr sz="2200" dirty="0">
                <a:latin typeface="Comic Sans MS" panose="030F0702030302020204" pitchFamily="66" charset="0"/>
              </a:rPr>
              <a:t> para </a:t>
            </a:r>
            <a:r>
              <a:rPr sz="2200" dirty="0" err="1">
                <a:latin typeface="Comic Sans MS" panose="030F0702030302020204" pitchFamily="66" charset="0"/>
              </a:rPr>
              <a:t>los</a:t>
            </a:r>
            <a:r>
              <a:rPr sz="2200" dirty="0">
                <a:latin typeface="Comic Sans MS" panose="030F0702030302020204" pitchFamily="66" charset="0"/>
              </a:rPr>
              <a:t> </a:t>
            </a:r>
            <a:r>
              <a:rPr sz="2200" dirty="0" err="1">
                <a:latin typeface="Comic Sans MS" panose="030F0702030302020204" pitchFamily="66" charset="0"/>
              </a:rPr>
              <a:t>pacientes</a:t>
            </a:r>
            <a:r>
              <a:rPr sz="22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" sz="2200" dirty="0">
                <a:latin typeface="Comic Sans MS" panose="030F0702030302020204" pitchFamily="66" charset="0"/>
              </a:rPr>
              <a:t>(</a:t>
            </a:r>
            <a:r>
              <a:rPr sz="2200" dirty="0">
                <a:latin typeface="Comic Sans MS" panose="030F0702030302020204" pitchFamily="66" charset="0"/>
              </a:rPr>
              <a:t>Borah P, Hwang J, 2022</a:t>
            </a:r>
            <a:r>
              <a:rPr lang="es-ES" sz="2200" dirty="0">
                <a:latin typeface="Comic Sans MS" panose="030F0702030302020204" pitchFamily="66" charset="0"/>
              </a:rPr>
              <a:t>)</a:t>
            </a:r>
            <a:endParaRPr sz="22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6471" y="4609966"/>
            <a:ext cx="107363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>
                <a:solidFill>
                  <a:srgbClr val="0000FF"/>
                </a:solidFill>
                <a:latin typeface="Comic Sans MS" panose="030F0702030302020204" pitchFamily="66" charset="0"/>
              </a:rPr>
              <a:t>En el plano individual, el médico puede ser un gran motivador para que el paciente se vacune, mediante la </a:t>
            </a:r>
            <a:r>
              <a:rPr lang="es-ES" sz="28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construcción</a:t>
            </a:r>
            <a:r>
              <a:rPr lang="es-ES" sz="2800" i="1" dirty="0">
                <a:solidFill>
                  <a:srgbClr val="0000FF"/>
                </a:solidFill>
                <a:latin typeface="Comic Sans MS" panose="030F0702030302020204" pitchFamily="66" charset="0"/>
              </a:rPr>
              <a:t> de confianza, el </a:t>
            </a:r>
            <a:r>
              <a:rPr lang="es-ES" sz="28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ejemplo</a:t>
            </a:r>
            <a:r>
              <a:rPr lang="es-ES" sz="2800" i="1" dirty="0">
                <a:solidFill>
                  <a:srgbClr val="0000FF"/>
                </a:solidFill>
                <a:latin typeface="Comic Sans MS" panose="030F0702030302020204" pitchFamily="66" charset="0"/>
              </a:rPr>
              <a:t> personal, la </a:t>
            </a:r>
            <a:r>
              <a:rPr lang="es-ES" sz="28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comunicación</a:t>
            </a:r>
            <a:r>
              <a:rPr lang="es-ES" sz="2800" i="1" dirty="0">
                <a:solidFill>
                  <a:srgbClr val="0000FF"/>
                </a:solidFill>
                <a:latin typeface="Comic Sans MS" panose="030F0702030302020204" pitchFamily="66" charset="0"/>
              </a:rPr>
              <a:t> efectiva y el uso de </a:t>
            </a:r>
            <a:r>
              <a:rPr lang="es-ES" sz="28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técnicas</a:t>
            </a:r>
            <a:r>
              <a:rPr lang="es-ES" sz="2800" i="1" dirty="0">
                <a:solidFill>
                  <a:srgbClr val="0000FF"/>
                </a:solidFill>
                <a:latin typeface="Comic Sans MS" panose="030F0702030302020204" pitchFamily="66" charset="0"/>
              </a:rPr>
              <a:t> de entrevista motivacional. </a:t>
            </a:r>
            <a:endParaRPr lang="en-US" sz="2800" i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562" y="403609"/>
            <a:ext cx="9926101" cy="80015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3 ESCENARIOS EN LA CONSULTA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4951" y="1355858"/>
            <a:ext cx="10058400" cy="2693661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Actitud </a:t>
            </a:r>
            <a:r>
              <a:rPr lang="es-ES" sz="2800" u="sng" dirty="0">
                <a:latin typeface="Comic Sans MS" panose="030F0702030302020204" pitchFamily="66" charset="0"/>
              </a:rPr>
              <a:t>positiva</a:t>
            </a:r>
            <a:r>
              <a:rPr lang="es-ES" sz="2800" dirty="0">
                <a:latin typeface="Comic Sans MS" panose="030F0702030302020204" pitchFamily="66" charset="0"/>
              </a:rPr>
              <a:t> del profesional y del paciente: la probabilidad de que el paciente se vacune es del </a:t>
            </a:r>
            <a:r>
              <a:rPr lang="es-E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90%</a:t>
            </a:r>
            <a:r>
              <a:rPr lang="es-ES" sz="2800" dirty="0">
                <a:latin typeface="Comic Sans MS" panose="030F0702030302020204" pitchFamily="66" charset="0"/>
              </a:rPr>
              <a:t>.</a:t>
            </a:r>
          </a:p>
          <a:p>
            <a:r>
              <a:rPr lang="es-ES" sz="2800" dirty="0">
                <a:latin typeface="Comic Sans MS" panose="030F0702030302020204" pitchFamily="66" charset="0"/>
              </a:rPr>
              <a:t>Actitud </a:t>
            </a:r>
            <a:r>
              <a:rPr lang="es-ES" sz="2800" u="sng" dirty="0">
                <a:latin typeface="Comic Sans MS" panose="030F0702030302020204" pitchFamily="66" charset="0"/>
              </a:rPr>
              <a:t>negativa</a:t>
            </a:r>
            <a:r>
              <a:rPr lang="es-ES" sz="2800" dirty="0">
                <a:latin typeface="Comic Sans MS" panose="030F0702030302020204" pitchFamily="66" charset="0"/>
              </a:rPr>
              <a:t> de ambos: la probabilidad de que el paciente se vacune es del </a:t>
            </a:r>
            <a:r>
              <a:rPr lang="es-E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7%.</a:t>
            </a:r>
          </a:p>
          <a:p>
            <a:r>
              <a:rPr lang="es-ES" sz="2800" dirty="0">
                <a:latin typeface="Comic Sans MS" panose="030F0702030302020204" pitchFamily="66" charset="0"/>
              </a:rPr>
              <a:t> Actitud </a:t>
            </a:r>
            <a:r>
              <a:rPr lang="es-ES" sz="2800" u="sng" dirty="0">
                <a:latin typeface="Comic Sans MS" panose="030F0702030302020204" pitchFamily="66" charset="0"/>
              </a:rPr>
              <a:t>positiva</a:t>
            </a:r>
            <a:r>
              <a:rPr lang="es-ES" sz="2800" dirty="0">
                <a:latin typeface="Comic Sans MS" panose="030F0702030302020204" pitchFamily="66" charset="0"/>
              </a:rPr>
              <a:t> del profesional y </a:t>
            </a:r>
            <a:r>
              <a:rPr lang="es-ES" sz="2800" u="sng" dirty="0">
                <a:latin typeface="Comic Sans MS" panose="030F0702030302020204" pitchFamily="66" charset="0"/>
              </a:rPr>
              <a:t>negativa</a:t>
            </a:r>
            <a:r>
              <a:rPr lang="es-ES" sz="2800" dirty="0">
                <a:latin typeface="Comic Sans MS" panose="030F0702030302020204" pitchFamily="66" charset="0"/>
              </a:rPr>
              <a:t> del paciente: la probabilidad de que el paciente se vacune es del </a:t>
            </a:r>
            <a:r>
              <a:rPr lang="es-E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87%</a:t>
            </a:r>
            <a:r>
              <a:rPr lang="es-ES" sz="2800" dirty="0">
                <a:latin typeface="Comic Sans MS" panose="030F0702030302020204" pitchFamily="66" charset="0"/>
              </a:rPr>
              <a:t>.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44951" y="4201611"/>
            <a:ext cx="104360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Comic Sans MS" panose="030F0702030302020204" pitchFamily="66" charset="0"/>
              </a:rPr>
              <a:t>Centers for Disease Control (CDC). Adult immunization: knowledge, attitudes, and practices--DeKalb and Fulton Counties, Georgia, 1988. MMWR </a:t>
            </a:r>
            <a:r>
              <a:rPr lang="en-US" sz="1400" i="1" dirty="0" err="1">
                <a:latin typeface="Comic Sans MS" panose="030F0702030302020204" pitchFamily="66" charset="0"/>
              </a:rPr>
              <a:t>Morb</a:t>
            </a:r>
            <a:r>
              <a:rPr lang="en-US" sz="1400" i="1" dirty="0">
                <a:latin typeface="Comic Sans MS" panose="030F0702030302020204" pitchFamily="66" charset="0"/>
              </a:rPr>
              <a:t> Mortal </a:t>
            </a:r>
            <a:r>
              <a:rPr lang="en-US" sz="1400" i="1" dirty="0" err="1">
                <a:latin typeface="Comic Sans MS" panose="030F0702030302020204" pitchFamily="66" charset="0"/>
              </a:rPr>
              <a:t>Wkly</a:t>
            </a:r>
            <a:r>
              <a:rPr lang="en-US" sz="1400" i="1" dirty="0">
                <a:latin typeface="Comic Sans MS" panose="030F0702030302020204" pitchFamily="66" charset="0"/>
              </a:rPr>
              <a:t> Rep 1988; 37: 657-61. </a:t>
            </a:r>
          </a:p>
          <a:p>
            <a:pPr algn="r"/>
            <a:endParaRPr lang="en-US" sz="1400" b="1" i="1" dirty="0">
              <a:latin typeface="Comic Sans MS" panose="030F0702030302020204" pitchFamily="66" charset="0"/>
            </a:endParaRPr>
          </a:p>
          <a:p>
            <a:pPr algn="r"/>
            <a:r>
              <a:rPr lang="en-US" sz="1400" i="1" dirty="0">
                <a:latin typeface="Comic Sans MS" panose="030F0702030302020204" pitchFamily="66" charset="0"/>
              </a:rPr>
              <a:t>Poland GA, Johnson DR. Increasing influenza vaccination rates: the need to vaccinate throughout the entire influenza season. Am J Med 2008; 121: S3-10.</a:t>
            </a:r>
          </a:p>
          <a:p>
            <a:pPr algn="r"/>
            <a:endParaRPr lang="es-ES" sz="1400" i="1" dirty="0">
              <a:latin typeface="Comic Sans MS" panose="030F0702030302020204" pitchFamily="66" charset="0"/>
            </a:endParaRPr>
          </a:p>
          <a:p>
            <a:pPr algn="r"/>
            <a:r>
              <a:rPr lang="en-US" sz="1400" i="1" dirty="0" err="1">
                <a:latin typeface="Comic Sans MS" panose="030F0702030302020204" pitchFamily="66" charset="0"/>
              </a:rPr>
              <a:t>Bovier</a:t>
            </a:r>
            <a:r>
              <a:rPr lang="en-US" sz="1400" i="1" dirty="0">
                <a:latin typeface="Comic Sans MS" panose="030F0702030302020204" pitchFamily="66" charset="0"/>
              </a:rPr>
              <a:t> PA, </a:t>
            </a:r>
            <a:r>
              <a:rPr lang="en-US" sz="1400" i="1" dirty="0" err="1">
                <a:latin typeface="Comic Sans MS" panose="030F0702030302020204" pitchFamily="66" charset="0"/>
              </a:rPr>
              <a:t>Chamot</a:t>
            </a:r>
            <a:r>
              <a:rPr lang="en-US" sz="1400" i="1" dirty="0">
                <a:latin typeface="Comic Sans MS" panose="030F0702030302020204" pitchFamily="66" charset="0"/>
              </a:rPr>
              <a:t> E, </a:t>
            </a:r>
            <a:r>
              <a:rPr lang="en-US" sz="1400" i="1" dirty="0" err="1">
                <a:latin typeface="Comic Sans MS" panose="030F0702030302020204" pitchFamily="66" charset="0"/>
              </a:rPr>
              <a:t>Bouvier</a:t>
            </a:r>
            <a:r>
              <a:rPr lang="en-US" sz="1400" i="1" dirty="0">
                <a:latin typeface="Comic Sans MS" panose="030F0702030302020204" pitchFamily="66" charset="0"/>
              </a:rPr>
              <a:t> </a:t>
            </a:r>
            <a:r>
              <a:rPr lang="en-US" sz="1400" i="1" dirty="0" err="1">
                <a:latin typeface="Comic Sans MS" panose="030F0702030302020204" pitchFamily="66" charset="0"/>
              </a:rPr>
              <a:t>Gallacchi</a:t>
            </a:r>
            <a:r>
              <a:rPr lang="en-US" sz="1400" i="1" dirty="0">
                <a:latin typeface="Comic Sans MS" panose="030F0702030302020204" pitchFamily="66" charset="0"/>
              </a:rPr>
              <a:t> M, </a:t>
            </a:r>
            <a:r>
              <a:rPr lang="en-US" sz="1400" i="1" dirty="0" err="1">
                <a:latin typeface="Comic Sans MS" panose="030F0702030302020204" pitchFamily="66" charset="0"/>
              </a:rPr>
              <a:t>Loutan</a:t>
            </a:r>
            <a:r>
              <a:rPr lang="en-US" sz="1400" i="1" dirty="0">
                <a:latin typeface="Comic Sans MS" panose="030F0702030302020204" pitchFamily="66" charset="0"/>
              </a:rPr>
              <a:t> L. Importance of patients’ perceptions and general practitioners’ recommendations in understanding missed opportunities for </a:t>
            </a:r>
            <a:r>
              <a:rPr lang="en-US" sz="1400" i="1" dirty="0" err="1">
                <a:latin typeface="Comic Sans MS" panose="030F0702030302020204" pitchFamily="66" charset="0"/>
              </a:rPr>
              <a:t>immunisations</a:t>
            </a:r>
            <a:r>
              <a:rPr lang="en-US" sz="1400" i="1" dirty="0">
                <a:latin typeface="Comic Sans MS" panose="030F0702030302020204" pitchFamily="66" charset="0"/>
              </a:rPr>
              <a:t> in Swiss adults. Vaccine 2001; 19: 4760-7. </a:t>
            </a:r>
          </a:p>
          <a:p>
            <a:pPr algn="r"/>
            <a:endParaRPr lang="en-US" sz="1400" i="1" dirty="0">
              <a:latin typeface="Comic Sans MS" panose="030F0702030302020204" pitchFamily="66" charset="0"/>
            </a:endParaRPr>
          </a:p>
          <a:p>
            <a:pPr algn="r"/>
            <a:r>
              <a:rPr lang="en-US" sz="1400" i="1" dirty="0">
                <a:latin typeface="Comic Sans MS" panose="030F0702030302020204" pitchFamily="66" charset="0"/>
              </a:rPr>
              <a:t>Zimmerman RK, </a:t>
            </a:r>
            <a:r>
              <a:rPr lang="en-US" sz="1400" i="1" dirty="0" err="1">
                <a:latin typeface="Comic Sans MS" panose="030F0702030302020204" pitchFamily="66" charset="0"/>
              </a:rPr>
              <a:t>Santibanez</a:t>
            </a:r>
            <a:r>
              <a:rPr lang="en-US" sz="1400" i="1" dirty="0">
                <a:latin typeface="Comic Sans MS" panose="030F0702030302020204" pitchFamily="66" charset="0"/>
              </a:rPr>
              <a:t> TA, Fine MJ, et al. Barriers and facilitators of pneumococcal vaccination among the elderly. Vaccine 2003; 21: 1510-7. </a:t>
            </a:r>
          </a:p>
        </p:txBody>
      </p:sp>
    </p:spTree>
    <p:extLst>
      <p:ext uri="{BB962C8B-B14F-4D97-AF65-F5344CB8AC3E}">
        <p14:creationId xmlns:p14="http://schemas.microsoft.com/office/powerpoint/2010/main" val="4583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9067" y="380460"/>
            <a:ext cx="11731127" cy="927479"/>
          </a:xfrm>
        </p:spPr>
        <p:txBody>
          <a:bodyPr>
            <a:normAutofit fontScale="90000"/>
          </a:bodyPr>
          <a:lstStyle/>
          <a:p>
            <a:r>
              <a:rPr lang="es-ES" sz="4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Estrategias de vacunación para el consultorio </a:t>
            </a:r>
            <a:endParaRPr lang="en-US" sz="4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068" y="1307939"/>
            <a:ext cx="11246252" cy="53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14" y="334161"/>
            <a:ext cx="10551134" cy="1425191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Poblaciones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Vulnerables</a:t>
            </a: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b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BARRERAS ESPECÍFICAS</a:t>
            </a:r>
            <a:endParaRPr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480" y="1936213"/>
            <a:ext cx="10304768" cy="4476161"/>
          </a:xfrm>
        </p:spPr>
        <p:txBody>
          <a:bodyPr>
            <a:noAutofit/>
          </a:bodyPr>
          <a:lstStyle/>
          <a:p>
            <a:endParaRPr lang="es-ES" sz="3600" dirty="0">
              <a:latin typeface="Comic Sans MS" panose="030F0702030302020204" pitchFamily="66" charset="0"/>
            </a:endParaRPr>
          </a:p>
          <a:p>
            <a:r>
              <a:rPr lang="es-ES" sz="3600" dirty="0">
                <a:latin typeface="Comic Sans MS" panose="030F0702030302020204" pitchFamily="66" charset="0"/>
              </a:rPr>
              <a:t>Falta de materiales traducidos o culturalmente apropiados.</a:t>
            </a:r>
          </a:p>
          <a:p>
            <a:r>
              <a:rPr lang="es-ES" sz="3600" dirty="0" smtClean="0">
                <a:latin typeface="Comic Sans MS" panose="030F0702030302020204" pitchFamily="66" charset="0"/>
              </a:rPr>
              <a:t>Discriminación</a:t>
            </a:r>
            <a:r>
              <a:rPr lang="es-ES" sz="3600" dirty="0">
                <a:latin typeface="Comic Sans MS" panose="030F0702030302020204" pitchFamily="66" charset="0"/>
              </a:rPr>
              <a:t>.</a:t>
            </a:r>
          </a:p>
          <a:p>
            <a:r>
              <a:rPr lang="es-ES" sz="3600" dirty="0">
                <a:latin typeface="Comic Sans MS" panose="030F0702030302020204" pitchFamily="66" charset="0"/>
              </a:rPr>
              <a:t>Falta de habilidades de comunicación del personal de salud.</a:t>
            </a:r>
            <a:endParaRPr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14" y="334161"/>
            <a:ext cx="10551134" cy="1216847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Vacunación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en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Poblaciones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Vulnerables</a:t>
            </a:r>
            <a:endParaRPr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480" y="1785742"/>
            <a:ext cx="10304768" cy="4476161"/>
          </a:xfrm>
        </p:spPr>
        <p:txBody>
          <a:bodyPr>
            <a:noAutofit/>
          </a:bodyPr>
          <a:lstStyle/>
          <a:p>
            <a:r>
              <a:rPr sz="2400" dirty="0" err="1">
                <a:latin typeface="Comic Sans MS" panose="030F0702030302020204" pitchFamily="66" charset="0"/>
              </a:rPr>
              <a:t>Estrategias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específicas</a:t>
            </a:r>
            <a:r>
              <a:rPr sz="2400" dirty="0">
                <a:latin typeface="Comic Sans MS" panose="030F0702030302020204" pitchFamily="66" charset="0"/>
              </a:rPr>
              <a:t> para </a:t>
            </a:r>
            <a:r>
              <a:rPr sz="2400" dirty="0" err="1">
                <a:latin typeface="Comic Sans MS" panose="030F0702030302020204" pitchFamily="66" charset="0"/>
              </a:rPr>
              <a:t>comunidades</a:t>
            </a:r>
            <a:r>
              <a:rPr sz="2400" dirty="0">
                <a:latin typeface="Comic Sans MS" panose="030F0702030302020204" pitchFamily="66" charset="0"/>
              </a:rPr>
              <a:t> LGBTQIA+, pueblos </a:t>
            </a:r>
            <a:r>
              <a:rPr sz="2400" dirty="0" err="1">
                <a:latin typeface="Comic Sans MS" panose="030F0702030302020204" pitchFamily="66" charset="0"/>
              </a:rPr>
              <a:t>originarios</a:t>
            </a:r>
            <a:r>
              <a:rPr sz="2400" dirty="0">
                <a:latin typeface="Comic Sans MS" panose="030F0702030302020204" pitchFamily="66" charset="0"/>
              </a:rPr>
              <a:t> y personas sin </a:t>
            </a:r>
            <a:r>
              <a:rPr sz="2400" dirty="0" err="1">
                <a:latin typeface="Comic Sans MS" panose="030F0702030302020204" pitchFamily="66" charset="0"/>
              </a:rPr>
              <a:t>hogar</a:t>
            </a:r>
            <a:r>
              <a:rPr sz="2400" dirty="0">
                <a:latin typeface="Comic Sans MS" panose="030F0702030302020204" pitchFamily="66" charset="0"/>
              </a:rPr>
              <a:t>.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Visitas domiciliarias, comunicaciones personalizadas e implementación de farmacias comunitarias. </a:t>
            </a:r>
            <a:endParaRPr sz="2400" dirty="0">
              <a:latin typeface="Comic Sans MS" panose="030F0702030302020204" pitchFamily="66" charset="0"/>
            </a:endParaRPr>
          </a:p>
          <a:p>
            <a:r>
              <a:rPr sz="2400" dirty="0" err="1">
                <a:latin typeface="Comic Sans MS" panose="030F0702030302020204" pitchFamily="66" charset="0"/>
              </a:rPr>
              <a:t>Uso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materiales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educativos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culturalmente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adaptados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Eliminación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barreras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como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costos</a:t>
            </a:r>
            <a:r>
              <a:rPr sz="2400" dirty="0">
                <a:latin typeface="Comic Sans MS" panose="030F0702030302020204" pitchFamily="66" charset="0"/>
              </a:rPr>
              <a:t>, </a:t>
            </a:r>
            <a:r>
              <a:rPr sz="2400" dirty="0" err="1">
                <a:latin typeface="Comic Sans MS" panose="030F0702030302020204" pitchFamily="66" charset="0"/>
              </a:rPr>
              <a:t>horarios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restrictivos</a:t>
            </a:r>
            <a:r>
              <a:rPr sz="2400" dirty="0">
                <a:latin typeface="Comic Sans MS" panose="030F0702030302020204" pitchFamily="66" charset="0"/>
              </a:rPr>
              <a:t> y </a:t>
            </a:r>
            <a:r>
              <a:rPr sz="2400" dirty="0" err="1">
                <a:latin typeface="Comic Sans MS" panose="030F0702030302020204" pitchFamily="66" charset="0"/>
              </a:rPr>
              <a:t>acceso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geográfico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Involucramiento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líderes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comunitarios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campañas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vacunación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Vacunación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móvil</a:t>
            </a:r>
            <a:r>
              <a:rPr sz="2400" dirty="0">
                <a:latin typeface="Comic Sans MS" panose="030F0702030302020204" pitchFamily="66" charset="0"/>
              </a:rPr>
              <a:t> y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espacios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comunitarios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(</a:t>
            </a:r>
            <a:r>
              <a:rPr sz="2400" dirty="0">
                <a:latin typeface="Comic Sans MS" panose="030F0702030302020204" pitchFamily="66" charset="0"/>
              </a:rPr>
              <a:t>Rodrigues F et al., 2023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endParaRPr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58031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Departamentos de urgencias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0562" y="1693144"/>
            <a:ext cx="10058400" cy="4050792"/>
          </a:xfrm>
        </p:spPr>
        <p:txBody>
          <a:bodyPr>
            <a:normAutofit/>
          </a:bodyPr>
          <a:lstStyle/>
          <a:p>
            <a:r>
              <a:rPr lang="es-ES" sz="2600" dirty="0">
                <a:latin typeface="Comic Sans MS" panose="030F0702030302020204" pitchFamily="66" charset="0"/>
              </a:rPr>
              <a:t>Sitios donde se prescriben rutinariamente algunas vacunas (antitetánica en heridas, hepatitis B en post-exposición).</a:t>
            </a:r>
          </a:p>
          <a:p>
            <a:r>
              <a:rPr lang="es-ES" sz="2600" dirty="0">
                <a:latin typeface="Comic Sans MS" panose="030F0702030302020204" pitchFamily="66" charset="0"/>
              </a:rPr>
              <a:t>Lugar importante y posible para trabajar con vacunas prioritarias (por ejemplo, COVID, influenza) en el adulto.</a:t>
            </a:r>
          </a:p>
          <a:p>
            <a:r>
              <a:rPr lang="es-ES" sz="2600" dirty="0">
                <a:latin typeface="Comic Sans MS" panose="030F0702030302020204" pitchFamily="66" charset="0"/>
              </a:rPr>
              <a:t>En muchas oportunidades, son las salas de emergencia el primer y único contacto con el sistema de salud, </a:t>
            </a:r>
            <a:r>
              <a:rPr lang="en-US" sz="2600" dirty="0" err="1">
                <a:latin typeface="Comic Sans MS" panose="030F0702030302020204" pitchFamily="66" charset="0"/>
              </a:rPr>
              <a:t>especialmente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en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poblaciones</a:t>
            </a:r>
            <a:r>
              <a:rPr lang="en-US" sz="2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vulnerables</a:t>
            </a:r>
            <a:r>
              <a:rPr lang="en-US" sz="26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9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81181"/>
          </a:xfrm>
        </p:spPr>
        <p:txBody>
          <a:bodyPr/>
          <a:lstStyle/>
          <a:p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Uso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de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Redes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Sociales</a:t>
            </a:r>
            <a:endParaRPr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2" y="1655180"/>
            <a:ext cx="10827306" cy="4517020"/>
          </a:xfrm>
        </p:spPr>
        <p:txBody>
          <a:bodyPr>
            <a:normAutofit/>
          </a:bodyPr>
          <a:lstStyle/>
          <a:p>
            <a:r>
              <a:rPr sz="2400" dirty="0" err="1">
                <a:latin typeface="Comic Sans MS" panose="030F0702030302020204" pitchFamily="66" charset="0"/>
              </a:rPr>
              <a:t>Impacto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positivo</a:t>
            </a:r>
            <a:r>
              <a:rPr sz="2400" dirty="0">
                <a:latin typeface="Comic Sans MS" panose="030F0702030302020204" pitchFamily="66" charset="0"/>
              </a:rPr>
              <a:t> y </a:t>
            </a:r>
            <a:r>
              <a:rPr sz="2400" dirty="0" err="1">
                <a:latin typeface="Comic Sans MS" panose="030F0702030302020204" pitchFamily="66" charset="0"/>
              </a:rPr>
              <a:t>negativo</a:t>
            </a:r>
            <a:r>
              <a:rPr sz="2400" dirty="0">
                <a:latin typeface="Comic Sans MS" panose="030F0702030302020204" pitchFamily="66" charset="0"/>
              </a:rPr>
              <a:t> de la </a:t>
            </a:r>
            <a:r>
              <a:rPr sz="2400" dirty="0" err="1">
                <a:latin typeface="Comic Sans MS" panose="030F0702030302020204" pitchFamily="66" charset="0"/>
              </a:rPr>
              <a:t>información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redes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sociales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sobre</a:t>
            </a:r>
            <a:r>
              <a:rPr sz="2400" dirty="0">
                <a:latin typeface="Comic Sans MS" panose="030F0702030302020204" pitchFamily="66" charset="0"/>
              </a:rPr>
              <a:t> la </a:t>
            </a:r>
            <a:r>
              <a:rPr sz="2400" dirty="0" err="1">
                <a:latin typeface="Comic Sans MS" panose="030F0702030302020204" pitchFamily="66" charset="0"/>
              </a:rPr>
              <a:t>vacunación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Desinformación</a:t>
            </a:r>
            <a:r>
              <a:rPr sz="2400" dirty="0">
                <a:latin typeface="Comic Sans MS" panose="030F0702030302020204" pitchFamily="66" charset="0"/>
              </a:rPr>
              <a:t> y </a:t>
            </a:r>
            <a:r>
              <a:rPr sz="2400" dirty="0" err="1">
                <a:latin typeface="Comic Sans MS" panose="030F0702030302020204" pitchFamily="66" charset="0"/>
              </a:rPr>
              <a:t>campañas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antivacunas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como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barrera</a:t>
            </a:r>
            <a:r>
              <a:rPr sz="2400" dirty="0">
                <a:latin typeface="Comic Sans MS" panose="030F0702030302020204" pitchFamily="66" charset="0"/>
              </a:rPr>
              <a:t> a la </a:t>
            </a:r>
            <a:r>
              <a:rPr sz="2400" dirty="0" err="1">
                <a:latin typeface="Comic Sans MS" panose="030F0702030302020204" pitchFamily="66" charset="0"/>
              </a:rPr>
              <a:t>adherencia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Estrategias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comunicación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efectiva</a:t>
            </a:r>
            <a:r>
              <a:rPr sz="2400" dirty="0">
                <a:latin typeface="Comic Sans MS" panose="030F0702030302020204" pitchFamily="66" charset="0"/>
              </a:rPr>
              <a:t> para </a:t>
            </a:r>
            <a:r>
              <a:rPr sz="2400" dirty="0" err="1">
                <a:latin typeface="Comic Sans MS" panose="030F0702030302020204" pitchFamily="66" charset="0"/>
              </a:rPr>
              <a:t>promover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confianza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las </a:t>
            </a:r>
            <a:r>
              <a:rPr sz="2400" dirty="0" err="1">
                <a:latin typeface="Comic Sans MS" panose="030F0702030302020204" pitchFamily="66" charset="0"/>
              </a:rPr>
              <a:t>vacunas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Uso</a:t>
            </a:r>
            <a:r>
              <a:rPr sz="2400" dirty="0">
                <a:latin typeface="Comic Sans MS" panose="030F0702030302020204" pitchFamily="66" charset="0"/>
              </a:rPr>
              <a:t> de influencers y </a:t>
            </a:r>
            <a:r>
              <a:rPr sz="2400" dirty="0" err="1">
                <a:latin typeface="Comic Sans MS" panose="030F0702030302020204" pitchFamily="66" charset="0"/>
              </a:rPr>
              <a:t>profesionales</a:t>
            </a:r>
            <a:r>
              <a:rPr sz="2400" dirty="0">
                <a:latin typeface="Comic Sans MS" panose="030F0702030302020204" pitchFamily="66" charset="0"/>
              </a:rPr>
              <a:t> de la </a:t>
            </a:r>
            <a:r>
              <a:rPr sz="2400" dirty="0" err="1">
                <a:latin typeface="Comic Sans MS" panose="030F0702030302020204" pitchFamily="66" charset="0"/>
              </a:rPr>
              <a:t>salud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campañas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educativas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Monitoreo</a:t>
            </a:r>
            <a:r>
              <a:rPr sz="2400" dirty="0">
                <a:latin typeface="Comic Sans MS" panose="030F0702030302020204" pitchFamily="66" charset="0"/>
              </a:rPr>
              <a:t> y </a:t>
            </a:r>
            <a:r>
              <a:rPr sz="2400" dirty="0" err="1">
                <a:latin typeface="Comic Sans MS" panose="030F0702030302020204" pitchFamily="66" charset="0"/>
              </a:rPr>
              <a:t>respuesta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rápida</a:t>
            </a:r>
            <a:r>
              <a:rPr sz="2400" dirty="0">
                <a:latin typeface="Comic Sans MS" panose="030F0702030302020204" pitchFamily="66" charset="0"/>
              </a:rPr>
              <a:t> a </a:t>
            </a:r>
            <a:r>
              <a:rPr sz="2400" dirty="0" err="1">
                <a:latin typeface="Comic Sans MS" panose="030F0702030302020204" pitchFamily="66" charset="0"/>
              </a:rPr>
              <a:t>mitos</a:t>
            </a:r>
            <a:r>
              <a:rPr sz="2400" dirty="0">
                <a:latin typeface="Comic Sans MS" panose="030F0702030302020204" pitchFamily="66" charset="0"/>
              </a:rPr>
              <a:t> y </a:t>
            </a:r>
            <a:r>
              <a:rPr sz="2400" dirty="0" err="1">
                <a:latin typeface="Comic Sans MS" panose="030F0702030302020204" pitchFamily="66" charset="0"/>
              </a:rPr>
              <a:t>noticias</a:t>
            </a:r>
            <a:r>
              <a:rPr sz="2400" dirty="0">
                <a:latin typeface="Comic Sans MS" panose="030F0702030302020204" pitchFamily="66" charset="0"/>
              </a:rPr>
              <a:t> falsas.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(</a:t>
            </a:r>
            <a:r>
              <a:rPr sz="2400" dirty="0">
                <a:latin typeface="Comic Sans MS" panose="030F0702030302020204" pitchFamily="66" charset="0"/>
              </a:rPr>
              <a:t>Strategic Advisory Group, 2014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endParaRPr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Intervenciones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Comunitarias</a:t>
            </a:r>
            <a:endParaRPr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 err="1">
                <a:latin typeface="Comic Sans MS" panose="030F0702030302020204" pitchFamily="66" charset="0"/>
              </a:rPr>
              <a:t>Vacunación</a:t>
            </a:r>
            <a:r>
              <a:rPr sz="2400" dirty="0">
                <a:latin typeface="Comic Sans MS" panose="030F0702030302020204" pitchFamily="66" charset="0"/>
              </a:rPr>
              <a:t> in situ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centros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trabajo</a:t>
            </a:r>
            <a:r>
              <a:rPr sz="2400" dirty="0">
                <a:latin typeface="Comic Sans MS" panose="030F0702030302020204" pitchFamily="66" charset="0"/>
              </a:rPr>
              <a:t>, </a:t>
            </a:r>
            <a:r>
              <a:rPr sz="2400" dirty="0" err="1">
                <a:latin typeface="Comic Sans MS" panose="030F0702030302020204" pitchFamily="66" charset="0"/>
              </a:rPr>
              <a:t>escuelas</a:t>
            </a:r>
            <a:r>
              <a:rPr sz="2400" dirty="0">
                <a:latin typeface="Comic Sans MS" panose="030F0702030302020204" pitchFamily="66" charset="0"/>
              </a:rPr>
              <a:t> e </a:t>
            </a:r>
            <a:r>
              <a:rPr sz="2400" dirty="0" err="1">
                <a:latin typeface="Comic Sans MS" panose="030F0702030302020204" pitchFamily="66" charset="0"/>
              </a:rPr>
              <a:t>iglesias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Participación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líderes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comunitarios</a:t>
            </a:r>
            <a:r>
              <a:rPr sz="2400" dirty="0">
                <a:latin typeface="Comic Sans MS" panose="030F0702030302020204" pitchFamily="66" charset="0"/>
              </a:rPr>
              <a:t> para </a:t>
            </a:r>
            <a:r>
              <a:rPr sz="2400" dirty="0" err="1">
                <a:latin typeface="Comic Sans MS" panose="030F0702030302020204" pitchFamily="66" charset="0"/>
              </a:rPr>
              <a:t>fomentar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confianza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Programas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incentivos</a:t>
            </a:r>
            <a:r>
              <a:rPr sz="2400" dirty="0">
                <a:latin typeface="Comic Sans MS" panose="030F0702030302020204" pitchFamily="66" charset="0"/>
              </a:rPr>
              <a:t> para </a:t>
            </a:r>
            <a:r>
              <a:rPr sz="2400" dirty="0" err="1">
                <a:latin typeface="Comic Sans MS" panose="030F0702030302020204" pitchFamily="66" charset="0"/>
              </a:rPr>
              <a:t>aumentar</a:t>
            </a:r>
            <a:r>
              <a:rPr sz="2400" dirty="0">
                <a:latin typeface="Comic Sans MS" panose="030F0702030302020204" pitchFamily="66" charset="0"/>
              </a:rPr>
              <a:t> la </a:t>
            </a:r>
            <a:r>
              <a:rPr sz="2400" dirty="0" err="1">
                <a:latin typeface="Comic Sans MS" panose="030F0702030302020204" pitchFamily="66" charset="0"/>
              </a:rPr>
              <a:t>adherencia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Eventos</a:t>
            </a:r>
            <a:r>
              <a:rPr sz="2400" dirty="0">
                <a:latin typeface="Comic Sans MS" panose="030F0702030302020204" pitchFamily="66" charset="0"/>
              </a:rPr>
              <a:t> y ferias de </a:t>
            </a:r>
            <a:r>
              <a:rPr sz="2400" dirty="0" err="1">
                <a:latin typeface="Comic Sans MS" panose="030F0702030302020204" pitchFamily="66" charset="0"/>
              </a:rPr>
              <a:t>salud</a:t>
            </a:r>
            <a:r>
              <a:rPr sz="2400" dirty="0">
                <a:latin typeface="Comic Sans MS" panose="030F0702030302020204" pitchFamily="66" charset="0"/>
              </a:rPr>
              <a:t> con </a:t>
            </a:r>
            <a:r>
              <a:rPr sz="2400" dirty="0" err="1">
                <a:latin typeface="Comic Sans MS" panose="030F0702030302020204" pitchFamily="66" charset="0"/>
              </a:rPr>
              <a:t>vacunación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gratuita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Implementación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estrategias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comunicación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masiva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(</a:t>
            </a:r>
            <a:r>
              <a:rPr sz="2400" dirty="0">
                <a:latin typeface="Comic Sans MS" panose="030F0702030302020204" pitchFamily="66" charset="0"/>
              </a:rPr>
              <a:t>Shen AK, Tan ASL, 2022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endParaRPr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libertades individuales versus</a:t>
            </a:r>
            <a:b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necesidad social 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7802" y="2387626"/>
            <a:ext cx="10058400" cy="392057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4000" i="1" dirty="0">
                <a:solidFill>
                  <a:srgbClr val="0000FF"/>
                </a:solidFill>
                <a:latin typeface="Comic Sans MS" panose="030F0702030302020204" pitchFamily="66" charset="0"/>
              </a:rPr>
              <a:t>Es muy importante despegarnos de los prejuicios creando un </a:t>
            </a:r>
            <a:r>
              <a:rPr lang="es-ES" sz="40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espacio seguro</a:t>
            </a:r>
            <a:r>
              <a:rPr lang="es-ES" sz="4000" i="1" dirty="0">
                <a:solidFill>
                  <a:srgbClr val="0000FF"/>
                </a:solidFill>
                <a:latin typeface="Comic Sans MS" panose="030F0702030302020204" pitchFamily="66" charset="0"/>
              </a:rPr>
              <a:t>, escuchar con </a:t>
            </a:r>
            <a:r>
              <a:rPr lang="es-ES" sz="40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empatía</a:t>
            </a:r>
            <a:r>
              <a:rPr lang="es-ES" sz="4000" i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lang="es-ES" sz="40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sin juzgar </a:t>
            </a:r>
            <a:r>
              <a:rPr lang="es-ES" sz="4000" i="1" dirty="0">
                <a:solidFill>
                  <a:srgbClr val="0000FF"/>
                </a:solidFill>
                <a:latin typeface="Comic Sans MS" panose="030F0702030302020204" pitchFamily="66" charset="0"/>
              </a:rPr>
              <a:t>y validando los </a:t>
            </a:r>
            <a:r>
              <a:rPr lang="es-ES" sz="4000" i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sentimientos personales</a:t>
            </a:r>
            <a:r>
              <a:rPr lang="es-ES" sz="4000" i="1" dirty="0">
                <a:solidFill>
                  <a:srgbClr val="0000FF"/>
                </a:solidFill>
                <a:latin typeface="Comic Sans MS" panose="030F0702030302020204" pitchFamily="66" charset="0"/>
              </a:rPr>
              <a:t>, pero </a:t>
            </a:r>
            <a:r>
              <a:rPr lang="es-ES" sz="4000" i="1" dirty="0">
                <a:solidFill>
                  <a:srgbClr val="336600"/>
                </a:solidFill>
                <a:latin typeface="Comic Sans MS" panose="030F0702030302020204" pitchFamily="66" charset="0"/>
              </a:rPr>
              <a:t>desafiando</a:t>
            </a:r>
            <a:r>
              <a:rPr lang="es-ES" sz="4000" i="1" dirty="0">
                <a:solidFill>
                  <a:srgbClr val="0000FF"/>
                </a:solidFill>
                <a:latin typeface="Comic Sans MS" panose="030F0702030302020204" pitchFamily="66" charset="0"/>
              </a:rPr>
              <a:t> la información incorrecta</a:t>
            </a:r>
          </a:p>
          <a:p>
            <a:pPr marL="0" indent="0" algn="ctr">
              <a:buNone/>
            </a:pPr>
            <a:r>
              <a:rPr lang="es-E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y no discontinuar la relación con quienes rechazan las vacunas </a:t>
            </a:r>
            <a:r>
              <a:rPr lang="es-ES" sz="4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-US" sz="40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99"/>
            <a:ext cx="12072395" cy="410678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106593" y="4549676"/>
            <a:ext cx="54983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b="1" dirty="0">
                <a:solidFill>
                  <a:srgbClr val="0000FF"/>
                </a:solidFill>
              </a:rPr>
              <a:t>Vacunación en adultos: marco general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FF"/>
                </a:solidFill>
              </a:rPr>
              <a:t>Vacunas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recomendadas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en</a:t>
            </a:r>
            <a:r>
              <a:rPr lang="en-US" b="1" dirty="0">
                <a:solidFill>
                  <a:srgbClr val="0000FF"/>
                </a:solidFill>
              </a:rPr>
              <a:t> Argentina </a:t>
            </a:r>
          </a:p>
          <a:p>
            <a:r>
              <a:rPr lang="es-ES" b="1" dirty="0">
                <a:solidFill>
                  <a:srgbClr val="0000FF"/>
                </a:solidFill>
              </a:rPr>
              <a:t>	Del calendario</a:t>
            </a:r>
          </a:p>
          <a:p>
            <a:r>
              <a:rPr lang="es-ES" b="1" dirty="0">
                <a:solidFill>
                  <a:srgbClr val="0000FF"/>
                </a:solidFill>
              </a:rPr>
              <a:t>	Fuera del calendario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s-ES" b="1" dirty="0">
                <a:solidFill>
                  <a:srgbClr val="FF0000"/>
                </a:solidFill>
              </a:rPr>
              <a:t>3.  Barreras para la vacunación del adulto</a:t>
            </a:r>
          </a:p>
          <a:p>
            <a:pPr marL="342900" indent="-342900">
              <a:buAutoNum type="arabicPeriod" startAt="4"/>
            </a:pPr>
            <a:r>
              <a:rPr lang="es-ES" b="1" dirty="0">
                <a:solidFill>
                  <a:srgbClr val="FF0000"/>
                </a:solidFill>
              </a:rPr>
              <a:t>Rol del médico como líder en la vacunación</a:t>
            </a:r>
          </a:p>
          <a:p>
            <a:pPr marL="342900" indent="-342900">
              <a:buAutoNum type="arabicPeriod" startAt="4"/>
            </a:pPr>
            <a:r>
              <a:rPr lang="es-ES" b="1" dirty="0">
                <a:solidFill>
                  <a:srgbClr val="FF0000"/>
                </a:solidFill>
              </a:rPr>
              <a:t>Estrategias para fortalecer la vacunación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461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00158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Coadministración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de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Vacunas</a:t>
            </a:r>
            <a:endParaRPr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36" y="1623697"/>
            <a:ext cx="10058400" cy="3654359"/>
          </a:xfrm>
        </p:spPr>
        <p:txBody>
          <a:bodyPr>
            <a:normAutofit/>
          </a:bodyPr>
          <a:lstStyle/>
          <a:p>
            <a:r>
              <a:rPr sz="2400" dirty="0" err="1">
                <a:latin typeface="Comic Sans MS" panose="030F0702030302020204" pitchFamily="66" charset="0"/>
              </a:rPr>
              <a:t>Seguridad</a:t>
            </a:r>
            <a:r>
              <a:rPr sz="2400" dirty="0">
                <a:latin typeface="Comic Sans MS" panose="030F0702030302020204" pitchFamily="66" charset="0"/>
              </a:rPr>
              <a:t> y </a:t>
            </a:r>
            <a:r>
              <a:rPr sz="2400" dirty="0" err="1">
                <a:latin typeface="Comic Sans MS" panose="030F0702030302020204" pitchFamily="66" charset="0"/>
              </a:rPr>
              <a:t>eficacia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la </a:t>
            </a:r>
            <a:r>
              <a:rPr sz="2400" dirty="0" err="1">
                <a:latin typeface="Comic Sans MS" panose="030F0702030302020204" pitchFamily="66" charset="0"/>
              </a:rPr>
              <a:t>administración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simultánea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múltiples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vacunas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Reducción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visitas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médicas</a:t>
            </a:r>
            <a:r>
              <a:rPr sz="2400" dirty="0">
                <a:latin typeface="Comic Sans MS" panose="030F0702030302020204" pitchFamily="66" charset="0"/>
              </a:rPr>
              <a:t> y </a:t>
            </a:r>
            <a:r>
              <a:rPr sz="2400" dirty="0" err="1">
                <a:latin typeface="Comic Sans MS" panose="030F0702030302020204" pitchFamily="66" charset="0"/>
              </a:rPr>
              <a:t>mejora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la </a:t>
            </a:r>
            <a:r>
              <a:rPr sz="2400" dirty="0" err="1">
                <a:latin typeface="Comic Sans MS" panose="030F0702030302020204" pitchFamily="66" charset="0"/>
              </a:rPr>
              <a:t>cobertura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vacunal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Ejemplo</a:t>
            </a:r>
            <a:r>
              <a:rPr sz="2400" dirty="0">
                <a:latin typeface="Comic Sans MS" panose="030F0702030302020204" pitchFamily="66" charset="0"/>
              </a:rPr>
              <a:t>: </a:t>
            </a:r>
            <a:r>
              <a:rPr sz="2400" dirty="0" err="1">
                <a:latin typeface="Comic Sans MS" panose="030F0702030302020204" pitchFamily="66" charset="0"/>
              </a:rPr>
              <a:t>administración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conjunta</a:t>
            </a:r>
            <a:r>
              <a:rPr sz="2400" dirty="0">
                <a:latin typeface="Comic Sans MS" panose="030F0702030302020204" pitchFamily="66" charset="0"/>
              </a:rPr>
              <a:t> de COVID-19, influenza y </a:t>
            </a:r>
            <a:r>
              <a:rPr sz="2400" dirty="0" err="1">
                <a:latin typeface="Comic Sans MS" panose="030F0702030302020204" pitchFamily="66" charset="0"/>
              </a:rPr>
              <a:t>neumococo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adultos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mayores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Estrategias</a:t>
            </a:r>
            <a:r>
              <a:rPr sz="2400" dirty="0">
                <a:latin typeface="Comic Sans MS" panose="030F0702030302020204" pitchFamily="66" charset="0"/>
              </a:rPr>
              <a:t> para </a:t>
            </a:r>
            <a:r>
              <a:rPr sz="2400" dirty="0" err="1">
                <a:latin typeface="Comic Sans MS" panose="030F0702030302020204" pitchFamily="66" charset="0"/>
              </a:rPr>
              <a:t>promover</a:t>
            </a:r>
            <a:r>
              <a:rPr sz="2400" dirty="0">
                <a:latin typeface="Comic Sans MS" panose="030F0702030302020204" pitchFamily="66" charset="0"/>
              </a:rPr>
              <a:t> la </a:t>
            </a:r>
            <a:r>
              <a:rPr sz="2400" dirty="0" err="1">
                <a:latin typeface="Comic Sans MS" panose="030F0702030302020204" pitchFamily="66" charset="0"/>
              </a:rPr>
              <a:t>aceptación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esquemas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combinados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Protocolos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seguridad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la </a:t>
            </a:r>
            <a:r>
              <a:rPr sz="2400" dirty="0" err="1">
                <a:latin typeface="Comic Sans MS" panose="030F0702030302020204" pitchFamily="66" charset="0"/>
              </a:rPr>
              <a:t>coadministración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nuevas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vacunas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(</a:t>
            </a:r>
            <a:r>
              <a:rPr sz="2400" dirty="0">
                <a:latin typeface="Comic Sans MS" panose="030F0702030302020204" pitchFamily="66" charset="0"/>
              </a:rPr>
              <a:t>See KC, 2024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endParaRPr sz="24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33777" y="5509549"/>
            <a:ext cx="8530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i="1" dirty="0">
                <a:solidFill>
                  <a:srgbClr val="0000FF"/>
                </a:solidFill>
                <a:latin typeface="Comic Sans MS" panose="030F0702030302020204" pitchFamily="66" charset="0"/>
              </a:rPr>
              <a:t>Evitar las oportunidades perdidas vacunando a los pacientes, </a:t>
            </a:r>
          </a:p>
          <a:p>
            <a:pPr algn="ctr"/>
            <a:r>
              <a:rPr lang="es-ES" sz="2200" i="1" dirty="0">
                <a:solidFill>
                  <a:srgbClr val="0000FF"/>
                </a:solidFill>
                <a:latin typeface="Comic Sans MS" panose="030F0702030302020204" pitchFamily="66" charset="0"/>
              </a:rPr>
              <a:t>aunque no tengan la libreta de vacunas con ellos </a:t>
            </a:r>
            <a:endParaRPr lang="en-US" sz="2200" i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33" y="438333"/>
            <a:ext cx="10058400" cy="881181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Educación</a:t>
            </a:r>
            <a:r>
              <a:rPr b="1" dirty="0">
                <a:solidFill>
                  <a:srgbClr val="C00000"/>
                </a:solidFill>
                <a:latin typeface="Comic Sans MS" panose="030F0702030302020204" pitchFamily="66" charset="0"/>
              </a:rPr>
              <a:t> Continua del </a:t>
            </a:r>
            <a:r>
              <a:rPr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Profesional</a:t>
            </a:r>
            <a:endParaRPr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413" y="1774167"/>
            <a:ext cx="11095144" cy="4050792"/>
          </a:xfrm>
        </p:spPr>
        <p:txBody>
          <a:bodyPr>
            <a:normAutofit/>
          </a:bodyPr>
          <a:lstStyle/>
          <a:p>
            <a:r>
              <a:rPr sz="2400" dirty="0" err="1">
                <a:latin typeface="Comic Sans MS" panose="030F0702030302020204" pitchFamily="66" charset="0"/>
              </a:rPr>
              <a:t>Capacitación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constante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nuevas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vacunas</a:t>
            </a:r>
            <a:r>
              <a:rPr sz="2400" dirty="0">
                <a:latin typeface="Comic Sans MS" panose="030F0702030302020204" pitchFamily="66" charset="0"/>
              </a:rPr>
              <a:t> y </a:t>
            </a:r>
            <a:r>
              <a:rPr sz="2400" dirty="0" err="1">
                <a:latin typeface="Comic Sans MS" panose="030F0702030302020204" pitchFamily="66" charset="0"/>
              </a:rPr>
              <a:t>estrategias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inmunización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Desarrollo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habilidades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comunicación</a:t>
            </a:r>
            <a:r>
              <a:rPr sz="2400" dirty="0">
                <a:latin typeface="Comic Sans MS" panose="030F0702030302020204" pitchFamily="66" charset="0"/>
              </a:rPr>
              <a:t> para </a:t>
            </a:r>
            <a:r>
              <a:rPr sz="2400" dirty="0" err="1">
                <a:latin typeface="Comic Sans MS" panose="030F0702030302020204" pitchFamily="66" charset="0"/>
              </a:rPr>
              <a:t>abordar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dudas</a:t>
            </a:r>
            <a:r>
              <a:rPr sz="2400" dirty="0">
                <a:latin typeface="Comic Sans MS" panose="030F0702030302020204" pitchFamily="66" charset="0"/>
              </a:rPr>
              <a:t> y </a:t>
            </a:r>
            <a:r>
              <a:rPr sz="2400" dirty="0" err="1">
                <a:latin typeface="Comic Sans MS" panose="030F0702030302020204" pitchFamily="66" charset="0"/>
              </a:rPr>
              <a:t>miedos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Implementación</a:t>
            </a:r>
            <a:r>
              <a:rPr sz="2400" dirty="0">
                <a:latin typeface="Comic Sans MS" panose="030F0702030302020204" pitchFamily="66" charset="0"/>
              </a:rPr>
              <a:t> de </a:t>
            </a:r>
            <a:r>
              <a:rPr sz="2400" dirty="0" err="1">
                <a:latin typeface="Comic Sans MS" panose="030F0702030302020204" pitchFamily="66" charset="0"/>
              </a:rPr>
              <a:t>guías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clínicas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actualizadas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Participación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congresos</a:t>
            </a:r>
            <a:r>
              <a:rPr sz="2400" dirty="0">
                <a:latin typeface="Comic Sans MS" panose="030F0702030302020204" pitchFamily="66" charset="0"/>
              </a:rPr>
              <a:t> y </a:t>
            </a:r>
            <a:r>
              <a:rPr sz="2400" dirty="0" err="1">
                <a:latin typeface="Comic Sans MS" panose="030F0702030302020204" pitchFamily="66" charset="0"/>
              </a:rPr>
              <a:t>cursos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sobre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vacunación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r>
              <a:rPr sz="2400" dirty="0" err="1">
                <a:latin typeface="Comic Sans MS" panose="030F0702030302020204" pitchFamily="66" charset="0"/>
              </a:rPr>
              <a:t>Evaluación</a:t>
            </a:r>
            <a:r>
              <a:rPr sz="2400" dirty="0">
                <a:latin typeface="Comic Sans MS" panose="030F0702030302020204" pitchFamily="66" charset="0"/>
              </a:rPr>
              <a:t> y </a:t>
            </a:r>
            <a:r>
              <a:rPr sz="2400" dirty="0" err="1">
                <a:latin typeface="Comic Sans MS" panose="030F0702030302020204" pitchFamily="66" charset="0"/>
              </a:rPr>
              <a:t>mejora</a:t>
            </a:r>
            <a:r>
              <a:rPr sz="2400" dirty="0">
                <a:latin typeface="Comic Sans MS" panose="030F0702030302020204" pitchFamily="66" charset="0"/>
              </a:rPr>
              <a:t> de la </a:t>
            </a:r>
            <a:r>
              <a:rPr sz="2400" dirty="0" err="1">
                <a:latin typeface="Comic Sans MS" panose="030F0702030302020204" pitchFamily="66" charset="0"/>
              </a:rPr>
              <a:t>adherencia</a:t>
            </a:r>
            <a:r>
              <a:rPr sz="2400" dirty="0">
                <a:latin typeface="Comic Sans MS" panose="030F0702030302020204" pitchFamily="66" charset="0"/>
              </a:rPr>
              <a:t> a la </a:t>
            </a:r>
            <a:r>
              <a:rPr sz="2400" dirty="0" err="1">
                <a:latin typeface="Comic Sans MS" panose="030F0702030302020204" pitchFamily="66" charset="0"/>
              </a:rPr>
              <a:t>vacunación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la </a:t>
            </a:r>
            <a:r>
              <a:rPr sz="2400" dirty="0" err="1">
                <a:latin typeface="Comic Sans MS" panose="030F0702030302020204" pitchFamily="66" charset="0"/>
              </a:rPr>
              <a:t>práctica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médica</a:t>
            </a:r>
            <a:r>
              <a:rPr sz="2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(</a:t>
            </a:r>
            <a:r>
              <a:rPr sz="2400" dirty="0" err="1">
                <a:latin typeface="Comic Sans MS" panose="030F0702030302020204" pitchFamily="66" charset="0"/>
              </a:rPr>
              <a:t>Gagneur</a:t>
            </a:r>
            <a:r>
              <a:rPr sz="2400" dirty="0">
                <a:latin typeface="Comic Sans MS" panose="030F0702030302020204" pitchFamily="66" charset="0"/>
              </a:rPr>
              <a:t> A et al., 2024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  <a:endParaRPr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86" y="438333"/>
            <a:ext cx="10058400" cy="1031652"/>
          </a:xfrm>
        </p:spPr>
        <p:txBody>
          <a:bodyPr/>
          <a:lstStyle/>
          <a:p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Conclusiones</a:t>
            </a:r>
            <a:endParaRPr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86" y="1970938"/>
            <a:ext cx="10956248" cy="4050792"/>
          </a:xfrm>
        </p:spPr>
        <p:txBody>
          <a:bodyPr>
            <a:normAutofit/>
          </a:bodyPr>
          <a:lstStyle/>
          <a:p>
            <a:r>
              <a:rPr sz="2600" dirty="0">
                <a:latin typeface="Comic Sans MS" panose="030F0702030302020204" pitchFamily="66" charset="0"/>
              </a:rPr>
              <a:t>La </a:t>
            </a:r>
            <a:r>
              <a:rPr sz="2600" dirty="0" err="1">
                <a:latin typeface="Comic Sans MS" panose="030F0702030302020204" pitchFamily="66" charset="0"/>
              </a:rPr>
              <a:t>vacunación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en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adultos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es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esencial</a:t>
            </a:r>
            <a:r>
              <a:rPr sz="2600" dirty="0">
                <a:latin typeface="Comic Sans MS" panose="030F0702030302020204" pitchFamily="66" charset="0"/>
              </a:rPr>
              <a:t> para </a:t>
            </a:r>
            <a:r>
              <a:rPr sz="2600" dirty="0" err="1">
                <a:latin typeface="Comic Sans MS" panose="030F0702030302020204" pitchFamily="66" charset="0"/>
              </a:rPr>
              <a:t>reducir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enfermedades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prevenibles</a:t>
            </a:r>
            <a:r>
              <a:rPr sz="2600" dirty="0">
                <a:latin typeface="Comic Sans MS" panose="030F0702030302020204" pitchFamily="66" charset="0"/>
              </a:rPr>
              <a:t>.</a:t>
            </a:r>
          </a:p>
          <a:p>
            <a:r>
              <a:rPr sz="2600" dirty="0" err="1">
                <a:latin typeface="Comic Sans MS" panose="030F0702030302020204" pitchFamily="66" charset="0"/>
              </a:rPr>
              <a:t>Existen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barreras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estructurales</a:t>
            </a:r>
            <a:r>
              <a:rPr sz="2600" dirty="0">
                <a:latin typeface="Comic Sans MS" panose="030F0702030302020204" pitchFamily="66" charset="0"/>
              </a:rPr>
              <a:t> y no </a:t>
            </a:r>
            <a:r>
              <a:rPr sz="2600" dirty="0" err="1">
                <a:latin typeface="Comic Sans MS" panose="030F0702030302020204" pitchFamily="66" charset="0"/>
              </a:rPr>
              <a:t>estructurales</a:t>
            </a:r>
            <a:r>
              <a:rPr sz="2600" dirty="0">
                <a:latin typeface="Comic Sans MS" panose="030F0702030302020204" pitchFamily="66" charset="0"/>
              </a:rPr>
              <a:t> que </a:t>
            </a:r>
            <a:r>
              <a:rPr sz="2600" dirty="0" err="1">
                <a:latin typeface="Comic Sans MS" panose="030F0702030302020204" pitchFamily="66" charset="0"/>
              </a:rPr>
              <a:t>deben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abordarse</a:t>
            </a:r>
            <a:r>
              <a:rPr sz="2600" dirty="0">
                <a:latin typeface="Comic Sans MS" panose="030F0702030302020204" pitchFamily="66" charset="0"/>
              </a:rPr>
              <a:t>.</a:t>
            </a:r>
          </a:p>
          <a:p>
            <a:r>
              <a:rPr sz="2600" dirty="0" err="1">
                <a:latin typeface="Comic Sans MS" panose="030F0702030302020204" pitchFamily="66" charset="0"/>
              </a:rPr>
              <a:t>Estrategias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en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consultorios</a:t>
            </a:r>
            <a:r>
              <a:rPr sz="2600" dirty="0">
                <a:latin typeface="Comic Sans MS" panose="030F0702030302020204" pitchFamily="66" charset="0"/>
              </a:rPr>
              <a:t>, </a:t>
            </a:r>
            <a:r>
              <a:rPr sz="2600" dirty="0" err="1">
                <a:latin typeface="Comic Sans MS" panose="030F0702030302020204" pitchFamily="66" charset="0"/>
              </a:rPr>
              <a:t>comunidades</a:t>
            </a:r>
            <a:r>
              <a:rPr sz="2600" dirty="0">
                <a:latin typeface="Comic Sans MS" panose="030F0702030302020204" pitchFamily="66" charset="0"/>
              </a:rPr>
              <a:t> y </a:t>
            </a:r>
            <a:r>
              <a:rPr sz="2600" dirty="0" err="1">
                <a:latin typeface="Comic Sans MS" panose="030F0702030302020204" pitchFamily="66" charset="0"/>
              </a:rPr>
              <a:t>redes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sociales</a:t>
            </a:r>
            <a:r>
              <a:rPr sz="2600" dirty="0">
                <a:latin typeface="Comic Sans MS" panose="030F0702030302020204" pitchFamily="66" charset="0"/>
              </a:rPr>
              <a:t> son clave.</a:t>
            </a:r>
          </a:p>
          <a:p>
            <a:r>
              <a:rPr sz="2600" dirty="0">
                <a:latin typeface="Comic Sans MS" panose="030F0702030302020204" pitchFamily="66" charset="0"/>
              </a:rPr>
              <a:t>La </a:t>
            </a:r>
            <a:r>
              <a:rPr sz="2600" dirty="0" err="1">
                <a:latin typeface="Comic Sans MS" panose="030F0702030302020204" pitchFamily="66" charset="0"/>
              </a:rPr>
              <a:t>educación</a:t>
            </a:r>
            <a:r>
              <a:rPr sz="2600" dirty="0">
                <a:latin typeface="Comic Sans MS" panose="030F0702030302020204" pitchFamily="66" charset="0"/>
              </a:rPr>
              <a:t> continua de </a:t>
            </a:r>
            <a:r>
              <a:rPr sz="2600" dirty="0" err="1">
                <a:latin typeface="Comic Sans MS" panose="030F0702030302020204" pitchFamily="66" charset="0"/>
              </a:rPr>
              <a:t>profesionales</a:t>
            </a:r>
            <a:r>
              <a:rPr sz="2600" dirty="0">
                <a:latin typeface="Comic Sans MS" panose="030F0702030302020204" pitchFamily="66" charset="0"/>
              </a:rPr>
              <a:t> de la </a:t>
            </a:r>
            <a:r>
              <a:rPr sz="2600" dirty="0" err="1">
                <a:latin typeface="Comic Sans MS" panose="030F0702030302020204" pitchFamily="66" charset="0"/>
              </a:rPr>
              <a:t>salud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mejora</a:t>
            </a:r>
            <a:r>
              <a:rPr sz="2600" dirty="0">
                <a:latin typeface="Comic Sans MS" panose="030F0702030302020204" pitchFamily="66" charset="0"/>
              </a:rPr>
              <a:t> la </a:t>
            </a:r>
            <a:r>
              <a:rPr sz="2600" dirty="0" err="1">
                <a:latin typeface="Comic Sans MS" panose="030F0702030302020204" pitchFamily="66" charset="0"/>
              </a:rPr>
              <a:t>cobertura</a:t>
            </a:r>
            <a:r>
              <a:rPr sz="2600" dirty="0">
                <a:latin typeface="Comic Sans MS" panose="030F0702030302020204" pitchFamily="66" charset="0"/>
              </a:rPr>
              <a:t>.</a:t>
            </a:r>
          </a:p>
          <a:p>
            <a:r>
              <a:rPr sz="2600" dirty="0">
                <a:latin typeface="Comic Sans MS" panose="030F0702030302020204" pitchFamily="66" charset="0"/>
              </a:rPr>
              <a:t>La </a:t>
            </a:r>
            <a:r>
              <a:rPr sz="2600" dirty="0" err="1">
                <a:latin typeface="Comic Sans MS" panose="030F0702030302020204" pitchFamily="66" charset="0"/>
              </a:rPr>
              <a:t>confianza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en</a:t>
            </a:r>
            <a:r>
              <a:rPr sz="2600" dirty="0">
                <a:latin typeface="Comic Sans MS" panose="030F0702030302020204" pitchFamily="66" charset="0"/>
              </a:rPr>
              <a:t> la </a:t>
            </a:r>
            <a:r>
              <a:rPr sz="2600" dirty="0" err="1">
                <a:latin typeface="Comic Sans MS" panose="030F0702030302020204" pitchFamily="66" charset="0"/>
              </a:rPr>
              <a:t>vacunación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debe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ser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promovida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mediante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información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basada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en</a:t>
            </a:r>
            <a:r>
              <a:rPr sz="2600" dirty="0">
                <a:latin typeface="Comic Sans MS" panose="030F0702030302020204" pitchFamily="66" charset="0"/>
              </a:rPr>
              <a:t> </a:t>
            </a:r>
            <a:r>
              <a:rPr sz="2600" dirty="0" err="1">
                <a:latin typeface="Comic Sans MS" panose="030F0702030302020204" pitchFamily="66" charset="0"/>
              </a:rPr>
              <a:t>evidencia</a:t>
            </a:r>
            <a:r>
              <a:rPr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98" y="1362677"/>
            <a:ext cx="11791844" cy="45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10317-9A0E-1075-0C3B-9F8F2B7E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1048"/>
            <a:ext cx="10515600" cy="1325563"/>
          </a:xfrm>
        </p:spPr>
        <p:txBody>
          <a:bodyPr/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Gracias por su atención !!!!!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94711079-F553-A1D3-416C-1F50843AD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158"/>
            <a:ext cx="4294980" cy="1027728"/>
          </a:xfrm>
          <a:prstGeom prst="rect">
            <a:avLst/>
          </a:prstGeom>
        </p:spPr>
      </p:pic>
      <p:sp>
        <p:nvSpPr>
          <p:cNvPr id="5" name="Marcador de contenido 4"/>
          <p:cNvSpPr txBox="1">
            <a:spLocks noGrp="1"/>
          </p:cNvSpPr>
          <p:nvPr>
            <p:ph idx="1"/>
          </p:nvPr>
        </p:nvSpPr>
        <p:spPr>
          <a:xfrm>
            <a:off x="838200" y="3117850"/>
            <a:ext cx="7175362" cy="3337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s-ES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Consejo de vacunas de SAM</a:t>
            </a:r>
          </a:p>
          <a:p>
            <a:endParaRPr lang="es-ES" dirty="0">
              <a:latin typeface="Comic Sans MS" panose="030F0702030302020204" pitchFamily="66" charset="0"/>
            </a:endParaRPr>
          </a:p>
          <a:p>
            <a:r>
              <a:rPr lang="es-ES" sz="3000" dirty="0">
                <a:latin typeface="Comic Sans MS" panose="030F0702030302020204" pitchFamily="66" charset="0"/>
              </a:rPr>
              <a:t>dravanesaduran@gmail.com</a:t>
            </a:r>
          </a:p>
          <a:p>
            <a:r>
              <a:rPr lang="es-ES" sz="3000" dirty="0">
                <a:latin typeface="Comic Sans MS" panose="030F0702030302020204" pitchFamily="66" charset="0"/>
              </a:rPr>
              <a:t>mmirofsky@gmail.com</a:t>
            </a:r>
          </a:p>
          <a:p>
            <a:r>
              <a:rPr lang="es-ES" sz="3000" dirty="0">
                <a:latin typeface="Comic Sans MS" panose="030F0702030302020204" pitchFamily="66" charset="0"/>
              </a:rPr>
              <a:t>dra.nachon@gmail.com</a:t>
            </a:r>
          </a:p>
          <a:p>
            <a:r>
              <a:rPr lang="es-ES" sz="3000" dirty="0" smtClean="0">
                <a:latin typeface="Comic Sans MS" panose="030F0702030302020204" pitchFamily="66" charset="0"/>
              </a:rPr>
              <a:t>rpascual46@gmail.com</a:t>
            </a:r>
            <a:endParaRPr lang="es-ES" sz="3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676" y="345736"/>
            <a:ext cx="10058400" cy="76543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APECTOS GENERALES 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149" y="1097049"/>
            <a:ext cx="11488684" cy="5760951"/>
          </a:xfrm>
        </p:spPr>
        <p:txBody>
          <a:bodyPr>
            <a:normAutofit/>
          </a:bodyPr>
          <a:lstStyle/>
          <a:p>
            <a:r>
              <a:rPr sz="2400" dirty="0">
                <a:latin typeface="Comic Sans MS" panose="030F0702030302020204" pitchFamily="66" charset="0"/>
              </a:rPr>
              <a:t>La </a:t>
            </a:r>
            <a:r>
              <a:rPr sz="2400" dirty="0" err="1">
                <a:latin typeface="Comic Sans MS" panose="030F0702030302020204" pitchFamily="66" charset="0"/>
              </a:rPr>
              <a:t>vacunación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una</a:t>
            </a:r>
            <a:r>
              <a:rPr sz="2400" dirty="0">
                <a:latin typeface="Comic Sans MS" panose="030F0702030302020204" pitchFamily="66" charset="0"/>
              </a:rPr>
              <a:t> de las </a:t>
            </a:r>
            <a:r>
              <a:rPr sz="2400" dirty="0" err="1">
                <a:latin typeface="Comic Sans MS" panose="030F0702030302020204" pitchFamily="66" charset="0"/>
              </a:rPr>
              <a:t>intervenciones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más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efectivas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en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salud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pública</a:t>
            </a:r>
            <a:r>
              <a:rPr sz="2400" dirty="0">
                <a:latin typeface="Comic Sans MS" panose="030F0702030302020204" pitchFamily="66" charset="0"/>
              </a:rPr>
              <a:t>, </a:t>
            </a:r>
            <a:r>
              <a:rPr sz="2400" dirty="0" err="1">
                <a:latin typeface="Comic Sans MS" panose="030F0702030302020204" pitchFamily="66" charset="0"/>
              </a:rPr>
              <a:t>previniendo</a:t>
            </a:r>
            <a:r>
              <a:rPr sz="2400" dirty="0">
                <a:latin typeface="Comic Sans MS" panose="030F0702030302020204" pitchFamily="66" charset="0"/>
              </a:rPr>
              <a:t> </a:t>
            </a:r>
            <a:r>
              <a:rPr sz="2400" dirty="0" err="1">
                <a:latin typeface="Comic Sans MS" panose="030F0702030302020204" pitchFamily="66" charset="0"/>
              </a:rPr>
              <a:t>enfermedades</a:t>
            </a:r>
            <a:r>
              <a:rPr sz="2400" dirty="0">
                <a:latin typeface="Comic Sans MS" panose="030F0702030302020204" pitchFamily="66" charset="0"/>
              </a:rPr>
              <a:t> y </a:t>
            </a:r>
            <a:r>
              <a:rPr sz="2400" dirty="0" err="1">
                <a:latin typeface="Comic Sans MS" panose="030F0702030302020204" pitchFamily="66" charset="0"/>
              </a:rPr>
              <a:t>reduciendo</a:t>
            </a:r>
            <a:r>
              <a:rPr sz="2400" dirty="0">
                <a:latin typeface="Comic Sans MS" panose="030F0702030302020204" pitchFamily="66" charset="0"/>
              </a:rPr>
              <a:t> la </a:t>
            </a:r>
            <a:r>
              <a:rPr sz="2400" dirty="0" err="1">
                <a:latin typeface="Comic Sans MS" panose="030F0702030302020204" pitchFamily="66" charset="0"/>
              </a:rPr>
              <a:t>mortalidad</a:t>
            </a:r>
            <a:r>
              <a:rPr sz="2400" dirty="0">
                <a:latin typeface="Comic Sans MS" panose="030F0702030302020204" pitchFamily="66" charset="0"/>
              </a:rPr>
              <a:t>.</a:t>
            </a:r>
            <a:r>
              <a:rPr lang="es-ES" sz="2400" dirty="0">
                <a:latin typeface="Comic Sans MS" panose="030F0702030302020204" pitchFamily="66" charset="0"/>
              </a:rPr>
              <a:t> (</a:t>
            </a:r>
            <a:r>
              <a:rPr sz="2400" dirty="0" err="1">
                <a:latin typeface="Comic Sans MS" panose="030F0702030302020204" pitchFamily="66" charset="0"/>
              </a:rPr>
              <a:t>Damaso</a:t>
            </a:r>
            <a:r>
              <a:rPr sz="2400" dirty="0">
                <a:latin typeface="Comic Sans MS" panose="030F0702030302020204" pitchFamily="66" charset="0"/>
              </a:rPr>
              <a:t> CR, 2018</a:t>
            </a:r>
            <a:r>
              <a:rPr lang="es-ES" sz="2400" dirty="0">
                <a:latin typeface="Comic Sans MS" panose="030F0702030302020204" pitchFamily="66" charset="0"/>
              </a:rPr>
              <a:t>)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Las tasas de vacunación han disminuido debido a múltiples factores, afectando la inmunidad colectiva.(</a:t>
            </a:r>
            <a:r>
              <a:rPr lang="es-ES" sz="2400" dirty="0" err="1">
                <a:latin typeface="Comic Sans MS" panose="030F0702030302020204" pitchFamily="66" charset="0"/>
              </a:rPr>
              <a:t>Shattock</a:t>
            </a:r>
            <a:r>
              <a:rPr lang="es-ES" sz="2400" dirty="0">
                <a:latin typeface="Comic Sans MS" panose="030F0702030302020204" pitchFamily="66" charset="0"/>
              </a:rPr>
              <a:t> AJ et al., 2024)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Desde </a:t>
            </a:r>
            <a:r>
              <a:rPr lang="es-ES" sz="2400" dirty="0" err="1">
                <a:latin typeface="Comic Sans MS" panose="030F0702030302020204" pitchFamily="66" charset="0"/>
              </a:rPr>
              <a:t>Jenner</a:t>
            </a:r>
            <a:r>
              <a:rPr lang="es-ES" sz="2400" dirty="0">
                <a:latin typeface="Comic Sans MS" panose="030F0702030302020204" pitchFamily="66" charset="0"/>
              </a:rPr>
              <a:t> en 1796 hasta la actualidad, las vacunas han revolucionado la salud pública.(Esparza J, 2020)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El PAI Ha prevenido más de 154 millones de muertes desde 1974.(</a:t>
            </a:r>
            <a:r>
              <a:rPr lang="es-ES" sz="2400" dirty="0" err="1">
                <a:latin typeface="Comic Sans MS" panose="030F0702030302020204" pitchFamily="66" charset="0"/>
              </a:rPr>
              <a:t>Shattock</a:t>
            </a:r>
            <a:r>
              <a:rPr lang="es-ES" sz="2400" dirty="0">
                <a:latin typeface="Comic Sans MS" panose="030F0702030302020204" pitchFamily="66" charset="0"/>
              </a:rPr>
              <a:t> AJ et al., 2024)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El impacto: erradicación de viruela y reducción significativa de sarampión, polio y otras enfermedades.(Watson OJ et al., 2022)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Las vacunas reducen el uso de antibióticos y la aparición de cepas resistentes</a:t>
            </a:r>
            <a:r>
              <a:rPr lang="es-ES" sz="2400" dirty="0" smtClean="0">
                <a:latin typeface="Comic Sans MS" panose="030F0702030302020204" pitchFamily="66" charset="0"/>
              </a:rPr>
              <a:t>.(</a:t>
            </a:r>
            <a:r>
              <a:rPr lang="es-ES" sz="2400" dirty="0" err="1">
                <a:latin typeface="Comic Sans MS" panose="030F0702030302020204" pitchFamily="66" charset="0"/>
              </a:rPr>
              <a:t>Lewnard</a:t>
            </a:r>
            <a:r>
              <a:rPr lang="es-ES" sz="2400" dirty="0">
                <a:latin typeface="Comic Sans MS" panose="030F0702030302020204" pitchFamily="66" charset="0"/>
              </a:rPr>
              <a:t> JA et al., 2020)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La vacunación reduce costos en tratamientos médicos y hospitalizaciones</a:t>
            </a:r>
            <a:r>
              <a:rPr lang="es-ES" sz="2400" dirty="0" smtClean="0">
                <a:latin typeface="Comic Sans MS" panose="030F0702030302020204" pitchFamily="66" charset="0"/>
              </a:rPr>
              <a:t>.(</a:t>
            </a:r>
            <a:r>
              <a:rPr lang="es-ES" sz="2400" dirty="0">
                <a:latin typeface="Comic Sans MS" panose="030F0702030302020204" pitchFamily="66" charset="0"/>
              </a:rPr>
              <a:t>Li X et al., 2021)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61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838" y="588804"/>
            <a:ext cx="11122152" cy="544160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0000FF"/>
                </a:solidFill>
              </a:rPr>
              <a:t>El Calendario Nacional de Vacunación en Argentina incluye vacunas gratuitas y obligatorias (Ministerio de Salud, 2025)</a:t>
            </a:r>
            <a:br>
              <a:rPr lang="es-ES" b="1" dirty="0">
                <a:solidFill>
                  <a:srgbClr val="0000FF"/>
                </a:solidFill>
              </a:rPr>
            </a:br>
            <a:r>
              <a:rPr lang="es-ES" b="1" dirty="0">
                <a:solidFill>
                  <a:srgbClr val="0000FF"/>
                </a:solidFill>
              </a:rPr>
              <a:t/>
            </a:r>
            <a:br>
              <a:rPr lang="es-ES" b="1" dirty="0">
                <a:solidFill>
                  <a:srgbClr val="0000FF"/>
                </a:solidFill>
              </a:rPr>
            </a:br>
            <a:r>
              <a:rPr lang="es-ES" b="1" dirty="0">
                <a:solidFill>
                  <a:srgbClr val="0000FF"/>
                </a:solidFill>
              </a:rPr>
              <a:t>no obstante la cobertura de influenza es del 37.7% y neumococo del 24.7% (Pandemia)  </a:t>
            </a:r>
            <a:r>
              <a:rPr lang="es-ES" b="1" dirty="0" smtClean="0">
                <a:solidFill>
                  <a:srgbClr val="0000FF"/>
                </a:solidFill>
              </a:rPr>
              <a:t/>
            </a:r>
            <a:br>
              <a:rPr lang="es-ES" b="1" dirty="0" smtClean="0">
                <a:solidFill>
                  <a:srgbClr val="0000FF"/>
                </a:solidFill>
              </a:rPr>
            </a:br>
            <a:r>
              <a:rPr lang="es-ES" b="1" dirty="0" smtClean="0">
                <a:solidFill>
                  <a:srgbClr val="0000FF"/>
                </a:solidFill>
              </a:rPr>
              <a:t>(</a:t>
            </a:r>
            <a:r>
              <a:rPr lang="es-ES" b="1" dirty="0" err="1">
                <a:solidFill>
                  <a:srgbClr val="0000FF"/>
                </a:solidFill>
              </a:rPr>
              <a:t>Matta</a:t>
            </a:r>
            <a:r>
              <a:rPr lang="es-ES" b="1" dirty="0">
                <a:solidFill>
                  <a:srgbClr val="0000FF"/>
                </a:solidFill>
              </a:rPr>
              <a:t> MG et al., 2023)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779" y="1565823"/>
            <a:ext cx="10736330" cy="5020171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63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442562" y="1558398"/>
            <a:ext cx="8053256" cy="466878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2562" y="898382"/>
            <a:ext cx="6389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https://www.ncbi.nlm.nih.gov/pmc/articles/PMC6205671</a:t>
            </a:r>
            <a:r>
              <a:rPr lang="en-US" u="sng" dirty="0"/>
              <a:t>/</a:t>
            </a:r>
            <a:endParaRPr lang="en-US" dirty="0"/>
          </a:p>
          <a:p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78166" y="1544713"/>
            <a:ext cx="10591403" cy="44012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4000" dirty="0"/>
              <a:t>262 cardiólogos e internistas argentinos encuestados</a:t>
            </a:r>
          </a:p>
          <a:p>
            <a:r>
              <a:rPr lang="es-ES" sz="4000" dirty="0"/>
              <a:t>42% prescribe  habitualmente VAN</a:t>
            </a:r>
          </a:p>
          <a:p>
            <a:r>
              <a:rPr lang="es-ES" sz="4000" u="sng" dirty="0"/>
              <a:t>Barreras</a:t>
            </a:r>
            <a:r>
              <a:rPr lang="es-ES" sz="4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dirty="0"/>
              <a:t>Costos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dirty="0"/>
              <a:t>Preocupaciones de pacientes sobre seguridad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562" y="245645"/>
            <a:ext cx="8053256" cy="6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278455"/>
            <a:ext cx="5734050" cy="1323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899" y="1740061"/>
            <a:ext cx="7258050" cy="25908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669175" y="405114"/>
            <a:ext cx="2372810" cy="4051139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3660380" y="5810334"/>
            <a:ext cx="239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00FF"/>
                </a:solidFill>
              </a:rPr>
              <a:t>Rangos de vacuna</a:t>
            </a:r>
          </a:p>
          <a:p>
            <a:pPr algn="ctr"/>
            <a:r>
              <a:rPr lang="es-ES" b="1" dirty="0">
                <a:solidFill>
                  <a:srgbClr val="0000FF"/>
                </a:solidFill>
              </a:rPr>
              <a:t>9-65%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453592" y="4978808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Rangos de no vacuna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12-31%</a:t>
            </a:r>
          </a:p>
        </p:txBody>
      </p:sp>
      <p:sp>
        <p:nvSpPr>
          <p:cNvPr id="9" name="Flecha doblada 8"/>
          <p:cNvSpPr/>
          <p:nvPr/>
        </p:nvSpPr>
        <p:spPr>
          <a:xfrm flipV="1">
            <a:off x="2511935" y="4456253"/>
            <a:ext cx="1197982" cy="1909822"/>
          </a:xfrm>
          <a:prstGeom prst="ben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echa doblada 9"/>
          <p:cNvSpPr/>
          <p:nvPr/>
        </p:nvSpPr>
        <p:spPr>
          <a:xfrm flipH="1" flipV="1">
            <a:off x="5980338" y="4546843"/>
            <a:ext cx="1082995" cy="1909822"/>
          </a:xfrm>
          <a:prstGeom prst="ben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4722471" y="4516056"/>
            <a:ext cx="312516" cy="462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1025" y="1602430"/>
            <a:ext cx="3756952" cy="285382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9608" y="4747432"/>
            <a:ext cx="2828925" cy="120015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70485" y="278455"/>
            <a:ext cx="1149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N 1644</a:t>
            </a:r>
          </a:p>
          <a:p>
            <a:pPr algn="ctr"/>
            <a:r>
              <a:rPr lang="es-ES" b="1" dirty="0"/>
              <a:t>Adultos</a:t>
            </a:r>
          </a:p>
          <a:p>
            <a:pPr algn="ctr"/>
            <a:r>
              <a:rPr lang="es-ES" b="1" dirty="0"/>
              <a:t>CABA y </a:t>
            </a:r>
          </a:p>
          <a:p>
            <a:pPr algn="ctr"/>
            <a:r>
              <a:rPr lang="es-ES" b="1" dirty="0"/>
              <a:t>PBA</a:t>
            </a:r>
            <a:endParaRPr lang="en-US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471900" y="764343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2015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86" y="1061496"/>
            <a:ext cx="11363325" cy="1447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486" y="2941055"/>
            <a:ext cx="11115675" cy="304305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619145" y="5106365"/>
            <a:ext cx="752355" cy="35881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10812381" y="5106365"/>
            <a:ext cx="752355" cy="35881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10824255" y="2999770"/>
            <a:ext cx="752355" cy="35881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6979533" y="2941055"/>
            <a:ext cx="752355" cy="35881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8241173" y="4248450"/>
            <a:ext cx="752355" cy="35881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8196806" y="4678644"/>
            <a:ext cx="752355" cy="35881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9498805" y="4678644"/>
            <a:ext cx="752355" cy="35881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8196806" y="5531312"/>
            <a:ext cx="752355" cy="35881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9498805" y="5547287"/>
            <a:ext cx="752355" cy="35881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5619145" y="5531311"/>
            <a:ext cx="752355" cy="35881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10812381" y="3790344"/>
            <a:ext cx="752355" cy="35881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5706214" y="2941055"/>
            <a:ext cx="8258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600" b="1" dirty="0"/>
              <a:t>0,0000</a:t>
            </a:r>
            <a:endParaRPr lang="en-US" sz="1600" b="1" dirty="0"/>
          </a:p>
        </p:txBody>
      </p:sp>
      <p:sp>
        <p:nvSpPr>
          <p:cNvPr id="16" name="Rectángulo 15"/>
          <p:cNvSpPr/>
          <p:nvPr/>
        </p:nvSpPr>
        <p:spPr>
          <a:xfrm>
            <a:off x="5719824" y="2954555"/>
            <a:ext cx="812257" cy="35881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33" y="926879"/>
            <a:ext cx="8667750" cy="56292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2861" y="177850"/>
            <a:ext cx="6963795" cy="29241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45884" y="4282633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N 1057</a:t>
            </a:r>
            <a:endParaRPr lang="en-U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199453" y="4744298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12-14%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888551" y="17785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2022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2077</Words>
  <Application>Microsoft Office PowerPoint</Application>
  <PresentationFormat>Panorámica</PresentationFormat>
  <Paragraphs>220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Comic Sans MS</vt:lpstr>
      <vt:lpstr>Montserrat</vt:lpstr>
      <vt:lpstr>Wingdings</vt:lpstr>
      <vt:lpstr>Office Theme</vt:lpstr>
      <vt:lpstr>ESTRATEGIAS PARA MEJORAR LA ADHERENCIA A LA VACUNACIÓN EN   ADULTOS</vt:lpstr>
      <vt:lpstr>ESTRATEGIAS PARA MEJORAR LA ADHERENCIA A LA VACUNACIÓN EN   ADULTOS</vt:lpstr>
      <vt:lpstr>Presentación de PowerPoint</vt:lpstr>
      <vt:lpstr>APECTOS GENERALES </vt:lpstr>
      <vt:lpstr>El Calendario Nacional de Vacunación en Argentina incluye vacunas gratuitas y obligatorias (Ministerio de Salud, 2025)  no obstante la cobertura de influenza es del 37.7% y neumococo del 24.7% (Pandemia)   (Matta MG et al., 2023)</vt:lpstr>
      <vt:lpstr>Presentación de PowerPoint</vt:lpstr>
      <vt:lpstr>Presentación de PowerPoint</vt:lpstr>
      <vt:lpstr>Presentación de PowerPoint</vt:lpstr>
      <vt:lpstr>Presentación de PowerPoint</vt:lpstr>
      <vt:lpstr>PRÁCTICAS PREVENTIVAS ADECUADAS E INADECUADAS Y DETECCIÓN EN ARGENTINA 2023-2024</vt:lpstr>
      <vt:lpstr>Presentación de PowerPoint</vt:lpstr>
      <vt:lpstr>Presentación de PowerPoint</vt:lpstr>
      <vt:lpstr>En República Dominicana…</vt:lpstr>
      <vt:lpstr>Presentación de PowerPoint</vt:lpstr>
      <vt:lpstr>BARRERAS  Y ESTRATEGIAS</vt:lpstr>
      <vt:lpstr>Barreras para la Vacunación</vt:lpstr>
      <vt:lpstr>Rol del Profesional de Salud</vt:lpstr>
      <vt:lpstr>Presentación de PowerPoint</vt:lpstr>
      <vt:lpstr>Herramienta aspire</vt:lpstr>
      <vt:lpstr>Intervenciones multicomponente</vt:lpstr>
      <vt:lpstr>Estrategias en el Consultorio</vt:lpstr>
      <vt:lpstr>3 ESCENARIOS EN LA CONSULTA</vt:lpstr>
      <vt:lpstr>Estrategias de vacunación para el consultorio </vt:lpstr>
      <vt:lpstr>Poblaciones Vulnerables:  BARRERAS ESPECÍFICAS</vt:lpstr>
      <vt:lpstr>Vacunación en Poblaciones Vulnerables</vt:lpstr>
      <vt:lpstr>Departamentos de urgencias</vt:lpstr>
      <vt:lpstr>Uso de Redes Sociales</vt:lpstr>
      <vt:lpstr>Intervenciones Comunitarias</vt:lpstr>
      <vt:lpstr>libertades individuales versus la necesidad social </vt:lpstr>
      <vt:lpstr>Coadministración de Vacunas</vt:lpstr>
      <vt:lpstr>Educación Continua del Profesional</vt:lpstr>
      <vt:lpstr>Conclusiones</vt:lpstr>
      <vt:lpstr>Presentación de PowerPoint</vt:lpstr>
      <vt:lpstr>Gracias por su atención !!!!!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JR PUBLICITY</dc:creator>
  <cp:lastModifiedBy>admin</cp:lastModifiedBy>
  <cp:revision>26</cp:revision>
  <dcterms:created xsi:type="dcterms:W3CDTF">2025-07-28T15:41:59Z</dcterms:created>
  <dcterms:modified xsi:type="dcterms:W3CDTF">2025-09-02T20:49:01Z</dcterms:modified>
</cp:coreProperties>
</file>